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2" r:id="rId4"/>
    <p:sldId id="258" r:id="rId5"/>
    <p:sldId id="263" r:id="rId6"/>
    <p:sldId id="259" r:id="rId7"/>
    <p:sldId id="273" r:id="rId8"/>
    <p:sldId id="275" r:id="rId9"/>
    <p:sldId id="274" r:id="rId10"/>
    <p:sldId id="279" r:id="rId11"/>
    <p:sldId id="261" r:id="rId12"/>
    <p:sldId id="281" r:id="rId13"/>
    <p:sldId id="260" r:id="rId14"/>
    <p:sldId id="280" r:id="rId15"/>
    <p:sldId id="264" r:id="rId16"/>
    <p:sldId id="272" r:id="rId17"/>
    <p:sldId id="271" r:id="rId18"/>
    <p:sldId id="276" r:id="rId19"/>
    <p:sldId id="277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0630A-4DFA-49CD-A43B-4B4159C4E9D5}" type="datetimeFigureOut">
              <a:rPr lang="en-US" smtClean="0"/>
              <a:pPr/>
              <a:t>7/17/2019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37D70-4124-47F1-9BA0-2EC4D03FF2A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F656A-23D6-405A-97C9-CC66C49AD92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858869"/>
            <a:ext cx="4059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>
                <a:latin typeface="+mj-lt"/>
              </a:rPr>
              <a:t>Microbial Taxonomy</a:t>
            </a:r>
            <a:endParaRPr lang="en-IN" sz="36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791670"/>
            <a:ext cx="2246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Dr. Surojit Das, PhD</a:t>
            </a:r>
          </a:p>
          <a:p>
            <a:r>
              <a:rPr lang="en-IN" b="1" dirty="0" smtClean="0"/>
              <a:t>Assistant Professor</a:t>
            </a:r>
          </a:p>
          <a:p>
            <a:r>
              <a:rPr lang="en-IN" b="1" dirty="0" err="1" smtClean="0"/>
              <a:t>Vidyasagar</a:t>
            </a:r>
            <a:r>
              <a:rPr lang="en-IN" b="1" dirty="0" smtClean="0"/>
              <a:t> University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7" y="1905000"/>
            <a:ext cx="67675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Taxonomic Classification of Humans, Brewer’s Yeast, and a Common Bacterium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" y="5486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IN" sz="2000" dirty="0" smtClean="0"/>
              <a:t>It appears that the </a:t>
            </a:r>
            <a:r>
              <a:rPr lang="en-IN" sz="2000" dirty="0" err="1" smtClean="0"/>
              <a:t>procaryotic</a:t>
            </a:r>
            <a:r>
              <a:rPr lang="en-IN" sz="2000" dirty="0" smtClean="0"/>
              <a:t> groups (</a:t>
            </a:r>
            <a:r>
              <a:rPr lang="en-IN" sz="2000" dirty="0" err="1" smtClean="0"/>
              <a:t>Archaea</a:t>
            </a:r>
            <a:r>
              <a:rPr lang="en-IN" sz="2000" dirty="0" smtClean="0"/>
              <a:t> &amp; Bacteria) 1</a:t>
            </a:r>
            <a:r>
              <a:rPr lang="en-IN" sz="2000" baseline="30000" dirty="0" smtClean="0"/>
              <a:t>st</a:t>
            </a:r>
            <a:r>
              <a:rPr lang="en-IN" sz="2000" dirty="0" smtClean="0"/>
              <a:t> developed, then the </a:t>
            </a:r>
            <a:r>
              <a:rPr lang="en-IN" sz="2000" dirty="0" err="1" smtClean="0"/>
              <a:t>eucaryotes</a:t>
            </a:r>
            <a:r>
              <a:rPr lang="en-IN" sz="20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000" dirty="0" smtClean="0"/>
              <a:t>This resulted in three domains: Bacteria, </a:t>
            </a:r>
            <a:r>
              <a:rPr lang="en-IN" sz="2000" dirty="0" err="1" smtClean="0"/>
              <a:t>Archaea</a:t>
            </a:r>
            <a:r>
              <a:rPr lang="en-IN" sz="2000" dirty="0" smtClean="0"/>
              <a:t>, and </a:t>
            </a:r>
            <a:r>
              <a:rPr lang="en-IN" sz="2000" dirty="0" err="1" smtClean="0"/>
              <a:t>Eucarya</a:t>
            </a:r>
            <a:r>
              <a:rPr lang="en-IN" sz="20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000" dirty="0" smtClean="0"/>
              <a:t>These domains differ from one another in </a:t>
            </a:r>
            <a:r>
              <a:rPr lang="en-IN" sz="2000" dirty="0" err="1" smtClean="0"/>
              <a:t>rRNA</a:t>
            </a:r>
            <a:r>
              <a:rPr lang="en-IN" sz="2000" dirty="0" smtClean="0"/>
              <a:t> sequences &amp; many other ways.</a:t>
            </a:r>
            <a:endParaRPr lang="en-I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0"/>
            <a:ext cx="2443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err="1" smtClean="0"/>
              <a:t>Phylogenetic</a:t>
            </a:r>
            <a:r>
              <a:rPr lang="en-IN" sz="2400" b="1" dirty="0" smtClean="0"/>
              <a:t> Tree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1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76400" y="304800"/>
            <a:ext cx="6104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Comparison of </a:t>
            </a:r>
            <a:r>
              <a:rPr lang="en-IN" sz="2400" b="1" i="1" dirty="0" smtClean="0"/>
              <a:t>Bacteria</a:t>
            </a:r>
            <a:r>
              <a:rPr lang="en-IN" sz="2400" b="1" dirty="0" smtClean="0"/>
              <a:t>, </a:t>
            </a:r>
            <a:r>
              <a:rPr lang="en-IN" sz="2400" b="1" i="1" dirty="0" err="1" smtClean="0"/>
              <a:t>Archaea</a:t>
            </a:r>
            <a:r>
              <a:rPr lang="en-IN" sz="2400" b="1" dirty="0" smtClean="0"/>
              <a:t>, and </a:t>
            </a:r>
            <a:r>
              <a:rPr lang="en-IN" sz="2400" b="1" i="1" dirty="0" err="1" smtClean="0"/>
              <a:t>Eucarya</a:t>
            </a:r>
            <a:endParaRPr lang="en-IN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7010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83281" y="0"/>
            <a:ext cx="2572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The Taxonomic Hierarchy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4067" y="0"/>
            <a:ext cx="185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Classification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/>
              <a:t>Organization of </a:t>
            </a:r>
            <a:r>
              <a:rPr lang="en-IN" sz="2000" dirty="0" err="1" smtClean="0"/>
              <a:t>m.orgs</a:t>
            </a:r>
            <a:r>
              <a:rPr lang="en-IN" sz="2000" dirty="0" smtClean="0"/>
              <a:t> that share similar morphologic, physiologic, &amp; genetic traits into specific groups, or </a:t>
            </a:r>
            <a:r>
              <a:rPr lang="en-IN" sz="2000" dirty="0" err="1" smtClean="0"/>
              <a:t>taxa</a:t>
            </a:r>
            <a:r>
              <a:rPr lang="en-IN" sz="2000" dirty="0" smtClean="0"/>
              <a:t>.</a:t>
            </a:r>
            <a:endParaRPr lang="en-IN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1371600"/>
            <a:ext cx="850106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76850"/>
            <a:ext cx="34194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43400" y="5602069"/>
            <a:ext cx="4565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Species &gt;&gt;&gt; subspecies</a:t>
            </a:r>
          </a:p>
          <a:p>
            <a:r>
              <a:rPr lang="en-IN" dirty="0" smtClean="0"/>
              <a:t>Subspecies &gt;&gt;&gt; biotype, serotype, or genotype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66800" y="838200"/>
            <a:ext cx="7313613" cy="5660886"/>
            <a:chOff x="1066800" y="838200"/>
            <a:chExt cx="7313613" cy="5660886"/>
          </a:xfrm>
        </p:grpSpPr>
        <p:grpSp>
          <p:nvGrpSpPr>
            <p:cNvPr id="4" name="Group 3"/>
            <p:cNvGrpSpPr/>
            <p:nvPr/>
          </p:nvGrpSpPr>
          <p:grpSpPr>
            <a:xfrm>
              <a:off x="1066800" y="838200"/>
              <a:ext cx="7313613" cy="5660886"/>
              <a:chOff x="1371600" y="1219200"/>
              <a:chExt cx="7313613" cy="5660886"/>
            </a:xfrm>
          </p:grpSpPr>
          <p:pic>
            <p:nvPicPr>
              <p:cNvPr id="2" name="Picture 3" descr="10_0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71600" y="1219200"/>
                <a:ext cx="7313613" cy="4922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" name="Text Box 4"/>
              <p:cNvSpPr txBox="1">
                <a:spLocks noChangeArrowheads="1"/>
              </p:cNvSpPr>
              <p:nvPr/>
            </p:nvSpPr>
            <p:spPr bwMode="auto">
              <a:xfrm>
                <a:off x="1684303" y="6172200"/>
                <a:ext cx="4868897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2000" b="1" dirty="0" err="1" smtClean="0"/>
                  <a:t>Var</a:t>
                </a:r>
                <a:r>
                  <a:rPr lang="en-US" sz="2000" b="1" dirty="0" smtClean="0"/>
                  <a:t>/types                                             O157:H7</a:t>
                </a:r>
              </a:p>
              <a:p>
                <a:r>
                  <a:rPr lang="en-US" sz="2000" b="1" dirty="0" smtClean="0"/>
                  <a:t>Strain                                                     XYZ</a:t>
                </a:r>
                <a:endParaRPr lang="en-US" sz="2000" b="1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066800" y="990600"/>
              <a:ext cx="1524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Baskerville Old Face" pitchFamily="18" charset="0"/>
              </a:rPr>
              <a:t>Salmonella </a:t>
            </a:r>
            <a:r>
              <a:rPr lang="en-US" sz="2800" b="1" i="1" dirty="0" err="1" smtClean="0">
                <a:latin typeface="Baskerville Old Face" pitchFamily="18" charset="0"/>
              </a:rPr>
              <a:t>enterica</a:t>
            </a:r>
            <a:r>
              <a:rPr lang="en-US" sz="2800" b="1" i="1" dirty="0" smtClean="0">
                <a:latin typeface="Baskerville Old Face" pitchFamily="18" charset="0"/>
              </a:rPr>
              <a:t>  </a:t>
            </a:r>
            <a:r>
              <a:rPr lang="en-US" sz="2800" b="1" dirty="0" smtClean="0">
                <a:latin typeface="Baskerville Old Face" pitchFamily="18" charset="0"/>
              </a:rPr>
              <a:t>subsp. </a:t>
            </a:r>
            <a:r>
              <a:rPr lang="en-US" sz="2800" b="1" i="1" dirty="0" err="1" smtClean="0">
                <a:latin typeface="Baskerville Old Face" pitchFamily="18" charset="0"/>
              </a:rPr>
              <a:t>enterica</a:t>
            </a:r>
            <a:r>
              <a:rPr lang="en-US" sz="2800" b="1" i="1" dirty="0" smtClean="0">
                <a:latin typeface="Baskerville Old Face" pitchFamily="18" charset="0"/>
              </a:rPr>
              <a:t>  </a:t>
            </a:r>
            <a:r>
              <a:rPr lang="en-US" sz="2800" b="1" dirty="0" err="1" smtClean="0">
                <a:latin typeface="Baskerville Old Face" pitchFamily="18" charset="0"/>
              </a:rPr>
              <a:t>serovar</a:t>
            </a:r>
            <a:r>
              <a:rPr lang="en-US" sz="2800" b="1" dirty="0" smtClean="0">
                <a:latin typeface="Baskerville Old Face" pitchFamily="18" charset="0"/>
              </a:rPr>
              <a:t>  </a:t>
            </a:r>
            <a:r>
              <a:rPr lang="en-US" sz="2800" b="1" dirty="0" err="1" smtClean="0">
                <a:latin typeface="Baskerville Old Face" pitchFamily="18" charset="0"/>
              </a:rPr>
              <a:t>Typhi</a:t>
            </a:r>
            <a:r>
              <a:rPr lang="en-US" sz="2800" b="1" dirty="0" smtClean="0">
                <a:latin typeface="Baskerville Old Face" pitchFamily="18" charset="0"/>
              </a:rPr>
              <a:t>  (</a:t>
            </a:r>
            <a:r>
              <a:rPr lang="en-US" sz="2800" b="1" i="1" dirty="0" smtClean="0">
                <a:latin typeface="Baskerville Old Face" pitchFamily="18" charset="0"/>
              </a:rPr>
              <a:t>S</a:t>
            </a:r>
            <a:r>
              <a:rPr lang="en-US" sz="2800" b="1" dirty="0" smtClean="0">
                <a:latin typeface="Baskerville Old Face" pitchFamily="18" charset="0"/>
              </a:rPr>
              <a:t>. </a:t>
            </a:r>
            <a:r>
              <a:rPr lang="en-US" sz="2800" b="1" dirty="0" err="1" smtClean="0">
                <a:latin typeface="Baskerville Old Face" pitchFamily="18" charset="0"/>
              </a:rPr>
              <a:t>Typhi</a:t>
            </a:r>
            <a:r>
              <a:rPr lang="en-US" sz="2800" b="1" dirty="0" smtClean="0">
                <a:latin typeface="Baskerville Old Face" pitchFamily="18" charset="0"/>
              </a:rPr>
              <a:t>) &amp; Typhoid fever</a:t>
            </a:r>
            <a:endParaRPr lang="en-US" sz="2800" b="1" i="1" dirty="0">
              <a:latin typeface="Baskerville Old Fac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A02F2"/>
                </a:solidFill>
                <a:latin typeface="Monotype Corsiva" pitchFamily="66" charset="0"/>
              </a:rPr>
              <a:t>Coburn et al., 2007</a:t>
            </a:r>
            <a:endParaRPr lang="en-US" sz="1400" dirty="0">
              <a:solidFill>
                <a:srgbClr val="2A02F2"/>
              </a:solidFill>
              <a:latin typeface="Monotype Corsiva" pitchFamily="66" charset="0"/>
            </a:endParaRPr>
          </a:p>
        </p:txBody>
      </p:sp>
      <p:grpSp>
        <p:nvGrpSpPr>
          <p:cNvPr id="4" name="Group 21"/>
          <p:cNvGrpSpPr/>
          <p:nvPr/>
        </p:nvGrpSpPr>
        <p:grpSpPr>
          <a:xfrm>
            <a:off x="434267" y="1371600"/>
            <a:ext cx="8252533" cy="4251889"/>
            <a:chOff x="434267" y="1371600"/>
            <a:chExt cx="8252533" cy="4251889"/>
          </a:xfrm>
        </p:grpSpPr>
        <p:grpSp>
          <p:nvGrpSpPr>
            <p:cNvPr id="5" name="Group 23"/>
            <p:cNvGrpSpPr/>
            <p:nvPr/>
          </p:nvGrpSpPr>
          <p:grpSpPr>
            <a:xfrm>
              <a:off x="434267" y="1371600"/>
              <a:ext cx="8252533" cy="4251889"/>
              <a:chOff x="434267" y="1008888"/>
              <a:chExt cx="8252533" cy="4251889"/>
            </a:xfrm>
          </p:grpSpPr>
          <p:pic>
            <p:nvPicPr>
              <p:cNvPr id="2" name="Picture 1" descr="Taxonomy.t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7200" y="1008888"/>
                <a:ext cx="8229600" cy="3639312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34267" y="4953000"/>
                <a:ext cx="8611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2A02F2"/>
                    </a:solidFill>
                  </a:rPr>
                  <a:t>Disease</a:t>
                </a:r>
                <a:endParaRPr lang="en-US" sz="1400" b="1" dirty="0">
                  <a:solidFill>
                    <a:srgbClr val="2A02F2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5400000">
                <a:off x="1600200" y="4724400"/>
                <a:ext cx="304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295400" y="4953000"/>
                <a:ext cx="8654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Typhoid</a:t>
                </a:r>
                <a:endParaRPr lang="en-US" sz="14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133600" y="4953000"/>
                <a:ext cx="12186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Paratyphoid</a:t>
                </a:r>
                <a:endParaRPr lang="en-US" sz="1400" b="1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rot="5400000">
                <a:off x="2513806" y="4723606"/>
                <a:ext cx="304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758948" y="4953000"/>
                <a:ext cx="2632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Gastroenteritis &amp; Septicemia</a:t>
                </a:r>
                <a:endParaRPr lang="en-US" sz="1400" b="1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5400000">
                <a:off x="5866606" y="4723606"/>
                <a:ext cx="304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029200" y="2209800"/>
                <a:ext cx="762000" cy="1588"/>
              </a:xfrm>
              <a:prstGeom prst="line">
                <a:avLst/>
              </a:prstGeom>
              <a:ln w="28575">
                <a:solidFill>
                  <a:srgbClr val="2A02F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505200" y="3198812"/>
                <a:ext cx="1066800" cy="1588"/>
              </a:xfrm>
              <a:prstGeom prst="line">
                <a:avLst/>
              </a:prstGeom>
              <a:ln w="28575">
                <a:solidFill>
                  <a:srgbClr val="2A02F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524000" y="3886200"/>
                <a:ext cx="762000" cy="1588"/>
              </a:xfrm>
              <a:prstGeom prst="line">
                <a:avLst/>
              </a:prstGeom>
              <a:ln w="28575">
                <a:solidFill>
                  <a:srgbClr val="2A02F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447800" y="4494212"/>
                <a:ext cx="609600" cy="1588"/>
              </a:xfrm>
              <a:prstGeom prst="line">
                <a:avLst/>
              </a:prstGeom>
              <a:ln w="28575">
                <a:solidFill>
                  <a:srgbClr val="2A02F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447800" y="5256212"/>
                <a:ext cx="609600" cy="1588"/>
              </a:xfrm>
              <a:prstGeom prst="line">
                <a:avLst/>
              </a:prstGeom>
              <a:ln w="28575">
                <a:solidFill>
                  <a:srgbClr val="2A02F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ight Brace 18"/>
            <p:cNvSpPr/>
            <p:nvPr/>
          </p:nvSpPr>
          <p:spPr>
            <a:xfrm rot="5400000">
              <a:off x="5905500" y="2324100"/>
              <a:ext cx="228600" cy="51816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Nomenclature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IN" sz="2400" i="1" dirty="0" smtClean="0"/>
              <a:t>Nomenclature is the naming of microorganisms according </a:t>
            </a:r>
            <a:r>
              <a:rPr lang="en-IN" sz="2400" dirty="0" smtClean="0"/>
              <a:t>to established rules and guidelines set forth in the International Code of Nomenclature of Bacteria (ICNB) or the Bacteriological Code (BC).</a:t>
            </a:r>
            <a:endParaRPr lang="en-US" sz="2400" b="1" dirty="0" smtClean="0"/>
          </a:p>
          <a:p>
            <a:pPr algn="just" eaLnBrk="1" hangingPunct="1">
              <a:lnSpc>
                <a:spcPct val="130000"/>
              </a:lnSpc>
              <a:buClr>
                <a:schemeClr val="accent1"/>
              </a:buClr>
              <a:buFont typeface="Wingdings" pitchFamily="96" charset="2"/>
              <a:buChar char="§"/>
            </a:pPr>
            <a:r>
              <a:rPr lang="en-US" sz="2400" b="1" dirty="0" smtClean="0"/>
              <a:t>Linnaeus</a:t>
            </a:r>
            <a:r>
              <a:rPr lang="en-US" sz="2400" dirty="0" smtClean="0"/>
              <a:t> introduced the binomial system of scientific nomenclature</a:t>
            </a:r>
          </a:p>
          <a:p>
            <a:pPr algn="just" eaLnBrk="1" hangingPunct="1">
              <a:lnSpc>
                <a:spcPct val="120000"/>
              </a:lnSpc>
              <a:buClr>
                <a:schemeClr val="accent1"/>
              </a:buClr>
              <a:buFont typeface="Wingdings" pitchFamily="96" charset="2"/>
              <a:buChar char="§"/>
            </a:pPr>
            <a:r>
              <a:rPr lang="en-US" sz="2400" dirty="0" smtClean="0"/>
              <a:t>Each organism has two names: the genus and species epithet</a:t>
            </a:r>
          </a:p>
          <a:p>
            <a:pPr algn="just" eaLnBrk="1" hangingPunct="1">
              <a:lnSpc>
                <a:spcPct val="130000"/>
              </a:lnSpc>
              <a:buClr>
                <a:schemeClr val="accent1"/>
              </a:buClr>
              <a:buFont typeface="Wingdings" pitchFamily="96" charset="2"/>
              <a:buChar char="§"/>
            </a:pPr>
            <a:r>
              <a:rPr lang="en-US" sz="2400" dirty="0" smtClean="0"/>
              <a:t>Italicized or underline</a:t>
            </a:r>
          </a:p>
          <a:p>
            <a:pPr algn="just" eaLnBrk="1" hangingPunct="1">
              <a:lnSpc>
                <a:spcPct val="110000"/>
              </a:lnSpc>
              <a:buClr>
                <a:schemeClr val="accent1"/>
              </a:buClr>
              <a:buFont typeface="Wingdings" pitchFamily="96" charset="2"/>
              <a:buChar char="§"/>
            </a:pPr>
            <a:r>
              <a:rPr lang="en-US" sz="2400" dirty="0" smtClean="0"/>
              <a:t>Genus name is capitalized and species in lower case.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Scientific Names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61975"/>
            <a:ext cx="8382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95650"/>
            <a:ext cx="9144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98918"/>
            <a:ext cx="66647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</a:rPr>
              <a:t>What’s the name? that which we call a rose</a:t>
            </a:r>
          </a:p>
          <a:p>
            <a:pPr algn="ctr"/>
            <a:r>
              <a:rPr lang="en-IN" sz="2800" b="1" dirty="0" smtClean="0">
                <a:solidFill>
                  <a:srgbClr val="FF0000"/>
                </a:solidFill>
              </a:rPr>
              <a:t>By any other name would smell as sweet....</a:t>
            </a:r>
          </a:p>
          <a:p>
            <a:pPr algn="ctr"/>
            <a:endParaRPr lang="en-IN" sz="2800" b="1" dirty="0" smtClean="0">
              <a:solidFill>
                <a:srgbClr val="FF0000"/>
              </a:solidFill>
            </a:endParaRPr>
          </a:p>
          <a:p>
            <a:pPr algn="r"/>
            <a:r>
              <a:rPr lang="en-IN" sz="2800" b="1" dirty="0" smtClean="0">
                <a:solidFill>
                  <a:srgbClr val="FF0000"/>
                </a:solidFill>
              </a:rPr>
              <a:t>W. Shakespeare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52400"/>
            <a:ext cx="2008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Nomenclature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09600"/>
            <a:ext cx="8915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/>
              <a:t>Naming of </a:t>
            </a:r>
            <a:r>
              <a:rPr lang="en-IN" sz="2000" dirty="0" err="1" smtClean="0"/>
              <a:t>m.orgs</a:t>
            </a:r>
            <a:r>
              <a:rPr lang="en-IN" sz="2000" dirty="0" smtClean="0"/>
              <a:t> (binomial, two name, Latin or Greek derivation) according to established rules &amp; guidelines, provides the accepted labels by which orgs. are universally recognized.</a:t>
            </a:r>
          </a:p>
          <a:p>
            <a:pPr algn="just"/>
            <a:endParaRPr lang="en-IN" sz="2000" dirty="0" smtClean="0"/>
          </a:p>
          <a:p>
            <a:pPr algn="just"/>
            <a:r>
              <a:rPr lang="en-IN" sz="2000" dirty="0" err="1" smtClean="0"/>
              <a:t>Bergey’s</a:t>
            </a:r>
            <a:r>
              <a:rPr lang="en-IN" sz="2000" dirty="0" smtClean="0"/>
              <a:t> Manual of Systematic Bacteriology</a:t>
            </a:r>
          </a:p>
          <a:p>
            <a:pPr algn="just"/>
            <a:r>
              <a:rPr lang="en-IN" sz="2000" dirty="0" smtClean="0"/>
              <a:t>1</a:t>
            </a:r>
            <a:r>
              <a:rPr lang="en-IN" sz="2000" baseline="30000" dirty="0" smtClean="0"/>
              <a:t>st</a:t>
            </a:r>
            <a:r>
              <a:rPr lang="en-IN" sz="2000" dirty="0" smtClean="0"/>
              <a:t> Ed.: Largely phenotypic &amp; divided </a:t>
            </a:r>
            <a:r>
              <a:rPr lang="en-IN" sz="2000" dirty="0" err="1" smtClean="0"/>
              <a:t>procaryotes</a:t>
            </a:r>
            <a:r>
              <a:rPr lang="en-IN" sz="2000" dirty="0" smtClean="0"/>
              <a:t> into groups based on easily determined characteristics such as shape, Gram-staining properties, oxygen relationship, &amp; motility.</a:t>
            </a:r>
          </a:p>
          <a:p>
            <a:pPr algn="just"/>
            <a:r>
              <a:rPr lang="en-IN" sz="2000" dirty="0" smtClean="0"/>
              <a:t>2</a:t>
            </a:r>
            <a:r>
              <a:rPr lang="en-IN" sz="2000" baseline="30000" dirty="0" smtClean="0"/>
              <a:t>nd</a:t>
            </a:r>
            <a:r>
              <a:rPr lang="en-IN" sz="2000" dirty="0" smtClean="0"/>
              <a:t> Ed. (five vol.): </a:t>
            </a:r>
            <a:r>
              <a:rPr lang="en-IN" sz="2000" dirty="0" err="1" smtClean="0"/>
              <a:t>Phylogenetically</a:t>
            </a:r>
            <a:r>
              <a:rPr lang="en-IN" sz="2000" dirty="0" smtClean="0"/>
              <a:t> organized &amp; distributes </a:t>
            </a:r>
            <a:r>
              <a:rPr lang="en-IN" sz="2000" dirty="0" err="1" smtClean="0"/>
              <a:t>procaryotes</a:t>
            </a:r>
            <a:r>
              <a:rPr lang="en-IN" sz="2000" dirty="0" smtClean="0"/>
              <a:t> among two domains &amp; 25 phyla.</a:t>
            </a:r>
          </a:p>
          <a:p>
            <a:pPr algn="just"/>
            <a:endParaRPr lang="en-IN" sz="2000" i="1" dirty="0" smtClean="0"/>
          </a:p>
          <a:p>
            <a:pPr algn="just"/>
            <a:r>
              <a:rPr lang="en-IN" sz="2000" i="1" dirty="0" smtClean="0"/>
              <a:t>Streptococcus </a:t>
            </a:r>
            <a:r>
              <a:rPr lang="en-IN" sz="2000" i="1" dirty="0" err="1" smtClean="0"/>
              <a:t>pneumoniae</a:t>
            </a:r>
            <a:endParaRPr lang="en-IN" sz="2000" i="1" dirty="0" smtClean="0"/>
          </a:p>
          <a:p>
            <a:pPr algn="just"/>
            <a:r>
              <a:rPr lang="en-IN" sz="2000" i="1" dirty="0" smtClean="0"/>
              <a:t>Staphylococcus </a:t>
            </a:r>
            <a:r>
              <a:rPr lang="en-IN" sz="2000" i="1" dirty="0" err="1" smtClean="0"/>
              <a:t>aureus</a:t>
            </a:r>
            <a:endParaRPr lang="en-IN" sz="2000" dirty="0" smtClean="0"/>
          </a:p>
          <a:p>
            <a:pPr algn="just"/>
            <a:r>
              <a:rPr lang="en-IN" sz="2000" i="1" dirty="0" err="1" smtClean="0"/>
              <a:t>Klebsiella</a:t>
            </a:r>
            <a:r>
              <a:rPr lang="en-IN" sz="2000" i="1" dirty="0" smtClean="0"/>
              <a:t> </a:t>
            </a:r>
            <a:r>
              <a:rPr lang="en-IN" sz="2000" i="1" dirty="0" err="1" smtClean="0"/>
              <a:t>pneumoniae</a:t>
            </a:r>
            <a:endParaRPr lang="en-IN" sz="2000" i="1" dirty="0" smtClean="0"/>
          </a:p>
          <a:p>
            <a:pPr algn="just"/>
            <a:r>
              <a:rPr lang="en-IN" sz="2000" i="1" dirty="0" smtClean="0"/>
              <a:t>Salmonella </a:t>
            </a:r>
            <a:r>
              <a:rPr lang="en-IN" sz="2000" i="1" dirty="0" err="1" smtClean="0"/>
              <a:t>enterica</a:t>
            </a:r>
            <a:r>
              <a:rPr lang="en-IN" sz="2000" i="1" dirty="0" smtClean="0"/>
              <a:t> </a:t>
            </a:r>
            <a:r>
              <a:rPr lang="en-IN" sz="2000" dirty="0" smtClean="0"/>
              <a:t>subsp. </a:t>
            </a:r>
            <a:r>
              <a:rPr lang="en-IN" sz="2000" i="1" dirty="0" err="1" smtClean="0"/>
              <a:t>enterica</a:t>
            </a:r>
            <a:r>
              <a:rPr lang="en-IN" sz="2000" i="1" dirty="0" smtClean="0"/>
              <a:t> </a:t>
            </a:r>
            <a:r>
              <a:rPr lang="en-IN" sz="2000" dirty="0" err="1" smtClean="0"/>
              <a:t>serovar</a:t>
            </a:r>
            <a:r>
              <a:rPr lang="en-IN" sz="2000" dirty="0" smtClean="0"/>
              <a:t> </a:t>
            </a:r>
            <a:r>
              <a:rPr lang="en-IN" sz="2000" dirty="0" err="1" smtClean="0"/>
              <a:t>Typhi</a:t>
            </a:r>
            <a:endParaRPr lang="en-IN" sz="2000" dirty="0" smtClean="0"/>
          </a:p>
          <a:p>
            <a:pPr algn="just"/>
            <a:r>
              <a:rPr lang="en-IN" sz="2000" i="1" dirty="0" err="1" smtClean="0"/>
              <a:t>Stenotrophomonas</a:t>
            </a:r>
            <a:r>
              <a:rPr lang="en-IN" sz="2000" i="1" dirty="0" smtClean="0"/>
              <a:t> (</a:t>
            </a:r>
            <a:r>
              <a:rPr lang="en-IN" sz="2000" i="1" dirty="0" err="1" smtClean="0"/>
              <a:t>Xanthomonas</a:t>
            </a:r>
            <a:r>
              <a:rPr lang="en-IN" sz="2000" i="1" dirty="0" smtClean="0"/>
              <a:t>) </a:t>
            </a:r>
            <a:r>
              <a:rPr lang="en-IN" sz="2000" i="1" dirty="0" err="1" smtClean="0"/>
              <a:t>maltophila</a:t>
            </a:r>
            <a:endParaRPr lang="en-IN" sz="2000" i="1" dirty="0" smtClean="0"/>
          </a:p>
          <a:p>
            <a:pPr algn="just"/>
            <a:r>
              <a:rPr lang="en-IN" sz="2000" i="1" dirty="0" err="1" smtClean="0"/>
              <a:t>Burkholderia</a:t>
            </a:r>
            <a:r>
              <a:rPr lang="en-IN" sz="2000" i="1" dirty="0" smtClean="0"/>
              <a:t> (Pseudomonas) </a:t>
            </a:r>
            <a:r>
              <a:rPr lang="en-IN" sz="2000" i="1" dirty="0" err="1" smtClean="0"/>
              <a:t>cepacia</a:t>
            </a:r>
            <a:endParaRPr lang="en-IN" sz="2000" i="1" dirty="0" smtClean="0"/>
          </a:p>
          <a:p>
            <a:pPr algn="just"/>
            <a:r>
              <a:rPr lang="en-IN" sz="2000" i="1" dirty="0" err="1" smtClean="0"/>
              <a:t>Cutibacterium</a:t>
            </a:r>
            <a:r>
              <a:rPr lang="en-IN" sz="2000" i="1" dirty="0" smtClean="0"/>
              <a:t> (</a:t>
            </a:r>
            <a:r>
              <a:rPr lang="en-IN" sz="2000" i="1" dirty="0" err="1" smtClean="0"/>
              <a:t>Propionibacterium</a:t>
            </a:r>
            <a:r>
              <a:rPr lang="en-IN" sz="2000" i="1" dirty="0" smtClean="0"/>
              <a:t>) acnes</a:t>
            </a:r>
          </a:p>
          <a:p>
            <a:pPr algn="just"/>
            <a:r>
              <a:rPr lang="en-IN" sz="2000" i="1" dirty="0" err="1" smtClean="0"/>
              <a:t>Clostridioides</a:t>
            </a:r>
            <a:r>
              <a:rPr lang="en-IN" sz="2000" i="1" dirty="0" smtClean="0"/>
              <a:t> (Clostridium) </a:t>
            </a:r>
            <a:r>
              <a:rPr lang="en-IN" sz="2000" i="1" dirty="0" err="1" smtClean="0"/>
              <a:t>difficile</a:t>
            </a:r>
            <a:endParaRPr lang="en-IN" sz="2000" i="1" dirty="0" smtClean="0"/>
          </a:p>
          <a:p>
            <a:pPr algn="just"/>
            <a:r>
              <a:rPr lang="en-IN" sz="2000" i="1" dirty="0" err="1" smtClean="0"/>
              <a:t>Klebsiella</a:t>
            </a:r>
            <a:r>
              <a:rPr lang="en-IN" sz="2000" i="1" dirty="0" smtClean="0"/>
              <a:t> (</a:t>
            </a:r>
            <a:r>
              <a:rPr lang="en-IN" sz="2000" i="1" dirty="0" err="1" smtClean="0"/>
              <a:t>Enterobacter</a:t>
            </a:r>
            <a:r>
              <a:rPr lang="en-IN" sz="2000" i="1" dirty="0" smtClean="0"/>
              <a:t>) </a:t>
            </a:r>
            <a:r>
              <a:rPr lang="en-IN" sz="2000" i="1" dirty="0" err="1" smtClean="0"/>
              <a:t>aerogenes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284" y="685800"/>
            <a:ext cx="1893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Identification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1" y="20574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IN" sz="2000" dirty="0" smtClean="0"/>
              <a:t>Microbial identification is the process by which a </a:t>
            </a:r>
            <a:r>
              <a:rPr lang="en-IN" sz="2000" dirty="0" err="1" smtClean="0"/>
              <a:t>m.org’s</a:t>
            </a:r>
            <a:r>
              <a:rPr lang="en-IN" sz="2000" dirty="0" smtClean="0"/>
              <a:t> key features are delineated.</a:t>
            </a:r>
          </a:p>
          <a:p>
            <a:pPr algn="just">
              <a:buFont typeface="Wingdings" pitchFamily="2" charset="2"/>
              <a:buChar char="ü"/>
            </a:pPr>
            <a:endParaRPr lang="en-IN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n-IN" sz="2000" dirty="0" smtClean="0"/>
              <a:t>Genotypic characteristics: Relate to an </a:t>
            </a:r>
            <a:r>
              <a:rPr lang="en-IN" sz="2000" dirty="0" err="1" smtClean="0"/>
              <a:t>org’s</a:t>
            </a:r>
            <a:r>
              <a:rPr lang="en-IN" sz="2000" dirty="0" smtClean="0"/>
              <a:t> genetic makeup, including the nature of the </a:t>
            </a:r>
            <a:r>
              <a:rPr lang="en-IN" sz="2000" dirty="0" err="1" smtClean="0"/>
              <a:t>org’s</a:t>
            </a:r>
            <a:r>
              <a:rPr lang="en-IN" sz="2000" dirty="0" smtClean="0"/>
              <a:t> genes &amp; constituent nucleic acids.</a:t>
            </a:r>
          </a:p>
          <a:p>
            <a:pPr algn="just">
              <a:buFont typeface="Wingdings" pitchFamily="2" charset="2"/>
              <a:buChar char="ü"/>
            </a:pPr>
            <a:endParaRPr lang="en-IN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n-IN" sz="2000" dirty="0" smtClean="0"/>
              <a:t>Phenotypic characteristics: Based on features beyond the genetic level &amp; include readily observable characteristics &amp; those characteristics that may require extensive analytic procedures to be detected.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847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Identification Criteria &amp; Characteristics of Microbial Classification</a:t>
            </a:r>
            <a:endParaRPr lang="en-IN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2988"/>
            <a:ext cx="9144000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35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Identification criteria &amp; characteristics of microbial classification</a:t>
            </a:r>
            <a:endParaRPr lang="en-IN" sz="2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66532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3943052"/>
            <a:ext cx="8001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atin typeface="Candara" pitchFamily="34" charset="0"/>
              </a:rPr>
              <a:t>Taxonomy</a:t>
            </a:r>
            <a:r>
              <a:rPr lang="en-IN" sz="2800" dirty="0" smtClean="0">
                <a:latin typeface="Candara" pitchFamily="34" charset="0"/>
              </a:rPr>
              <a:t> is the area of biologic science comprising three distinct but highly interrelated disciplines: classification, nomenclature (naming), and identification of organisms.</a:t>
            </a:r>
            <a:endParaRPr lang="en-IN" sz="28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534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b="1" dirty="0" smtClean="0"/>
              <a:t>Taxonomy</a:t>
            </a:r>
            <a:r>
              <a:rPr lang="en-IN" sz="2000" dirty="0" smtClean="0"/>
              <a:t> [Greek </a:t>
            </a:r>
            <a:r>
              <a:rPr lang="en-IN" sz="2000" i="1" dirty="0" smtClean="0"/>
              <a:t>taxis</a:t>
            </a:r>
            <a:r>
              <a:rPr lang="en-IN" sz="2000" dirty="0" smtClean="0"/>
              <a:t>, arrangement or order, and </a:t>
            </a:r>
            <a:r>
              <a:rPr lang="en-IN" sz="2000" i="1" dirty="0" err="1" smtClean="0"/>
              <a:t>nomos</a:t>
            </a:r>
            <a:r>
              <a:rPr lang="en-IN" sz="2000" dirty="0" smtClean="0"/>
              <a:t>, law, or </a:t>
            </a:r>
            <a:r>
              <a:rPr lang="en-IN" sz="2000" i="1" dirty="0" err="1" smtClean="0"/>
              <a:t>nemein</a:t>
            </a:r>
            <a:r>
              <a:rPr lang="en-IN" sz="2000" dirty="0" smtClean="0"/>
              <a:t>, to distribute or govern]</a:t>
            </a:r>
          </a:p>
          <a:p>
            <a:pPr algn="just"/>
            <a:endParaRPr lang="en-IN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n-IN" sz="2000" dirty="0" smtClean="0"/>
              <a:t>The science of biological classification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000" dirty="0" smtClean="0"/>
              <a:t>Consists of three separate but interrelated parts: classification, nomenclature, &amp; identification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000" dirty="0" smtClean="0"/>
              <a:t>Rapidly changing due to acquisition of new data, particularly the use of molecular techniques such as the comparison of ribosomal RNA structure &amp; chromosome sequences</a:t>
            </a:r>
            <a:endParaRPr lang="en-IN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766608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IN" sz="2000" b="1" dirty="0" smtClean="0"/>
              <a:t>Classification:</a:t>
            </a:r>
            <a:r>
              <a:rPr lang="en-IN" sz="2000" dirty="0" smtClean="0"/>
              <a:t> Arrangement of organisms into groups or </a:t>
            </a:r>
            <a:r>
              <a:rPr lang="en-IN" sz="2000" dirty="0" err="1" smtClean="0"/>
              <a:t>taxa</a:t>
            </a:r>
            <a:r>
              <a:rPr lang="en-IN" sz="2000" dirty="0" smtClean="0"/>
              <a:t> (s., </a:t>
            </a:r>
            <a:r>
              <a:rPr lang="en-IN" sz="2000" dirty="0" err="1" smtClean="0"/>
              <a:t>taxon</a:t>
            </a:r>
            <a:r>
              <a:rPr lang="en-IN" sz="2000" dirty="0" smtClean="0"/>
              <a:t>) based on mutual similarity or evolutionary relatedness.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000" b="1" dirty="0" smtClean="0"/>
              <a:t>Nomenclature:</a:t>
            </a:r>
            <a:r>
              <a:rPr lang="en-IN" sz="2000" dirty="0" smtClean="0"/>
              <a:t> Assignment of names to taxonomic groups in agreement with published rules.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000" b="1" dirty="0" smtClean="0"/>
              <a:t>Identification:</a:t>
            </a:r>
            <a:r>
              <a:rPr lang="en-IN" sz="2000" dirty="0" smtClean="0"/>
              <a:t> Process of determining that a particular isolate belongs to a recognized </a:t>
            </a:r>
            <a:r>
              <a:rPr lang="en-IN" sz="2000" dirty="0" err="1" smtClean="0"/>
              <a:t>taxon</a:t>
            </a:r>
            <a:r>
              <a:rPr lang="en-IN" sz="2000" dirty="0" smtClean="0"/>
              <a:t>.</a:t>
            </a:r>
            <a:endParaRPr lang="en-I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819400"/>
            <a:ext cx="2819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6200"/>
            <a:ext cx="875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Role of Taxonomy in Diagnostic Microbiology  &amp; Infectious Diseases</a:t>
            </a:r>
            <a:endParaRPr lang="en-IN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8839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66652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b="1" dirty="0" err="1" smtClean="0"/>
              <a:t>Systematics</a:t>
            </a:r>
            <a:r>
              <a:rPr lang="en-IN" sz="2000" dirty="0" smtClean="0"/>
              <a:t> often is used for taxonomy</a:t>
            </a:r>
          </a:p>
          <a:p>
            <a:pPr algn="just"/>
            <a:endParaRPr lang="en-IN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n-IN" sz="2000" dirty="0" smtClean="0"/>
              <a:t>The scientific study of organisms with the ultimate object of characterizing &amp; arranging them in an orderly manner.</a:t>
            </a:r>
          </a:p>
          <a:p>
            <a:pPr algn="just">
              <a:buFont typeface="Wingdings" pitchFamily="2" charset="2"/>
              <a:buChar char="ü"/>
            </a:pPr>
            <a:endParaRPr lang="en-IN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n-IN" sz="2000" dirty="0" smtClean="0"/>
              <a:t>Deals disciplines including morphology, ecology, epidemiology, biochemistry, molecular biology, &amp; physiology.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0"/>
            <a:ext cx="7783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The Development of Classification for Living Organisms: A Concept Map</a:t>
            </a:r>
            <a:endParaRPr lang="en-IN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067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981200" y="60325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23335C"/>
                </a:solidFill>
              </a:rPr>
              <a:t>Woese</a:t>
            </a:r>
            <a:r>
              <a:rPr lang="en-US" sz="2000" b="1" dirty="0">
                <a:solidFill>
                  <a:srgbClr val="23335C"/>
                </a:solidFill>
              </a:rPr>
              <a:t>-Fox 3 Domain System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76200" y="5791200"/>
            <a:ext cx="9235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/>
              <a:t>A system for representing the origins of cell lines and major taxonomic groups as proposed by Carl</a:t>
            </a:r>
          </a:p>
          <a:p>
            <a:r>
              <a:rPr lang="en-IN" sz="1200" dirty="0" err="1" smtClean="0"/>
              <a:t>Woese</a:t>
            </a:r>
            <a:r>
              <a:rPr lang="en-IN" sz="1200" dirty="0" smtClean="0"/>
              <a:t> and colleagues. They propose three distinct cell lines placed in </a:t>
            </a:r>
            <a:r>
              <a:rPr lang="en-IN" sz="1200" dirty="0" err="1" smtClean="0"/>
              <a:t>superkingdoms</a:t>
            </a:r>
            <a:r>
              <a:rPr lang="en-IN" sz="1200" dirty="0" smtClean="0"/>
              <a:t> called domains. The </a:t>
            </a:r>
            <a:r>
              <a:rPr lang="en-IN" sz="1200" dirty="0" err="1" smtClean="0"/>
              <a:t>ﬁrst</a:t>
            </a:r>
            <a:r>
              <a:rPr lang="en-IN" sz="1200" dirty="0" smtClean="0"/>
              <a:t> primitive cells, called </a:t>
            </a:r>
            <a:r>
              <a:rPr lang="en-IN" sz="1200" dirty="0" err="1" smtClean="0"/>
              <a:t>progenotes</a:t>
            </a:r>
            <a:r>
              <a:rPr lang="en-IN" sz="1200" dirty="0" smtClean="0"/>
              <a:t>,</a:t>
            </a:r>
          </a:p>
          <a:p>
            <a:r>
              <a:rPr lang="en-IN" sz="1200" dirty="0" smtClean="0"/>
              <a:t>were ancestors of both lines of prokaryotes (Domains Bacteria and </a:t>
            </a:r>
            <a:r>
              <a:rPr lang="en-IN" sz="1200" dirty="0" err="1" smtClean="0"/>
              <a:t>Archaea</a:t>
            </a:r>
            <a:r>
              <a:rPr lang="en-IN" sz="1200" dirty="0" smtClean="0"/>
              <a:t>), and the </a:t>
            </a:r>
            <a:r>
              <a:rPr lang="en-IN" sz="1200" dirty="0" err="1" smtClean="0"/>
              <a:t>Archaea</a:t>
            </a:r>
            <a:r>
              <a:rPr lang="en-IN" sz="1200" dirty="0" smtClean="0"/>
              <a:t> emerged from the same cell line as eukaryotes</a:t>
            </a:r>
          </a:p>
          <a:p>
            <a:r>
              <a:rPr lang="en-IN" sz="1200" dirty="0" smtClean="0"/>
              <a:t>(Domain </a:t>
            </a:r>
            <a:r>
              <a:rPr lang="en-IN" sz="1200" dirty="0" err="1" smtClean="0"/>
              <a:t>Eukarya</a:t>
            </a:r>
            <a:r>
              <a:rPr lang="en-IN" sz="1200" dirty="0" smtClean="0"/>
              <a:t>). Selected representatives are included. Some of the traditional kingdoms are still present with this system</a:t>
            </a:r>
            <a:endParaRPr lang="en-IN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15312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-304800" y="0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23335C"/>
                </a:solidFill>
              </a:rPr>
              <a:t>Traditional Whittaker 5 Kingdom System</a:t>
            </a:r>
            <a:endParaRPr lang="en-US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76200"/>
            <a:ext cx="6553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5842337"/>
            <a:ext cx="9205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/>
              <a:t>In this system, kingdoms are based on cell structure and type, the nature</a:t>
            </a:r>
          </a:p>
          <a:p>
            <a:r>
              <a:rPr lang="en-IN" sz="1200" dirty="0" smtClean="0"/>
              <a:t>of body organization, and nutritional type. Bacteria and </a:t>
            </a:r>
            <a:r>
              <a:rPr lang="en-IN" sz="1200" dirty="0" err="1" smtClean="0"/>
              <a:t>Archaea</a:t>
            </a:r>
            <a:r>
              <a:rPr lang="en-IN" sz="1200" dirty="0" smtClean="0"/>
              <a:t> (</a:t>
            </a:r>
            <a:r>
              <a:rPr lang="en-IN" sz="1200" dirty="0" err="1" smtClean="0"/>
              <a:t>monerans</a:t>
            </a:r>
            <a:r>
              <a:rPr lang="en-IN" sz="1200" dirty="0" smtClean="0"/>
              <a:t>) have prokaryotic cells and are unicellular. </a:t>
            </a:r>
            <a:r>
              <a:rPr lang="en-IN" sz="1200" dirty="0" err="1" smtClean="0"/>
              <a:t>Protists</a:t>
            </a:r>
            <a:r>
              <a:rPr lang="en-IN" sz="1200" dirty="0" smtClean="0"/>
              <a:t> have eukaryotic</a:t>
            </a:r>
          </a:p>
          <a:p>
            <a:r>
              <a:rPr lang="en-IN" sz="1200" dirty="0" smtClean="0"/>
              <a:t>cells and are mostly unicellular. They can be photosynthetic (algae), or they can feed on other organisms (protozoa). Fungi are eukaryotic cells</a:t>
            </a:r>
          </a:p>
          <a:p>
            <a:r>
              <a:rPr lang="en-IN" sz="1200" dirty="0" smtClean="0"/>
              <a:t>and are unicellular or </a:t>
            </a:r>
            <a:r>
              <a:rPr lang="en-IN" sz="1200" dirty="0" err="1" smtClean="0"/>
              <a:t>multicellular</a:t>
            </a:r>
            <a:r>
              <a:rPr lang="en-IN" sz="1200" dirty="0" smtClean="0"/>
              <a:t>; they have cell walls and are not photosynthetic. Plants have eukaryotic cells, are </a:t>
            </a:r>
            <a:r>
              <a:rPr lang="en-IN" sz="1200" dirty="0" err="1" smtClean="0"/>
              <a:t>multicellular</a:t>
            </a:r>
            <a:r>
              <a:rPr lang="en-IN" sz="1200" dirty="0" smtClean="0"/>
              <a:t>, have cell walls,</a:t>
            </a:r>
          </a:p>
          <a:p>
            <a:r>
              <a:rPr lang="en-IN" sz="1200" dirty="0" smtClean="0"/>
              <a:t>and are photosynthetic. Animals have eukaryotic cells, are </a:t>
            </a:r>
            <a:r>
              <a:rPr lang="en-IN" sz="1200" dirty="0" err="1" smtClean="0"/>
              <a:t>multicellular</a:t>
            </a:r>
            <a:r>
              <a:rPr lang="en-IN" sz="1200" dirty="0" smtClean="0"/>
              <a:t>, do not have cell walls, and derive nutrients from other organisms.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855</Words>
  <Application>Microsoft Office PowerPoint</Application>
  <PresentationFormat>On-screen Show (4:3)</PresentationFormat>
  <Paragraphs>86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Nomenclature</vt:lpstr>
      <vt:lpstr>Scientific Names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Surojit</dc:creator>
  <cp:lastModifiedBy>Surojit</cp:lastModifiedBy>
  <cp:revision>55</cp:revision>
  <dcterms:created xsi:type="dcterms:W3CDTF">2006-08-16T00:00:00Z</dcterms:created>
  <dcterms:modified xsi:type="dcterms:W3CDTF">2019-07-17T17:03:36Z</dcterms:modified>
</cp:coreProperties>
</file>