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1" r:id="rId15"/>
    <p:sldId id="290" r:id="rId16"/>
    <p:sldId id="292" r:id="rId17"/>
    <p:sldId id="293" r:id="rId18"/>
    <p:sldId id="294" r:id="rId19"/>
    <p:sldId id="295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13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500C1-4F5B-44D6-AFBA-9950C65E1F40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8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8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8A098-2BB8-4C06-BFAB-83C8BE666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A098-2BB8-4C06-BFAB-83C8BE66617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A098-2BB8-4C06-BFAB-83C8BE66617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A098-2BB8-4C06-BFAB-83C8BE6661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3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36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7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3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39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64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7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4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7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5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9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80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7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653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8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9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43E5F7EE-809A-4344-B15A-5B2A94E59E8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104858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2CEBC295-94C8-419D-BDEF-0B76C279F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0" y="688665"/>
            <a:ext cx="8229600" cy="4083056"/>
          </a:xfrm>
        </p:spPr>
        <p:txBody>
          <a:bodyPr>
            <a:normAutofit/>
          </a:bodyPr>
          <a:lstStyle/>
          <a:p>
            <a:pPr algn="ctr"/>
            <a:r>
              <a:rPr lang="en-US" sz="4000" u="none" dirty="0"/>
              <a:t>Topic </a:t>
            </a:r>
            <a:r>
              <a:rPr lang="en-US" u="none" dirty="0" smtClean="0"/>
              <a:t>1</a:t>
            </a:r>
            <a:r>
              <a:rPr lang="en-US" sz="4000" u="none" dirty="0" smtClean="0"/>
              <a:t>:</a:t>
            </a:r>
            <a:br>
              <a:rPr lang="en-US" sz="4000" u="none" dirty="0" smtClean="0"/>
            </a:br>
            <a:r>
              <a:rPr lang="en-US" sz="3600" b="1" u="none" dirty="0"/>
              <a:t/>
            </a:r>
            <a:br>
              <a:rPr lang="en-US" sz="3600" b="1" u="none" dirty="0"/>
            </a:br>
            <a:r>
              <a:rPr lang="en-US" b="1" u="none" dirty="0" smtClean="0"/>
              <a:t>Basic </a:t>
            </a:r>
            <a:r>
              <a:rPr lang="en-US" b="1" u="none" dirty="0"/>
              <a:t>Concepts </a:t>
            </a:r>
            <a:r>
              <a:rPr lang="en-US" b="1" u="none" dirty="0" smtClean="0"/>
              <a:t>&amp; </a:t>
            </a:r>
            <a:br>
              <a:rPr lang="en-US" b="1" u="none" dirty="0" smtClean="0"/>
            </a:br>
            <a:r>
              <a:rPr lang="en-US" b="1" u="none" dirty="0" smtClean="0"/>
              <a:t>Different Types of</a:t>
            </a:r>
            <a:br>
              <a:rPr lang="en-US" b="1" u="none" dirty="0" smtClean="0"/>
            </a:br>
            <a:r>
              <a:rPr lang="en-US" b="1" u="none" dirty="0" err="1" smtClean="0"/>
              <a:t>SocietIES</a:t>
            </a:r>
            <a:endParaRPr lang="en-US" b="1" u="non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48626" name="Content Placeholder 6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 Industrial societies</a:t>
            </a:r>
            <a:r>
              <a:rPr lang="en-US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Information technologies is information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based economy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 this stage, societies begin to change very fast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3743324" cy="281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 descr="IMG-20200327-WA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143248"/>
            <a:ext cx="3429024" cy="28098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1"/>
          <p:cNvSpPr/>
          <p:nvPr/>
        </p:nvSpPr>
        <p:spPr>
          <a:xfrm>
            <a:off x="214282" y="428604"/>
            <a:ext cx="7598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Traditional Vs Industries societies 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Emile Durkheim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Traditional Societies are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by a strong collective conscience or,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mechanical solidarity,</a:t>
            </a:r>
          </a:p>
          <a:p>
            <a:pPr algn="just"/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 Societies where Organic Solidarity through division of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dominates.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8" name="Picture 2" descr="SAVE_20200405_1213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4762"/>
            <a:ext cx="8143900" cy="30432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1"/>
          <p:cNvSpPr/>
          <p:nvPr/>
        </p:nvSpPr>
        <p:spPr>
          <a:xfrm>
            <a:off x="0" y="609601"/>
            <a:ext cx="807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Capitalism , Alienation &amp; Class Conflict (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Karl Marx)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capitalism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showed predominance of two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major social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classes-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Capitalist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Proletariat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had class conflict .</a:t>
            </a:r>
          </a:p>
          <a:p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Capitalism &amp; Alienation: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ways by which industrial capitalism alienated workers in four ways.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)Alienation from act of working,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(ii) Alienation from product of work,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(iii) Alienation from other workers,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(iv) Alienation from one’s own human potential.</a:t>
            </a:r>
          </a:p>
          <a:p>
            <a:pPr algn="just"/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929198"/>
            <a:ext cx="7570238" cy="1714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214282" y="1066800"/>
            <a:ext cx="7858180" cy="5505472"/>
          </a:xfrm>
        </p:spPr>
        <p:txBody>
          <a:bodyPr>
            <a:normAutofit/>
          </a:bodyPr>
          <a:lstStyle/>
          <a:p>
            <a:pPr lvl="1" algn="just"/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Tradition and </a:t>
            </a:r>
            <a:r>
              <a:rPr lang="en-US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Rational Societies (Max Weber)</a:t>
            </a:r>
            <a:r>
              <a:rPr lang="en-US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spcBef>
                <a:spcPts val="0"/>
              </a:spcBef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Historical change in dominant mode of human thought between traditional to rational societies. 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Pre-industrial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societies embrace tradition, sentiments and beliefs passed from generation to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generation.</a:t>
            </a:r>
          </a:p>
          <a:p>
            <a:pPr lvl="1" algn="just">
              <a:spcBef>
                <a:spcPts val="0"/>
              </a:spcBef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societies are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rational societies. </a:t>
            </a:r>
          </a:p>
          <a:p>
            <a:pPr lvl="1" algn="just">
              <a:spcBef>
                <a:spcPts val="0"/>
              </a:spcBef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none" dirty="0" smtClean="0"/>
              <a:t>Rural &amp; URBAN Societies</a:t>
            </a:r>
            <a:endParaRPr lang="en-US" b="1" u="none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Generally</a:t>
            </a:r>
            <a:r>
              <a:rPr lang="en-US" sz="2800" dirty="0"/>
              <a:t>, a rural area or, </a:t>
            </a:r>
            <a:r>
              <a:rPr lang="en-US" sz="2800" dirty="0" smtClean="0"/>
              <a:t>country-side </a:t>
            </a:r>
            <a:r>
              <a:rPr lang="en-US" sz="2800" dirty="0"/>
              <a:t>is a geographic area that is located outside towns </a:t>
            </a:r>
            <a:r>
              <a:rPr lang="en-US" sz="2800" dirty="0" smtClean="0"/>
              <a:t>or cities.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Typical rural areas have a low population density and small </a:t>
            </a:r>
            <a:r>
              <a:rPr lang="en-US" sz="2800" dirty="0" smtClean="0"/>
              <a:t>settlements.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A urban city is </a:t>
            </a:r>
            <a:r>
              <a:rPr lang="en-US" sz="2800" dirty="0"/>
              <a:t>typical </a:t>
            </a:r>
            <a:r>
              <a:rPr lang="en-US" sz="2800" dirty="0" smtClean="0"/>
              <a:t>modern </a:t>
            </a:r>
            <a:r>
              <a:rPr lang="en-US" sz="2800" dirty="0"/>
              <a:t>industrial civilization and </a:t>
            </a:r>
            <a:r>
              <a:rPr lang="en-US" sz="2800" dirty="0" smtClean="0"/>
              <a:t>having heterogeneous </a:t>
            </a:r>
            <a:r>
              <a:rPr lang="en-US" sz="2800" dirty="0"/>
              <a:t>in cultural </a:t>
            </a:r>
            <a:r>
              <a:rPr lang="en-US" sz="2800" dirty="0" smtClean="0"/>
              <a:t>tradition.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5716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DIFFERENCES BETWEEN THE RURAL WORLD-URBAN WORLD(BY A.R.DESAI)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2357430"/>
          <a:ext cx="7500990" cy="328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3000396"/>
                <a:gridCol w="2857520"/>
              </a:tblGrid>
              <a:tr h="545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Rural World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Urban World</a:t>
                      </a:r>
                      <a:endParaRPr lang="en-US" sz="2000" dirty="0"/>
                    </a:p>
                  </a:txBody>
                  <a:tcPr/>
                </a:tc>
              </a:tr>
              <a:tr h="2741051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Occupation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Totality</a:t>
                      </a:r>
                      <a:r>
                        <a:rPr lang="en-US" baseline="0" dirty="0" smtClean="0"/>
                        <a:t> of cultivators and their families. In the community are usually a few representatives of several non-agricultural pursuits.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Totality</a:t>
                      </a:r>
                      <a:r>
                        <a:rPr lang="en-US" baseline="0" dirty="0" smtClean="0"/>
                        <a:t> of people engaged principally in manufacturing, mechanical pursuits, trade </a:t>
                      </a:r>
                      <a:r>
                        <a:rPr lang="en-US" baseline="0" dirty="0" smtClean="0"/>
                        <a:t>commerce, </a:t>
                      </a:r>
                      <a:r>
                        <a:rPr lang="en-US" baseline="0" dirty="0" smtClean="0"/>
                        <a:t>professions, governing and other non-agricultural occupations.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357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7239000" cy="6615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98"/>
                <a:gridCol w="2500330"/>
                <a:gridCol w="2695572"/>
              </a:tblGrid>
              <a:tr h="4074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Rural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World</a:t>
                      </a:r>
                    </a:p>
                  </a:txBody>
                  <a:tcPr/>
                </a:tc>
              </a:tr>
              <a:tr h="1514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 </a:t>
                      </a:r>
                      <a:r>
                        <a:rPr lang="en-US" sz="2000" b="1" dirty="0" smtClean="0"/>
                        <a:t>Environment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Predominance of nature over </a:t>
                      </a:r>
                      <a:r>
                        <a:rPr lang="en-US" dirty="0" err="1" smtClean="0"/>
                        <a:t>anthropo</a:t>
                      </a:r>
                      <a:r>
                        <a:rPr lang="en-US" dirty="0" smtClean="0"/>
                        <a:t>-social environment. Direct relationship to</a:t>
                      </a:r>
                      <a:r>
                        <a:rPr lang="en-US" baseline="0" dirty="0" smtClean="0"/>
                        <a:t> nature.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Greater isolation from </a:t>
                      </a:r>
                      <a:r>
                        <a:rPr lang="en-US" dirty="0" smtClean="0"/>
                        <a:t>nature.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Predominance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of man-made environment over natural.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956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/>
                        <a:t> Size of community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Open farms</a:t>
                      </a:r>
                      <a:r>
                        <a:rPr lang="en-US" baseline="0" dirty="0" smtClean="0"/>
                        <a:t> or small communities, </a:t>
                      </a:r>
                      <a:r>
                        <a:rPr lang="en-US" b="1" baseline="0" dirty="0" err="1" smtClean="0"/>
                        <a:t>agriculturalism</a:t>
                      </a:r>
                      <a:r>
                        <a:rPr lang="en-US" baseline="0" dirty="0" smtClean="0"/>
                        <a:t> and size of </a:t>
                      </a:r>
                      <a:r>
                        <a:rPr lang="en-US" baseline="0" dirty="0" smtClean="0"/>
                        <a:t>community are </a:t>
                      </a:r>
                      <a:r>
                        <a:rPr lang="en-US" baseline="0" dirty="0" smtClean="0"/>
                        <a:t>negatively correlated.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 a rule in the same country and at the same period, the size of urban community is much larger than the rural community. In other words, urbanity and</a:t>
                      </a:r>
                      <a:r>
                        <a:rPr lang="en-US" baseline="0" dirty="0" smtClean="0"/>
                        <a:t> size of community are </a:t>
                      </a:r>
                      <a:r>
                        <a:rPr lang="en-US" baseline="0" dirty="0" smtClean="0"/>
                        <a:t>positively </a:t>
                      </a:r>
                      <a:r>
                        <a:rPr lang="en-US" baseline="0" dirty="0" smtClean="0"/>
                        <a:t>correlated.</a:t>
                      </a:r>
                      <a:endParaRPr lang="en-US" dirty="0" smtClean="0"/>
                    </a:p>
                  </a:txBody>
                  <a:tcPr/>
                </a:tc>
              </a:tr>
              <a:tr h="15137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 Density</a:t>
                      </a:r>
                      <a:r>
                        <a:rPr lang="en-US" sz="2000" b="1" baseline="0" dirty="0" smtClean="0"/>
                        <a:t> of population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the same country and at the same period the density is lower than in urban community. </a:t>
                      </a:r>
                      <a:r>
                        <a:rPr lang="en-US" dirty="0" smtClean="0"/>
                        <a:t>Generally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Greater than rural</a:t>
                      </a:r>
                      <a:r>
                        <a:rPr lang="en-US" baseline="0" dirty="0" smtClean="0"/>
                        <a:t> communities. Urbanity and density are positively </a:t>
                      </a:r>
                      <a:r>
                        <a:rPr lang="en-US" baseline="0" dirty="0" smtClean="0"/>
                        <a:t>correlated.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357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7239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 and </a:t>
                      </a:r>
                      <a:r>
                        <a:rPr lang="en-US" dirty="0" err="1" smtClean="0"/>
                        <a:t>rurality</a:t>
                      </a:r>
                      <a:r>
                        <a:rPr lang="en-US" dirty="0" smtClean="0"/>
                        <a:t> are negatively correlated.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smtClean="0"/>
                        <a:t>Heterogeneity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and </a:t>
                      </a:r>
                      <a:r>
                        <a:rPr lang="en-US" sz="2000" b="1" baseline="0" dirty="0" smtClean="0"/>
                        <a:t>homogeneity </a:t>
                      </a:r>
                      <a:r>
                        <a:rPr lang="en-US" sz="2000" b="1" baseline="0" dirty="0" smtClean="0"/>
                        <a:t>of the population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Compared with urban populations, rural communities are more homogenous in racial and psychological traits.</a:t>
                      </a:r>
                      <a:r>
                        <a:rPr lang="en-US" baseline="0" dirty="0" smtClean="0"/>
                        <a:t> (Negative correlation with heterogeneity).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heterogeneous </a:t>
                      </a:r>
                      <a:r>
                        <a:rPr lang="en-US" baseline="0" dirty="0" smtClean="0"/>
                        <a:t>than rural communities (in the same country and at the same time.) Urbanity and heterogeneity are positively correlated.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 Social differentiation</a:t>
                      </a:r>
                      <a:r>
                        <a:rPr lang="en-US" sz="2000" b="1" baseline="0" dirty="0" smtClean="0"/>
                        <a:t> and stratification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Rural differentiation and stratification less than urban.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differentiation and stratification show positive correlation with urbanity.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42938"/>
          <a:ext cx="7239000" cy="604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 Mobility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Territorial,</a:t>
                      </a:r>
                      <a:r>
                        <a:rPr lang="en-US" baseline="0" dirty="0" smtClean="0"/>
                        <a:t> occupational and other forms of social mobility of the population area comparatively less intensive. Normally the migration current carries more individuals from the country to the city.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intensive. Urbanity and mobility are positively correlated. Only in the periods of social </a:t>
                      </a:r>
                      <a:r>
                        <a:rPr lang="en-US" baseline="0" dirty="0" smtClean="0"/>
                        <a:t>catastrophic </a:t>
                      </a:r>
                      <a:r>
                        <a:rPr lang="en-US" baseline="0" dirty="0" smtClean="0"/>
                        <a:t>is the migration from the city to the country greater than from the country to the city.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="1" dirty="0" smtClean="0"/>
                        <a:t> System of interaction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numerous contacts</a:t>
                      </a:r>
                      <a:r>
                        <a:rPr lang="en-US" baseline="0" dirty="0" smtClean="0"/>
                        <a:t> per man. Narrower area of the interaction system of its members and the whole aggregate. More prominent part is </a:t>
                      </a:r>
                      <a:r>
                        <a:rPr lang="en-US" baseline="0" dirty="0" smtClean="0"/>
                        <a:t>occupied </a:t>
                      </a:r>
                      <a:r>
                        <a:rPr lang="en-US" baseline="0" dirty="0" smtClean="0"/>
                        <a:t>by primary contacts.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numerous</a:t>
                      </a:r>
                      <a:r>
                        <a:rPr lang="en-US" baseline="0" dirty="0" smtClean="0"/>
                        <a:t> contacts. Wider area of interaction system per man and per aggregate. Predominance of  secondary contacts. Predominance of impersonal casual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2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7239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36"/>
                <a:gridCol w="2571768"/>
                <a:gridCol w="25526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Rural</a:t>
                      </a:r>
                      <a:r>
                        <a:rPr lang="en-US" baseline="0" dirty="0" smtClean="0"/>
                        <a:t>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 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Predominance of personal and relatively durable relations. Comparative</a:t>
                      </a:r>
                      <a:r>
                        <a:rPr lang="en-US" baseline="0" dirty="0" smtClean="0"/>
                        <a:t> simplicity and sincerity of relations. </a:t>
                      </a:r>
                      <a:r>
                        <a:rPr lang="en-US" b="1" baseline="0" dirty="0" smtClean="0"/>
                        <a:t>Man is interacted as a human person.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 short-lived</a:t>
                      </a:r>
                      <a:r>
                        <a:rPr lang="en-US" baseline="0" dirty="0" smtClean="0"/>
                        <a:t> relations. Greater complexity, </a:t>
                      </a:r>
                      <a:r>
                        <a:rPr lang="en-US" baseline="0" dirty="0" err="1" smtClean="0"/>
                        <a:t>manifoldedness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/>
                        <a:t>superficiality </a:t>
                      </a:r>
                      <a:r>
                        <a:rPr lang="en-US" baseline="0" smtClean="0"/>
                        <a:t>and </a:t>
                      </a:r>
                      <a:r>
                        <a:rPr lang="en-US" baseline="0" smtClean="0"/>
                        <a:t>standardized </a:t>
                      </a:r>
                      <a:r>
                        <a:rPr lang="en-US" baseline="0" dirty="0" smtClean="0"/>
                        <a:t>formality of relations. Man is interacted as a </a:t>
                      </a:r>
                      <a:r>
                        <a:rPr lang="en-US" b="1" baseline="0" dirty="0" smtClean="0"/>
                        <a:t>number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="1" baseline="0" dirty="0" smtClean="0"/>
                        <a:t>address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94844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Paper-203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M.A. 2</a:t>
            </a:r>
            <a:r>
              <a:rPr lang="en-US" sz="4000" baseline="30000" dirty="0" smtClean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sem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in Sociology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Vidyasagar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 University</a:t>
            </a:r>
            <a:b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none" dirty="0" err="1" smtClean="0"/>
              <a:t>ReferenceS</a:t>
            </a:r>
            <a:endParaRPr lang="en-US" b="1" u="none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Wirth, Louis</a:t>
            </a:r>
            <a:r>
              <a:rPr lang="en-US" dirty="0" smtClean="0"/>
              <a:t>, (1938) </a:t>
            </a:r>
            <a:r>
              <a:rPr lang="en-US" dirty="0"/>
              <a:t>Urbanism as a way of life. American journal of </a:t>
            </a:r>
            <a:r>
              <a:rPr lang="en-US" dirty="0" smtClean="0"/>
              <a:t>sociology. 44(2).</a:t>
            </a:r>
          </a:p>
          <a:p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Desai A.R. (ed.) (1969), Rural Sociology in India, Popular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Prakashan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Bombay.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457199" y="2073184"/>
            <a:ext cx="8229600" cy="2025664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Course-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CoOrdinator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Dr.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Asmita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Bhattacharyya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          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ASSIGNMENT DONE BY: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Sanjukta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Rauth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(Roll No.:17)(Team Leader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Susmita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Kar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(Roll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No.:83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Sharmistha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Sarkar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Roll No.:06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Shila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Barman (Roll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No.:05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Bilkisa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Khatun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Roll No.:46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Paramita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Mondal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(Roll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No.:84)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none" smtClean="0"/>
              <a:t>Contents</a:t>
            </a:r>
            <a:endParaRPr lang="en-US" b="1" u="none" dirty="0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Defining Society 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Types of Societies (By Gerhard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Lenski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Traditional &amp; Industrial Societies (Emile Durkheim)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Pre-capitalist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Capitalist Societies (Karl Marx) 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Traditional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Rational Societies (Max Weber) 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Urban Societies ( A.R. Desai)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en-IN" dirty="0" smtClean="0"/>
              <a:t>Definition of Society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00108"/>
            <a:ext cx="7758138" cy="5857892"/>
          </a:xfrm>
        </p:spPr>
        <p:txBody>
          <a:bodyPr/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according to sociologists, is a group of people with common territory, interaction and culture. </a:t>
            </a:r>
          </a:p>
          <a:p>
            <a:pPr algn="just"/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groups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consist of two or more people who interact and identify themselves with one another. 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Geographic distance and language barriers can separate societies within a country.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  </a:t>
            </a:r>
            <a:r>
              <a:rPr lang="en-IN" dirty="0" smtClean="0"/>
              <a:t>                               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555" y="4214818"/>
            <a:ext cx="3779693" cy="244933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7578" y="4214818"/>
            <a:ext cx="3552008" cy="23803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048689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600" b="1" u="none" dirty="0" smtClean="0"/>
              <a:t>TYPES OF SOCIETIES </a:t>
            </a:r>
            <a:br>
              <a:rPr lang="en-US" sz="3600" b="1" u="none" dirty="0" smtClean="0"/>
            </a:br>
            <a:r>
              <a:rPr lang="en-US" sz="3600" b="1" u="none" dirty="0" smtClean="0"/>
              <a:t>(Classified BY GERHARD LENSKI)</a:t>
            </a:r>
            <a:endParaRPr lang="en-US" sz="3600" b="1" u="none" dirty="0"/>
          </a:p>
        </p:txBody>
      </p:sp>
      <p:sp>
        <p:nvSpPr>
          <p:cNvPr id="1048691" name="Content Placeholder 1048690"/>
          <p:cNvSpPr>
            <a:spLocks noGrp="1"/>
          </p:cNvSpPr>
          <p:nvPr>
            <p:ph idx="1"/>
          </p:nvPr>
        </p:nvSpPr>
        <p:spPr>
          <a:xfrm>
            <a:off x="0" y="1071546"/>
            <a:ext cx="8143900" cy="578645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Font typeface="Wingdings" charset="2"/>
              <a:buChar char="l"/>
            </a:pP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Hunting and gathering societies (12000yrs ago): </a:t>
            </a:r>
          </a:p>
          <a:p>
            <a:pPr algn="just">
              <a:buNone/>
            </a:pPr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l"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sed simple tools to hunt animals and gather vegetables. 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Socio-cultural evolution, food production &amp;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specialisation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were minimal.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Nomadic groups are small &amp; scattered. 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Society was kinship-based.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2" name="Picture 2097161"/>
          <p:cNvPicPr>
            <a:picLocks/>
          </p:cNvPicPr>
          <p:nvPr/>
        </p:nvPicPr>
        <p:blipFill>
          <a:blip r:embed="rId2"/>
          <a:srcRect t="6945" b="6945"/>
          <a:stretch>
            <a:fillRect/>
          </a:stretch>
        </p:blipFill>
        <p:spPr>
          <a:xfrm>
            <a:off x="494272" y="4409180"/>
            <a:ext cx="3582428" cy="2074215"/>
          </a:xfrm>
          <a:prstGeom prst="rect">
            <a:avLst/>
          </a:prstGeom>
        </p:spPr>
      </p:pic>
      <p:pic>
        <p:nvPicPr>
          <p:cNvPr id="2097163" name="Picture 209716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2024" y="4409179"/>
            <a:ext cx="3681549" cy="2065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04869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endParaRPr lang="en-IN"/>
          </a:p>
        </p:txBody>
      </p:sp>
      <p:sp>
        <p:nvSpPr>
          <p:cNvPr id="1048693" name="Content Placeholder 104869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  <a:ln>
            <a:noFill/>
            <a:prstDash val="solid"/>
          </a:ln>
        </p:spPr>
        <p:txBody>
          <a:bodyPr vert="horz"/>
          <a:lstStyle/>
          <a:p>
            <a:pPr>
              <a:buFont typeface="Wingdings" charset="2"/>
              <a:buChar char="l"/>
            </a:pP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Horticulture and Pastoral Societies </a:t>
            </a:r>
            <a:endParaRPr lang="en-US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0" u="none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Employed </a:t>
            </a:r>
            <a:r>
              <a:rPr lang="en-US" sz="2400" b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technology based on using hand tools to raise crops. </a:t>
            </a:r>
            <a:endParaRPr lang="en-US" sz="2400" b="0" u="none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0" u="none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Technology supported </a:t>
            </a:r>
            <a:r>
              <a:rPr lang="en-US" sz="2400" b="0" u="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domestication of </a:t>
            </a:r>
            <a:r>
              <a:rPr lang="en-US" sz="2400" b="0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pPr>
              <a:buNone/>
            </a:pPr>
            <a:r>
              <a:rPr lang="en-US" b="1" u="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b="1" u="none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74" y="3624516"/>
            <a:ext cx="3408826" cy="2625125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24517"/>
            <a:ext cx="3710344" cy="2625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7929618" cy="6286544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l"/>
            </a:pP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Agrarian societies </a:t>
            </a:r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Agro-based societies 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Technologies developed for large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scale cultivation using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ploughs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harnessed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 animals.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Used powerful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sources of energy. 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Agrarian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societies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produced food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surpluses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Societies inequities increased.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2" name="Picture 3" descr="SAVE_20200405_1114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81399"/>
            <a:ext cx="3962400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97153" name="Picture 4" descr="SAVE_20200405_111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71876"/>
            <a:ext cx="3781425" cy="30003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285720" y="428604"/>
            <a:ext cx="7929618" cy="621510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 societies </a:t>
            </a:r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Societies based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industrialism </a:t>
            </a:r>
          </a:p>
          <a:p>
            <a:pPr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Used advanced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sources of energy 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l"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Used large machineries </a:t>
            </a:r>
          </a:p>
          <a:p>
            <a:pPr algn="just">
              <a:spcBef>
                <a:spcPts val="0"/>
              </a:spcBef>
              <a:buNone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charset="2"/>
              <a:buChar char="l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Exploitation in this society increased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883802"/>
            <a:ext cx="39624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3503256" cy="2747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941</Words>
  <Application>Microsoft Office PowerPoint</Application>
  <PresentationFormat>On-screen Show (4:3)</PresentationFormat>
  <Paragraphs>139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Topic 1:  Basic Concepts &amp;  Different Types of SocietIES</vt:lpstr>
      <vt:lpstr>Paper-203 M.A. 2nd sem in Sociology Vidyasagar University </vt:lpstr>
      <vt:lpstr>  Course-CoOrdinator:  Dr. Asmita Bhattacharyya                   ASSIGNMENT DONE BY:  Sanjukta Rauth(Roll No.:17)(Team Leader)  Susmita  Kar (Roll No.:83)  Sharmistha  Sarkar (Roll No.:06)  Shila  Barman (Roll No.:05)  Bilkisa  Khatun (Roll No.:46)  Paramita  Mondal(Roll No.:84)  </vt:lpstr>
      <vt:lpstr>Contents</vt:lpstr>
      <vt:lpstr>Definition of Society</vt:lpstr>
      <vt:lpstr>TYPES OF SOCIETIES  (Classified BY GERHARD LENSKI)</vt:lpstr>
      <vt:lpstr> </vt:lpstr>
      <vt:lpstr>Slide 8</vt:lpstr>
      <vt:lpstr> </vt:lpstr>
      <vt:lpstr> </vt:lpstr>
      <vt:lpstr>Slide 11</vt:lpstr>
      <vt:lpstr>Slide 12</vt:lpstr>
      <vt:lpstr> </vt:lpstr>
      <vt:lpstr>Rural &amp; URBAN Societies</vt:lpstr>
      <vt:lpstr>DIFFERENCES BETWEEN THE RURAL WORLD-URBAN WORLD(BY A.R.DESAI)</vt:lpstr>
      <vt:lpstr> </vt:lpstr>
      <vt:lpstr>  </vt:lpstr>
      <vt:lpstr> </vt:lpstr>
      <vt:lpstr> 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Name:  1.Basic Concept of Rural-Urban Society</dc:title>
  <dc:creator>pc</dc:creator>
  <cp:lastModifiedBy>asmita</cp:lastModifiedBy>
  <cp:revision>66</cp:revision>
  <dcterms:created xsi:type="dcterms:W3CDTF">2020-04-04T05:01:15Z</dcterms:created>
  <dcterms:modified xsi:type="dcterms:W3CDTF">2020-04-14T19:05:14Z</dcterms:modified>
</cp:coreProperties>
</file>