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3" d="100"/>
          <a:sy n="73" d="100"/>
        </p:scale>
        <p:origin x="-1278" y="-30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6"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7"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8"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9"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0"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1"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8"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9"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90" name="Date Placeholder 3"/>
          <p:cNvSpPr>
            <a:spLocks noGrp="1"/>
          </p:cNvSpPr>
          <p:nvPr>
            <p:ph type="dt" sz="half" idx="10"/>
          </p:nvPr>
        </p:nvSpPr>
        <p:spPr/>
        <p:txBody>
          <a:bodyPr/>
          <a:lstStyle/>
          <a:p>
            <a:fld id="{70BC1078-46ED-40F9-8930-935BAD7C2B02}" type="datetimeFigureOut">
              <a:rPr lang="zh-CN" altLang="en-US" smtClean="0"/>
              <a:pPr/>
              <a:t>2020/4/5</a:t>
            </a:fld>
            <a:endParaRPr lang="zh-CN" altLang="en-US"/>
          </a:p>
        </p:txBody>
      </p:sp>
      <p:sp>
        <p:nvSpPr>
          <p:cNvPr id="1048591" name="Footer Placeholder 4"/>
          <p:cNvSpPr>
            <a:spLocks noGrp="1"/>
          </p:cNvSpPr>
          <p:nvPr>
            <p:ph type="ftr" sz="quarter" idx="11"/>
          </p:nvPr>
        </p:nvSpPr>
        <p:spPr/>
        <p:txBody>
          <a:bodyPr/>
          <a:lstStyle/>
          <a:p>
            <a:endParaRPr lang="zh-CN" altLang="en-US"/>
          </a:p>
        </p:txBody>
      </p:sp>
      <p:sp>
        <p:nvSpPr>
          <p:cNvPr id="1048592"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55" name="Title 1"/>
          <p:cNvSpPr>
            <a:spLocks noGrp="1"/>
          </p:cNvSpPr>
          <p:nvPr>
            <p:ph type="title"/>
          </p:nvPr>
        </p:nvSpPr>
        <p:spPr/>
        <p:txBody>
          <a:bodyPr/>
          <a:lstStyle/>
          <a:p>
            <a:r>
              <a:rPr lang="en-US" altLang="zh-CN" smtClean="0"/>
              <a:t>Click to edit Master title style</a:t>
            </a:r>
            <a:endParaRPr lang="en-US" dirty="0"/>
          </a:p>
        </p:txBody>
      </p:sp>
      <p:sp>
        <p:nvSpPr>
          <p:cNvPr id="1048656"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57" name="Date Placeholder 3"/>
          <p:cNvSpPr>
            <a:spLocks noGrp="1"/>
          </p:cNvSpPr>
          <p:nvPr>
            <p:ph type="dt" sz="half" idx="10"/>
          </p:nvPr>
        </p:nvSpPr>
        <p:spPr/>
        <p:txBody>
          <a:bodyPr/>
          <a:lstStyle/>
          <a:p>
            <a:fld id="{70BC1078-46ED-40F9-8930-935BAD7C2B02}" type="datetimeFigureOut">
              <a:rPr lang="zh-CN" altLang="en-US" smtClean="0"/>
              <a:pPr/>
              <a:t>2020/4/5</a:t>
            </a:fld>
            <a:endParaRPr lang="zh-CN" altLang="en-US"/>
          </a:p>
        </p:txBody>
      </p:sp>
      <p:sp>
        <p:nvSpPr>
          <p:cNvPr id="1048658" name="Footer Placeholder 4"/>
          <p:cNvSpPr>
            <a:spLocks noGrp="1"/>
          </p:cNvSpPr>
          <p:nvPr>
            <p:ph type="ftr" sz="quarter" idx="11"/>
          </p:nvPr>
        </p:nvSpPr>
        <p:spPr/>
        <p:txBody>
          <a:bodyPr/>
          <a:lstStyle/>
          <a:p>
            <a:endParaRPr lang="zh-CN" altLang="en-US"/>
          </a:p>
        </p:txBody>
      </p:sp>
      <p:sp>
        <p:nvSpPr>
          <p:cNvPr id="1048659"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36"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637"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8" name="Date Placeholder 3"/>
          <p:cNvSpPr>
            <a:spLocks noGrp="1"/>
          </p:cNvSpPr>
          <p:nvPr>
            <p:ph type="dt" sz="half" idx="10"/>
          </p:nvPr>
        </p:nvSpPr>
        <p:spPr/>
        <p:txBody>
          <a:bodyPr/>
          <a:lstStyle/>
          <a:p>
            <a:fld id="{70BC1078-46ED-40F9-8930-935BAD7C2B02}" type="datetimeFigureOut">
              <a:rPr lang="zh-CN" altLang="en-US" smtClean="0"/>
              <a:pPr/>
              <a:t>2020/4/5</a:t>
            </a:fld>
            <a:endParaRPr lang="zh-CN" altLang="en-US"/>
          </a:p>
        </p:txBody>
      </p:sp>
      <p:sp>
        <p:nvSpPr>
          <p:cNvPr id="1048639" name="Footer Placeholder 4"/>
          <p:cNvSpPr>
            <a:spLocks noGrp="1"/>
          </p:cNvSpPr>
          <p:nvPr>
            <p:ph type="ftr" sz="quarter" idx="11"/>
          </p:nvPr>
        </p:nvSpPr>
        <p:spPr/>
        <p:txBody>
          <a:bodyPr/>
          <a:lstStyle/>
          <a:p>
            <a:endParaRPr lang="zh-CN" altLang="en-US"/>
          </a:p>
        </p:txBody>
      </p:sp>
      <p:sp>
        <p:nvSpPr>
          <p:cNvPr id="1048640"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ltLang="zh-CN" smtClean="0"/>
              <a:t>Click to edit Master title style</a:t>
            </a:r>
            <a:endParaRPr lang="en-US" dirty="0"/>
          </a:p>
        </p:txBody>
      </p:sp>
      <p:sp>
        <p:nvSpPr>
          <p:cNvPr id="1048582"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pPr/>
              <a:t>2020/4/5</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50"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51"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52" name="Date Placeholder 3"/>
          <p:cNvSpPr>
            <a:spLocks noGrp="1"/>
          </p:cNvSpPr>
          <p:nvPr>
            <p:ph type="dt" sz="half" idx="10"/>
          </p:nvPr>
        </p:nvSpPr>
        <p:spPr/>
        <p:txBody>
          <a:bodyPr/>
          <a:lstStyle/>
          <a:p>
            <a:fld id="{70BC1078-46ED-40F9-8930-935BAD7C2B02}" type="datetimeFigureOut">
              <a:rPr lang="zh-CN" altLang="en-US" smtClean="0"/>
              <a:pPr/>
              <a:t>2020/4/5</a:t>
            </a:fld>
            <a:endParaRPr lang="zh-CN" altLang="en-US"/>
          </a:p>
        </p:txBody>
      </p:sp>
      <p:sp>
        <p:nvSpPr>
          <p:cNvPr id="1048653" name="Footer Placeholder 4"/>
          <p:cNvSpPr>
            <a:spLocks noGrp="1"/>
          </p:cNvSpPr>
          <p:nvPr>
            <p:ph type="ftr" sz="quarter" idx="11"/>
          </p:nvPr>
        </p:nvSpPr>
        <p:spPr/>
        <p:txBody>
          <a:bodyPr/>
          <a:lstStyle/>
          <a:p>
            <a:endParaRPr lang="zh-CN" altLang="en-US"/>
          </a:p>
        </p:txBody>
      </p:sp>
      <p:sp>
        <p:nvSpPr>
          <p:cNvPr id="1048654"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2" name="Title 1"/>
          <p:cNvSpPr>
            <a:spLocks noGrp="1"/>
          </p:cNvSpPr>
          <p:nvPr>
            <p:ph type="title"/>
          </p:nvPr>
        </p:nvSpPr>
        <p:spPr/>
        <p:txBody>
          <a:bodyPr/>
          <a:lstStyle/>
          <a:p>
            <a:r>
              <a:rPr lang="en-US" altLang="zh-CN" smtClean="0"/>
              <a:t>Click to edit Master title style</a:t>
            </a:r>
            <a:endParaRPr lang="en-US" dirty="0"/>
          </a:p>
        </p:txBody>
      </p:sp>
      <p:sp>
        <p:nvSpPr>
          <p:cNvPr id="1048623"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4"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5" name="Date Placeholder 4"/>
          <p:cNvSpPr>
            <a:spLocks noGrp="1"/>
          </p:cNvSpPr>
          <p:nvPr>
            <p:ph type="dt" sz="half" idx="10"/>
          </p:nvPr>
        </p:nvSpPr>
        <p:spPr/>
        <p:txBody>
          <a:bodyPr/>
          <a:lstStyle/>
          <a:p>
            <a:fld id="{70BC1078-46ED-40F9-8930-935BAD7C2B02}" type="datetimeFigureOut">
              <a:rPr lang="zh-CN" altLang="en-US" smtClean="0"/>
              <a:pPr/>
              <a:t>2020/4/5</a:t>
            </a:fld>
            <a:endParaRPr lang="zh-CN" altLang="en-US"/>
          </a:p>
        </p:txBody>
      </p:sp>
      <p:sp>
        <p:nvSpPr>
          <p:cNvPr id="1048626" name="Footer Placeholder 5"/>
          <p:cNvSpPr>
            <a:spLocks noGrp="1"/>
          </p:cNvSpPr>
          <p:nvPr>
            <p:ph type="ftr" sz="quarter" idx="11"/>
          </p:nvPr>
        </p:nvSpPr>
        <p:spPr/>
        <p:txBody>
          <a:bodyPr/>
          <a:lstStyle/>
          <a:p>
            <a:endParaRPr lang="zh-CN" altLang="en-US"/>
          </a:p>
        </p:txBody>
      </p:sp>
      <p:sp>
        <p:nvSpPr>
          <p:cNvPr id="1048627"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8"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29"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0"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1"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2"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3" name="Date Placeholder 6"/>
          <p:cNvSpPr>
            <a:spLocks noGrp="1"/>
          </p:cNvSpPr>
          <p:nvPr>
            <p:ph type="dt" sz="half" idx="10"/>
          </p:nvPr>
        </p:nvSpPr>
        <p:spPr/>
        <p:txBody>
          <a:bodyPr/>
          <a:lstStyle/>
          <a:p>
            <a:fld id="{70BC1078-46ED-40F9-8930-935BAD7C2B02}" type="datetimeFigureOut">
              <a:rPr lang="zh-CN" altLang="en-US" smtClean="0"/>
              <a:pPr/>
              <a:t>2020/4/5</a:t>
            </a:fld>
            <a:endParaRPr lang="zh-CN" altLang="en-US"/>
          </a:p>
        </p:txBody>
      </p:sp>
      <p:sp>
        <p:nvSpPr>
          <p:cNvPr id="1048634" name="Footer Placeholder 7"/>
          <p:cNvSpPr>
            <a:spLocks noGrp="1"/>
          </p:cNvSpPr>
          <p:nvPr>
            <p:ph type="ftr" sz="quarter" idx="11"/>
          </p:nvPr>
        </p:nvSpPr>
        <p:spPr/>
        <p:txBody>
          <a:bodyPr/>
          <a:lstStyle/>
          <a:p>
            <a:endParaRPr lang="zh-CN" altLang="en-US"/>
          </a:p>
        </p:txBody>
      </p:sp>
      <p:sp>
        <p:nvSpPr>
          <p:cNvPr id="1048635"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02" name="Title 1"/>
          <p:cNvSpPr>
            <a:spLocks noGrp="1"/>
          </p:cNvSpPr>
          <p:nvPr>
            <p:ph type="title"/>
          </p:nvPr>
        </p:nvSpPr>
        <p:spPr/>
        <p:txBody>
          <a:bodyPr/>
          <a:lstStyle/>
          <a:p>
            <a:r>
              <a:rPr lang="en-US" altLang="zh-CN" smtClean="0"/>
              <a:t>Click to edit Master title style</a:t>
            </a:r>
            <a:endParaRPr lang="en-US" dirty="0"/>
          </a:p>
        </p:txBody>
      </p:sp>
      <p:sp>
        <p:nvSpPr>
          <p:cNvPr id="1048603" name="Date Placeholder 2"/>
          <p:cNvSpPr>
            <a:spLocks noGrp="1"/>
          </p:cNvSpPr>
          <p:nvPr>
            <p:ph type="dt" sz="half" idx="10"/>
          </p:nvPr>
        </p:nvSpPr>
        <p:spPr/>
        <p:txBody>
          <a:bodyPr/>
          <a:lstStyle/>
          <a:p>
            <a:fld id="{70BC1078-46ED-40F9-8930-935BAD7C2B02}" type="datetimeFigureOut">
              <a:rPr lang="zh-CN" altLang="en-US" smtClean="0"/>
              <a:pPr/>
              <a:t>2020/4/5</a:t>
            </a:fld>
            <a:endParaRPr lang="zh-CN" altLang="en-US"/>
          </a:p>
        </p:txBody>
      </p:sp>
      <p:sp>
        <p:nvSpPr>
          <p:cNvPr id="1048604" name="Footer Placeholder 3"/>
          <p:cNvSpPr>
            <a:spLocks noGrp="1"/>
          </p:cNvSpPr>
          <p:nvPr>
            <p:ph type="ftr" sz="quarter" idx="11"/>
          </p:nvPr>
        </p:nvSpPr>
        <p:spPr/>
        <p:txBody>
          <a:bodyPr/>
          <a:lstStyle/>
          <a:p>
            <a:endParaRPr lang="zh-CN" altLang="en-US"/>
          </a:p>
        </p:txBody>
      </p:sp>
      <p:sp>
        <p:nvSpPr>
          <p:cNvPr id="1048605" name="Slide Number Placeholder 4"/>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1" name="Date Placeholder 1"/>
          <p:cNvSpPr>
            <a:spLocks noGrp="1"/>
          </p:cNvSpPr>
          <p:nvPr>
            <p:ph type="dt" sz="half" idx="10"/>
          </p:nvPr>
        </p:nvSpPr>
        <p:spPr/>
        <p:txBody>
          <a:bodyPr/>
          <a:lstStyle/>
          <a:p>
            <a:fld id="{70BC1078-46ED-40F9-8930-935BAD7C2B02}" type="datetimeFigureOut">
              <a:rPr lang="zh-CN" altLang="en-US" smtClean="0"/>
              <a:pPr/>
              <a:t>2020/4/5</a:t>
            </a:fld>
            <a:endParaRPr lang="zh-CN" altLang="en-US"/>
          </a:p>
        </p:txBody>
      </p:sp>
      <p:sp>
        <p:nvSpPr>
          <p:cNvPr id="1048642" name="Footer Placeholder 2"/>
          <p:cNvSpPr>
            <a:spLocks noGrp="1"/>
          </p:cNvSpPr>
          <p:nvPr>
            <p:ph type="ftr" sz="quarter" idx="11"/>
          </p:nvPr>
        </p:nvSpPr>
        <p:spPr/>
        <p:txBody>
          <a:bodyPr/>
          <a:lstStyle/>
          <a:p>
            <a:endParaRPr lang="zh-CN" altLang="en-US"/>
          </a:p>
        </p:txBody>
      </p:sp>
      <p:sp>
        <p:nvSpPr>
          <p:cNvPr id="1048643"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0"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61"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62"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63" name="Date Placeholder 4"/>
          <p:cNvSpPr>
            <a:spLocks noGrp="1"/>
          </p:cNvSpPr>
          <p:nvPr>
            <p:ph type="dt" sz="half" idx="10"/>
          </p:nvPr>
        </p:nvSpPr>
        <p:spPr/>
        <p:txBody>
          <a:bodyPr/>
          <a:lstStyle/>
          <a:p>
            <a:fld id="{70BC1078-46ED-40F9-8930-935BAD7C2B02}" type="datetimeFigureOut">
              <a:rPr lang="zh-CN" altLang="en-US" smtClean="0"/>
              <a:pPr/>
              <a:t>2020/4/5</a:t>
            </a:fld>
            <a:endParaRPr lang="zh-CN" altLang="en-US"/>
          </a:p>
        </p:txBody>
      </p:sp>
      <p:sp>
        <p:nvSpPr>
          <p:cNvPr id="1048664" name="Footer Placeholder 5"/>
          <p:cNvSpPr>
            <a:spLocks noGrp="1"/>
          </p:cNvSpPr>
          <p:nvPr>
            <p:ph type="ftr" sz="quarter" idx="11"/>
          </p:nvPr>
        </p:nvSpPr>
        <p:spPr/>
        <p:txBody>
          <a:bodyPr/>
          <a:lstStyle/>
          <a:p>
            <a:endParaRPr lang="zh-CN" altLang="en-US"/>
          </a:p>
        </p:txBody>
      </p:sp>
      <p:sp>
        <p:nvSpPr>
          <p:cNvPr id="1048665"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44"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45"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46"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47" name="Date Placeholder 4"/>
          <p:cNvSpPr>
            <a:spLocks noGrp="1"/>
          </p:cNvSpPr>
          <p:nvPr>
            <p:ph type="dt" sz="half" idx="10"/>
          </p:nvPr>
        </p:nvSpPr>
        <p:spPr/>
        <p:txBody>
          <a:bodyPr/>
          <a:lstStyle/>
          <a:p>
            <a:fld id="{70BC1078-46ED-40F9-8930-935BAD7C2B02}" type="datetimeFigureOut">
              <a:rPr lang="zh-CN" altLang="en-US" smtClean="0"/>
              <a:pPr/>
              <a:t>2020/4/5</a:t>
            </a:fld>
            <a:endParaRPr lang="zh-CN" altLang="en-US"/>
          </a:p>
        </p:txBody>
      </p:sp>
      <p:sp>
        <p:nvSpPr>
          <p:cNvPr id="1048648" name="Footer Placeholder 5"/>
          <p:cNvSpPr>
            <a:spLocks noGrp="1"/>
          </p:cNvSpPr>
          <p:nvPr>
            <p:ph type="ftr" sz="quarter" idx="11"/>
          </p:nvPr>
        </p:nvSpPr>
        <p:spPr/>
        <p:txBody>
          <a:bodyPr/>
          <a:lstStyle/>
          <a:p>
            <a:endParaRPr lang="zh-CN" altLang="en-US"/>
          </a:p>
        </p:txBody>
      </p:sp>
      <p:sp>
        <p:nvSpPr>
          <p:cNvPr id="1048649"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pPr/>
              <a:t>2020/4/5</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5" name="Picture 2097154"/>
          <p:cNvPicPr>
            <a:picLocks/>
          </p:cNvPicPr>
          <p:nvPr/>
        </p:nvPicPr>
        <p:blipFill>
          <a:blip r:embed="rId2"/>
          <a:stretch>
            <a:fillRect/>
          </a:stretch>
        </p:blipFill>
        <p:spPr>
          <a:xfrm>
            <a:off x="14123" y="0"/>
            <a:ext cx="9129876" cy="7011987"/>
          </a:xfrm>
          <a:prstGeom prst="rect">
            <a:avLst/>
          </a:prstGeom>
        </p:spPr>
      </p:pic>
      <p:sp>
        <p:nvSpPr>
          <p:cNvPr id="1048606" name="Title 1048605"/>
          <p:cNvSpPr>
            <a:spLocks noGrp="1"/>
          </p:cNvSpPr>
          <p:nvPr>
            <p:ph type="title"/>
          </p:nvPr>
        </p:nvSpPr>
        <p:spPr>
          <a:xfrm>
            <a:off x="1611170" y="0"/>
            <a:ext cx="6290457" cy="973292"/>
          </a:xfrm>
        </p:spPr>
        <p:txBody>
          <a:bodyPr>
            <a:noAutofit/>
          </a:bodyPr>
          <a:lstStyle/>
          <a:p>
            <a:r>
              <a:rPr lang="en-US" sz="4000" b="1" i="1" dirty="0">
                <a:solidFill>
                  <a:srgbClr val="FF0000"/>
                </a:solidFill>
              </a:rPr>
              <a:t>LAND REFORM SYSTEM</a:t>
            </a:r>
            <a:endParaRPr lang="en-IN" sz="4000" b="1" i="1" dirty="0">
              <a:solidFill>
                <a:srgbClr val="FF0000"/>
              </a:solidFill>
            </a:endParaRPr>
          </a:p>
        </p:txBody>
      </p:sp>
      <p:sp>
        <p:nvSpPr>
          <p:cNvPr id="1048607" name="TextBox 1048606"/>
          <p:cNvSpPr txBox="1"/>
          <p:nvPr/>
        </p:nvSpPr>
        <p:spPr>
          <a:xfrm>
            <a:off x="4180114" y="4277358"/>
            <a:ext cx="4454435" cy="2677656"/>
          </a:xfrm>
          <a:prstGeom prst="rect">
            <a:avLst/>
          </a:prstGeom>
        </p:spPr>
        <p:txBody>
          <a:bodyPr wrap="square" rtlCol="0">
            <a:spAutoFit/>
          </a:bodyPr>
          <a:lstStyle/>
          <a:p>
            <a:r>
              <a:rPr lang="en-US" sz="2400" dirty="0" smtClean="0">
                <a:solidFill>
                  <a:srgbClr val="FFFF00"/>
                </a:solidFill>
              </a:rPr>
              <a:t>Assignment done by</a:t>
            </a:r>
            <a:r>
              <a:rPr lang="en-US" sz="2400" dirty="0">
                <a:solidFill>
                  <a:srgbClr val="FFFF00"/>
                </a:solidFill>
              </a:rPr>
              <a:t>:- </a:t>
            </a:r>
            <a:endParaRPr lang="en-IN" sz="2400" dirty="0">
              <a:solidFill>
                <a:srgbClr val="000000"/>
              </a:solidFill>
            </a:endParaRPr>
          </a:p>
          <a:p>
            <a:r>
              <a:rPr lang="en-US" sz="2400" b="1" dirty="0" err="1">
                <a:solidFill>
                  <a:srgbClr val="FFFF00"/>
                </a:solidFill>
              </a:rPr>
              <a:t>Shiuli</a:t>
            </a:r>
            <a:r>
              <a:rPr lang="en-US" sz="2400" b="1" dirty="0">
                <a:solidFill>
                  <a:srgbClr val="FFFF00"/>
                </a:solidFill>
              </a:rPr>
              <a:t> </a:t>
            </a:r>
            <a:r>
              <a:rPr lang="en-US" sz="2400" b="1" dirty="0" err="1">
                <a:solidFill>
                  <a:srgbClr val="FFFF00"/>
                </a:solidFill>
              </a:rPr>
              <a:t>Dalapati</a:t>
            </a:r>
            <a:r>
              <a:rPr lang="en-US" sz="2400" b="1" dirty="0">
                <a:solidFill>
                  <a:srgbClr val="FFFF00"/>
                </a:solidFill>
              </a:rPr>
              <a:t>, </a:t>
            </a:r>
            <a:r>
              <a:rPr lang="en-US" sz="2400" b="1" dirty="0" smtClean="0">
                <a:solidFill>
                  <a:srgbClr val="FFFF00"/>
                </a:solidFill>
              </a:rPr>
              <a:t>(Roll 32</a:t>
            </a:r>
            <a:r>
              <a:rPr lang="en-US" sz="2400" b="1" dirty="0">
                <a:solidFill>
                  <a:srgbClr val="FFFF00"/>
                </a:solidFill>
              </a:rPr>
              <a:t>). </a:t>
            </a:r>
            <a:endParaRPr lang="en-IN" sz="2400" b="1" dirty="0">
              <a:solidFill>
                <a:srgbClr val="000000"/>
              </a:solidFill>
            </a:endParaRPr>
          </a:p>
          <a:p>
            <a:r>
              <a:rPr lang="en-US" sz="2400" b="1" dirty="0" err="1">
                <a:solidFill>
                  <a:srgbClr val="FFFF00"/>
                </a:solidFill>
              </a:rPr>
              <a:t>Susmita</a:t>
            </a:r>
            <a:r>
              <a:rPr lang="en-US" sz="2400" b="1" dirty="0">
                <a:solidFill>
                  <a:srgbClr val="FFFF00"/>
                </a:solidFill>
              </a:rPr>
              <a:t> Das, </a:t>
            </a:r>
            <a:r>
              <a:rPr lang="en-US" sz="2400" b="1" dirty="0" smtClean="0">
                <a:solidFill>
                  <a:srgbClr val="FFFF00"/>
                </a:solidFill>
              </a:rPr>
              <a:t>(Roll 31</a:t>
            </a:r>
            <a:r>
              <a:rPr lang="en-US" sz="2400" b="1" dirty="0">
                <a:solidFill>
                  <a:srgbClr val="FFFF00"/>
                </a:solidFill>
              </a:rPr>
              <a:t>). </a:t>
            </a:r>
            <a:endParaRPr lang="en-IN" sz="2400" b="1" dirty="0">
              <a:solidFill>
                <a:srgbClr val="000000"/>
              </a:solidFill>
            </a:endParaRPr>
          </a:p>
          <a:p>
            <a:r>
              <a:rPr lang="en-US" sz="2400" b="1" dirty="0" err="1">
                <a:solidFill>
                  <a:srgbClr val="FFFF00"/>
                </a:solidFill>
              </a:rPr>
              <a:t>Saswati</a:t>
            </a:r>
            <a:r>
              <a:rPr lang="en-US" sz="2400" b="1" dirty="0">
                <a:solidFill>
                  <a:srgbClr val="FFFF00"/>
                </a:solidFill>
              </a:rPr>
              <a:t> </a:t>
            </a:r>
            <a:r>
              <a:rPr lang="en-US" sz="2400" b="1" dirty="0" err="1">
                <a:solidFill>
                  <a:srgbClr val="FFFF00"/>
                </a:solidFill>
              </a:rPr>
              <a:t>Parihari</a:t>
            </a:r>
            <a:r>
              <a:rPr lang="en-US" sz="2400" b="1" dirty="0">
                <a:solidFill>
                  <a:srgbClr val="FFFF00"/>
                </a:solidFill>
              </a:rPr>
              <a:t>, </a:t>
            </a:r>
            <a:r>
              <a:rPr lang="en-US" sz="2400" b="1" dirty="0" smtClean="0">
                <a:solidFill>
                  <a:srgbClr val="FFFF00"/>
                </a:solidFill>
              </a:rPr>
              <a:t>(Roll 30</a:t>
            </a:r>
            <a:r>
              <a:rPr lang="en-US" sz="2400" b="1" dirty="0">
                <a:solidFill>
                  <a:srgbClr val="FFFF00"/>
                </a:solidFill>
              </a:rPr>
              <a:t>). </a:t>
            </a:r>
            <a:endParaRPr lang="en-IN" sz="2400" b="1" dirty="0">
              <a:solidFill>
                <a:srgbClr val="000000"/>
              </a:solidFill>
            </a:endParaRPr>
          </a:p>
          <a:p>
            <a:r>
              <a:rPr lang="en-US" sz="2400" b="1" dirty="0" err="1">
                <a:solidFill>
                  <a:srgbClr val="FFFF00"/>
                </a:solidFill>
              </a:rPr>
              <a:t>Debosmita</a:t>
            </a:r>
            <a:r>
              <a:rPr lang="en-US" sz="2400" b="1" dirty="0">
                <a:solidFill>
                  <a:srgbClr val="FFFF00"/>
                </a:solidFill>
              </a:rPr>
              <a:t> </a:t>
            </a:r>
            <a:r>
              <a:rPr lang="en-US" sz="2400" b="1" dirty="0" err="1">
                <a:solidFill>
                  <a:srgbClr val="FFFF00"/>
                </a:solidFill>
              </a:rPr>
              <a:t>Ghosh</a:t>
            </a:r>
            <a:r>
              <a:rPr lang="en-US" sz="2400" b="1" dirty="0">
                <a:solidFill>
                  <a:srgbClr val="FFFF00"/>
                </a:solidFill>
              </a:rPr>
              <a:t>, </a:t>
            </a:r>
            <a:r>
              <a:rPr lang="en-US" sz="2400" b="1" dirty="0" smtClean="0">
                <a:solidFill>
                  <a:srgbClr val="FFFF00"/>
                </a:solidFill>
              </a:rPr>
              <a:t>(Roll 29</a:t>
            </a:r>
            <a:r>
              <a:rPr lang="en-US" sz="2400" b="1" dirty="0">
                <a:solidFill>
                  <a:srgbClr val="FFFF00"/>
                </a:solidFill>
              </a:rPr>
              <a:t>).</a:t>
            </a:r>
            <a:endParaRPr lang="en-IN" sz="2400" b="1" dirty="0">
              <a:solidFill>
                <a:srgbClr val="000000"/>
              </a:solidFill>
            </a:endParaRPr>
          </a:p>
          <a:p>
            <a:r>
              <a:rPr lang="en-US" sz="2400" b="1" dirty="0" err="1">
                <a:solidFill>
                  <a:srgbClr val="FFFF00"/>
                </a:solidFill>
              </a:rPr>
              <a:t>Chandana</a:t>
            </a:r>
            <a:r>
              <a:rPr lang="en-US" sz="2400" b="1" dirty="0">
                <a:solidFill>
                  <a:srgbClr val="FFFF00"/>
                </a:solidFill>
              </a:rPr>
              <a:t> Pal , </a:t>
            </a:r>
            <a:r>
              <a:rPr lang="en-US" sz="2400" b="1" dirty="0" smtClean="0">
                <a:solidFill>
                  <a:srgbClr val="FFFF00"/>
                </a:solidFill>
              </a:rPr>
              <a:t>(Roll 42</a:t>
            </a:r>
            <a:r>
              <a:rPr lang="en-US" sz="2400" b="1" dirty="0">
                <a:solidFill>
                  <a:srgbClr val="FFFF00"/>
                </a:solidFill>
              </a:rPr>
              <a:t>). </a:t>
            </a:r>
            <a:endParaRPr lang="en-IN" sz="2400" b="1" dirty="0">
              <a:solidFill>
                <a:srgbClr val="000000"/>
              </a:solidFill>
            </a:endParaRPr>
          </a:p>
          <a:p>
            <a:r>
              <a:rPr lang="en-US" sz="2400" b="1" dirty="0" err="1">
                <a:solidFill>
                  <a:srgbClr val="FFFF00"/>
                </a:solidFill>
              </a:rPr>
              <a:t>Chandni</a:t>
            </a:r>
            <a:r>
              <a:rPr lang="en-US" sz="2400" b="1" dirty="0">
                <a:solidFill>
                  <a:srgbClr val="FFFF00"/>
                </a:solidFill>
              </a:rPr>
              <a:t> </a:t>
            </a:r>
            <a:r>
              <a:rPr lang="en-US" sz="2400" b="1" dirty="0" err="1">
                <a:solidFill>
                  <a:srgbClr val="FFFF00"/>
                </a:solidFill>
              </a:rPr>
              <a:t>Khatun</a:t>
            </a:r>
            <a:r>
              <a:rPr lang="en-US" sz="2400" b="1" dirty="0">
                <a:solidFill>
                  <a:srgbClr val="FFFF00"/>
                </a:solidFill>
              </a:rPr>
              <a:t>, </a:t>
            </a:r>
            <a:r>
              <a:rPr lang="en-US" sz="2400" b="1" dirty="0" smtClean="0">
                <a:solidFill>
                  <a:srgbClr val="FFFF00"/>
                </a:solidFill>
              </a:rPr>
              <a:t>(Roll 38</a:t>
            </a:r>
            <a:r>
              <a:rPr lang="en-US" sz="2400" b="1" dirty="0">
                <a:solidFill>
                  <a:srgbClr val="FFFF00"/>
                </a:solidFill>
              </a:rPr>
              <a:t>).</a:t>
            </a:r>
            <a:endParaRPr lang="en-IN" sz="2400" b="1" dirty="0">
              <a:solidFill>
                <a:srgbClr val="000000"/>
              </a:solidFill>
            </a:endParaRPr>
          </a:p>
        </p:txBody>
      </p:sp>
      <p:sp>
        <p:nvSpPr>
          <p:cNvPr id="1048608" name="TextBox 1048607"/>
          <p:cNvSpPr txBox="1"/>
          <p:nvPr/>
        </p:nvSpPr>
        <p:spPr>
          <a:xfrm>
            <a:off x="14123" y="5078431"/>
            <a:ext cx="3799912" cy="3063240"/>
          </a:xfrm>
          <a:prstGeom prst="rect">
            <a:avLst/>
          </a:prstGeom>
        </p:spPr>
        <p:txBody>
          <a:bodyPr wrap="square" rtlCol="0">
            <a:spAutoFit/>
          </a:bodyPr>
          <a:lstStyle/>
          <a:p>
            <a:r>
              <a:rPr lang="en-US" sz="2400">
                <a:solidFill>
                  <a:srgbClr val="FFFFFF"/>
                </a:solidFill>
              </a:rPr>
              <a:t>Course - M.A</a:t>
            </a:r>
            <a:endParaRPr lang="en-IN" sz="2400">
              <a:solidFill>
                <a:srgbClr val="FFFFFF"/>
              </a:solidFill>
            </a:endParaRPr>
          </a:p>
          <a:p>
            <a:r>
              <a:rPr lang="en-US" sz="2400">
                <a:solidFill>
                  <a:srgbClr val="FFFFFF"/>
                </a:solidFill>
              </a:rPr>
              <a:t>Sociology Department, </a:t>
            </a:r>
            <a:endParaRPr lang="en-IN" sz="2400">
              <a:solidFill>
                <a:srgbClr val="FFFFFF"/>
              </a:solidFill>
            </a:endParaRPr>
          </a:p>
          <a:p>
            <a:r>
              <a:rPr lang="en-US" sz="2400">
                <a:solidFill>
                  <a:srgbClr val="FFFFFF"/>
                </a:solidFill>
              </a:rPr>
              <a:t>Vidyasagar University</a:t>
            </a:r>
            <a:endParaRPr lang="en-IN" sz="2400">
              <a:solidFill>
                <a:srgbClr val="FFFFFF"/>
              </a:solidFill>
            </a:endParaRPr>
          </a:p>
          <a:p>
            <a:r>
              <a:rPr lang="en-US" sz="2400">
                <a:solidFill>
                  <a:srgbClr val="FFFFFF"/>
                </a:solidFill>
              </a:rPr>
              <a:t>Second Sem.</a:t>
            </a:r>
            <a:endParaRPr lang="en-IN" sz="2400">
              <a:solidFill>
                <a:srgbClr val="FFFFFF"/>
              </a:solidFill>
            </a:endParaRPr>
          </a:p>
          <a:p>
            <a:r>
              <a:rPr lang="en-US" sz="2400">
                <a:solidFill>
                  <a:srgbClr val="FFFFFF"/>
                </a:solidFill>
              </a:rPr>
              <a:t>2019-2021</a:t>
            </a:r>
            <a:endParaRPr lang="en-IN" sz="2400">
              <a:solidFill>
                <a:srgbClr val="FFFFFF"/>
              </a:solidFill>
            </a:endParaRPr>
          </a:p>
          <a:p>
            <a:r>
              <a:rPr lang="en-US" sz="2400">
                <a:solidFill>
                  <a:srgbClr val="FFFFFF"/>
                </a:solidFill>
              </a:rPr>
              <a:t> </a:t>
            </a:r>
            <a:endParaRPr lang="en-IN" sz="2400">
              <a:solidFill>
                <a:srgbClr val="FFFFFF"/>
              </a:solidFill>
            </a:endParaRPr>
          </a:p>
          <a:p>
            <a:r>
              <a:rPr lang="en-US" sz="2800">
                <a:solidFill>
                  <a:srgbClr val="FFFFFF"/>
                </a:solidFill>
              </a:rPr>
              <a:t> </a:t>
            </a:r>
            <a:endParaRPr lang="en-IN" sz="2800">
              <a:solidFill>
                <a:srgbClr val="FFFFFF"/>
              </a:solidFill>
            </a:endParaRPr>
          </a:p>
          <a:p>
            <a:endParaRPr lang="en-IN" sz="2800">
              <a:solidFill>
                <a:srgbClr val="FFFFFF"/>
              </a:solidFill>
            </a:endParaRPr>
          </a:p>
        </p:txBody>
      </p:sp>
      <p:sp>
        <p:nvSpPr>
          <p:cNvPr id="1048609" name="TextBox 1048608"/>
          <p:cNvSpPr txBox="1"/>
          <p:nvPr/>
        </p:nvSpPr>
        <p:spPr>
          <a:xfrm>
            <a:off x="3591432" y="808497"/>
            <a:ext cx="5907242" cy="954107"/>
          </a:xfrm>
          <a:prstGeom prst="rect">
            <a:avLst/>
          </a:prstGeom>
        </p:spPr>
        <p:txBody>
          <a:bodyPr wrap="square" rtlCol="0">
            <a:spAutoFit/>
          </a:bodyPr>
          <a:lstStyle/>
          <a:p>
            <a:r>
              <a:rPr lang="en-US" sz="2800" dirty="0">
                <a:solidFill>
                  <a:srgbClr val="FFFFFF"/>
                </a:solidFill>
              </a:rPr>
              <a:t>-</a:t>
            </a:r>
            <a:r>
              <a:rPr lang="en-US" sz="2400" b="1" dirty="0">
                <a:solidFill>
                  <a:srgbClr val="FFFF00"/>
                </a:solidFill>
              </a:rPr>
              <a:t>Project work is done under the overall supervision of Dr. </a:t>
            </a:r>
            <a:r>
              <a:rPr lang="en-US" sz="2400" b="1" dirty="0" err="1">
                <a:solidFill>
                  <a:srgbClr val="FFFF00"/>
                </a:solidFill>
              </a:rPr>
              <a:t>Asmita</a:t>
            </a:r>
            <a:r>
              <a:rPr lang="en-US" sz="2400" b="1" dirty="0">
                <a:solidFill>
                  <a:srgbClr val="FFFF00"/>
                </a:solidFill>
              </a:rPr>
              <a:t> Bhattacharyya.</a:t>
            </a:r>
            <a:r>
              <a:rPr lang="en-US" sz="2800" b="1" dirty="0">
                <a:solidFill>
                  <a:srgbClr val="FFFF00"/>
                </a:solidFill>
              </a:rPr>
              <a:t> </a:t>
            </a:r>
            <a:endParaRPr lang="en-IN" sz="2800" b="1"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048612"/>
          <p:cNvSpPr>
            <a:spLocks noGrp="1"/>
          </p:cNvSpPr>
          <p:nvPr>
            <p:ph type="title"/>
          </p:nvPr>
        </p:nvSpPr>
        <p:spPr>
          <a:xfrm>
            <a:off x="0" y="270323"/>
            <a:ext cx="9083810" cy="5048624"/>
          </a:xfrm>
        </p:spPr>
        <p:txBody>
          <a:bodyPr>
            <a:normAutofit/>
          </a:bodyPr>
          <a:lstStyle/>
          <a:p>
            <a:pPr>
              <a:lnSpc>
                <a:spcPct val="100000"/>
              </a:lnSpc>
              <a:buFont typeface="Wingdings" pitchFamily="2" charset="2"/>
              <a:buChar char="v"/>
            </a:pPr>
            <a:r>
              <a:rPr lang="en-IN" sz="2400" b="1" dirty="0">
                <a:solidFill>
                  <a:srgbClr val="FF6600"/>
                </a:solidFill>
                <a:latin typeface="Times New Roman" pitchFamily="18" charset="0"/>
                <a:cs typeface="Times New Roman" pitchFamily="18" charset="0"/>
              </a:rPr>
              <a:t>3. Land Possession and Social power</a:t>
            </a:r>
            <a:r>
              <a:rPr lang="en-IN" sz="2400" b="1" dirty="0" smtClean="0">
                <a:solidFill>
                  <a:srgbClr val="FF6600"/>
                </a:solidFill>
                <a:latin typeface="Times New Roman" pitchFamily="18" charset="0"/>
                <a:cs typeface="Times New Roman" pitchFamily="18" charset="0"/>
              </a:rPr>
              <a:t>:</a:t>
            </a:r>
            <a:br>
              <a:rPr lang="en-IN" sz="2400" b="1" dirty="0" smtClean="0">
                <a:solidFill>
                  <a:srgbClr val="FF6600"/>
                </a:solidFill>
                <a:latin typeface="Times New Roman" pitchFamily="18" charset="0"/>
                <a:cs typeface="Times New Roman" pitchFamily="18" charset="0"/>
              </a:rPr>
            </a:br>
            <a:r>
              <a:rPr lang="en-IN" sz="2400" b="1" dirty="0">
                <a:solidFill>
                  <a:srgbClr val="FF6600"/>
                </a:solidFill>
                <a:latin typeface="Times New Roman" pitchFamily="18" charset="0"/>
                <a:cs typeface="Times New Roman" pitchFamily="18" charset="0"/>
              </a:rPr>
              <a:t/>
            </a:r>
            <a:br>
              <a:rPr lang="en-IN" sz="2400" b="1" dirty="0">
                <a:solidFill>
                  <a:srgbClr val="FF6600"/>
                </a:solidFill>
                <a:latin typeface="Times New Roman" pitchFamily="18" charset="0"/>
                <a:cs typeface="Times New Roman" pitchFamily="18" charset="0"/>
              </a:rPr>
            </a:br>
            <a:r>
              <a:rPr lang="en-US" sz="2400" b="1" dirty="0">
                <a:solidFill>
                  <a:srgbClr val="FF6600"/>
                </a:solidFill>
                <a:latin typeface="Times New Roman" pitchFamily="18" charset="0"/>
                <a:cs typeface="Times New Roman" pitchFamily="18" charset="0"/>
              </a:rPr>
              <a:t/>
            </a:r>
            <a:br>
              <a:rPr lang="en-US" sz="2400" b="1" dirty="0">
                <a:solidFill>
                  <a:srgbClr val="FF6600"/>
                </a:solidFill>
                <a:latin typeface="Times New Roman" pitchFamily="18" charset="0"/>
                <a:cs typeface="Times New Roman" pitchFamily="18" charset="0"/>
              </a:rPr>
            </a:br>
            <a:r>
              <a:rPr lang="en-US" sz="2400" b="0" i="0" dirty="0">
                <a:solidFill>
                  <a:srgbClr val="000000"/>
                </a:solidFill>
                <a:latin typeface="Times New Roman" pitchFamily="18" charset="0"/>
                <a:cs typeface="Times New Roman" pitchFamily="18" charset="0"/>
              </a:rPr>
              <a:t>It</a:t>
            </a:r>
            <a:r>
              <a:rPr lang="en-IN" sz="2400" b="0" i="0" dirty="0">
                <a:latin typeface="Times New Roman" pitchFamily="18" charset="0"/>
                <a:cs typeface="Times New Roman" pitchFamily="18" charset="0"/>
              </a:rPr>
              <a:t> has been increasingly realised that the land is not only the source of production but also for generating power in the community</a:t>
            </a:r>
            <a:r>
              <a:rPr lang="en-IN" sz="2400" b="0" i="0" dirty="0" smtClean="0">
                <a:latin typeface="Times New Roman" pitchFamily="18" charset="0"/>
                <a:cs typeface="Times New Roman" pitchFamily="18" charset="0"/>
              </a:rPr>
              <a:t>.</a:t>
            </a:r>
            <a:br>
              <a:rPr lang="en-IN" sz="2400" b="0" i="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US" sz="2400" b="0" i="0" dirty="0">
                <a:latin typeface="Times New Roman" pitchFamily="18" charset="0"/>
                <a:cs typeface="Times New Roman" pitchFamily="18" charset="0"/>
              </a:rPr>
              <a:t/>
            </a:r>
            <a:br>
              <a:rPr lang="en-US" sz="2400" b="0" i="0" dirty="0">
                <a:latin typeface="Times New Roman" pitchFamily="18" charset="0"/>
                <a:cs typeface="Times New Roman" pitchFamily="18" charset="0"/>
              </a:rPr>
            </a:br>
            <a:r>
              <a:rPr lang="en-IN" sz="2400" b="0" i="0" dirty="0">
                <a:latin typeface="Times New Roman" pitchFamily="18" charset="0"/>
                <a:cs typeface="Times New Roman" pitchFamily="18" charset="0"/>
              </a:rPr>
              <a:t/>
            </a:r>
            <a:br>
              <a:rPr lang="en-IN" sz="2400" b="0" i="0" dirty="0">
                <a:latin typeface="Times New Roman" pitchFamily="18" charset="0"/>
                <a:cs typeface="Times New Roman" pitchFamily="18" charset="0"/>
              </a:rPr>
            </a:br>
            <a:r>
              <a:rPr lang="en-IN" sz="2400" b="0" i="0" dirty="0">
                <a:latin typeface="Times New Roman" pitchFamily="18" charset="0"/>
                <a:cs typeface="Times New Roman" pitchFamily="18" charset="0"/>
              </a:rPr>
              <a:t>More capable more land</a:t>
            </a:r>
            <a:r>
              <a:rPr lang="en-US" sz="2400" b="0" i="0" dirty="0">
                <a:latin typeface="Times New Roman" pitchFamily="18" charset="0"/>
                <a:cs typeface="Times New Roman" pitchFamily="18" charset="0"/>
              </a:rPr>
              <a:t>.</a:t>
            </a:r>
            <a:endParaRPr lang="en-IN" sz="2400" b="0" i="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Title 1048613"/>
          <p:cNvSpPr>
            <a:spLocks noGrp="1"/>
          </p:cNvSpPr>
          <p:nvPr>
            <p:ph type="ctrTitle"/>
          </p:nvPr>
        </p:nvSpPr>
        <p:spPr>
          <a:xfrm>
            <a:off x="0" y="0"/>
            <a:ext cx="9204011" cy="1360081"/>
          </a:xfrm>
          <a:solidFill>
            <a:srgbClr val="FFCC99"/>
          </a:solidFill>
          <a:ln>
            <a:solidFill>
              <a:srgbClr val="FFE5E5"/>
            </a:solidFill>
            <a:prstDash val="solid"/>
          </a:ln>
        </p:spPr>
        <p:txBody>
          <a:bodyPr>
            <a:noAutofit/>
          </a:bodyPr>
          <a:lstStyle/>
          <a:p>
            <a:r>
              <a:rPr lang="en-IN" sz="4400" b="1" i="1">
                <a:solidFill>
                  <a:srgbClr val="FF0000"/>
                </a:solidFill>
              </a:rPr>
              <a:t>Legitimisation of tenancy</a:t>
            </a:r>
            <a:br>
              <a:rPr lang="en-IN" sz="4400" b="1" i="1">
                <a:solidFill>
                  <a:srgbClr val="FF0000"/>
                </a:solidFill>
              </a:rPr>
            </a:br>
            <a:endParaRPr lang="en-IN" sz="4400" b="1" i="1">
              <a:solidFill>
                <a:srgbClr val="FF0000"/>
              </a:solidFill>
            </a:endParaRPr>
          </a:p>
        </p:txBody>
      </p:sp>
      <p:sp>
        <p:nvSpPr>
          <p:cNvPr id="1048615" name="Subtitle 1048614"/>
          <p:cNvSpPr>
            <a:spLocks noGrp="1"/>
          </p:cNvSpPr>
          <p:nvPr>
            <p:ph type="subTitle" idx="1"/>
          </p:nvPr>
        </p:nvSpPr>
        <p:spPr>
          <a:xfrm>
            <a:off x="0" y="1625106"/>
            <a:ext cx="9179507" cy="5783881"/>
          </a:xfrm>
        </p:spPr>
        <p:txBody>
          <a:bodyPr anchor="t">
            <a:normAutofit/>
          </a:bodyPr>
          <a:lstStyle/>
          <a:p>
            <a:pPr algn="just">
              <a:lnSpc>
                <a:spcPct val="100000"/>
              </a:lnSpc>
            </a:pPr>
            <a:r>
              <a:rPr lang="en-IN" dirty="0">
                <a:latin typeface="Times New Roman" pitchFamily="18" charset="0"/>
                <a:cs typeface="Times New Roman" pitchFamily="18" charset="0"/>
              </a:rPr>
              <a:t>In the Indian system the land is often</a:t>
            </a:r>
            <a:r>
              <a:rPr lang="en-US" dirty="0">
                <a:latin typeface="Times New Roman" pitchFamily="18" charset="0"/>
                <a:cs typeface="Times New Roman" pitchFamily="18" charset="0"/>
              </a:rPr>
              <a:t> transferred </a:t>
            </a:r>
            <a:r>
              <a:rPr lang="en-IN" dirty="0">
                <a:latin typeface="Times New Roman" pitchFamily="18" charset="0"/>
                <a:cs typeface="Times New Roman" pitchFamily="18" charset="0"/>
              </a:rPr>
              <a:t>from one generation to another generation. However all this lack </a:t>
            </a:r>
            <a:r>
              <a:rPr lang="en-US" dirty="0">
                <a:latin typeface="Times New Roman" pitchFamily="18" charset="0"/>
                <a:cs typeface="Times New Roman" pitchFamily="18" charset="0"/>
              </a:rPr>
              <a:t>in the documentation</a:t>
            </a:r>
            <a:r>
              <a:rPr lang="en-IN" dirty="0">
                <a:latin typeface="Times New Roman" pitchFamily="18" charset="0"/>
                <a:cs typeface="Times New Roman" pitchFamily="18" charset="0"/>
              </a:rPr>
              <a:t> of possession of land. In this given context,</a:t>
            </a:r>
            <a:r>
              <a:rPr lang="en-US" dirty="0">
                <a:latin typeface="Times New Roman" pitchFamily="18" charset="0"/>
                <a:cs typeface="Times New Roman" pitchFamily="18" charset="0"/>
              </a:rPr>
              <a:t> </a:t>
            </a:r>
            <a:r>
              <a:rPr lang="en-IN" dirty="0">
                <a:latin typeface="Times New Roman" pitchFamily="18" charset="0"/>
                <a:cs typeface="Times New Roman" pitchFamily="18" charset="0"/>
              </a:rPr>
              <a:t>the government had made it mandatory to register all tenancy</a:t>
            </a:r>
            <a:r>
              <a:rPr lang="en-US" dirty="0">
                <a:latin typeface="Times New Roman" pitchFamily="18" charset="0"/>
                <a:cs typeface="Times New Roman" pitchFamily="18" charset="0"/>
              </a:rPr>
              <a:t> arrangements</a:t>
            </a:r>
            <a:r>
              <a:rPr lang="en-IN" dirty="0">
                <a:latin typeface="Times New Roman" pitchFamily="18" charset="0"/>
                <a:cs typeface="Times New Roman"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Title 1048615"/>
          <p:cNvSpPr>
            <a:spLocks noGrp="1"/>
          </p:cNvSpPr>
          <p:nvPr>
            <p:ph type="ctrTitle"/>
          </p:nvPr>
        </p:nvSpPr>
        <p:spPr>
          <a:xfrm>
            <a:off x="-15273" y="0"/>
            <a:ext cx="9159273" cy="1184452"/>
          </a:xfrm>
          <a:solidFill>
            <a:srgbClr val="FFCC99"/>
          </a:solidFill>
        </p:spPr>
        <p:txBody>
          <a:bodyPr>
            <a:noAutofit/>
          </a:bodyPr>
          <a:lstStyle/>
          <a:p>
            <a:r>
              <a:rPr lang="en-IN" sz="4400" b="1" i="1">
                <a:solidFill>
                  <a:srgbClr val="FF0000"/>
                </a:solidFill>
              </a:rPr>
              <a:t>Land as a private property</a:t>
            </a:r>
            <a:br>
              <a:rPr lang="en-IN" sz="4400" b="1" i="1">
                <a:solidFill>
                  <a:srgbClr val="FF0000"/>
                </a:solidFill>
              </a:rPr>
            </a:br>
            <a:endParaRPr lang="en-IN" sz="4400" b="1" i="1">
              <a:solidFill>
                <a:srgbClr val="FF0000"/>
              </a:solidFill>
            </a:endParaRPr>
          </a:p>
        </p:txBody>
      </p:sp>
      <p:sp>
        <p:nvSpPr>
          <p:cNvPr id="1048617" name="Subtitle 1048616"/>
          <p:cNvSpPr>
            <a:spLocks noGrp="1"/>
          </p:cNvSpPr>
          <p:nvPr>
            <p:ph type="subTitle" idx="1"/>
          </p:nvPr>
        </p:nvSpPr>
        <p:spPr>
          <a:xfrm>
            <a:off x="1142999" y="1464321"/>
            <a:ext cx="6858000" cy="806943"/>
          </a:xfrm>
        </p:spPr>
        <p:txBody>
          <a:bodyPr>
            <a:normAutofit fontScale="97533"/>
          </a:bodyPr>
          <a:lstStyle/>
          <a:p>
            <a:r>
              <a:rPr lang="en-IN" sz="3010" b="1"/>
              <a:t>Lands are now owned as a private property</a:t>
            </a:r>
          </a:p>
        </p:txBody>
      </p:sp>
      <p:pic>
        <p:nvPicPr>
          <p:cNvPr id="2097156" name="Picture 2097155"/>
          <p:cNvPicPr>
            <a:picLocks/>
          </p:cNvPicPr>
          <p:nvPr/>
        </p:nvPicPr>
        <p:blipFill>
          <a:blip r:embed="rId2"/>
          <a:stretch>
            <a:fillRect/>
          </a:stretch>
        </p:blipFill>
        <p:spPr>
          <a:xfrm>
            <a:off x="2367134" y="1867791"/>
            <a:ext cx="6870309" cy="5137596"/>
          </a:xfrm>
          <a:prstGeom prst="rect">
            <a:avLst/>
          </a:prstGeom>
        </p:spPr>
      </p:pic>
      <p:pic>
        <p:nvPicPr>
          <p:cNvPr id="2097157" name="Picture 2097156"/>
          <p:cNvPicPr>
            <a:picLocks/>
          </p:cNvPicPr>
          <p:nvPr/>
        </p:nvPicPr>
        <p:blipFill>
          <a:blip r:embed="rId3"/>
          <a:stretch>
            <a:fillRect/>
          </a:stretch>
        </p:blipFill>
        <p:spPr>
          <a:xfrm>
            <a:off x="0" y="1867792"/>
            <a:ext cx="4901019" cy="514003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Title 1048617"/>
          <p:cNvSpPr>
            <a:spLocks noGrp="1"/>
          </p:cNvSpPr>
          <p:nvPr>
            <p:ph type="ctrTitle"/>
          </p:nvPr>
        </p:nvSpPr>
        <p:spPr>
          <a:xfrm>
            <a:off x="0" y="0"/>
            <a:ext cx="9144000" cy="1214989"/>
          </a:xfrm>
          <a:solidFill>
            <a:srgbClr val="FFCC99"/>
          </a:solidFill>
        </p:spPr>
        <p:txBody>
          <a:bodyPr>
            <a:normAutofit/>
          </a:bodyPr>
          <a:lstStyle/>
          <a:p>
            <a:r>
              <a:rPr lang="en-IN" sz="3600" b="1" i="1" dirty="0">
                <a:solidFill>
                  <a:srgbClr val="FF0000"/>
                </a:solidFill>
                <a:latin typeface="Times New Roman" pitchFamily="18" charset="0"/>
                <a:cs typeface="Times New Roman" pitchFamily="18" charset="0"/>
              </a:rPr>
              <a:t>Failures of Land Reforms</a:t>
            </a:r>
            <a:br>
              <a:rPr lang="en-IN" sz="3600" b="1" i="1" dirty="0">
                <a:solidFill>
                  <a:srgbClr val="FF0000"/>
                </a:solidFill>
                <a:latin typeface="Times New Roman" pitchFamily="18" charset="0"/>
                <a:cs typeface="Times New Roman" pitchFamily="18" charset="0"/>
              </a:rPr>
            </a:br>
            <a:endParaRPr lang="en-IN" sz="3600" b="1" i="1" dirty="0">
              <a:solidFill>
                <a:srgbClr val="FF0000"/>
              </a:solidFill>
              <a:latin typeface="Times New Roman" pitchFamily="18" charset="0"/>
              <a:cs typeface="Times New Roman" pitchFamily="18" charset="0"/>
            </a:endParaRPr>
          </a:p>
        </p:txBody>
      </p:sp>
      <p:sp>
        <p:nvSpPr>
          <p:cNvPr id="1048619" name="Subtitle 1048618"/>
          <p:cNvSpPr>
            <a:spLocks noGrp="1"/>
          </p:cNvSpPr>
          <p:nvPr>
            <p:ph type="subTitle" idx="1"/>
          </p:nvPr>
        </p:nvSpPr>
        <p:spPr>
          <a:xfrm>
            <a:off x="0" y="1461084"/>
            <a:ext cx="9143358" cy="4871498"/>
          </a:xfrm>
        </p:spPr>
        <p:txBody>
          <a:bodyPr anchor="t">
            <a:normAutofit/>
          </a:bodyPr>
          <a:lstStyle/>
          <a:p>
            <a:pPr marL="514350" indent="-514350" algn="l">
              <a:lnSpc>
                <a:spcPct val="100000"/>
              </a:lnSpc>
              <a:buFont typeface="+mj-lt"/>
              <a:buAutoNum type="arabicPeriod"/>
            </a:pPr>
            <a:r>
              <a:rPr lang="en-IN" dirty="0">
                <a:latin typeface="Times New Roman" pitchFamily="18" charset="0"/>
                <a:cs typeface="Times New Roman" pitchFamily="18" charset="0"/>
              </a:rPr>
              <a:t>State side with big </a:t>
            </a:r>
            <a:r>
              <a:rPr lang="en-IN" dirty="0" smtClean="0">
                <a:latin typeface="Times New Roman" pitchFamily="18" charset="0"/>
                <a:cs typeface="Times New Roman" pitchFamily="18" charset="0"/>
              </a:rPr>
              <a:t>farmers</a:t>
            </a:r>
          </a:p>
          <a:p>
            <a:pPr marL="514350" indent="-514350" algn="l">
              <a:lnSpc>
                <a:spcPct val="100000"/>
              </a:lnSpc>
            </a:pPr>
            <a:endParaRPr lang="en-IN" dirty="0">
              <a:latin typeface="Times New Roman" pitchFamily="18" charset="0"/>
              <a:cs typeface="Times New Roman" pitchFamily="18" charset="0"/>
            </a:endParaRPr>
          </a:p>
          <a:p>
            <a:pPr marL="514350" indent="-514350" algn="l">
              <a:lnSpc>
                <a:spcPct val="100000"/>
              </a:lnSpc>
            </a:pPr>
            <a:r>
              <a:rPr lang="en-IN" dirty="0" smtClean="0">
                <a:latin typeface="Times New Roman" pitchFamily="18" charset="0"/>
                <a:cs typeface="Times New Roman" pitchFamily="18" charset="0"/>
              </a:rPr>
              <a:t>2. Big </a:t>
            </a:r>
            <a:r>
              <a:rPr lang="en-IN" dirty="0">
                <a:latin typeface="Times New Roman" pitchFamily="18" charset="0"/>
                <a:cs typeface="Times New Roman" pitchFamily="18" charset="0"/>
              </a:rPr>
              <a:t>Farmers corner the la</a:t>
            </a:r>
            <a:r>
              <a:rPr lang="en-US" dirty="0">
                <a:latin typeface="Times New Roman" pitchFamily="18" charset="0"/>
                <a:cs typeface="Times New Roman" pitchFamily="18" charset="0"/>
              </a:rPr>
              <a:t>n</a:t>
            </a:r>
            <a:r>
              <a:rPr lang="en-IN" dirty="0">
                <a:latin typeface="Times New Roman" pitchFamily="18" charset="0"/>
                <a:cs typeface="Times New Roman" pitchFamily="18" charset="0"/>
              </a:rPr>
              <a:t>d of marginalised </a:t>
            </a:r>
            <a:r>
              <a:rPr lang="en-IN" dirty="0" smtClean="0">
                <a:latin typeface="Times New Roman" pitchFamily="18" charset="0"/>
                <a:cs typeface="Times New Roman" pitchFamily="18" charset="0"/>
              </a:rPr>
              <a:t>farmers</a:t>
            </a:r>
          </a:p>
          <a:p>
            <a:pPr marL="514350" indent="-514350" algn="l">
              <a:lnSpc>
                <a:spcPct val="100000"/>
              </a:lnSpc>
            </a:pPr>
            <a:endParaRPr lang="en-IN" dirty="0">
              <a:latin typeface="Times New Roman" pitchFamily="18" charset="0"/>
              <a:cs typeface="Times New Roman" pitchFamily="18" charset="0"/>
            </a:endParaRPr>
          </a:p>
          <a:p>
            <a:pPr marL="514350" indent="-514350" algn="l">
              <a:lnSpc>
                <a:spcPct val="100000"/>
              </a:lnSpc>
            </a:pPr>
            <a:r>
              <a:rPr lang="en-IN" dirty="0" smtClean="0">
                <a:latin typeface="Times New Roman" pitchFamily="18" charset="0"/>
                <a:cs typeface="Times New Roman" pitchFamily="18" charset="0"/>
              </a:rPr>
              <a:t>3. Surplus </a:t>
            </a:r>
            <a:r>
              <a:rPr lang="en-IN" dirty="0">
                <a:latin typeface="Times New Roman" pitchFamily="18" charset="0"/>
                <a:cs typeface="Times New Roman" pitchFamily="18" charset="0"/>
              </a:rPr>
              <a:t>Land is always fallow and uncultivable </a:t>
            </a:r>
            <a:r>
              <a:rPr lang="en-IN" dirty="0" err="1">
                <a:latin typeface="Times New Roman" pitchFamily="18" charset="0"/>
                <a:cs typeface="Times New Roman" pitchFamily="18" charset="0"/>
              </a:rPr>
              <a:t>Benami</a:t>
            </a: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Transactions</a:t>
            </a:r>
          </a:p>
          <a:p>
            <a:pPr marL="514350" indent="-514350" algn="l">
              <a:lnSpc>
                <a:spcPct val="100000"/>
              </a:lnSpc>
            </a:pPr>
            <a:endParaRPr lang="en-IN" dirty="0">
              <a:latin typeface="Times New Roman" pitchFamily="18" charset="0"/>
              <a:cs typeface="Times New Roman" pitchFamily="18" charset="0"/>
            </a:endParaRPr>
          </a:p>
          <a:p>
            <a:pPr marL="514350" indent="-514350" algn="l">
              <a:lnSpc>
                <a:spcPct val="100000"/>
              </a:lnSpc>
            </a:pPr>
            <a:r>
              <a:rPr lang="en-IN" dirty="0" smtClean="0">
                <a:latin typeface="Times New Roman" pitchFamily="18" charset="0"/>
                <a:cs typeface="Times New Roman" pitchFamily="18" charset="0"/>
              </a:rPr>
              <a:t>4.Lack </a:t>
            </a:r>
            <a:r>
              <a:rPr lang="en-IN" dirty="0">
                <a:latin typeface="Times New Roman" pitchFamily="18" charset="0"/>
                <a:cs typeface="Times New Roman" pitchFamily="18" charset="0"/>
              </a:rPr>
              <a:t>of Political Will</a:t>
            </a:r>
            <a:r>
              <a:rPr lang="en-US" dirty="0">
                <a:latin typeface="Times New Roman" pitchFamily="18" charset="0"/>
                <a:cs typeface="Times New Roman" pitchFamily="18" charset="0"/>
              </a:rPr>
              <a:t>.</a:t>
            </a:r>
            <a:endParaRPr lang="en-IN"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8" name="Picture 2097157"/>
          <p:cNvPicPr>
            <a:picLocks/>
          </p:cNvPicPr>
          <p:nvPr/>
        </p:nvPicPr>
        <p:blipFill>
          <a:blip r:embed="rId2"/>
          <a:stretch>
            <a:fillRect/>
          </a:stretch>
        </p:blipFill>
        <p:spPr>
          <a:xfrm>
            <a:off x="0" y="3655620"/>
            <a:ext cx="4741967" cy="3132245"/>
          </a:xfrm>
          <a:prstGeom prst="rect">
            <a:avLst/>
          </a:prstGeom>
        </p:spPr>
      </p:pic>
      <p:pic>
        <p:nvPicPr>
          <p:cNvPr id="2097159" name="Picture 2097158"/>
          <p:cNvPicPr>
            <a:picLocks/>
          </p:cNvPicPr>
          <p:nvPr/>
        </p:nvPicPr>
        <p:blipFill>
          <a:blip r:embed="rId3"/>
          <a:stretch>
            <a:fillRect/>
          </a:stretch>
        </p:blipFill>
        <p:spPr>
          <a:xfrm>
            <a:off x="3177172" y="1332870"/>
            <a:ext cx="5915923" cy="3873877"/>
          </a:xfrm>
          <a:prstGeom prst="rect">
            <a:avLst/>
          </a:prstGeom>
        </p:spPr>
      </p:pic>
      <p:sp>
        <p:nvSpPr>
          <p:cNvPr id="1048620" name="Title 1048619"/>
          <p:cNvSpPr>
            <a:spLocks noGrp="1"/>
          </p:cNvSpPr>
          <p:nvPr>
            <p:ph type="ctrTitle"/>
          </p:nvPr>
        </p:nvSpPr>
        <p:spPr>
          <a:xfrm>
            <a:off x="0" y="-485292"/>
            <a:ext cx="9143999" cy="1451680"/>
          </a:xfrm>
          <a:solidFill>
            <a:srgbClr val="FFCC99"/>
          </a:solidFill>
        </p:spPr>
        <p:txBody>
          <a:bodyPr>
            <a:normAutofit/>
          </a:bodyPr>
          <a:lstStyle/>
          <a:p>
            <a:r>
              <a:rPr lang="en-US" sz="4400" b="1" dirty="0">
                <a:solidFill>
                  <a:srgbClr val="FF0000"/>
                </a:solidFill>
              </a:rPr>
              <a:t>References</a:t>
            </a:r>
            <a:endParaRPr lang="en-IN" sz="4400" b="1" dirty="0">
              <a:solidFill>
                <a:srgbClr val="FF0000"/>
              </a:solidFill>
            </a:endParaRPr>
          </a:p>
        </p:txBody>
      </p:sp>
      <p:sp>
        <p:nvSpPr>
          <p:cNvPr id="1048621" name="Subtitle 1048620"/>
          <p:cNvSpPr>
            <a:spLocks noGrp="1"/>
          </p:cNvSpPr>
          <p:nvPr>
            <p:ph type="subTitle" idx="1"/>
          </p:nvPr>
        </p:nvSpPr>
        <p:spPr>
          <a:xfrm>
            <a:off x="26290" y="964974"/>
            <a:ext cx="9073627" cy="5887725"/>
          </a:xfrm>
        </p:spPr>
        <p:txBody>
          <a:bodyPr anchor="ctr">
            <a:normAutofit fontScale="92685"/>
          </a:bodyPr>
          <a:lstStyle/>
          <a:p>
            <a:pPr marL="0" indent="0" algn="l">
              <a:lnSpc>
                <a:spcPct val="100000"/>
              </a:lnSpc>
              <a:spcBef>
                <a:spcPts val="0"/>
              </a:spcBef>
              <a:buNone/>
            </a:pPr>
            <a:r>
              <a:rPr lang="en-US" sz="2700" dirty="0">
                <a:solidFill>
                  <a:srgbClr val="0000FF"/>
                </a:solidFill>
              </a:rPr>
              <a:t>1. </a:t>
            </a:r>
            <a:r>
              <a:rPr lang="en-US" sz="2700" dirty="0">
                <a:solidFill>
                  <a:srgbClr val="0000FF"/>
                </a:solidFill>
                <a:latin typeface="Times New Roman" pitchFamily="18" charset="0"/>
                <a:cs typeface="Times New Roman" pitchFamily="18" charset="0"/>
              </a:rPr>
              <a:t>Joshi, P. C. (1974). Land reform and Agrarian change in India and Pakistan since 1947: 1. The Journal of Peasant Studies, 1(2), 164-185.</a:t>
            </a:r>
            <a:endParaRPr lang="en-IN" sz="2700" dirty="0">
              <a:solidFill>
                <a:srgbClr val="0000FF"/>
              </a:solidFill>
              <a:latin typeface="Times New Roman" pitchFamily="18" charset="0"/>
              <a:cs typeface="Times New Roman" pitchFamily="18" charset="0"/>
            </a:endParaRPr>
          </a:p>
          <a:p>
            <a:pPr marL="0" indent="0" algn="l">
              <a:lnSpc>
                <a:spcPct val="100000"/>
              </a:lnSpc>
              <a:spcBef>
                <a:spcPts val="0"/>
              </a:spcBef>
              <a:buNone/>
            </a:pPr>
            <a:r>
              <a:rPr lang="en-US" sz="2700" dirty="0">
                <a:solidFill>
                  <a:srgbClr val="0000FF"/>
                </a:solidFill>
                <a:latin typeface="Times New Roman" pitchFamily="18" charset="0"/>
                <a:cs typeface="Times New Roman" pitchFamily="18" charset="0"/>
              </a:rPr>
              <a:t>2. Dai, H., &amp; Tai, H. C. (1974). Land reform and politics: a comparative analysis. </a:t>
            </a:r>
            <a:r>
              <a:rPr lang="en-US" sz="2700" dirty="0" err="1">
                <a:solidFill>
                  <a:srgbClr val="0000FF"/>
                </a:solidFill>
                <a:latin typeface="Times New Roman" pitchFamily="18" charset="0"/>
                <a:cs typeface="Times New Roman" pitchFamily="18" charset="0"/>
              </a:rPr>
              <a:t>Univ</a:t>
            </a:r>
            <a:r>
              <a:rPr lang="en-US" sz="2700" dirty="0">
                <a:solidFill>
                  <a:srgbClr val="0000FF"/>
                </a:solidFill>
                <a:latin typeface="Times New Roman" pitchFamily="18" charset="0"/>
                <a:cs typeface="Times New Roman" pitchFamily="18" charset="0"/>
              </a:rPr>
              <a:t> of California Press.</a:t>
            </a:r>
            <a:endParaRPr lang="en-IN" sz="2700" dirty="0">
              <a:solidFill>
                <a:srgbClr val="0000FF"/>
              </a:solidFill>
              <a:latin typeface="Times New Roman" pitchFamily="18" charset="0"/>
              <a:cs typeface="Times New Roman" pitchFamily="18" charset="0"/>
            </a:endParaRPr>
          </a:p>
          <a:p>
            <a:pPr marL="0" indent="0" algn="l">
              <a:lnSpc>
                <a:spcPct val="100000"/>
              </a:lnSpc>
              <a:spcBef>
                <a:spcPts val="0"/>
              </a:spcBef>
              <a:buNone/>
            </a:pPr>
            <a:r>
              <a:rPr lang="en-US" sz="2700" dirty="0">
                <a:solidFill>
                  <a:srgbClr val="0000FF"/>
                </a:solidFill>
                <a:latin typeface="Times New Roman" pitchFamily="18" charset="0"/>
                <a:cs typeface="Times New Roman" pitchFamily="18" charset="0"/>
              </a:rPr>
              <a:t>3. </a:t>
            </a:r>
            <a:r>
              <a:rPr lang="en-US" sz="2700" dirty="0" err="1">
                <a:solidFill>
                  <a:srgbClr val="0000FF"/>
                </a:solidFill>
                <a:latin typeface="Times New Roman" pitchFamily="18" charset="0"/>
                <a:cs typeface="Times New Roman" pitchFamily="18" charset="0"/>
              </a:rPr>
              <a:t>Ghatak</a:t>
            </a:r>
            <a:r>
              <a:rPr lang="en-US" sz="2700" dirty="0">
                <a:solidFill>
                  <a:srgbClr val="0000FF"/>
                </a:solidFill>
                <a:latin typeface="Times New Roman" pitchFamily="18" charset="0"/>
                <a:cs typeface="Times New Roman" pitchFamily="18" charset="0"/>
              </a:rPr>
              <a:t>, M., &amp; Roy, S. (2007). Land reform and agricultural productivity in India: a review of the evidence. Oxford Review of Economic Policy, 23(2), 251-269.</a:t>
            </a:r>
            <a:endParaRPr lang="en-IN" sz="2700" dirty="0">
              <a:solidFill>
                <a:srgbClr val="0000FF"/>
              </a:solidFill>
              <a:latin typeface="Times New Roman" pitchFamily="18" charset="0"/>
              <a:cs typeface="Times New Roman" pitchFamily="18" charset="0"/>
            </a:endParaRPr>
          </a:p>
          <a:p>
            <a:pPr marL="0" indent="0" algn="l">
              <a:lnSpc>
                <a:spcPct val="100000"/>
              </a:lnSpc>
              <a:spcBef>
                <a:spcPts val="0"/>
              </a:spcBef>
              <a:buNone/>
            </a:pPr>
            <a:r>
              <a:rPr lang="en-US" sz="2700" dirty="0">
                <a:solidFill>
                  <a:srgbClr val="0000FF"/>
                </a:solidFill>
                <a:latin typeface="Times New Roman" pitchFamily="18" charset="0"/>
                <a:cs typeface="Times New Roman" pitchFamily="18" charset="0"/>
              </a:rPr>
              <a:t>4. </a:t>
            </a:r>
            <a:r>
              <a:rPr lang="en-US" sz="2700" dirty="0" err="1">
                <a:solidFill>
                  <a:srgbClr val="0000FF"/>
                </a:solidFill>
                <a:latin typeface="Times New Roman" pitchFamily="18" charset="0"/>
                <a:cs typeface="Times New Roman" pitchFamily="18" charset="0"/>
              </a:rPr>
              <a:t>Raychaudhuri</a:t>
            </a:r>
            <a:r>
              <a:rPr lang="en-US" sz="2700" dirty="0">
                <a:solidFill>
                  <a:srgbClr val="0000FF"/>
                </a:solidFill>
                <a:latin typeface="Times New Roman" pitchFamily="18" charset="0"/>
                <a:cs typeface="Times New Roman" pitchFamily="18" charset="0"/>
              </a:rPr>
              <a:t>, A. (2004). Lessons from the land reform movement in West Bengal, India.</a:t>
            </a:r>
            <a:endParaRPr lang="en-IN" sz="2700" dirty="0">
              <a:solidFill>
                <a:srgbClr val="0000FF"/>
              </a:solidFill>
              <a:latin typeface="Times New Roman" pitchFamily="18" charset="0"/>
              <a:cs typeface="Times New Roman" pitchFamily="18" charset="0"/>
            </a:endParaRPr>
          </a:p>
          <a:p>
            <a:pPr marL="0" indent="0" algn="l">
              <a:lnSpc>
                <a:spcPct val="100000"/>
              </a:lnSpc>
              <a:spcBef>
                <a:spcPts val="0"/>
              </a:spcBef>
              <a:buNone/>
            </a:pPr>
            <a:r>
              <a:rPr lang="en-US" sz="2700" dirty="0">
                <a:solidFill>
                  <a:srgbClr val="0000FF"/>
                </a:solidFill>
                <a:latin typeface="Times New Roman" pitchFamily="18" charset="0"/>
                <a:cs typeface="Times New Roman" pitchFamily="18" charset="0"/>
              </a:rPr>
              <a:t>5. Joshi, P. C. (1970). Land reform in India and Pakistan. Economic and Political Weekly, A145-A152.   </a:t>
            </a:r>
            <a:endParaRPr lang="en-IN" sz="2700" dirty="0">
              <a:solidFill>
                <a:srgbClr val="0000FF"/>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0" name="Picture 2097159"/>
          <p:cNvPicPr>
            <a:picLocks/>
          </p:cNvPicPr>
          <p:nvPr/>
        </p:nvPicPr>
        <p:blipFill>
          <a:blip r:embed="rId2"/>
          <a:stretch>
            <a:fillRect/>
          </a:stretch>
        </p:blipFill>
        <p:spPr>
          <a:xfrm>
            <a:off x="0" y="0"/>
            <a:ext cx="9220309" cy="688072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048597"/>
          <p:cNvSpPr>
            <a:spLocks noGrp="1"/>
          </p:cNvSpPr>
          <p:nvPr>
            <p:ph type="ctrTitle"/>
          </p:nvPr>
        </p:nvSpPr>
        <p:spPr>
          <a:xfrm>
            <a:off x="0" y="0"/>
            <a:ext cx="9326880" cy="949674"/>
          </a:xfrm>
          <a:solidFill>
            <a:srgbClr val="FFCC99"/>
          </a:solidFill>
        </p:spPr>
        <p:txBody>
          <a:bodyPr>
            <a:normAutofit/>
          </a:bodyPr>
          <a:lstStyle/>
          <a:p>
            <a:r>
              <a:rPr lang="en-US" sz="4800">
                <a:solidFill>
                  <a:srgbClr val="FF0000"/>
                </a:solidFill>
              </a:rPr>
              <a:t>     </a:t>
            </a:r>
            <a:r>
              <a:rPr lang="en-US" sz="4800" b="1" i="1">
                <a:solidFill>
                  <a:srgbClr val="FF0000"/>
                </a:solidFill>
              </a:rPr>
              <a:t>LAND</a:t>
            </a:r>
            <a:endParaRPr lang="en-IN" sz="4800" b="1" i="1">
              <a:solidFill>
                <a:srgbClr val="FF0000"/>
              </a:solidFill>
            </a:endParaRPr>
          </a:p>
        </p:txBody>
      </p:sp>
      <p:pic>
        <p:nvPicPr>
          <p:cNvPr id="2097153" name="Picture 2097152"/>
          <p:cNvPicPr>
            <a:picLocks/>
          </p:cNvPicPr>
          <p:nvPr/>
        </p:nvPicPr>
        <p:blipFill>
          <a:blip r:embed="rId2"/>
          <a:stretch>
            <a:fillRect/>
          </a:stretch>
        </p:blipFill>
        <p:spPr>
          <a:xfrm>
            <a:off x="0" y="937817"/>
            <a:ext cx="9336690" cy="6346143"/>
          </a:xfrm>
          <a:prstGeom prst="rect">
            <a:avLst/>
          </a:prstGeom>
        </p:spPr>
      </p:pic>
      <p:sp>
        <p:nvSpPr>
          <p:cNvPr id="1048599" name="Subtitle 1048598"/>
          <p:cNvSpPr>
            <a:spLocks noGrp="1"/>
          </p:cNvSpPr>
          <p:nvPr>
            <p:ph type="subTitle" idx="1"/>
          </p:nvPr>
        </p:nvSpPr>
        <p:spPr>
          <a:xfrm>
            <a:off x="0" y="2919552"/>
            <a:ext cx="9115110" cy="3413314"/>
          </a:xfrm>
        </p:spPr>
        <p:txBody>
          <a:bodyPr anchor="t">
            <a:normAutofit lnSpcReduction="10000"/>
          </a:bodyPr>
          <a:lstStyle/>
          <a:p>
            <a:pPr algn="l">
              <a:lnSpc>
                <a:spcPct val="100000"/>
              </a:lnSpc>
            </a:pPr>
            <a:r>
              <a:rPr lang="en-IN" sz="2800" b="0" i="0" u="none">
                <a:solidFill>
                  <a:srgbClr val="FFFFFF"/>
                </a:solidFill>
              </a:rPr>
              <a:t>Land is considered as an important element of life and is highly valued in most of the world.</a:t>
            </a:r>
          </a:p>
          <a:p>
            <a:pPr algn="l">
              <a:lnSpc>
                <a:spcPct val="100000"/>
              </a:lnSpc>
            </a:pPr>
            <a:r>
              <a:rPr lang="en-IN" sz="2800" b="0" i="0" u="none">
                <a:solidFill>
                  <a:srgbClr val="FFFFFF"/>
                </a:solidFill>
              </a:rPr>
              <a:t>Land is useful to man in many ways as a source of food,</a:t>
            </a:r>
            <a:r>
              <a:rPr lang="en-US" sz="2800" b="0" i="0" u="none">
                <a:solidFill>
                  <a:srgbClr val="FFFFFF"/>
                </a:solidFill>
              </a:rPr>
              <a:t> </a:t>
            </a:r>
            <a:r>
              <a:rPr lang="en-IN" sz="2800" b="0" i="0" u="none">
                <a:solidFill>
                  <a:srgbClr val="FFFFFF"/>
                </a:solidFill>
              </a:rPr>
              <a:t>for place to live,</a:t>
            </a:r>
            <a:r>
              <a:rPr lang="en-US" sz="2800" b="0" i="0" u="none">
                <a:solidFill>
                  <a:srgbClr val="FFFFFF"/>
                </a:solidFill>
              </a:rPr>
              <a:t> </a:t>
            </a:r>
            <a:r>
              <a:rPr lang="en-IN" sz="2800" b="0" i="0" u="none">
                <a:solidFill>
                  <a:srgbClr val="FFFFFF"/>
                </a:solidFill>
              </a:rPr>
              <a:t>for wood,</a:t>
            </a:r>
            <a:r>
              <a:rPr lang="en-US" sz="2800" b="0" i="0" u="none">
                <a:solidFill>
                  <a:srgbClr val="FFFFFF"/>
                </a:solidFill>
              </a:rPr>
              <a:t> </a:t>
            </a:r>
            <a:r>
              <a:rPr lang="en-IN" sz="2800" b="0" i="0" u="none">
                <a:solidFill>
                  <a:srgbClr val="FFFFFF"/>
                </a:solidFill>
              </a:rPr>
              <a:t>for</a:t>
            </a:r>
            <a:r>
              <a:rPr lang="en-US" sz="2800" b="0" i="0" u="none">
                <a:solidFill>
                  <a:srgbClr val="FFFFFF"/>
                </a:solidFill>
              </a:rPr>
              <a:t> place</a:t>
            </a:r>
            <a:r>
              <a:rPr lang="en-IN" sz="2800" b="0" i="0" u="none">
                <a:solidFill>
                  <a:srgbClr val="FFFFFF"/>
                </a:solidFill>
              </a:rPr>
              <a:t> to work etc.,</a:t>
            </a:r>
          </a:p>
          <a:p>
            <a:pPr algn="l">
              <a:lnSpc>
                <a:spcPct val="100000"/>
              </a:lnSpc>
            </a:pPr>
            <a:r>
              <a:rPr lang="en-IN" sz="2800" b="0" i="0" u="none">
                <a:solidFill>
                  <a:srgbClr val="FFFFFF"/>
                </a:solidFill>
              </a:rPr>
              <a:t>In India ,</a:t>
            </a:r>
            <a:r>
              <a:rPr lang="en-US" sz="2800" b="0" i="0" u="none">
                <a:solidFill>
                  <a:srgbClr val="FFFFFF"/>
                </a:solidFill>
              </a:rPr>
              <a:t> b</a:t>
            </a:r>
            <a:r>
              <a:rPr lang="en-IN" sz="2800" b="0" i="0" u="none">
                <a:solidFill>
                  <a:srgbClr val="FFFFFF"/>
                </a:solidFill>
              </a:rPr>
              <a:t>efore colonial rule</a:t>
            </a:r>
            <a:r>
              <a:rPr lang="en-US" sz="2800" b="0" i="0" u="none">
                <a:solidFill>
                  <a:srgbClr val="FFFFFF"/>
                </a:solidFill>
              </a:rPr>
              <a:t>,</a:t>
            </a:r>
            <a:r>
              <a:rPr lang="en-IN" sz="2800" b="0" i="0" u="none">
                <a:solidFill>
                  <a:srgbClr val="FFFFFF"/>
                </a:solidFill>
              </a:rPr>
              <a:t> the land </a:t>
            </a:r>
            <a:r>
              <a:rPr lang="en-US" sz="2800" b="0" i="0" u="none">
                <a:solidFill>
                  <a:srgbClr val="FFFFFF"/>
                </a:solidFill>
              </a:rPr>
              <a:t>was used</a:t>
            </a:r>
            <a:r>
              <a:rPr lang="en-IN" sz="2800" b="0" i="0" u="none">
                <a:solidFill>
                  <a:srgbClr val="FFFFFF"/>
                </a:solidFill>
              </a:rPr>
              <a:t> to be in the hands of the community as a whole .</a:t>
            </a:r>
          </a:p>
          <a:p>
            <a:pPr algn="l">
              <a:lnSpc>
                <a:spcPct val="100000"/>
              </a:lnSpc>
            </a:pPr>
            <a:r>
              <a:rPr lang="en-IN" sz="2800" b="0" i="0" u="none">
                <a:solidFill>
                  <a:srgbClr val="FFFFFF"/>
                </a:solidFill>
              </a:rPr>
              <a:t>However during the British Raj this has changed.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2097151"/>
          <p:cNvPicPr>
            <a:picLocks/>
          </p:cNvPicPr>
          <p:nvPr/>
        </p:nvPicPr>
        <p:blipFill>
          <a:blip r:embed="rId2"/>
          <a:stretch>
            <a:fillRect/>
          </a:stretch>
        </p:blipFill>
        <p:spPr>
          <a:xfrm>
            <a:off x="19482" y="98040"/>
            <a:ext cx="9105035" cy="6720204"/>
          </a:xfrm>
          <a:prstGeom prst="rect">
            <a:avLst/>
          </a:prstGeom>
        </p:spPr>
      </p:pic>
      <p:sp>
        <p:nvSpPr>
          <p:cNvPr id="1048595" name="Content Placeholder 1048594"/>
          <p:cNvSpPr>
            <a:spLocks noGrp="1"/>
          </p:cNvSpPr>
          <p:nvPr>
            <p:ph idx="1"/>
          </p:nvPr>
        </p:nvSpPr>
        <p:spPr>
          <a:xfrm>
            <a:off x="-58368" y="1738838"/>
            <a:ext cx="9260736" cy="3380322"/>
          </a:xfrm>
        </p:spPr>
        <p:txBody>
          <a:bodyPr>
            <a:normAutofit fontScale="89286" lnSpcReduction="10000"/>
          </a:bodyPr>
          <a:lstStyle/>
          <a:p>
            <a:pPr marL="0" indent="0" algn="l">
              <a:lnSpc>
                <a:spcPct val="120000"/>
              </a:lnSpc>
              <a:buNone/>
            </a:pPr>
            <a:endParaRPr lang="en-IN">
              <a:solidFill>
                <a:srgbClr val="FFFFFF"/>
              </a:solidFill>
            </a:endParaRPr>
          </a:p>
          <a:p>
            <a:pPr marL="0" indent="0" algn="l">
              <a:lnSpc>
                <a:spcPct val="120000"/>
              </a:lnSpc>
              <a:buNone/>
            </a:pPr>
            <a:r>
              <a:rPr lang="en-IN" sz="2916">
                <a:solidFill>
                  <a:srgbClr val="FFFFFF"/>
                </a:solidFill>
              </a:rPr>
              <a:t>Lord Carnwallies has introduced  Permanent Land Settlement for Bengal, Bihar and Orissa in 1793. According to this the tax farmers appointed by the british rulers will be coverted as various Land Lords. Under this rule they have to pay fixed commission to East India Company. Thus these intermediary are formed, called as</a:t>
            </a:r>
            <a:r>
              <a:rPr lang="en-US" sz="2916">
                <a:solidFill>
                  <a:srgbClr val="FFFFFF"/>
                </a:solidFill>
              </a:rPr>
              <a:t> Jagirdar / Jamindar</a:t>
            </a:r>
            <a:r>
              <a:rPr lang="en-IN" sz="2916">
                <a:solidFill>
                  <a:srgbClr val="FFFFFF"/>
                </a:solidFill>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048585"/>
          <p:cNvSpPr>
            <a:spLocks noGrp="1"/>
          </p:cNvSpPr>
          <p:nvPr>
            <p:ph type="title"/>
          </p:nvPr>
        </p:nvSpPr>
        <p:spPr>
          <a:xfrm>
            <a:off x="-1" y="0"/>
            <a:ext cx="9144001" cy="1315452"/>
          </a:xfrm>
          <a:solidFill>
            <a:srgbClr val="FFCC99"/>
          </a:solidFill>
        </p:spPr>
        <p:txBody>
          <a:bodyPr>
            <a:noAutofit/>
          </a:bodyPr>
          <a:lstStyle/>
          <a:p>
            <a:r>
              <a:rPr lang="en-US" sz="4100" b="1">
                <a:solidFill>
                  <a:srgbClr val="FF0000"/>
                </a:solidFill>
              </a:rPr>
              <a:t>             </a:t>
            </a:r>
            <a:r>
              <a:rPr lang="en-US" sz="4800" b="1" i="1">
                <a:solidFill>
                  <a:srgbClr val="FF0000"/>
                </a:solidFill>
              </a:rPr>
              <a:t>Emergence</a:t>
            </a:r>
            <a:r>
              <a:rPr lang="en-IN" sz="4800" b="1" i="1">
                <a:solidFill>
                  <a:srgbClr val="FF0000"/>
                </a:solidFill>
              </a:rPr>
              <a:t> of Tenants</a:t>
            </a:r>
            <a:br>
              <a:rPr lang="en-IN" sz="4800" b="1" i="1">
                <a:solidFill>
                  <a:srgbClr val="FF0000"/>
                </a:solidFill>
              </a:rPr>
            </a:br>
            <a:endParaRPr lang="en-IN" sz="4800" b="1" i="1">
              <a:solidFill>
                <a:srgbClr val="FF0000"/>
              </a:solidFill>
            </a:endParaRPr>
          </a:p>
        </p:txBody>
      </p:sp>
      <p:sp>
        <p:nvSpPr>
          <p:cNvPr id="1048587" name="Content Placeholder 1048586"/>
          <p:cNvSpPr>
            <a:spLocks noGrp="1"/>
          </p:cNvSpPr>
          <p:nvPr>
            <p:ph idx="1"/>
          </p:nvPr>
        </p:nvSpPr>
        <p:spPr>
          <a:xfrm>
            <a:off x="19539" y="1028508"/>
            <a:ext cx="9175746" cy="5907328"/>
          </a:xfrm>
        </p:spPr>
        <p:txBody>
          <a:bodyPr>
            <a:normAutofit fontScale="78214" lnSpcReduction="10000"/>
          </a:bodyPr>
          <a:lstStyle/>
          <a:p>
            <a:pPr marL="0" indent="0">
              <a:buNone/>
            </a:pPr>
            <a:endParaRPr lang="en-IN"/>
          </a:p>
          <a:p>
            <a:pPr marL="0" indent="0">
              <a:lnSpc>
                <a:spcPct val="120000"/>
              </a:lnSpc>
              <a:buNone/>
            </a:pPr>
            <a:r>
              <a:rPr lang="en-IN" sz="3010"/>
              <a:t>Following</a:t>
            </a:r>
            <a:r>
              <a:rPr lang="en-US" sz="3010"/>
              <a:t> </a:t>
            </a:r>
            <a:r>
              <a:rPr lang="en-IN" sz="3010"/>
              <a:t>the Land Settlement Act, 1793,</a:t>
            </a:r>
            <a:r>
              <a:rPr lang="en-US" sz="3010"/>
              <a:t> </a:t>
            </a:r>
            <a:r>
              <a:rPr lang="en-IN" sz="3010"/>
              <a:t>The farmers purchase lands from the Land Lords and hire it for their agricultural use. These people who hired the land are called Tenants.</a:t>
            </a:r>
          </a:p>
          <a:p>
            <a:pPr>
              <a:lnSpc>
                <a:spcPct val="120000"/>
              </a:lnSpc>
              <a:buFont typeface="Wingdings" charset="2"/>
              <a:buChar char="n"/>
            </a:pPr>
            <a:r>
              <a:rPr lang="en-US" sz="3010"/>
              <a:t> </a:t>
            </a:r>
            <a:r>
              <a:rPr lang="en-IN" sz="3010"/>
              <a:t>Variations in Tenency</a:t>
            </a:r>
          </a:p>
          <a:p>
            <a:pPr>
              <a:lnSpc>
                <a:spcPct val="120000"/>
              </a:lnSpc>
            </a:pPr>
            <a:r>
              <a:rPr lang="en-IN" sz="3010"/>
              <a:t>Cash Tenents : They pay a fixed tax for the use and occupy of the land</a:t>
            </a:r>
            <a:r>
              <a:rPr lang="en-US" sz="3010"/>
              <a:t>.</a:t>
            </a:r>
            <a:endParaRPr lang="en-IN" sz="3010"/>
          </a:p>
          <a:p>
            <a:pPr>
              <a:lnSpc>
                <a:spcPct val="120000"/>
              </a:lnSpc>
            </a:pPr>
            <a:r>
              <a:rPr lang="en-IN" sz="3010"/>
              <a:t>Share - </a:t>
            </a:r>
            <a:r>
              <a:rPr lang="en-US" sz="3010"/>
              <a:t>C</a:t>
            </a:r>
            <a:r>
              <a:rPr lang="en-IN" sz="3010"/>
              <a:t>ash Tenants: They pay part of their rent in cash and other part as share of the crop</a:t>
            </a:r>
            <a:r>
              <a:rPr lang="en-US" sz="3010"/>
              <a:t>.</a:t>
            </a:r>
            <a:endParaRPr lang="en-IN" sz="3010"/>
          </a:p>
          <a:p>
            <a:pPr>
              <a:lnSpc>
                <a:spcPct val="120000"/>
              </a:lnSpc>
            </a:pPr>
            <a:r>
              <a:rPr lang="en-IN" sz="3010"/>
              <a:t>Crop - share Tenants : They pay a share of crops only</a:t>
            </a:r>
            <a:r>
              <a:rPr lang="en-US" sz="3010"/>
              <a:t>.</a:t>
            </a:r>
            <a:endParaRPr lang="en-IN" sz="3010"/>
          </a:p>
          <a:p>
            <a:pPr>
              <a:lnSpc>
                <a:spcPct val="120000"/>
              </a:lnSpc>
            </a:pPr>
            <a:r>
              <a:rPr lang="en-IN" sz="3010"/>
              <a:t>Croppers : They pay crop of the share. But they are not independent</a:t>
            </a:r>
            <a:r>
              <a:rPr lang="en-US" sz="3010"/>
              <a:t>. They</a:t>
            </a:r>
            <a:r>
              <a:rPr lang="en-IN" sz="3010"/>
              <a:t> work under the landlord.</a:t>
            </a:r>
          </a:p>
          <a:p>
            <a:pPr>
              <a:lnSpc>
                <a:spcPct val="120000"/>
              </a:lnSpc>
            </a:pPr>
            <a:r>
              <a:rPr lang="en-IN" sz="3010"/>
              <a:t>Other unspecified tenants</a:t>
            </a:r>
            <a:r>
              <a:rPr lang="en-US" sz="3010"/>
              <a:t>.</a:t>
            </a:r>
            <a:endParaRPr lang="en-IN" sz="301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048592"/>
          <p:cNvSpPr>
            <a:spLocks noGrp="1"/>
          </p:cNvSpPr>
          <p:nvPr>
            <p:ph type="ctrTitle"/>
          </p:nvPr>
        </p:nvSpPr>
        <p:spPr>
          <a:xfrm>
            <a:off x="0" y="0"/>
            <a:ext cx="9161795" cy="1338522"/>
          </a:xfrm>
          <a:solidFill>
            <a:srgbClr val="FFCC99"/>
          </a:solidFill>
        </p:spPr>
        <p:txBody>
          <a:bodyPr>
            <a:normAutofit fontScale="90000"/>
          </a:bodyPr>
          <a:lstStyle/>
          <a:p>
            <a:r>
              <a:rPr lang="en-IN" sz="4555" b="1" i="1" dirty="0" err="1" smtClean="0">
                <a:solidFill>
                  <a:srgbClr val="FF0000"/>
                </a:solidFill>
              </a:rPr>
              <a:t>LandLord</a:t>
            </a:r>
            <a:r>
              <a:rPr lang="en-IN" sz="4555" b="1" i="1" dirty="0" smtClean="0">
                <a:solidFill>
                  <a:srgbClr val="FF0000"/>
                </a:solidFill>
              </a:rPr>
              <a:t> </a:t>
            </a:r>
            <a:r>
              <a:rPr lang="en-IN" sz="4555" b="1" i="1" dirty="0">
                <a:solidFill>
                  <a:srgbClr val="FF0000"/>
                </a:solidFill>
              </a:rPr>
              <a:t>- Tenant Relationships</a:t>
            </a:r>
            <a:br>
              <a:rPr lang="en-IN" sz="4555" b="1" i="1" dirty="0">
                <a:solidFill>
                  <a:srgbClr val="FF0000"/>
                </a:solidFill>
              </a:rPr>
            </a:br>
            <a:endParaRPr lang="en-IN" sz="4555" b="1" i="1" dirty="0">
              <a:solidFill>
                <a:srgbClr val="FF0000"/>
              </a:solidFill>
            </a:endParaRPr>
          </a:p>
        </p:txBody>
      </p:sp>
      <p:sp>
        <p:nvSpPr>
          <p:cNvPr id="1048594" name="Subtitle 1048593"/>
          <p:cNvSpPr>
            <a:spLocks noGrp="1"/>
          </p:cNvSpPr>
          <p:nvPr>
            <p:ph type="subTitle" idx="1"/>
          </p:nvPr>
        </p:nvSpPr>
        <p:spPr>
          <a:xfrm>
            <a:off x="0" y="699247"/>
            <a:ext cx="9208283" cy="6199976"/>
          </a:xfrm>
        </p:spPr>
        <p:txBody>
          <a:bodyPr anchor="t" anchorCtr="1">
            <a:normAutofit fontScale="25000" lnSpcReduction="20000"/>
          </a:bodyPr>
          <a:lstStyle/>
          <a:p>
            <a:r>
              <a:rPr lang="en-US" sz="8000" b="1" dirty="0">
                <a:solidFill>
                  <a:srgbClr val="FF6600"/>
                </a:solidFill>
              </a:rPr>
              <a:t>L</a:t>
            </a:r>
            <a:r>
              <a:rPr lang="en-IN" sz="8000" b="1" dirty="0">
                <a:solidFill>
                  <a:srgbClr val="FF6600"/>
                </a:solidFill>
              </a:rPr>
              <a:t>and lord </a:t>
            </a:r>
            <a:r>
              <a:rPr lang="en-IN" sz="8000" b="1" dirty="0" smtClean="0">
                <a:solidFill>
                  <a:srgbClr val="FF6600"/>
                </a:solidFill>
              </a:rPr>
              <a:t>-Tenant</a:t>
            </a:r>
            <a:endParaRPr lang="en-IN" sz="8000" b="1" dirty="0">
              <a:solidFill>
                <a:srgbClr val="FF6600"/>
              </a:solidFill>
            </a:endParaRPr>
          </a:p>
          <a:p>
            <a:r>
              <a:rPr lang="en-US" sz="8000" b="1" dirty="0" smtClean="0">
                <a:solidFill>
                  <a:srgbClr val="FF6600"/>
                </a:solidFill>
              </a:rPr>
              <a:t>L</a:t>
            </a:r>
            <a:r>
              <a:rPr lang="en-IN" sz="8000" b="1" dirty="0" err="1" smtClean="0">
                <a:solidFill>
                  <a:srgbClr val="FF6600"/>
                </a:solidFill>
              </a:rPr>
              <a:t>andlord</a:t>
            </a:r>
            <a:r>
              <a:rPr lang="en-IN" sz="8000" b="1" dirty="0" smtClean="0">
                <a:solidFill>
                  <a:srgbClr val="FF6600"/>
                </a:solidFill>
              </a:rPr>
              <a:t> </a:t>
            </a:r>
            <a:r>
              <a:rPr lang="en-IN" sz="8000" b="1" dirty="0">
                <a:solidFill>
                  <a:srgbClr val="FF6600"/>
                </a:solidFill>
              </a:rPr>
              <a:t>- Agricultural </a:t>
            </a:r>
            <a:r>
              <a:rPr lang="en-IN" sz="8000" b="1" dirty="0" smtClean="0">
                <a:solidFill>
                  <a:srgbClr val="FF6600"/>
                </a:solidFill>
              </a:rPr>
              <a:t>labour</a:t>
            </a:r>
            <a:endParaRPr lang="en-IN" sz="8000" b="1" dirty="0">
              <a:solidFill>
                <a:srgbClr val="FF6600"/>
              </a:solidFill>
            </a:endParaRPr>
          </a:p>
          <a:p>
            <a:pPr marL="571500" indent="-571500" algn="just">
              <a:lnSpc>
                <a:spcPct val="120000"/>
              </a:lnSpc>
              <a:spcBef>
                <a:spcPts val="0"/>
              </a:spcBef>
              <a:buFont typeface="Wingdings" charset="2"/>
              <a:buChar char="n"/>
            </a:pPr>
            <a:r>
              <a:rPr lang="en-IN" sz="8000" b="1" dirty="0">
                <a:latin typeface="Times New Roman" pitchFamily="18" charset="0"/>
                <a:cs typeface="Times New Roman" pitchFamily="18" charset="0"/>
              </a:rPr>
              <a:t>Tenancy Systems </a:t>
            </a:r>
            <a:r>
              <a:rPr lang="en-IN" sz="8000" dirty="0" smtClean="0">
                <a:latin typeface="Times New Roman" pitchFamily="18" charset="0"/>
                <a:cs typeface="Times New Roman" pitchFamily="18" charset="0"/>
              </a:rPr>
              <a:t>:</a:t>
            </a:r>
          </a:p>
          <a:p>
            <a:pPr marL="571500" indent="-571500" algn="just">
              <a:lnSpc>
                <a:spcPct val="120000"/>
              </a:lnSpc>
              <a:spcBef>
                <a:spcPts val="0"/>
              </a:spcBef>
            </a:pPr>
            <a:endParaRPr lang="en-IN" sz="6800" dirty="0">
              <a:latin typeface="Times New Roman" pitchFamily="18" charset="0"/>
              <a:cs typeface="Times New Roman" pitchFamily="18" charset="0"/>
            </a:endParaRPr>
          </a:p>
          <a:p>
            <a:pPr marL="342900" indent="-342900" algn="just">
              <a:lnSpc>
                <a:spcPct val="120000"/>
              </a:lnSpc>
              <a:spcBef>
                <a:spcPts val="0"/>
              </a:spcBef>
              <a:buFont typeface="Arial"/>
              <a:buChar char="•"/>
            </a:pPr>
            <a:r>
              <a:rPr lang="en-IN" sz="8000" b="1" dirty="0" err="1">
                <a:latin typeface="Times New Roman" pitchFamily="18" charset="0"/>
                <a:cs typeface="Times New Roman" pitchFamily="18" charset="0"/>
              </a:rPr>
              <a:t>Ryotwari</a:t>
            </a:r>
            <a:r>
              <a:rPr lang="en-IN" sz="8000" dirty="0">
                <a:latin typeface="Times New Roman" pitchFamily="18" charset="0"/>
                <a:cs typeface="Times New Roman" pitchFamily="18" charset="0"/>
              </a:rPr>
              <a:t>: This existed in Madras since 1772. And extended to Bombay Presidency.</a:t>
            </a:r>
          </a:p>
          <a:p>
            <a:pPr algn="just">
              <a:lnSpc>
                <a:spcPct val="120000"/>
              </a:lnSpc>
              <a:spcBef>
                <a:spcPts val="0"/>
              </a:spcBef>
            </a:pPr>
            <a:r>
              <a:rPr lang="en-US" sz="8000" dirty="0">
                <a:latin typeface="Times New Roman" pitchFamily="18" charset="0"/>
                <a:cs typeface="Times New Roman" pitchFamily="18" charset="0"/>
              </a:rPr>
              <a:t>     </a:t>
            </a:r>
            <a:r>
              <a:rPr lang="en-IN" sz="8000" dirty="0">
                <a:latin typeface="Times New Roman" pitchFamily="18" charset="0"/>
                <a:cs typeface="Times New Roman" pitchFamily="18" charset="0"/>
              </a:rPr>
              <a:t>Under this system,</a:t>
            </a:r>
            <a:r>
              <a:rPr lang="en-US" sz="8000" dirty="0">
                <a:latin typeface="Times New Roman" pitchFamily="18" charset="0"/>
                <a:cs typeface="Times New Roman" pitchFamily="18" charset="0"/>
              </a:rPr>
              <a:t> </a:t>
            </a:r>
            <a:r>
              <a:rPr lang="en-IN" sz="8000" dirty="0">
                <a:latin typeface="Times New Roman" pitchFamily="18" charset="0"/>
                <a:cs typeface="Times New Roman" pitchFamily="18" charset="0"/>
              </a:rPr>
              <a:t>every registered holder of the land</a:t>
            </a:r>
            <a:r>
              <a:rPr lang="en-US" sz="8000" dirty="0">
                <a:latin typeface="Times New Roman" pitchFamily="18" charset="0"/>
                <a:cs typeface="Times New Roman" pitchFamily="18" charset="0"/>
              </a:rPr>
              <a:t> </a:t>
            </a:r>
            <a:r>
              <a:rPr lang="en-IN" sz="8000" dirty="0">
                <a:latin typeface="Times New Roman" pitchFamily="18" charset="0"/>
                <a:cs typeface="Times New Roman" pitchFamily="18" charset="0"/>
              </a:rPr>
              <a:t>is considered as </a:t>
            </a:r>
            <a:r>
              <a:rPr lang="en-US" sz="8000" dirty="0">
                <a:latin typeface="Times New Roman" pitchFamily="18" charset="0"/>
                <a:cs typeface="Times New Roman" pitchFamily="18" charset="0"/>
              </a:rPr>
              <a:t>proprietor                                                    </a:t>
            </a:r>
            <a:endParaRPr lang="en-IN" sz="8000" dirty="0">
              <a:latin typeface="Times New Roman" pitchFamily="18" charset="0"/>
              <a:cs typeface="Times New Roman" pitchFamily="18" charset="0"/>
            </a:endParaRPr>
          </a:p>
          <a:p>
            <a:pPr algn="just">
              <a:lnSpc>
                <a:spcPct val="120000"/>
              </a:lnSpc>
              <a:spcBef>
                <a:spcPts val="0"/>
              </a:spcBef>
            </a:pPr>
            <a:r>
              <a:rPr lang="en-US" sz="8000" dirty="0">
                <a:latin typeface="Times New Roman" pitchFamily="18" charset="0"/>
                <a:cs typeface="Times New Roman" pitchFamily="18" charset="0"/>
              </a:rPr>
              <a:t>     He</a:t>
            </a:r>
            <a:r>
              <a:rPr lang="en-IN" sz="8000" dirty="0">
                <a:latin typeface="Times New Roman" pitchFamily="18" charset="0"/>
                <a:cs typeface="Times New Roman" pitchFamily="18" charset="0"/>
              </a:rPr>
              <a:t> paid revenue directly to the government and</a:t>
            </a:r>
            <a:r>
              <a:rPr lang="en-US" sz="8000" dirty="0">
                <a:latin typeface="Times New Roman" pitchFamily="18" charset="0"/>
                <a:cs typeface="Times New Roman" pitchFamily="18" charset="0"/>
              </a:rPr>
              <a:t> </a:t>
            </a:r>
            <a:r>
              <a:rPr lang="en-IN" sz="8000" dirty="0">
                <a:latin typeface="Times New Roman" pitchFamily="18" charset="0"/>
                <a:cs typeface="Times New Roman" pitchFamily="18" charset="0"/>
              </a:rPr>
              <a:t>is having</a:t>
            </a:r>
            <a:r>
              <a:rPr lang="en-US" sz="8000" dirty="0">
                <a:latin typeface="Times New Roman" pitchFamily="18" charset="0"/>
                <a:cs typeface="Times New Roman" pitchFamily="18" charset="0"/>
              </a:rPr>
              <a:t> </a:t>
            </a:r>
            <a:r>
              <a:rPr lang="en-IN" sz="8000" dirty="0">
                <a:latin typeface="Times New Roman" pitchFamily="18" charset="0"/>
                <a:cs typeface="Times New Roman" pitchFamily="18" charset="0"/>
              </a:rPr>
              <a:t>liberty to sell </a:t>
            </a:r>
            <a:r>
              <a:rPr lang="en-US" sz="8000" dirty="0" smtClean="0">
                <a:latin typeface="Times New Roman" pitchFamily="18" charset="0"/>
                <a:cs typeface="Times New Roman" pitchFamily="18" charset="0"/>
              </a:rPr>
              <a:t>these.</a:t>
            </a:r>
          </a:p>
          <a:p>
            <a:pPr algn="just">
              <a:lnSpc>
                <a:spcPct val="120000"/>
              </a:lnSpc>
              <a:spcBef>
                <a:spcPts val="0"/>
              </a:spcBef>
            </a:pPr>
            <a:r>
              <a:rPr lang="en-US" sz="8000" dirty="0" smtClean="0">
                <a:latin typeface="Times New Roman" pitchFamily="18" charset="0"/>
                <a:cs typeface="Times New Roman" pitchFamily="18" charset="0"/>
              </a:rPr>
              <a:t>            </a:t>
            </a:r>
            <a:endParaRPr lang="en-IN" sz="8000" dirty="0">
              <a:latin typeface="Times New Roman" pitchFamily="18" charset="0"/>
              <a:cs typeface="Times New Roman" pitchFamily="18" charset="0"/>
            </a:endParaRPr>
          </a:p>
          <a:p>
            <a:pPr marL="342900" indent="-342900" algn="just">
              <a:lnSpc>
                <a:spcPct val="120000"/>
              </a:lnSpc>
              <a:spcBef>
                <a:spcPts val="0"/>
              </a:spcBef>
              <a:buFont typeface="Arial"/>
              <a:buChar char="•"/>
            </a:pPr>
            <a:r>
              <a:rPr lang="en-IN" sz="8000" b="1" dirty="0" err="1">
                <a:latin typeface="Times New Roman" pitchFamily="18" charset="0"/>
                <a:cs typeface="Times New Roman" pitchFamily="18" charset="0"/>
              </a:rPr>
              <a:t>Mahalwari</a:t>
            </a:r>
            <a:r>
              <a:rPr lang="en-IN" sz="8000" dirty="0">
                <a:latin typeface="Times New Roman" pitchFamily="18" charset="0"/>
                <a:cs typeface="Times New Roman" pitchFamily="18" charset="0"/>
              </a:rPr>
              <a:t>: The land ownership is held </a:t>
            </a:r>
            <a:r>
              <a:rPr lang="en-IN" sz="8000" dirty="0" err="1">
                <a:latin typeface="Times New Roman" pitchFamily="18" charset="0"/>
                <a:cs typeface="Times New Roman" pitchFamily="18" charset="0"/>
              </a:rPr>
              <a:t>asjoint</a:t>
            </a:r>
            <a:r>
              <a:rPr lang="en-IN" sz="8000" dirty="0">
                <a:latin typeface="Times New Roman" pitchFamily="18" charset="0"/>
                <a:cs typeface="Times New Roman" pitchFamily="18" charset="0"/>
              </a:rPr>
              <a:t> ownership with the village body. The land can be cultivated by tenants who can pay cash I kind I share</a:t>
            </a:r>
            <a:r>
              <a:rPr lang="en-IN" sz="8000" dirty="0" smtClean="0">
                <a:latin typeface="Times New Roman" pitchFamily="18" charset="0"/>
                <a:cs typeface="Times New Roman" pitchFamily="18" charset="0"/>
              </a:rPr>
              <a:t>.</a:t>
            </a:r>
          </a:p>
          <a:p>
            <a:pPr marL="342900" indent="-342900" algn="just">
              <a:lnSpc>
                <a:spcPct val="120000"/>
              </a:lnSpc>
              <a:spcBef>
                <a:spcPts val="0"/>
              </a:spcBef>
            </a:pPr>
            <a:endParaRPr lang="en-IN" sz="8000" dirty="0">
              <a:latin typeface="Times New Roman" pitchFamily="18" charset="0"/>
              <a:cs typeface="Times New Roman" pitchFamily="18" charset="0"/>
            </a:endParaRPr>
          </a:p>
          <a:p>
            <a:pPr marL="342900" indent="-342900" algn="just">
              <a:lnSpc>
                <a:spcPct val="120000"/>
              </a:lnSpc>
              <a:spcBef>
                <a:spcPts val="0"/>
              </a:spcBef>
              <a:buFont typeface="Arial"/>
              <a:buChar char="•"/>
            </a:pPr>
            <a:r>
              <a:rPr lang="en-IN" sz="8000" b="1" dirty="0" err="1">
                <a:latin typeface="Times New Roman" pitchFamily="18" charset="0"/>
                <a:cs typeface="Times New Roman" pitchFamily="18" charset="0"/>
              </a:rPr>
              <a:t>Jamindari</a:t>
            </a:r>
            <a:r>
              <a:rPr lang="en-IN" sz="8000" dirty="0">
                <a:latin typeface="Times New Roman" pitchFamily="18" charset="0"/>
                <a:cs typeface="Times New Roman" pitchFamily="18" charset="0"/>
              </a:rPr>
              <a:t>: Under this system the whole village was under one landlord .The persons interested can work in </a:t>
            </a:r>
            <a:r>
              <a:rPr lang="en-IN" sz="8000" dirty="0" err="1">
                <a:latin typeface="Times New Roman" pitchFamily="18" charset="0"/>
                <a:cs typeface="Times New Roman" pitchFamily="18" charset="0"/>
              </a:rPr>
              <a:t>thejamindarsland</a:t>
            </a:r>
            <a:r>
              <a:rPr lang="en-IN" sz="8000" dirty="0">
                <a:latin typeface="Times New Roman" pitchFamily="18" charset="0"/>
                <a:cs typeface="Times New Roman" pitchFamily="18" charset="0"/>
              </a:rPr>
              <a:t> as tenant </a:t>
            </a:r>
            <a:r>
              <a:rPr lang="en-IN" sz="8000" dirty="0" err="1">
                <a:latin typeface="Times New Roman" pitchFamily="18" charset="0"/>
                <a:cs typeface="Times New Roman" pitchFamily="18" charset="0"/>
              </a:rPr>
              <a:t>Ilabourer</a:t>
            </a:r>
            <a:r>
              <a:rPr lang="en-IN" sz="8000" dirty="0">
                <a:latin typeface="Times New Roman" pitchFamily="18" charset="0"/>
                <a:cs typeface="Times New Roman" pitchFamily="18" charset="0"/>
              </a:rPr>
              <a:t> based on the agreement with the </a:t>
            </a:r>
            <a:r>
              <a:rPr lang="en-IN" sz="8000" dirty="0" err="1">
                <a:latin typeface="Times New Roman" pitchFamily="18" charset="0"/>
                <a:cs typeface="Times New Roman" pitchFamily="18" charset="0"/>
              </a:rPr>
              <a:t>jamindar</a:t>
            </a:r>
            <a:r>
              <a:rPr lang="en-IN" sz="8000" dirty="0">
                <a:latin typeface="Times New Roman" pitchFamily="18" charset="0"/>
                <a:cs typeface="Times New Roman" pitchFamily="18" charset="0"/>
              </a:rPr>
              <a:t>. The </a:t>
            </a:r>
            <a:r>
              <a:rPr lang="en-IN" sz="8000" dirty="0" err="1">
                <a:latin typeface="Times New Roman" pitchFamily="18" charset="0"/>
                <a:cs typeface="Times New Roman" pitchFamily="18" charset="0"/>
              </a:rPr>
              <a:t>jamindari</a:t>
            </a:r>
            <a:r>
              <a:rPr lang="en-IN" sz="8000" dirty="0">
                <a:latin typeface="Times New Roman" pitchFamily="18" charset="0"/>
                <a:cs typeface="Times New Roman" pitchFamily="18" charset="0"/>
              </a:rPr>
              <a:t> system was known to be </a:t>
            </a:r>
            <a:r>
              <a:rPr lang="en-IN" sz="8000" dirty="0" smtClean="0">
                <a:latin typeface="Times New Roman" pitchFamily="18" charset="0"/>
                <a:cs typeface="Times New Roman" pitchFamily="18" charset="0"/>
              </a:rPr>
              <a:t>more</a:t>
            </a:r>
            <a:r>
              <a:rPr lang="en-US" sz="8000" dirty="0" smtClean="0">
                <a:latin typeface="Times New Roman" pitchFamily="18" charset="0"/>
                <a:cs typeface="Times New Roman" pitchFamily="18" charset="0"/>
              </a:rPr>
              <a:t> </a:t>
            </a:r>
            <a:r>
              <a:rPr lang="en-IN" sz="8000" dirty="0" err="1">
                <a:latin typeface="Times New Roman" pitchFamily="18" charset="0"/>
                <a:cs typeface="Times New Roman" pitchFamily="18" charset="0"/>
              </a:rPr>
              <a:t>exploitive,as</a:t>
            </a:r>
            <a:r>
              <a:rPr lang="en-IN" sz="8000" dirty="0">
                <a:latin typeface="Times New Roman" pitchFamily="18" charset="0"/>
                <a:cs typeface="Times New Roman" pitchFamily="18" charset="0"/>
              </a:rPr>
              <a:t> the </a:t>
            </a:r>
            <a:r>
              <a:rPr lang="en-IN" sz="8000" dirty="0" err="1">
                <a:latin typeface="Times New Roman" pitchFamily="18" charset="0"/>
                <a:cs typeface="Times New Roman" pitchFamily="18" charset="0"/>
              </a:rPr>
              <a:t>jaminder</a:t>
            </a:r>
            <a:r>
              <a:rPr lang="en-IN" sz="8000" dirty="0">
                <a:latin typeface="Times New Roman" pitchFamily="18" charset="0"/>
                <a:cs typeface="Times New Roman" pitchFamily="18" charset="0"/>
              </a:rPr>
              <a:t> used to </a:t>
            </a:r>
            <a:r>
              <a:rPr lang="en-IN" sz="8000" dirty="0" smtClean="0">
                <a:latin typeface="Times New Roman" pitchFamily="18" charset="0"/>
                <a:cs typeface="Times New Roman" pitchFamily="18" charset="0"/>
              </a:rPr>
              <a:t>fix </a:t>
            </a:r>
            <a:r>
              <a:rPr lang="en-IN" sz="8000" dirty="0" smtClean="0">
                <a:latin typeface="Times New Roman" pitchFamily="18" charset="0"/>
                <a:cs typeface="Times New Roman" pitchFamily="18" charset="0"/>
              </a:rPr>
              <a:t>h</a:t>
            </a:r>
            <a:r>
              <a:rPr lang="en-IN" sz="8000" dirty="0" smtClean="0">
                <a:latin typeface="Times New Roman" pitchFamily="18" charset="0"/>
                <a:cs typeface="Times New Roman" pitchFamily="18" charset="0"/>
              </a:rPr>
              <a:t>igher prices </a:t>
            </a:r>
            <a:r>
              <a:rPr lang="en-IN" sz="8000" dirty="0">
                <a:latin typeface="Times New Roman" pitchFamily="18" charset="0"/>
                <a:cs typeface="Times New Roman" pitchFamily="18" charset="0"/>
              </a:rPr>
              <a:t>of land when ever </a:t>
            </a:r>
            <a:r>
              <a:rPr lang="en-IN" sz="8000" dirty="0" smtClean="0">
                <a:latin typeface="Times New Roman" pitchFamily="18" charset="0"/>
                <a:cs typeface="Times New Roman" pitchFamily="18" charset="0"/>
              </a:rPr>
              <a:t>he</a:t>
            </a:r>
            <a:r>
              <a:rPr lang="en-US" sz="8000" dirty="0" smtClean="0">
                <a:latin typeface="Times New Roman" pitchFamily="18" charset="0"/>
                <a:cs typeface="Times New Roman" pitchFamily="18" charset="0"/>
              </a:rPr>
              <a:t> </a:t>
            </a:r>
            <a:r>
              <a:rPr lang="en-IN" sz="8000" dirty="0">
                <a:latin typeface="Times New Roman" pitchFamily="18" charset="0"/>
                <a:cs typeface="Times New Roman" pitchFamily="18" charset="0"/>
              </a:rPr>
              <a:t>wished to do so</a:t>
            </a:r>
            <a:r>
              <a:rPr lang="en-IN" sz="8000" dirty="0" smtClean="0">
                <a:latin typeface="Times New Roman" pitchFamily="18" charset="0"/>
                <a:cs typeface="Times New Roman" pitchFamily="18" charset="0"/>
              </a:rPr>
              <a:t>.</a:t>
            </a:r>
          </a:p>
          <a:p>
            <a:pPr marL="342900" indent="-342900" algn="just">
              <a:lnSpc>
                <a:spcPct val="120000"/>
              </a:lnSpc>
              <a:spcBef>
                <a:spcPts val="0"/>
              </a:spcBef>
            </a:pPr>
            <a:endParaRPr lang="en-IN" sz="8000" dirty="0">
              <a:latin typeface="Times New Roman" pitchFamily="18" charset="0"/>
              <a:cs typeface="Times New Roman" pitchFamily="18" charset="0"/>
            </a:endParaRPr>
          </a:p>
          <a:p>
            <a:pPr marL="342900" indent="-342900" algn="just">
              <a:lnSpc>
                <a:spcPct val="120000"/>
              </a:lnSpc>
              <a:spcBef>
                <a:spcPts val="0"/>
              </a:spcBef>
              <a:buFont typeface="Arial"/>
              <a:buChar char="•"/>
            </a:pPr>
            <a:r>
              <a:rPr lang="en-IN" sz="8000" b="1" dirty="0" err="1">
                <a:latin typeface="Times New Roman" pitchFamily="18" charset="0"/>
                <a:cs typeface="Times New Roman" pitchFamily="18" charset="0"/>
              </a:rPr>
              <a:t>Jagirdari</a:t>
            </a:r>
            <a:r>
              <a:rPr lang="en-IN" sz="8000" dirty="0">
                <a:latin typeface="Times New Roman" pitchFamily="18" charset="0"/>
                <a:cs typeface="Times New Roman" pitchFamily="18" charset="0"/>
              </a:rPr>
              <a:t>: Almost as similar as </a:t>
            </a:r>
            <a:r>
              <a:rPr lang="en-IN" sz="8000" dirty="0" err="1">
                <a:latin typeface="Times New Roman" pitchFamily="18" charset="0"/>
                <a:cs typeface="Times New Roman" pitchFamily="18" charset="0"/>
              </a:rPr>
              <a:t>Jamindari</a:t>
            </a:r>
            <a:r>
              <a:rPr lang="en-IN" sz="8000" dirty="0">
                <a:latin typeface="Times New Roman" pitchFamily="18" charset="0"/>
                <a:cs typeface="Times New Roman" pitchFamily="18" charset="0"/>
              </a:rPr>
              <a:t> system. The </a:t>
            </a:r>
            <a:r>
              <a:rPr lang="en-IN" sz="8000" dirty="0" err="1">
                <a:latin typeface="Times New Roman" pitchFamily="18" charset="0"/>
                <a:cs typeface="Times New Roman" pitchFamily="18" charset="0"/>
              </a:rPr>
              <a:t>jagirdar</a:t>
            </a:r>
            <a:r>
              <a:rPr lang="en-IN" sz="8000" dirty="0">
                <a:latin typeface="Times New Roman" pitchFamily="18" charset="0"/>
                <a:cs typeface="Times New Roman" pitchFamily="18" charset="0"/>
              </a:rPr>
              <a:t> is powered to control the unproductive masses of village by engaging them in agrarian activities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048595"/>
          <p:cNvSpPr>
            <a:spLocks noGrp="1"/>
          </p:cNvSpPr>
          <p:nvPr>
            <p:ph type="ctrTitle"/>
          </p:nvPr>
        </p:nvSpPr>
        <p:spPr>
          <a:xfrm>
            <a:off x="0" y="0"/>
            <a:ext cx="9144000" cy="1227502"/>
          </a:xfrm>
          <a:solidFill>
            <a:srgbClr val="FFCC99"/>
          </a:solidFill>
        </p:spPr>
        <p:txBody>
          <a:bodyPr>
            <a:normAutofit/>
          </a:bodyPr>
          <a:lstStyle/>
          <a:p>
            <a:r>
              <a:rPr lang="en-US" sz="4800" b="1" i="1" dirty="0">
                <a:solidFill>
                  <a:srgbClr val="FF0000"/>
                </a:solidFill>
              </a:rPr>
              <a:t>Land Reforms</a:t>
            </a:r>
            <a:r>
              <a:rPr lang="en-US" dirty="0">
                <a:solidFill>
                  <a:srgbClr val="FF0000"/>
                </a:solidFill>
              </a:rPr>
              <a:t> </a:t>
            </a:r>
            <a:endParaRPr lang="en-IN" dirty="0">
              <a:solidFill>
                <a:srgbClr val="FF0000"/>
              </a:solidFill>
            </a:endParaRPr>
          </a:p>
        </p:txBody>
      </p:sp>
      <p:sp>
        <p:nvSpPr>
          <p:cNvPr id="1048597" name="Subtitle 1048596"/>
          <p:cNvSpPr>
            <a:spLocks noGrp="1"/>
          </p:cNvSpPr>
          <p:nvPr>
            <p:ph type="subTitle" idx="1"/>
          </p:nvPr>
        </p:nvSpPr>
        <p:spPr>
          <a:xfrm>
            <a:off x="0" y="1074419"/>
            <a:ext cx="9047036" cy="5783580"/>
          </a:xfrm>
        </p:spPr>
        <p:txBody>
          <a:bodyPr anchor="ctr">
            <a:normAutofit fontScale="81158" lnSpcReduction="20000"/>
          </a:bodyPr>
          <a:lstStyle/>
          <a:p>
            <a:pPr algn="just">
              <a:lnSpc>
                <a:spcPct val="120000"/>
              </a:lnSpc>
              <a:spcBef>
                <a:spcPts val="0"/>
              </a:spcBef>
            </a:pPr>
            <a:r>
              <a:rPr lang="en-IN" sz="3037" dirty="0">
                <a:latin typeface="Times New Roman" pitchFamily="18" charset="0"/>
                <a:cs typeface="Times New Roman" pitchFamily="18" charset="0"/>
              </a:rPr>
              <a:t>After India Independence,</a:t>
            </a:r>
            <a:r>
              <a:rPr lang="en-US" sz="3037" dirty="0">
                <a:latin typeface="Times New Roman" pitchFamily="18" charset="0"/>
                <a:cs typeface="Times New Roman" pitchFamily="18" charset="0"/>
              </a:rPr>
              <a:t> </a:t>
            </a:r>
            <a:r>
              <a:rPr lang="en-IN" sz="3037" dirty="0">
                <a:latin typeface="Times New Roman" pitchFamily="18" charset="0"/>
                <a:cs typeface="Times New Roman" pitchFamily="18" charset="0"/>
              </a:rPr>
              <a:t>the government has decided to abolish the systems of </a:t>
            </a:r>
            <a:r>
              <a:rPr lang="en-IN" sz="3037" dirty="0" err="1">
                <a:latin typeface="Times New Roman" pitchFamily="18" charset="0"/>
                <a:cs typeface="Times New Roman" pitchFamily="18" charset="0"/>
              </a:rPr>
              <a:t>Jamindaris</a:t>
            </a:r>
            <a:r>
              <a:rPr lang="en-IN" sz="3037" dirty="0">
                <a:latin typeface="Times New Roman" pitchFamily="18" charset="0"/>
                <a:cs typeface="Times New Roman" pitchFamily="18" charset="0"/>
              </a:rPr>
              <a:t> and </a:t>
            </a:r>
            <a:r>
              <a:rPr lang="en-IN" sz="3037" dirty="0" err="1">
                <a:latin typeface="Times New Roman" pitchFamily="18" charset="0"/>
                <a:cs typeface="Times New Roman" pitchFamily="18" charset="0"/>
              </a:rPr>
              <a:t>Jagirdari</a:t>
            </a:r>
            <a:r>
              <a:rPr lang="en-IN" sz="3037" dirty="0">
                <a:latin typeface="Times New Roman" pitchFamily="18" charset="0"/>
                <a:cs typeface="Times New Roman" pitchFamily="18" charset="0"/>
              </a:rPr>
              <a:t>, in order to remove intermediaries between state and peasant. This was the first legislation taken by</a:t>
            </a:r>
            <a:r>
              <a:rPr lang="en-US" sz="3037" dirty="0">
                <a:latin typeface="Times New Roman" pitchFamily="18" charset="0"/>
                <a:cs typeface="Times New Roman" pitchFamily="18" charset="0"/>
              </a:rPr>
              <a:t> almost</a:t>
            </a:r>
            <a:r>
              <a:rPr lang="en-IN" sz="3037" dirty="0">
                <a:latin typeface="Times New Roman" pitchFamily="18" charset="0"/>
                <a:cs typeface="Times New Roman" pitchFamily="18" charset="0"/>
              </a:rPr>
              <a:t> all the states called as Abolition of </a:t>
            </a:r>
            <a:r>
              <a:rPr lang="en-IN" sz="3037" dirty="0" err="1" smtClean="0">
                <a:latin typeface="Times New Roman" pitchFamily="18" charset="0"/>
                <a:cs typeface="Times New Roman" pitchFamily="18" charset="0"/>
              </a:rPr>
              <a:t>Jamindari</a:t>
            </a:r>
            <a:r>
              <a:rPr lang="en-IN" sz="3037" dirty="0" smtClean="0">
                <a:latin typeface="Times New Roman" pitchFamily="18" charset="0"/>
                <a:cs typeface="Times New Roman" pitchFamily="18" charset="0"/>
              </a:rPr>
              <a:t>/</a:t>
            </a:r>
            <a:r>
              <a:rPr lang="en-IN" sz="3037" dirty="0" err="1" smtClean="0">
                <a:latin typeface="Times New Roman" pitchFamily="18" charset="0"/>
                <a:cs typeface="Times New Roman" pitchFamily="18" charset="0"/>
              </a:rPr>
              <a:t>Jagirdari</a:t>
            </a:r>
            <a:r>
              <a:rPr lang="en-IN" sz="3037" dirty="0" smtClean="0">
                <a:latin typeface="Times New Roman" pitchFamily="18" charset="0"/>
                <a:cs typeface="Times New Roman" pitchFamily="18" charset="0"/>
              </a:rPr>
              <a:t> systems Act</a:t>
            </a:r>
            <a:r>
              <a:rPr lang="en-IN" sz="3037" dirty="0" smtClean="0">
                <a:latin typeface="Times New Roman" pitchFamily="18" charset="0"/>
                <a:cs typeface="Times New Roman" pitchFamily="18" charset="0"/>
              </a:rPr>
              <a:t> </a:t>
            </a:r>
            <a:r>
              <a:rPr lang="en-IN" sz="3037" dirty="0" smtClean="0">
                <a:latin typeface="Times New Roman" pitchFamily="18" charset="0"/>
                <a:cs typeface="Times New Roman" pitchFamily="18" charset="0"/>
              </a:rPr>
              <a:t>i</a:t>
            </a:r>
            <a:r>
              <a:rPr lang="en-IN" sz="3037" dirty="0" smtClean="0">
                <a:latin typeface="Times New Roman" pitchFamily="18" charset="0"/>
                <a:cs typeface="Times New Roman" pitchFamily="18" charset="0"/>
              </a:rPr>
              <a:t>n </a:t>
            </a:r>
            <a:r>
              <a:rPr lang="en-IN" sz="3037" dirty="0">
                <a:latin typeface="Times New Roman" pitchFamily="18" charset="0"/>
                <a:cs typeface="Times New Roman" pitchFamily="18" charset="0"/>
              </a:rPr>
              <a:t>1950s.</a:t>
            </a:r>
          </a:p>
          <a:p>
            <a:pPr algn="just">
              <a:lnSpc>
                <a:spcPct val="120000"/>
              </a:lnSpc>
              <a:spcBef>
                <a:spcPts val="0"/>
              </a:spcBef>
            </a:pPr>
            <a:r>
              <a:rPr lang="en-IN" sz="3037" dirty="0">
                <a:latin typeface="Times New Roman" pitchFamily="18" charset="0"/>
                <a:cs typeface="Times New Roman" pitchFamily="18" charset="0"/>
              </a:rPr>
              <a:t>The main objectives of the Land Reforms are</a:t>
            </a:r>
          </a:p>
          <a:p>
            <a:pPr marL="342900" indent="-342900" algn="just">
              <a:lnSpc>
                <a:spcPct val="120000"/>
              </a:lnSpc>
              <a:spcBef>
                <a:spcPts val="0"/>
              </a:spcBef>
              <a:buFont typeface="Arial"/>
              <a:buChar char="•"/>
            </a:pPr>
            <a:r>
              <a:rPr lang="en-IN" sz="3037" dirty="0">
                <a:latin typeface="Times New Roman" pitchFamily="18" charset="0"/>
                <a:cs typeface="Times New Roman" pitchFamily="18" charset="0"/>
              </a:rPr>
              <a:t>To make redistribution of </a:t>
            </a:r>
            <a:r>
              <a:rPr lang="en-IN" sz="3037" dirty="0" smtClean="0">
                <a:latin typeface="Times New Roman" pitchFamily="18" charset="0"/>
                <a:cs typeface="Times New Roman" pitchFamily="18" charset="0"/>
              </a:rPr>
              <a:t>land </a:t>
            </a:r>
            <a:r>
              <a:rPr lang="en-IN" sz="3037" dirty="0">
                <a:latin typeface="Times New Roman" pitchFamily="18" charset="0"/>
                <a:cs typeface="Times New Roman" pitchFamily="18" charset="0"/>
              </a:rPr>
              <a:t>to make a socialistic pattern of society. Such an effort will reduce the inequalities in ownership of land.</a:t>
            </a:r>
          </a:p>
          <a:p>
            <a:pPr marL="342900" indent="-342900" algn="just">
              <a:lnSpc>
                <a:spcPct val="120000"/>
              </a:lnSpc>
              <a:spcBef>
                <a:spcPts val="0"/>
              </a:spcBef>
              <a:buFont typeface="Arial"/>
              <a:buChar char="•"/>
            </a:pPr>
            <a:r>
              <a:rPr lang="en-IN" sz="3037" dirty="0">
                <a:latin typeface="Times New Roman" pitchFamily="18" charset="0"/>
                <a:cs typeface="Times New Roman" pitchFamily="18" charset="0"/>
              </a:rPr>
              <a:t>To ensure land ceiling and take away the surplus land to be distributed among the small and marginal farmers.</a:t>
            </a:r>
          </a:p>
          <a:p>
            <a:pPr marL="342900" indent="-342900" algn="just">
              <a:lnSpc>
                <a:spcPct val="120000"/>
              </a:lnSpc>
              <a:spcBef>
                <a:spcPts val="0"/>
              </a:spcBef>
              <a:buFont typeface="Arial"/>
              <a:buChar char="•"/>
            </a:pPr>
            <a:r>
              <a:rPr lang="en-IN" sz="3037" dirty="0">
                <a:latin typeface="Times New Roman" pitchFamily="18" charset="0"/>
                <a:cs typeface="Times New Roman" pitchFamily="18" charset="0"/>
              </a:rPr>
              <a:t>To legitimize tenancy with the ceiling limit</a:t>
            </a:r>
            <a:r>
              <a:rPr lang="en-US" sz="3037" dirty="0">
                <a:latin typeface="Times New Roman" pitchFamily="18" charset="0"/>
                <a:cs typeface="Times New Roman" pitchFamily="18" charset="0"/>
              </a:rPr>
              <a:t>.</a:t>
            </a:r>
            <a:endParaRPr lang="en-IN" sz="3037" dirty="0">
              <a:latin typeface="Times New Roman" pitchFamily="18" charset="0"/>
              <a:cs typeface="Times New Roman" pitchFamily="18" charset="0"/>
            </a:endParaRPr>
          </a:p>
          <a:p>
            <a:pPr marL="342900" indent="-342900" algn="just">
              <a:lnSpc>
                <a:spcPct val="120000"/>
              </a:lnSpc>
              <a:spcBef>
                <a:spcPts val="0"/>
              </a:spcBef>
              <a:buFont typeface="Arial"/>
              <a:buChar char="•"/>
            </a:pPr>
            <a:r>
              <a:rPr lang="en-IN" sz="3037" dirty="0">
                <a:latin typeface="Times New Roman" pitchFamily="18" charset="0"/>
                <a:cs typeface="Times New Roman" pitchFamily="18" charset="0"/>
              </a:rPr>
              <a:t>To register all the tenancy with the village </a:t>
            </a:r>
            <a:r>
              <a:rPr lang="en-IN" sz="3037" dirty="0" err="1">
                <a:latin typeface="Times New Roman" pitchFamily="18" charset="0"/>
                <a:cs typeface="Times New Roman" pitchFamily="18" charset="0"/>
              </a:rPr>
              <a:t>panchayats</a:t>
            </a:r>
            <a:r>
              <a:rPr lang="en-US" sz="3037" dirty="0">
                <a:latin typeface="Times New Roman" pitchFamily="18" charset="0"/>
                <a:cs typeface="Times New Roman" pitchFamily="18" charset="0"/>
              </a:rPr>
              <a:t>.</a:t>
            </a:r>
            <a:endParaRPr lang="en-IN" sz="3037" dirty="0">
              <a:latin typeface="Times New Roman" pitchFamily="18" charset="0"/>
              <a:cs typeface="Times New Roman" pitchFamily="18" charset="0"/>
            </a:endParaRPr>
          </a:p>
          <a:p>
            <a:pPr marL="342900" indent="-342900" algn="just">
              <a:lnSpc>
                <a:spcPct val="120000"/>
              </a:lnSpc>
              <a:spcBef>
                <a:spcPts val="0"/>
              </a:spcBef>
              <a:buFont typeface="Arial"/>
              <a:buChar char="•"/>
            </a:pPr>
            <a:r>
              <a:rPr lang="en-IN" sz="3037" dirty="0">
                <a:latin typeface="Times New Roman" pitchFamily="18" charset="0"/>
                <a:cs typeface="Times New Roman" pitchFamily="18" charset="0"/>
              </a:rPr>
              <a:t>To establish relation between tenancy and ceiling</a:t>
            </a:r>
            <a:r>
              <a:rPr lang="en-US" sz="3037" dirty="0">
                <a:latin typeface="Times New Roman" pitchFamily="18" charset="0"/>
                <a:cs typeface="Times New Roman" pitchFamily="18" charset="0"/>
              </a:rPr>
              <a:t>.</a:t>
            </a:r>
            <a:endParaRPr lang="en-IN" sz="3037"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048599"/>
          <p:cNvSpPr>
            <a:spLocks noGrp="1"/>
          </p:cNvSpPr>
          <p:nvPr>
            <p:ph type="ctrTitle"/>
          </p:nvPr>
        </p:nvSpPr>
        <p:spPr>
          <a:xfrm>
            <a:off x="0" y="-393716"/>
            <a:ext cx="9155573" cy="1659160"/>
          </a:xfrm>
          <a:solidFill>
            <a:srgbClr val="FFCC99"/>
          </a:solidFill>
        </p:spPr>
        <p:txBody>
          <a:bodyPr>
            <a:normAutofit/>
          </a:bodyPr>
          <a:lstStyle/>
          <a:p>
            <a:r>
              <a:rPr lang="en-IN" sz="4777" b="1" dirty="0">
                <a:solidFill>
                  <a:srgbClr val="FF0000"/>
                </a:solidFill>
              </a:rPr>
              <a:t>Access to Land Reforms</a:t>
            </a:r>
            <a:br>
              <a:rPr lang="en-IN" sz="4777" b="1" dirty="0">
                <a:solidFill>
                  <a:srgbClr val="FF0000"/>
                </a:solidFill>
              </a:rPr>
            </a:br>
            <a:endParaRPr lang="en-IN" sz="4777" b="1" dirty="0">
              <a:solidFill>
                <a:srgbClr val="FF0000"/>
              </a:solidFill>
            </a:endParaRPr>
          </a:p>
        </p:txBody>
      </p:sp>
      <p:pic>
        <p:nvPicPr>
          <p:cNvPr id="2097154" name="Picture 2097153"/>
          <p:cNvPicPr>
            <a:picLocks/>
          </p:cNvPicPr>
          <p:nvPr/>
        </p:nvPicPr>
        <p:blipFill>
          <a:blip r:embed="rId2"/>
          <a:srcRect l="7694" r="7694"/>
          <a:stretch>
            <a:fillRect/>
          </a:stretch>
        </p:blipFill>
        <p:spPr>
          <a:xfrm>
            <a:off x="0" y="879123"/>
            <a:ext cx="9040091" cy="6005338"/>
          </a:xfrm>
          <a:prstGeom prst="rect">
            <a:avLst/>
          </a:prstGeom>
        </p:spPr>
      </p:pic>
      <p:sp>
        <p:nvSpPr>
          <p:cNvPr id="1048601" name="Subtitle 1048600"/>
          <p:cNvSpPr>
            <a:spLocks noGrp="1"/>
          </p:cNvSpPr>
          <p:nvPr>
            <p:ph type="subTitle" idx="1"/>
          </p:nvPr>
        </p:nvSpPr>
        <p:spPr>
          <a:xfrm>
            <a:off x="-78506" y="1094834"/>
            <a:ext cx="9222506" cy="5763166"/>
          </a:xfrm>
        </p:spPr>
        <p:txBody>
          <a:bodyPr anchor="t" anchorCtr="1">
            <a:normAutofit fontScale="92000" lnSpcReduction="10000"/>
          </a:bodyPr>
          <a:lstStyle/>
          <a:p>
            <a:pPr algn="l"/>
            <a:endParaRPr lang="en-IN" sz="2500" dirty="0"/>
          </a:p>
          <a:p>
            <a:pPr marL="342900" indent="-342900" algn="l">
              <a:lnSpc>
                <a:spcPct val="120000"/>
              </a:lnSpc>
              <a:spcBef>
                <a:spcPts val="0"/>
              </a:spcBef>
              <a:buFont typeface="Wingdings" charset="2"/>
              <a:buChar char="n"/>
            </a:pPr>
            <a:r>
              <a:rPr lang="en-IN" sz="2600" b="1" dirty="0" err="1">
                <a:solidFill>
                  <a:srgbClr val="FFFF00"/>
                </a:solidFill>
                <a:latin typeface="Times New Roman" pitchFamily="18" charset="0"/>
                <a:cs typeface="Times New Roman" pitchFamily="18" charset="0"/>
              </a:rPr>
              <a:t>Gandhidian</a:t>
            </a:r>
            <a:r>
              <a:rPr lang="en-IN" sz="2600" b="1" dirty="0">
                <a:solidFill>
                  <a:srgbClr val="FFFF00"/>
                </a:solidFill>
                <a:latin typeface="Times New Roman" pitchFamily="18" charset="0"/>
                <a:cs typeface="Times New Roman" pitchFamily="18" charset="0"/>
              </a:rPr>
              <a:t> Approach: The </a:t>
            </a:r>
            <a:r>
              <a:rPr lang="en-IN" sz="2600" b="1" dirty="0" err="1">
                <a:solidFill>
                  <a:srgbClr val="FFFF00"/>
                </a:solidFill>
                <a:latin typeface="Times New Roman" pitchFamily="18" charset="0"/>
                <a:cs typeface="Times New Roman" pitchFamily="18" charset="0"/>
              </a:rPr>
              <a:t>Sarvodaya</a:t>
            </a:r>
            <a:r>
              <a:rPr lang="en-IN" sz="2600" b="1" dirty="0">
                <a:solidFill>
                  <a:srgbClr val="FFFF00"/>
                </a:solidFill>
                <a:latin typeface="Times New Roman" pitchFamily="18" charset="0"/>
                <a:cs typeface="Times New Roman" pitchFamily="18" charset="0"/>
              </a:rPr>
              <a:t> movement of Mahatma Gandhi </a:t>
            </a:r>
            <a:r>
              <a:rPr lang="en-US" sz="2600" b="1" dirty="0">
                <a:solidFill>
                  <a:srgbClr val="FFFF00"/>
                </a:solidFill>
                <a:latin typeface="Times New Roman" pitchFamily="18" charset="0"/>
                <a:cs typeface="Times New Roman" pitchFamily="18" charset="0"/>
              </a:rPr>
              <a:t>t</a:t>
            </a:r>
            <a:r>
              <a:rPr lang="en-IN" sz="2600" b="1" dirty="0" err="1">
                <a:solidFill>
                  <a:srgbClr val="FFFF00"/>
                </a:solidFill>
                <a:latin typeface="Times New Roman" pitchFamily="18" charset="0"/>
                <a:cs typeface="Times New Roman" pitchFamily="18" charset="0"/>
              </a:rPr>
              <a:t>alks</a:t>
            </a:r>
            <a:r>
              <a:rPr lang="en-IN" sz="2600" b="1" dirty="0">
                <a:solidFill>
                  <a:srgbClr val="FFFF00"/>
                </a:solidFill>
                <a:latin typeface="Times New Roman" pitchFamily="18" charset="0"/>
                <a:cs typeface="Times New Roman" pitchFamily="18" charset="0"/>
              </a:rPr>
              <a:t> more about the universal </a:t>
            </a:r>
            <a:r>
              <a:rPr lang="en-IN" sz="2600" b="1" dirty="0" err="1">
                <a:solidFill>
                  <a:srgbClr val="FFFF00"/>
                </a:solidFill>
                <a:latin typeface="Times New Roman" pitchFamily="18" charset="0"/>
                <a:cs typeface="Times New Roman" pitchFamily="18" charset="0"/>
              </a:rPr>
              <a:t>upliftment</a:t>
            </a:r>
            <a:r>
              <a:rPr lang="en-IN" sz="2600" b="1" dirty="0">
                <a:solidFill>
                  <a:srgbClr val="FFFF00"/>
                </a:solidFill>
                <a:latin typeface="Times New Roman" pitchFamily="18" charset="0"/>
                <a:cs typeface="Times New Roman" pitchFamily="18" charset="0"/>
              </a:rPr>
              <a:t>. Inspired by </a:t>
            </a:r>
            <a:r>
              <a:rPr lang="en-IN" sz="2600" b="1" dirty="0" err="1">
                <a:solidFill>
                  <a:srgbClr val="FFFF00"/>
                </a:solidFill>
                <a:latin typeface="Times New Roman" pitchFamily="18" charset="0"/>
                <a:cs typeface="Times New Roman" pitchFamily="18" charset="0"/>
              </a:rPr>
              <a:t>Gandhism</a:t>
            </a:r>
            <a:r>
              <a:rPr lang="en-IN" sz="2600" b="1" dirty="0">
                <a:solidFill>
                  <a:srgbClr val="FFFF00"/>
                </a:solidFill>
                <a:latin typeface="Times New Roman" pitchFamily="18" charset="0"/>
                <a:cs typeface="Times New Roman" pitchFamily="18" charset="0"/>
              </a:rPr>
              <a:t>, </a:t>
            </a:r>
            <a:r>
              <a:rPr lang="en-IN" sz="2600" b="1" dirty="0" err="1">
                <a:solidFill>
                  <a:srgbClr val="FFFF00"/>
                </a:solidFill>
                <a:latin typeface="Times New Roman" pitchFamily="18" charset="0"/>
                <a:cs typeface="Times New Roman" pitchFamily="18" charset="0"/>
              </a:rPr>
              <a:t>Vinoba</a:t>
            </a:r>
            <a:r>
              <a:rPr lang="en-IN" sz="2600" b="1" dirty="0">
                <a:solidFill>
                  <a:srgbClr val="FFFF00"/>
                </a:solidFill>
                <a:latin typeface="Times New Roman" pitchFamily="18" charset="0"/>
                <a:cs typeface="Times New Roman" pitchFamily="18" charset="0"/>
              </a:rPr>
              <a:t> </a:t>
            </a:r>
            <a:r>
              <a:rPr lang="en-IN" sz="2600" b="1" dirty="0" err="1">
                <a:solidFill>
                  <a:srgbClr val="FFFF00"/>
                </a:solidFill>
                <a:latin typeface="Times New Roman" pitchFamily="18" charset="0"/>
                <a:cs typeface="Times New Roman" pitchFamily="18" charset="0"/>
              </a:rPr>
              <a:t>Bhave</a:t>
            </a:r>
            <a:r>
              <a:rPr lang="en-IN" sz="2600" b="1" dirty="0">
                <a:solidFill>
                  <a:srgbClr val="FFFF00"/>
                </a:solidFill>
                <a:latin typeface="Times New Roman" pitchFamily="18" charset="0"/>
                <a:cs typeface="Times New Roman" pitchFamily="18" charset="0"/>
              </a:rPr>
              <a:t> has started the </a:t>
            </a:r>
            <a:r>
              <a:rPr lang="en-IN" sz="2600" b="1" dirty="0" err="1">
                <a:solidFill>
                  <a:srgbClr val="FFFF00"/>
                </a:solidFill>
                <a:latin typeface="Times New Roman" pitchFamily="18" charset="0"/>
                <a:cs typeface="Times New Roman" pitchFamily="18" charset="0"/>
              </a:rPr>
              <a:t>Gramdam</a:t>
            </a:r>
            <a:r>
              <a:rPr lang="en-IN" sz="2600" b="1" dirty="0">
                <a:solidFill>
                  <a:srgbClr val="FFFF00"/>
                </a:solidFill>
                <a:latin typeface="Times New Roman" pitchFamily="18" charset="0"/>
                <a:cs typeface="Times New Roman" pitchFamily="18" charset="0"/>
              </a:rPr>
              <a:t> movement. This movement approached the landlords to donate to surplus to the landless / marginalised farmers</a:t>
            </a:r>
            <a:r>
              <a:rPr lang="en-IN" sz="2600" b="1" dirty="0" smtClean="0">
                <a:solidFill>
                  <a:srgbClr val="FFFF00"/>
                </a:solidFill>
                <a:latin typeface="Times New Roman" pitchFamily="18" charset="0"/>
                <a:cs typeface="Times New Roman" pitchFamily="18" charset="0"/>
              </a:rPr>
              <a:t>.</a:t>
            </a:r>
          </a:p>
          <a:p>
            <a:pPr marL="342900" indent="-342900" algn="l">
              <a:lnSpc>
                <a:spcPct val="120000"/>
              </a:lnSpc>
              <a:spcBef>
                <a:spcPts val="0"/>
              </a:spcBef>
            </a:pPr>
            <a:endParaRPr lang="en-IN" sz="2600" b="1" dirty="0">
              <a:solidFill>
                <a:srgbClr val="FFFF00"/>
              </a:solidFill>
              <a:latin typeface="Times New Roman" pitchFamily="18" charset="0"/>
              <a:cs typeface="Times New Roman" pitchFamily="18" charset="0"/>
            </a:endParaRPr>
          </a:p>
          <a:p>
            <a:pPr marL="342900" indent="-342900" algn="l">
              <a:lnSpc>
                <a:spcPct val="120000"/>
              </a:lnSpc>
              <a:spcBef>
                <a:spcPts val="0"/>
              </a:spcBef>
              <a:buFont typeface="Wingdings" charset="2"/>
              <a:buChar char="n"/>
            </a:pPr>
            <a:r>
              <a:rPr lang="en-IN" sz="2600" b="1" dirty="0">
                <a:solidFill>
                  <a:srgbClr val="FFFF00"/>
                </a:solidFill>
                <a:latin typeface="Times New Roman" pitchFamily="18" charset="0"/>
                <a:cs typeface="Times New Roman" pitchFamily="18" charset="0"/>
              </a:rPr>
              <a:t>The radical </a:t>
            </a:r>
            <a:r>
              <a:rPr lang="en-IN" sz="2600" b="1" dirty="0" smtClean="0">
                <a:solidFill>
                  <a:srgbClr val="FFFF00"/>
                </a:solidFill>
                <a:latin typeface="Times New Roman" pitchFamily="18" charset="0"/>
                <a:cs typeface="Times New Roman" pitchFamily="18" charset="0"/>
              </a:rPr>
              <a:t>nationalist </a:t>
            </a:r>
            <a:r>
              <a:rPr lang="en-IN" sz="2600" b="1" dirty="0">
                <a:solidFill>
                  <a:srgbClr val="FFFF00"/>
                </a:solidFill>
                <a:latin typeface="Times New Roman" pitchFamily="18" charset="0"/>
                <a:cs typeface="Times New Roman" pitchFamily="18" charset="0"/>
              </a:rPr>
              <a:t>approach: Has been formally adopted by most of the state governments</a:t>
            </a:r>
            <a:r>
              <a:rPr lang="en-IN" sz="2600" b="1" dirty="0" smtClean="0">
                <a:solidFill>
                  <a:srgbClr val="FFFF00"/>
                </a:solidFill>
                <a:latin typeface="Times New Roman" pitchFamily="18" charset="0"/>
                <a:cs typeface="Times New Roman" pitchFamily="18" charset="0"/>
              </a:rPr>
              <a:t>, however </a:t>
            </a:r>
            <a:r>
              <a:rPr lang="en-IN" sz="2600" b="1" dirty="0">
                <a:solidFill>
                  <a:srgbClr val="FFFF00"/>
                </a:solidFill>
                <a:latin typeface="Times New Roman" pitchFamily="18" charset="0"/>
                <a:cs typeface="Times New Roman" pitchFamily="18" charset="0"/>
              </a:rPr>
              <a:t>this approach couldn't contribute much</a:t>
            </a:r>
            <a:r>
              <a:rPr lang="en-IN" sz="2600" b="1" dirty="0" smtClean="0">
                <a:solidFill>
                  <a:srgbClr val="FFFF00"/>
                </a:solidFill>
                <a:latin typeface="Times New Roman" pitchFamily="18" charset="0"/>
                <a:cs typeface="Times New Roman" pitchFamily="18" charset="0"/>
              </a:rPr>
              <a:t>.</a:t>
            </a:r>
          </a:p>
          <a:p>
            <a:pPr marL="342900" indent="-342900" algn="l">
              <a:lnSpc>
                <a:spcPct val="120000"/>
              </a:lnSpc>
              <a:spcBef>
                <a:spcPts val="0"/>
              </a:spcBef>
            </a:pPr>
            <a:endParaRPr lang="en-IN" sz="2600" b="1" dirty="0">
              <a:solidFill>
                <a:srgbClr val="FFFF00"/>
              </a:solidFill>
              <a:latin typeface="Times New Roman" pitchFamily="18" charset="0"/>
              <a:cs typeface="Times New Roman" pitchFamily="18" charset="0"/>
            </a:endParaRPr>
          </a:p>
          <a:p>
            <a:pPr marL="342900" indent="-342900" algn="l">
              <a:lnSpc>
                <a:spcPct val="120000"/>
              </a:lnSpc>
              <a:spcBef>
                <a:spcPts val="0"/>
              </a:spcBef>
              <a:buFont typeface="Wingdings" charset="2"/>
              <a:buChar char="n"/>
            </a:pPr>
            <a:r>
              <a:rPr lang="en-US" sz="2600" b="1" dirty="0">
                <a:solidFill>
                  <a:srgbClr val="FFFF00"/>
                </a:solidFill>
                <a:latin typeface="Times New Roman" pitchFamily="18" charset="0"/>
                <a:cs typeface="Times New Roman" pitchFamily="18" charset="0"/>
              </a:rPr>
              <a:t>The</a:t>
            </a:r>
            <a:r>
              <a:rPr lang="en-IN" sz="2600" b="1" dirty="0">
                <a:solidFill>
                  <a:srgbClr val="FFFF00"/>
                </a:solidFill>
                <a:latin typeface="Times New Roman" pitchFamily="18" charset="0"/>
                <a:cs typeface="Times New Roman" pitchFamily="18" charset="0"/>
              </a:rPr>
              <a:t> Marxist approach has been taken into account and is supported in the wake of peasant movements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Title 1048609"/>
          <p:cNvSpPr>
            <a:spLocks noGrp="1"/>
          </p:cNvSpPr>
          <p:nvPr>
            <p:ph type="ctrTitle"/>
          </p:nvPr>
        </p:nvSpPr>
        <p:spPr>
          <a:xfrm>
            <a:off x="0" y="-159198"/>
            <a:ext cx="9158026" cy="1482810"/>
          </a:xfrm>
          <a:solidFill>
            <a:srgbClr val="FFCC99"/>
          </a:solidFill>
        </p:spPr>
        <p:txBody>
          <a:bodyPr>
            <a:normAutofit/>
          </a:bodyPr>
          <a:lstStyle/>
          <a:p>
            <a:r>
              <a:rPr lang="en-IN" sz="4580" b="1" i="1">
                <a:solidFill>
                  <a:srgbClr val="FF0000"/>
                </a:solidFill>
              </a:rPr>
              <a:t>Outcomes of Land Reforms</a:t>
            </a:r>
            <a:br>
              <a:rPr lang="en-IN" sz="4580" b="1" i="1">
                <a:solidFill>
                  <a:srgbClr val="FF0000"/>
                </a:solidFill>
              </a:rPr>
            </a:br>
            <a:endParaRPr lang="en-IN" sz="4580" b="1" i="1">
              <a:solidFill>
                <a:srgbClr val="FF0000"/>
              </a:solidFill>
            </a:endParaRPr>
          </a:p>
        </p:txBody>
      </p:sp>
      <p:sp>
        <p:nvSpPr>
          <p:cNvPr id="1048611" name="Subtitle 1048610"/>
          <p:cNvSpPr>
            <a:spLocks noGrp="1"/>
          </p:cNvSpPr>
          <p:nvPr>
            <p:ph type="subTitle" idx="1"/>
          </p:nvPr>
        </p:nvSpPr>
        <p:spPr>
          <a:xfrm>
            <a:off x="-1" y="1179587"/>
            <a:ext cx="9548949" cy="5678412"/>
          </a:xfrm>
        </p:spPr>
        <p:txBody>
          <a:bodyPr anchor="ctr" anchorCtr="1">
            <a:normAutofit/>
          </a:bodyPr>
          <a:lstStyle/>
          <a:p>
            <a:pPr algn="l"/>
            <a:r>
              <a:rPr lang="en-IN" sz="2800" b="1" dirty="0">
                <a:solidFill>
                  <a:srgbClr val="FF6600"/>
                </a:solidFill>
              </a:rPr>
              <a:t>1. Abolition of </a:t>
            </a:r>
            <a:r>
              <a:rPr lang="en-IN" sz="2800" b="1" dirty="0" err="1">
                <a:solidFill>
                  <a:srgbClr val="FF6600"/>
                </a:solidFill>
              </a:rPr>
              <a:t>Jamindars</a:t>
            </a:r>
            <a:r>
              <a:rPr lang="en-IN" sz="2800" b="1" dirty="0">
                <a:solidFill>
                  <a:srgbClr val="FF6600"/>
                </a:solidFill>
              </a:rPr>
              <a:t> and </a:t>
            </a:r>
            <a:r>
              <a:rPr lang="en-IN" sz="2800" b="1" dirty="0" err="1">
                <a:solidFill>
                  <a:srgbClr val="FF6600"/>
                </a:solidFill>
              </a:rPr>
              <a:t>Jagirdars</a:t>
            </a:r>
            <a:r>
              <a:rPr lang="en-US" sz="2800" b="1" dirty="0">
                <a:solidFill>
                  <a:srgbClr val="FF6600"/>
                </a:solidFill>
              </a:rPr>
              <a:t>.</a:t>
            </a:r>
            <a:endParaRPr lang="en-IN" sz="2800" b="1" dirty="0">
              <a:solidFill>
                <a:srgbClr val="FF6600"/>
              </a:solidFill>
            </a:endParaRPr>
          </a:p>
          <a:p>
            <a:pPr algn="l">
              <a:lnSpc>
                <a:spcPct val="100000"/>
              </a:lnSpc>
              <a:spcBef>
                <a:spcPts val="0"/>
              </a:spcBef>
            </a:pPr>
            <a:r>
              <a:rPr lang="en-IN" sz="2600" dirty="0"/>
              <a:t>•</a:t>
            </a:r>
            <a:r>
              <a:rPr lang="en-US" sz="2600" dirty="0"/>
              <a:t> </a:t>
            </a:r>
            <a:r>
              <a:rPr lang="en-US" sz="2200" dirty="0">
                <a:latin typeface="Times New Roman" pitchFamily="18" charset="0"/>
                <a:cs typeface="Times New Roman" pitchFamily="18" charset="0"/>
              </a:rPr>
              <a:t>The</a:t>
            </a:r>
            <a:r>
              <a:rPr lang="en-IN" sz="2200" dirty="0">
                <a:latin typeface="Times New Roman" pitchFamily="18" charset="0"/>
                <a:cs typeface="Times New Roman" pitchFamily="18" charset="0"/>
              </a:rPr>
              <a:t> powerful </a:t>
            </a:r>
            <a:r>
              <a:rPr lang="en-IN" sz="2200" dirty="0" err="1">
                <a:latin typeface="Times New Roman" pitchFamily="18" charset="0"/>
                <a:cs typeface="Times New Roman" pitchFamily="18" charset="0"/>
              </a:rPr>
              <a:t>Jamindars</a:t>
            </a:r>
            <a:r>
              <a:rPr lang="en-IN" sz="2200" dirty="0">
                <a:latin typeface="Times New Roman" pitchFamily="18" charset="0"/>
                <a:cs typeface="Times New Roman" pitchFamily="18" charset="0"/>
              </a:rPr>
              <a:t> and </a:t>
            </a:r>
            <a:r>
              <a:rPr lang="en-IN" sz="2200" dirty="0" err="1">
                <a:latin typeface="Times New Roman" pitchFamily="18" charset="0"/>
                <a:cs typeface="Times New Roman" pitchFamily="18" charset="0"/>
              </a:rPr>
              <a:t>Jagirdars</a:t>
            </a:r>
            <a:r>
              <a:rPr lang="en-IN" sz="2200" dirty="0">
                <a:latin typeface="Times New Roman" pitchFamily="18" charset="0"/>
                <a:cs typeface="Times New Roman" pitchFamily="18" charset="0"/>
              </a:rPr>
              <a:t> have become </a:t>
            </a:r>
            <a:r>
              <a:rPr lang="en-IN" sz="2200" dirty="0" smtClean="0">
                <a:latin typeface="Times New Roman" pitchFamily="18" charset="0"/>
                <a:cs typeface="Times New Roman" pitchFamily="18" charset="0"/>
              </a:rPr>
              <a:t>extinct.</a:t>
            </a:r>
          </a:p>
          <a:p>
            <a:pPr algn="l">
              <a:lnSpc>
                <a:spcPct val="100000"/>
              </a:lnSpc>
              <a:spcBef>
                <a:spcPts val="0"/>
              </a:spcBef>
            </a:pPr>
            <a:endParaRPr lang="en-IN" sz="2200" dirty="0">
              <a:latin typeface="Times New Roman" pitchFamily="18" charset="0"/>
              <a:cs typeface="Times New Roman" pitchFamily="18" charset="0"/>
            </a:endParaRPr>
          </a:p>
          <a:p>
            <a:pPr marL="342900" indent="-342900" algn="l">
              <a:lnSpc>
                <a:spcPct val="100000"/>
              </a:lnSpc>
              <a:spcBef>
                <a:spcPts val="0"/>
              </a:spcBef>
              <a:buFont typeface="Arial"/>
              <a:buChar char="•"/>
            </a:pPr>
            <a:r>
              <a:rPr lang="en-IN" sz="2200" dirty="0">
                <a:latin typeface="Times New Roman" pitchFamily="18" charset="0"/>
                <a:cs typeface="Times New Roman" pitchFamily="18" charset="0"/>
              </a:rPr>
              <a:t>The abolition of intermediaries have ceased </a:t>
            </a:r>
            <a:r>
              <a:rPr lang="en-IN" sz="2200" dirty="0" smtClean="0">
                <a:latin typeface="Times New Roman" pitchFamily="18" charset="0"/>
                <a:cs typeface="Times New Roman" pitchFamily="18" charset="0"/>
              </a:rPr>
              <a:t>exploitation</a:t>
            </a:r>
          </a:p>
          <a:p>
            <a:pPr marL="342900" indent="-342900" algn="l">
              <a:lnSpc>
                <a:spcPct val="100000"/>
              </a:lnSpc>
              <a:spcBef>
                <a:spcPts val="0"/>
              </a:spcBef>
            </a:pPr>
            <a:endParaRPr lang="en-IN" sz="2200" dirty="0">
              <a:latin typeface="Times New Roman" pitchFamily="18" charset="0"/>
              <a:cs typeface="Times New Roman" pitchFamily="18" charset="0"/>
            </a:endParaRPr>
          </a:p>
          <a:p>
            <a:pPr marL="342900" indent="-342900" algn="l">
              <a:lnSpc>
                <a:spcPct val="100000"/>
              </a:lnSpc>
              <a:spcBef>
                <a:spcPts val="0"/>
              </a:spcBef>
              <a:buFont typeface="Arial"/>
              <a:buChar char="•"/>
            </a:pPr>
            <a:r>
              <a:rPr lang="en-IN" sz="2200" dirty="0">
                <a:latin typeface="Times New Roman" pitchFamily="18" charset="0"/>
                <a:cs typeface="Times New Roman" pitchFamily="18" charset="0"/>
              </a:rPr>
              <a:t>Transfer of land to peasants from intermediaries </a:t>
            </a:r>
            <a:r>
              <a:rPr lang="en-IN" sz="2200" dirty="0" smtClean="0">
                <a:latin typeface="Times New Roman" pitchFamily="18" charset="0"/>
                <a:cs typeface="Times New Roman" pitchFamily="18" charset="0"/>
              </a:rPr>
              <a:t>has </a:t>
            </a:r>
            <a:r>
              <a:rPr lang="en-IN" sz="2200" dirty="0">
                <a:latin typeface="Times New Roman" pitchFamily="18" charset="0"/>
                <a:cs typeface="Times New Roman" pitchFamily="18" charset="0"/>
              </a:rPr>
              <a:t>reduced inequalities</a:t>
            </a:r>
          </a:p>
          <a:p>
            <a:pPr marL="342900" indent="-342900" algn="l">
              <a:lnSpc>
                <a:spcPct val="100000"/>
              </a:lnSpc>
              <a:spcBef>
                <a:spcPts val="0"/>
              </a:spcBef>
              <a:buFont typeface="Arial"/>
              <a:buChar char="•"/>
            </a:pPr>
            <a:endParaRPr lang="en-IN" sz="2200" dirty="0" smtClean="0">
              <a:latin typeface="Times New Roman" pitchFamily="18" charset="0"/>
              <a:cs typeface="Times New Roman" pitchFamily="18" charset="0"/>
            </a:endParaRPr>
          </a:p>
          <a:p>
            <a:pPr marL="342900" indent="-342900" algn="l">
              <a:lnSpc>
                <a:spcPct val="100000"/>
              </a:lnSpc>
              <a:spcBef>
                <a:spcPts val="0"/>
              </a:spcBef>
              <a:buFont typeface="Arial"/>
              <a:buChar char="•"/>
            </a:pPr>
            <a:r>
              <a:rPr lang="en-IN" sz="2200" dirty="0" smtClean="0">
                <a:latin typeface="Times New Roman" pitchFamily="18" charset="0"/>
                <a:cs typeface="Times New Roman" pitchFamily="18" charset="0"/>
              </a:rPr>
              <a:t>The </a:t>
            </a:r>
            <a:r>
              <a:rPr lang="en-IN" sz="2200" dirty="0">
                <a:latin typeface="Times New Roman" pitchFamily="18" charset="0"/>
                <a:cs typeface="Times New Roman" pitchFamily="18" charset="0"/>
              </a:rPr>
              <a:t>new proprietorship has given scope for innovation in Land Reforms</a:t>
            </a:r>
          </a:p>
          <a:p>
            <a:pPr marL="342900" indent="-342900" algn="l">
              <a:lnSpc>
                <a:spcPct val="100000"/>
              </a:lnSpc>
              <a:spcBef>
                <a:spcPts val="0"/>
              </a:spcBef>
              <a:buFont typeface="Arial"/>
              <a:buChar char="•"/>
            </a:pPr>
            <a:endParaRPr lang="en-IN" sz="2200" dirty="0" smtClean="0">
              <a:latin typeface="Times New Roman" pitchFamily="18" charset="0"/>
              <a:cs typeface="Times New Roman" pitchFamily="18" charset="0"/>
            </a:endParaRPr>
          </a:p>
          <a:p>
            <a:pPr marL="342900" indent="-342900" algn="l">
              <a:lnSpc>
                <a:spcPct val="100000"/>
              </a:lnSpc>
              <a:spcBef>
                <a:spcPts val="0"/>
              </a:spcBef>
              <a:buFont typeface="Arial"/>
              <a:buChar char="•"/>
            </a:pPr>
            <a:r>
              <a:rPr lang="en-IN" sz="2200" dirty="0" smtClean="0">
                <a:latin typeface="Times New Roman" pitchFamily="18" charset="0"/>
                <a:cs typeface="Times New Roman" pitchFamily="18" charset="0"/>
              </a:rPr>
              <a:t>The </a:t>
            </a:r>
            <a:r>
              <a:rPr lang="en-IN" sz="2200" dirty="0">
                <a:latin typeface="Times New Roman" pitchFamily="18" charset="0"/>
                <a:cs typeface="Times New Roman" pitchFamily="18" charset="0"/>
              </a:rPr>
              <a:t>ex-</a:t>
            </a:r>
            <a:r>
              <a:rPr lang="en-IN" sz="2200" dirty="0" err="1">
                <a:latin typeface="Times New Roman" pitchFamily="18" charset="0"/>
                <a:cs typeface="Times New Roman" pitchFamily="18" charset="0"/>
              </a:rPr>
              <a:t>jagirdars</a:t>
            </a:r>
            <a:r>
              <a:rPr lang="en-IN" sz="2200" dirty="0">
                <a:latin typeface="Times New Roman" pitchFamily="18" charset="0"/>
                <a:cs typeface="Times New Roman" pitchFamily="18" charset="0"/>
              </a:rPr>
              <a:t> and ex-</a:t>
            </a:r>
            <a:r>
              <a:rPr lang="en-IN" sz="2200" dirty="0" err="1">
                <a:latin typeface="Times New Roman" pitchFamily="18" charset="0"/>
                <a:cs typeface="Times New Roman" pitchFamily="18" charset="0"/>
              </a:rPr>
              <a:t>Jamindars</a:t>
            </a:r>
            <a:r>
              <a:rPr lang="en-IN" sz="2200" dirty="0">
                <a:latin typeface="Times New Roman" pitchFamily="18" charset="0"/>
                <a:cs typeface="Times New Roman" pitchFamily="18" charset="0"/>
              </a:rPr>
              <a:t> have engaged themselves actively in </a:t>
            </a:r>
            <a:r>
              <a:rPr lang="en-IN" sz="2200" dirty="0" smtClean="0">
                <a:latin typeface="Times New Roman" pitchFamily="18" charset="0"/>
                <a:cs typeface="Times New Roman" pitchFamily="18" charset="0"/>
              </a:rPr>
              <a:t>       other </a:t>
            </a:r>
            <a:r>
              <a:rPr lang="en-IN" sz="2200" dirty="0">
                <a:latin typeface="Times New Roman" pitchFamily="18" charset="0"/>
                <a:cs typeface="Times New Roman" pitchFamily="18" charset="0"/>
              </a:rPr>
              <a:t>work thus contributing for National Growth</a:t>
            </a:r>
          </a:p>
          <a:p>
            <a:pPr marL="342900" indent="-342900" algn="l">
              <a:lnSpc>
                <a:spcPct val="100000"/>
              </a:lnSpc>
              <a:spcBef>
                <a:spcPts val="0"/>
              </a:spcBef>
              <a:buFont typeface="Arial"/>
              <a:buChar char="•"/>
            </a:pPr>
            <a:endParaRPr lang="en-IN" sz="2200" dirty="0" smtClean="0">
              <a:latin typeface="Times New Roman" pitchFamily="18" charset="0"/>
              <a:cs typeface="Times New Roman" pitchFamily="18" charset="0"/>
            </a:endParaRPr>
          </a:p>
          <a:p>
            <a:pPr marL="342900" indent="-342900" algn="l">
              <a:lnSpc>
                <a:spcPct val="100000"/>
              </a:lnSpc>
              <a:spcBef>
                <a:spcPts val="0"/>
              </a:spcBef>
              <a:buFont typeface="Arial"/>
              <a:buChar char="•"/>
            </a:pPr>
            <a:r>
              <a:rPr lang="en-IN" sz="2200" dirty="0" smtClean="0">
                <a:latin typeface="Times New Roman" pitchFamily="18" charset="0"/>
                <a:cs typeface="Times New Roman" pitchFamily="18" charset="0"/>
              </a:rPr>
              <a:t>The </a:t>
            </a:r>
            <a:r>
              <a:rPr lang="en-IN" sz="2200" dirty="0">
                <a:latin typeface="Times New Roman" pitchFamily="18" charset="0"/>
                <a:cs typeface="Times New Roman" pitchFamily="18" charset="0"/>
              </a:rPr>
              <a:t>abolishment of these systems have multiplied to the new land </a:t>
            </a:r>
            <a:r>
              <a:rPr lang="en-IN" sz="2200" dirty="0" smtClean="0">
                <a:latin typeface="Times New Roman" pitchFamily="18" charset="0"/>
                <a:cs typeface="Times New Roman" pitchFamily="18" charset="0"/>
              </a:rPr>
              <a:t>owners      </a:t>
            </a:r>
            <a:r>
              <a:rPr lang="en-IN" sz="2200" dirty="0">
                <a:latin typeface="Times New Roman" pitchFamily="18" charset="0"/>
                <a:cs typeface="Times New Roman" pitchFamily="18" charset="0"/>
              </a:rPr>
              <a:t>thus adding revenue to the state governments.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Subtitle 1048611"/>
          <p:cNvSpPr>
            <a:spLocks noGrp="1"/>
          </p:cNvSpPr>
          <p:nvPr>
            <p:ph type="subTitle" idx="1"/>
          </p:nvPr>
        </p:nvSpPr>
        <p:spPr>
          <a:xfrm>
            <a:off x="0" y="0"/>
            <a:ext cx="9093982" cy="6823652"/>
          </a:xfrm>
        </p:spPr>
        <p:txBody>
          <a:bodyPr anchor="ctr" anchorCtr="1">
            <a:normAutofit fontScale="96000"/>
          </a:bodyPr>
          <a:lstStyle/>
          <a:p>
            <a:pPr algn="l"/>
            <a:r>
              <a:rPr lang="en-IN" sz="2916" b="1" dirty="0">
                <a:solidFill>
                  <a:srgbClr val="FF6600"/>
                </a:solidFill>
              </a:rPr>
              <a:t>2. Land Ceiling</a:t>
            </a:r>
          </a:p>
          <a:p>
            <a:pPr marL="342900" indent="-342900" algn="just">
              <a:lnSpc>
                <a:spcPct val="100000"/>
              </a:lnSpc>
              <a:spcBef>
                <a:spcPts val="0"/>
              </a:spcBef>
              <a:buFont typeface="Arial"/>
              <a:buChar char="•"/>
            </a:pPr>
            <a:r>
              <a:rPr lang="en-IN" sz="2100" dirty="0">
                <a:latin typeface="Times New Roman" pitchFamily="18" charset="0"/>
                <a:cs typeface="Times New Roman" pitchFamily="18" charset="0"/>
              </a:rPr>
              <a:t>L</a:t>
            </a:r>
            <a:r>
              <a:rPr lang="en-IN" sz="2100" dirty="0" smtClean="0">
                <a:latin typeface="Times New Roman" pitchFamily="18" charset="0"/>
                <a:cs typeface="Times New Roman" pitchFamily="18" charset="0"/>
              </a:rPr>
              <a:t>and </a:t>
            </a:r>
            <a:r>
              <a:rPr lang="en-IN" sz="2100" dirty="0">
                <a:latin typeface="Times New Roman" pitchFamily="18" charset="0"/>
                <a:cs typeface="Times New Roman" pitchFamily="18" charset="0"/>
              </a:rPr>
              <a:t>is a source of Income: In rural</a:t>
            </a:r>
            <a:r>
              <a:rPr lang="en-US" sz="2100" dirty="0">
                <a:latin typeface="Times New Roman" pitchFamily="18" charset="0"/>
                <a:cs typeface="Times New Roman" pitchFamily="18" charset="0"/>
              </a:rPr>
              <a:t> India land</a:t>
            </a:r>
            <a:r>
              <a:rPr lang="en-IN" sz="2100" dirty="0">
                <a:latin typeface="Times New Roman" pitchFamily="18" charset="0"/>
                <a:cs typeface="Times New Roman" pitchFamily="18" charset="0"/>
              </a:rPr>
              <a:t> provides employment opportunities.</a:t>
            </a:r>
          </a:p>
          <a:p>
            <a:pPr marL="342900" indent="-342900" algn="just">
              <a:lnSpc>
                <a:spcPct val="100000"/>
              </a:lnSpc>
              <a:spcBef>
                <a:spcPts val="0"/>
              </a:spcBef>
              <a:buFont typeface="Arial"/>
              <a:buChar char="•"/>
            </a:pPr>
            <a:endParaRPr lang="en-IN" sz="2100" dirty="0" smtClean="0">
              <a:latin typeface="Times New Roman" pitchFamily="18" charset="0"/>
              <a:cs typeface="Times New Roman" pitchFamily="18" charset="0"/>
            </a:endParaRPr>
          </a:p>
          <a:p>
            <a:pPr marL="342900" indent="-342900" algn="just">
              <a:lnSpc>
                <a:spcPct val="100000"/>
              </a:lnSpc>
              <a:spcBef>
                <a:spcPts val="0"/>
              </a:spcBef>
              <a:buFont typeface="Arial"/>
              <a:buChar char="•"/>
            </a:pPr>
            <a:r>
              <a:rPr lang="en-IN" sz="2100" dirty="0" smtClean="0">
                <a:latin typeface="Times New Roman" pitchFamily="18" charset="0"/>
                <a:cs typeface="Times New Roman" pitchFamily="18" charset="0"/>
              </a:rPr>
              <a:t>Therefore </a:t>
            </a:r>
            <a:r>
              <a:rPr lang="en-IN" sz="2100" dirty="0">
                <a:latin typeface="Times New Roman" pitchFamily="18" charset="0"/>
                <a:cs typeface="Times New Roman" pitchFamily="18" charset="0"/>
              </a:rPr>
              <a:t>it</a:t>
            </a:r>
            <a:r>
              <a:rPr lang="en-US" sz="2100" dirty="0">
                <a:latin typeface="Times New Roman" pitchFamily="18" charset="0"/>
                <a:cs typeface="Times New Roman" pitchFamily="18" charset="0"/>
              </a:rPr>
              <a:t>'</a:t>
            </a:r>
            <a:r>
              <a:rPr lang="en-IN" sz="2100" dirty="0">
                <a:latin typeface="Times New Roman" pitchFamily="18" charset="0"/>
                <a:cs typeface="Times New Roman" pitchFamily="18" charset="0"/>
              </a:rPr>
              <a:t>s</a:t>
            </a:r>
            <a:r>
              <a:rPr lang="en-US" sz="2100" dirty="0">
                <a:latin typeface="Times New Roman" pitchFamily="18" charset="0"/>
                <a:cs typeface="Times New Roman" pitchFamily="18" charset="0"/>
              </a:rPr>
              <a:t> </a:t>
            </a:r>
            <a:r>
              <a:rPr lang="en-IN" sz="2100" dirty="0">
                <a:latin typeface="Times New Roman" pitchFamily="18" charset="0"/>
                <a:cs typeface="Times New Roman" pitchFamily="18" charset="0"/>
              </a:rPr>
              <a:t>important for the marginal</a:t>
            </a:r>
            <a:r>
              <a:rPr lang="en-US" sz="2100" dirty="0">
                <a:latin typeface="Times New Roman" pitchFamily="18" charset="0"/>
                <a:cs typeface="Times New Roman" pitchFamily="18" charset="0"/>
              </a:rPr>
              <a:t> </a:t>
            </a:r>
            <a:r>
              <a:rPr lang="en-IN" sz="2100" dirty="0">
                <a:latin typeface="Times New Roman" pitchFamily="18" charset="0"/>
                <a:cs typeface="Times New Roman" pitchFamily="18" charset="0"/>
              </a:rPr>
              <a:t>farmers</a:t>
            </a:r>
            <a:r>
              <a:rPr lang="en-IN" sz="2100" dirty="0" smtClean="0">
                <a:latin typeface="Times New Roman" pitchFamily="18" charset="0"/>
                <a:cs typeface="Times New Roman" pitchFamily="18" charset="0"/>
              </a:rPr>
              <a:t>, agricultural</a:t>
            </a:r>
            <a:r>
              <a:rPr lang="en-US" sz="2100" dirty="0" smtClean="0">
                <a:latin typeface="Times New Roman" pitchFamily="18" charset="0"/>
                <a:cs typeface="Times New Roman" pitchFamily="18" charset="0"/>
              </a:rPr>
              <a:t> </a:t>
            </a:r>
            <a:r>
              <a:rPr lang="en-IN" sz="2100" dirty="0" err="1">
                <a:latin typeface="Times New Roman" pitchFamily="18" charset="0"/>
                <a:cs typeface="Times New Roman" pitchFamily="18" charset="0"/>
              </a:rPr>
              <a:t>laborers</a:t>
            </a:r>
            <a:r>
              <a:rPr lang="en-IN" sz="2100" dirty="0">
                <a:latin typeface="Times New Roman" pitchFamily="18" charset="0"/>
                <a:cs typeface="Times New Roman" pitchFamily="18" charset="0"/>
              </a:rPr>
              <a:t>,</a:t>
            </a:r>
            <a:r>
              <a:rPr lang="en-US" sz="2100" dirty="0">
                <a:latin typeface="Times New Roman" pitchFamily="18" charset="0"/>
                <a:cs typeface="Times New Roman" pitchFamily="18" charset="0"/>
              </a:rPr>
              <a:t> </a:t>
            </a:r>
            <a:r>
              <a:rPr lang="en-IN" sz="2100" dirty="0">
                <a:latin typeface="Times New Roman" pitchFamily="18" charset="0"/>
                <a:cs typeface="Times New Roman" pitchFamily="18" charset="0"/>
              </a:rPr>
              <a:t>and small farmers</a:t>
            </a:r>
            <a:r>
              <a:rPr lang="en-IN" sz="2100" dirty="0" smtClean="0">
                <a:latin typeface="Times New Roman" pitchFamily="18" charset="0"/>
                <a:cs typeface="Times New Roman" pitchFamily="18" charset="0"/>
              </a:rPr>
              <a:t>.</a:t>
            </a:r>
          </a:p>
          <a:p>
            <a:pPr marL="342900" indent="-342900" algn="just">
              <a:lnSpc>
                <a:spcPct val="100000"/>
              </a:lnSpc>
              <a:spcBef>
                <a:spcPts val="0"/>
              </a:spcBef>
            </a:pPr>
            <a:endParaRPr lang="en-IN" sz="2100" dirty="0">
              <a:latin typeface="Times New Roman" pitchFamily="18" charset="0"/>
              <a:cs typeface="Times New Roman" pitchFamily="18" charset="0"/>
            </a:endParaRPr>
          </a:p>
          <a:p>
            <a:pPr marL="342900" indent="-342900" algn="just">
              <a:lnSpc>
                <a:spcPct val="100000"/>
              </a:lnSpc>
              <a:spcBef>
                <a:spcPts val="0"/>
              </a:spcBef>
              <a:buFont typeface="Arial"/>
              <a:buChar char="•"/>
            </a:pPr>
            <a:r>
              <a:rPr lang="en-IN" sz="2100" dirty="0">
                <a:latin typeface="Times New Roman" pitchFamily="18" charset="0"/>
                <a:cs typeface="Times New Roman" pitchFamily="18" charset="0"/>
              </a:rPr>
              <a:t>L</a:t>
            </a:r>
            <a:r>
              <a:rPr lang="en-IN" sz="2100" dirty="0" smtClean="0">
                <a:latin typeface="Times New Roman" pitchFamily="18" charset="0"/>
                <a:cs typeface="Times New Roman" pitchFamily="18" charset="0"/>
              </a:rPr>
              <a:t>and </a:t>
            </a:r>
            <a:r>
              <a:rPr lang="en-IN" sz="2100" dirty="0">
                <a:latin typeface="Times New Roman" pitchFamily="18" charset="0"/>
                <a:cs typeface="Times New Roman" pitchFamily="18" charset="0"/>
              </a:rPr>
              <a:t>Ceiling should be</a:t>
            </a:r>
            <a:r>
              <a:rPr lang="en-US" sz="2100" dirty="0">
                <a:latin typeface="Times New Roman" pitchFamily="18" charset="0"/>
                <a:cs typeface="Times New Roman" pitchFamily="18" charset="0"/>
              </a:rPr>
              <a:t> </a:t>
            </a:r>
            <a:r>
              <a:rPr lang="en-IN" sz="2100" dirty="0">
                <a:latin typeface="Times New Roman" pitchFamily="18" charset="0"/>
                <a:cs typeface="Times New Roman" pitchFamily="18" charset="0"/>
              </a:rPr>
              <a:t>imposed on all</a:t>
            </a:r>
            <a:r>
              <a:rPr lang="en-US" sz="2100" dirty="0">
                <a:latin typeface="Times New Roman" pitchFamily="18" charset="0"/>
                <a:cs typeface="Times New Roman" pitchFamily="18" charset="0"/>
              </a:rPr>
              <a:t> </a:t>
            </a:r>
            <a:r>
              <a:rPr lang="en-IN" sz="2100" dirty="0">
                <a:latin typeface="Times New Roman" pitchFamily="18" charset="0"/>
                <a:cs typeface="Times New Roman" pitchFamily="18" charset="0"/>
              </a:rPr>
              <a:t>kinds of lands: The land of different types : 1.Fallow 2.Uncultivable 3. irrigated and 4. Cultivable land. All the mentioned are inclusive of </a:t>
            </a:r>
            <a:r>
              <a:rPr lang="en-IN" sz="2100" dirty="0" err="1">
                <a:latin typeface="Times New Roman" pitchFamily="18" charset="0"/>
                <a:cs typeface="Times New Roman" pitchFamily="18" charset="0"/>
              </a:rPr>
              <a:t>cei</a:t>
            </a:r>
            <a:r>
              <a:rPr lang="en-US" sz="2100" dirty="0">
                <a:latin typeface="Times New Roman" pitchFamily="18" charset="0"/>
                <a:cs typeface="Times New Roman" pitchFamily="18" charset="0"/>
              </a:rPr>
              <a:t>l</a:t>
            </a:r>
            <a:r>
              <a:rPr lang="en-IN" sz="2100" dirty="0" err="1">
                <a:latin typeface="Times New Roman" pitchFamily="18" charset="0"/>
                <a:cs typeface="Times New Roman" pitchFamily="18" charset="0"/>
              </a:rPr>
              <a:t>ing</a:t>
            </a:r>
            <a:r>
              <a:rPr lang="en-IN" sz="2100" dirty="0">
                <a:latin typeface="Times New Roman" pitchFamily="18" charset="0"/>
                <a:cs typeface="Times New Roman" pitchFamily="18" charset="0"/>
              </a:rPr>
              <a:t> Act</a:t>
            </a:r>
            <a:r>
              <a:rPr lang="en-IN" sz="2100" dirty="0" smtClean="0">
                <a:latin typeface="Times New Roman" pitchFamily="18" charset="0"/>
                <a:cs typeface="Times New Roman" pitchFamily="18" charset="0"/>
              </a:rPr>
              <a:t>.</a:t>
            </a:r>
          </a:p>
          <a:p>
            <a:pPr marL="342900" indent="-342900" algn="just">
              <a:lnSpc>
                <a:spcPct val="100000"/>
              </a:lnSpc>
              <a:spcBef>
                <a:spcPts val="0"/>
              </a:spcBef>
            </a:pPr>
            <a:endParaRPr lang="en-IN" sz="2100" dirty="0">
              <a:latin typeface="Times New Roman" pitchFamily="18" charset="0"/>
              <a:cs typeface="Times New Roman" pitchFamily="18" charset="0"/>
            </a:endParaRPr>
          </a:p>
          <a:p>
            <a:pPr marL="342900" indent="-342900" algn="just">
              <a:lnSpc>
                <a:spcPct val="100000"/>
              </a:lnSpc>
              <a:spcBef>
                <a:spcPts val="0"/>
              </a:spcBef>
              <a:buFont typeface="Arial"/>
              <a:buChar char="•"/>
            </a:pPr>
            <a:r>
              <a:rPr lang="en-IN" sz="2100" dirty="0">
                <a:latin typeface="Times New Roman" pitchFamily="18" charset="0"/>
                <a:cs typeface="Times New Roman" pitchFamily="18" charset="0"/>
              </a:rPr>
              <a:t>Ceiling </a:t>
            </a:r>
            <a:r>
              <a:rPr lang="en-IN" sz="2100" dirty="0" smtClean="0">
                <a:latin typeface="Times New Roman" pitchFamily="18" charset="0"/>
                <a:cs typeface="Times New Roman" pitchFamily="18" charset="0"/>
              </a:rPr>
              <a:t>on irrigated </a:t>
            </a:r>
            <a:r>
              <a:rPr lang="en-IN" sz="2100" dirty="0">
                <a:latin typeface="Times New Roman" pitchFamily="18" charset="0"/>
                <a:cs typeface="Times New Roman" pitchFamily="18" charset="0"/>
              </a:rPr>
              <a:t>and two crops a year: The ceiling act varies from state to state on ceiling on two crops a year land. However in most of the places the </a:t>
            </a:r>
            <a:r>
              <a:rPr lang="en-IN" sz="2100" dirty="0" err="1">
                <a:latin typeface="Times New Roman" pitchFamily="18" charset="0"/>
                <a:cs typeface="Times New Roman" pitchFamily="18" charset="0"/>
              </a:rPr>
              <a:t>cei</a:t>
            </a:r>
            <a:r>
              <a:rPr lang="en-US" sz="2100" dirty="0">
                <a:latin typeface="Times New Roman" pitchFamily="18" charset="0"/>
                <a:cs typeface="Times New Roman" pitchFamily="18" charset="0"/>
              </a:rPr>
              <a:t>l</a:t>
            </a:r>
            <a:r>
              <a:rPr lang="en-IN" sz="2100" dirty="0" err="1">
                <a:latin typeface="Times New Roman" pitchFamily="18" charset="0"/>
                <a:cs typeface="Times New Roman" pitchFamily="18" charset="0"/>
              </a:rPr>
              <a:t>ing</a:t>
            </a:r>
            <a:r>
              <a:rPr lang="en-IN" sz="2100" dirty="0">
                <a:latin typeface="Times New Roman" pitchFamily="18" charset="0"/>
                <a:cs typeface="Times New Roman" pitchFamily="18" charset="0"/>
              </a:rPr>
              <a:t> is 18 Acres. Anything above has to be taken by the respective state government</a:t>
            </a:r>
            <a:r>
              <a:rPr lang="en-IN" sz="2100" dirty="0" smtClean="0">
                <a:latin typeface="Times New Roman" pitchFamily="18" charset="0"/>
                <a:cs typeface="Times New Roman" pitchFamily="18" charset="0"/>
              </a:rPr>
              <a:t>.</a:t>
            </a:r>
          </a:p>
          <a:p>
            <a:pPr marL="342900" indent="-342900" algn="just">
              <a:lnSpc>
                <a:spcPct val="100000"/>
              </a:lnSpc>
              <a:spcBef>
                <a:spcPts val="0"/>
              </a:spcBef>
            </a:pPr>
            <a:endParaRPr lang="en-IN" sz="2100" dirty="0">
              <a:latin typeface="Times New Roman" pitchFamily="18" charset="0"/>
              <a:cs typeface="Times New Roman" pitchFamily="18" charset="0"/>
            </a:endParaRPr>
          </a:p>
          <a:p>
            <a:pPr marL="342900" indent="-342900" algn="just">
              <a:lnSpc>
                <a:spcPct val="100000"/>
              </a:lnSpc>
              <a:spcBef>
                <a:spcPts val="0"/>
              </a:spcBef>
              <a:buFont typeface="Arial"/>
              <a:buChar char="•"/>
            </a:pPr>
            <a:r>
              <a:rPr lang="en-IN" sz="2100" dirty="0">
                <a:latin typeface="Times New Roman" pitchFamily="18" charset="0"/>
                <a:cs typeface="Times New Roman" pitchFamily="18" charset="0"/>
              </a:rPr>
              <a:t>Ceiling </a:t>
            </a:r>
            <a:r>
              <a:rPr lang="en-IN" sz="2100" dirty="0" smtClean="0">
                <a:latin typeface="Times New Roman" pitchFamily="18" charset="0"/>
                <a:cs typeface="Times New Roman" pitchFamily="18" charset="0"/>
              </a:rPr>
              <a:t>on irrigated </a:t>
            </a:r>
            <a:r>
              <a:rPr lang="en-IN" sz="2100" dirty="0">
                <a:latin typeface="Times New Roman" pitchFamily="18" charset="0"/>
                <a:cs typeface="Times New Roman" pitchFamily="18" charset="0"/>
              </a:rPr>
              <a:t>and one crop a year: A </a:t>
            </a:r>
            <a:r>
              <a:rPr lang="en-IN" sz="2100" dirty="0" smtClean="0">
                <a:latin typeface="Times New Roman" pitchFamily="18" charset="0"/>
                <a:cs typeface="Times New Roman" pitchFamily="18" charset="0"/>
              </a:rPr>
              <a:t>peasant is eligible </a:t>
            </a:r>
            <a:r>
              <a:rPr lang="en-IN" sz="2100" dirty="0">
                <a:latin typeface="Times New Roman" pitchFamily="18" charset="0"/>
                <a:cs typeface="Times New Roman" pitchFamily="18" charset="0"/>
              </a:rPr>
              <a:t>to have 27 acres of one crop a year land. Any land above the mentioned is declared surplus and taken over by the state government</a:t>
            </a:r>
            <a:r>
              <a:rPr lang="en-IN" sz="2100" dirty="0" smtClean="0">
                <a:latin typeface="Times New Roman" pitchFamily="18" charset="0"/>
                <a:cs typeface="Times New Roman" pitchFamily="18" charset="0"/>
              </a:rPr>
              <a:t>.</a:t>
            </a:r>
          </a:p>
          <a:p>
            <a:pPr marL="342900" indent="-342900" algn="just">
              <a:lnSpc>
                <a:spcPct val="100000"/>
              </a:lnSpc>
              <a:spcBef>
                <a:spcPts val="0"/>
              </a:spcBef>
            </a:pPr>
            <a:endParaRPr lang="en-IN" sz="2100" dirty="0">
              <a:latin typeface="Times New Roman" pitchFamily="18" charset="0"/>
              <a:cs typeface="Times New Roman" pitchFamily="18" charset="0"/>
            </a:endParaRPr>
          </a:p>
          <a:p>
            <a:pPr marL="342900" indent="-342900" algn="just">
              <a:lnSpc>
                <a:spcPct val="100000"/>
              </a:lnSpc>
              <a:spcBef>
                <a:spcPts val="0"/>
              </a:spcBef>
              <a:buFont typeface="Arial"/>
              <a:buChar char="•"/>
            </a:pPr>
            <a:r>
              <a:rPr lang="en-IN" sz="2100" dirty="0">
                <a:latin typeface="Times New Roman" pitchFamily="18" charset="0"/>
                <a:cs typeface="Times New Roman" pitchFamily="18" charset="0"/>
              </a:rPr>
              <a:t>Ceiling </a:t>
            </a:r>
            <a:r>
              <a:rPr lang="en-IN" sz="2100" dirty="0" err="1">
                <a:latin typeface="Times New Roman" pitchFamily="18" charset="0"/>
                <a:cs typeface="Times New Roman" pitchFamily="18" charset="0"/>
              </a:rPr>
              <a:t>upto</a:t>
            </a:r>
            <a:r>
              <a:rPr lang="en-IN" sz="2100" dirty="0">
                <a:latin typeface="Times New Roman" pitchFamily="18" charset="0"/>
                <a:cs typeface="Times New Roman" pitchFamily="18" charset="0"/>
              </a:rPr>
              <a:t> 54 acres: Peasants can have other different kinds of land which are o</a:t>
            </a:r>
            <a:r>
              <a:rPr lang="en-US" sz="2100" dirty="0">
                <a:latin typeface="Times New Roman" pitchFamily="18" charset="0"/>
                <a:cs typeface="Times New Roman" pitchFamily="18" charset="0"/>
              </a:rPr>
              <a:t>f</a:t>
            </a:r>
            <a:r>
              <a:rPr lang="en-IN" sz="2100" dirty="0">
                <a:latin typeface="Times New Roman" pitchFamily="18" charset="0"/>
                <a:cs typeface="Times New Roman" pitchFamily="18" charset="0"/>
              </a:rPr>
              <a:t> best used for cultivation until</a:t>
            </a:r>
            <a:r>
              <a:rPr lang="en-US" sz="2100" dirty="0">
                <a:latin typeface="Times New Roman" pitchFamily="18" charset="0"/>
                <a:cs typeface="Times New Roman" pitchFamily="18" charset="0"/>
              </a:rPr>
              <a:t> </a:t>
            </a:r>
            <a:r>
              <a:rPr lang="en-IN" sz="2100" dirty="0">
                <a:latin typeface="Times New Roman" pitchFamily="18" charset="0"/>
                <a:cs typeface="Times New Roman" pitchFamily="18" charset="0"/>
              </a:rPr>
              <a:t>54 acres.</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1270</Words>
  <Application>WPS Office</Application>
  <PresentationFormat>On-screen Show (4:3)</PresentationFormat>
  <Paragraphs>105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LAND REFORM SYSTEM</vt:lpstr>
      <vt:lpstr>     LAND</vt:lpstr>
      <vt:lpstr>Slide 3</vt:lpstr>
      <vt:lpstr>             Emergence of Tenants </vt:lpstr>
      <vt:lpstr>LandLord - Tenant Relationships </vt:lpstr>
      <vt:lpstr>Land Reforms </vt:lpstr>
      <vt:lpstr>Access to Land Reforms </vt:lpstr>
      <vt:lpstr>Outcomes of Land Reforms </vt:lpstr>
      <vt:lpstr>Slide 9</vt:lpstr>
      <vt:lpstr>3. Land Possession and Social power:   It has been increasingly realised that the land is not only the source of production but also for generating power in the community.     More capable more land.</vt:lpstr>
      <vt:lpstr>Legitimisation of tenancy </vt:lpstr>
      <vt:lpstr>Land as a private property </vt:lpstr>
      <vt:lpstr>Failures of Land Reforms </vt:lpstr>
      <vt:lpstr>References</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 REFORM SYSTEM</dc:title>
  <dc:creator>Redmi 4A</dc:creator>
  <cp:lastModifiedBy>asmita</cp:lastModifiedBy>
  <cp:revision>10</cp:revision>
  <dcterms:created xsi:type="dcterms:W3CDTF">2015-05-10T02:30:45Z</dcterms:created>
  <dcterms:modified xsi:type="dcterms:W3CDTF">2020-04-05T05:08:06Z</dcterms:modified>
</cp:coreProperties>
</file>