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61" r:id="rId4"/>
    <p:sldId id="262" r:id="rId5"/>
    <p:sldId id="263" r:id="rId6"/>
    <p:sldId id="264" r:id="rId7"/>
    <p:sldId id="265" r:id="rId8"/>
    <p:sldId id="266" r:id="rId9"/>
    <p:sldId id="268"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53"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848A047-2EB5-4E05-B05F-7420C95AD497}" type="datetimeFigureOut">
              <a:rPr lang="en-US" smtClean="0"/>
              <a:pPr/>
              <a:t>4/5/2020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503CFF1-59C2-41A9-AC24-48707E9D820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48A047-2EB5-4E05-B05F-7420C95AD497}"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48A047-2EB5-4E05-B05F-7420C95AD497}"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48A047-2EB5-4E05-B05F-7420C95AD497}"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48A047-2EB5-4E05-B05F-7420C95AD497}"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03CFF1-59C2-41A9-AC24-48707E9D820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48A047-2EB5-4E05-B05F-7420C95AD497}"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848A047-2EB5-4E05-B05F-7420C95AD497}" type="datetimeFigureOut">
              <a:rPr lang="en-US" smtClean="0"/>
              <a:pPr/>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848A047-2EB5-4E05-B05F-7420C95AD497}" type="datetimeFigureOut">
              <a:rPr lang="en-US" smtClean="0"/>
              <a:pPr/>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A047-2EB5-4E05-B05F-7420C95AD497}" type="datetimeFigureOut">
              <a:rPr lang="en-US" smtClean="0"/>
              <a:pPr/>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48A047-2EB5-4E05-B05F-7420C95AD497}"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03CFF1-59C2-41A9-AC24-48707E9D82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848A047-2EB5-4E05-B05F-7420C95AD497}"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503CFF1-59C2-41A9-AC24-48707E9D820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48A047-2EB5-4E05-B05F-7420C95AD497}" type="datetimeFigureOut">
              <a:rPr lang="en-US" smtClean="0"/>
              <a:pPr/>
              <a:t>4/5/2020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503CFF1-59C2-41A9-AC24-48707E9D820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conomicsdiscussion.net/India/land-tenure-system" TargetMode="External"/><Relationship Id="rId2" Type="http://schemas.openxmlformats.org/officeDocument/2006/relationships/hyperlink" Target="http://www.indiaagronet.com/indiaagronet/agri-economics/CONTENTS/Land%20Tenur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2899"/>
            <a:ext cx="9144000" cy="1000132"/>
          </a:xfrm>
        </p:spPr>
        <p:txBody>
          <a:bodyPr>
            <a:normAutofit/>
          </a:bodyPr>
          <a:lstStyle/>
          <a:p>
            <a:pPr algn="ctr"/>
            <a:r>
              <a:rPr lang="en-US" sz="5400" dirty="0" smtClean="0">
                <a:solidFill>
                  <a:srgbClr val="7030A0"/>
                </a:solidFill>
              </a:rPr>
              <a:t>Land Tenure System</a:t>
            </a:r>
            <a:endParaRPr lang="en-US" sz="5400" dirty="0">
              <a:solidFill>
                <a:srgbClr val="7030A0"/>
              </a:solidFill>
            </a:endParaRPr>
          </a:p>
        </p:txBody>
      </p:sp>
      <p:sp>
        <p:nvSpPr>
          <p:cNvPr id="3" name="Subtitle 2"/>
          <p:cNvSpPr>
            <a:spLocks noGrp="1"/>
          </p:cNvSpPr>
          <p:nvPr>
            <p:ph type="subTitle" idx="1"/>
          </p:nvPr>
        </p:nvSpPr>
        <p:spPr>
          <a:xfrm>
            <a:off x="428596" y="785794"/>
            <a:ext cx="8429684" cy="5857916"/>
          </a:xfrm>
        </p:spPr>
        <p:txBody>
          <a:bodyPr>
            <a:normAutofit fontScale="92500" lnSpcReduction="10000"/>
          </a:bodyPr>
          <a:lstStyle/>
          <a:p>
            <a:pPr algn="l"/>
            <a:r>
              <a:rPr lang="en-US" dirty="0" smtClean="0">
                <a:solidFill>
                  <a:srgbClr val="002060"/>
                </a:solidFill>
              </a:rPr>
              <a:t> </a:t>
            </a:r>
            <a:r>
              <a:rPr lang="en-US" dirty="0" smtClean="0">
                <a:solidFill>
                  <a:srgbClr val="002060"/>
                </a:solidFill>
              </a:rPr>
              <a:t>              </a:t>
            </a:r>
          </a:p>
          <a:p>
            <a:pPr algn="l"/>
            <a:r>
              <a:rPr lang="en-US" dirty="0" smtClean="0">
                <a:solidFill>
                  <a:srgbClr val="002060"/>
                </a:solidFill>
              </a:rPr>
              <a:t> </a:t>
            </a:r>
            <a:r>
              <a:rPr lang="en-US" dirty="0" smtClean="0">
                <a:solidFill>
                  <a:srgbClr val="002060"/>
                </a:solidFill>
              </a:rPr>
              <a:t>           </a:t>
            </a:r>
            <a:r>
              <a:rPr lang="en-US" b="1" dirty="0" smtClean="0">
                <a:solidFill>
                  <a:srgbClr val="002060"/>
                </a:solidFill>
              </a:rPr>
              <a:t> Paper-203</a:t>
            </a:r>
            <a:r>
              <a:rPr lang="en-US" b="1" dirty="0" smtClean="0">
                <a:solidFill>
                  <a:srgbClr val="002060"/>
                </a:solidFill>
              </a:rPr>
              <a:t>, Topic </a:t>
            </a:r>
            <a:r>
              <a:rPr lang="en-US" b="1" dirty="0" smtClean="0">
                <a:solidFill>
                  <a:srgbClr val="002060"/>
                </a:solidFill>
              </a:rPr>
              <a:t>6: Land Tenure System </a:t>
            </a:r>
          </a:p>
          <a:p>
            <a:pPr algn="l"/>
            <a:r>
              <a:rPr lang="en-US" b="1" dirty="0" smtClean="0">
                <a:solidFill>
                  <a:srgbClr val="002060"/>
                </a:solidFill>
              </a:rPr>
              <a:t> </a:t>
            </a:r>
            <a:r>
              <a:rPr lang="en-US" b="1" dirty="0" smtClean="0">
                <a:solidFill>
                  <a:srgbClr val="002060"/>
                </a:solidFill>
              </a:rPr>
              <a:t>                              Department- Sociology,</a:t>
            </a:r>
          </a:p>
          <a:p>
            <a:pPr algn="l"/>
            <a:r>
              <a:rPr lang="en-US" b="1" dirty="0" smtClean="0">
                <a:solidFill>
                  <a:srgbClr val="002060"/>
                </a:solidFill>
              </a:rPr>
              <a:t> </a:t>
            </a:r>
            <a:r>
              <a:rPr lang="en-US" b="1" dirty="0" smtClean="0">
                <a:solidFill>
                  <a:srgbClr val="002060"/>
                </a:solidFill>
              </a:rPr>
              <a:t>                                </a:t>
            </a:r>
            <a:r>
              <a:rPr lang="en-US" b="1" dirty="0" err="1" smtClean="0">
                <a:solidFill>
                  <a:srgbClr val="002060"/>
                </a:solidFill>
              </a:rPr>
              <a:t>Vidyasagar</a:t>
            </a:r>
            <a:r>
              <a:rPr lang="en-US" b="1" dirty="0" smtClean="0">
                <a:solidFill>
                  <a:srgbClr val="002060"/>
                </a:solidFill>
              </a:rPr>
              <a:t> University</a:t>
            </a:r>
            <a:endParaRPr lang="en-US" b="1" dirty="0" smtClean="0">
              <a:solidFill>
                <a:srgbClr val="002060"/>
              </a:solidFill>
            </a:endParaRPr>
          </a:p>
          <a:p>
            <a:pPr algn="l"/>
            <a:endParaRPr lang="en-US" b="1" dirty="0">
              <a:solidFill>
                <a:srgbClr val="002060"/>
              </a:solidFill>
            </a:endParaRPr>
          </a:p>
          <a:p>
            <a:pPr algn="l"/>
            <a:r>
              <a:rPr lang="en-IN" b="1" dirty="0" smtClean="0">
                <a:solidFill>
                  <a:srgbClr val="002060"/>
                </a:solidFill>
              </a:rPr>
              <a:t>Course </a:t>
            </a:r>
            <a:r>
              <a:rPr lang="en-IN" b="1" dirty="0">
                <a:solidFill>
                  <a:srgbClr val="002060"/>
                </a:solidFill>
              </a:rPr>
              <a:t>Coordinator</a:t>
            </a:r>
            <a:r>
              <a:rPr lang="en-IN" b="1" dirty="0" smtClean="0">
                <a:solidFill>
                  <a:srgbClr val="002060"/>
                </a:solidFill>
              </a:rPr>
              <a:t>:-   Dr. </a:t>
            </a:r>
            <a:r>
              <a:rPr lang="en-IN" b="1" dirty="0" err="1" smtClean="0">
                <a:solidFill>
                  <a:srgbClr val="002060"/>
                </a:solidFill>
              </a:rPr>
              <a:t>Asmita</a:t>
            </a:r>
            <a:r>
              <a:rPr lang="en-IN" b="1" dirty="0" smtClean="0">
                <a:solidFill>
                  <a:srgbClr val="002060"/>
                </a:solidFill>
              </a:rPr>
              <a:t> Bhattacharyya</a:t>
            </a:r>
          </a:p>
          <a:p>
            <a:pPr algn="l"/>
            <a:endParaRPr lang="en-US" b="1" dirty="0">
              <a:solidFill>
                <a:srgbClr val="002060"/>
              </a:solidFill>
            </a:endParaRPr>
          </a:p>
          <a:p>
            <a:pPr algn="l"/>
            <a:r>
              <a:rPr lang="en-US" b="1" dirty="0">
                <a:solidFill>
                  <a:srgbClr val="002060"/>
                </a:solidFill>
              </a:rPr>
              <a:t>Group </a:t>
            </a:r>
            <a:r>
              <a:rPr lang="en-US" b="1" dirty="0" smtClean="0">
                <a:solidFill>
                  <a:srgbClr val="002060"/>
                </a:solidFill>
              </a:rPr>
              <a:t>Members’ Names :- </a:t>
            </a:r>
          </a:p>
          <a:p>
            <a:pPr algn="l"/>
            <a:r>
              <a:rPr lang="en-US" b="1" dirty="0" smtClean="0">
                <a:solidFill>
                  <a:srgbClr val="002060"/>
                </a:solidFill>
              </a:rPr>
              <a:t> </a:t>
            </a:r>
            <a:r>
              <a:rPr lang="en-US" b="1" dirty="0" smtClean="0">
                <a:solidFill>
                  <a:srgbClr val="002060"/>
                </a:solidFill>
              </a:rPr>
              <a:t>                                     </a:t>
            </a:r>
            <a:r>
              <a:rPr lang="en-US" b="1" dirty="0" err="1" smtClean="0">
                <a:solidFill>
                  <a:srgbClr val="002060"/>
                </a:solidFill>
              </a:rPr>
              <a:t>Rabia</a:t>
            </a:r>
            <a:r>
              <a:rPr lang="en-US" b="1" dirty="0" smtClean="0">
                <a:solidFill>
                  <a:srgbClr val="002060"/>
                </a:solidFill>
              </a:rPr>
              <a:t> </a:t>
            </a:r>
            <a:r>
              <a:rPr lang="en-US" b="1" dirty="0" err="1">
                <a:solidFill>
                  <a:srgbClr val="002060"/>
                </a:solidFill>
              </a:rPr>
              <a:t>Parvin</a:t>
            </a:r>
            <a:endParaRPr lang="en-US" b="1" dirty="0">
              <a:solidFill>
                <a:srgbClr val="002060"/>
              </a:solidFill>
            </a:endParaRPr>
          </a:p>
          <a:p>
            <a:pPr algn="l"/>
            <a:r>
              <a:rPr lang="en-IN" b="1" dirty="0">
                <a:solidFill>
                  <a:srgbClr val="002060"/>
                </a:solidFill>
              </a:rPr>
              <a:t>                           </a:t>
            </a:r>
            <a:r>
              <a:rPr lang="en-IN" b="1" dirty="0" smtClean="0">
                <a:solidFill>
                  <a:srgbClr val="002060"/>
                </a:solidFill>
              </a:rPr>
              <a:t>           </a:t>
            </a:r>
            <a:r>
              <a:rPr lang="en-IN" b="1" dirty="0" err="1" smtClean="0">
                <a:solidFill>
                  <a:srgbClr val="002060"/>
                </a:solidFill>
              </a:rPr>
              <a:t>Priya</a:t>
            </a:r>
            <a:r>
              <a:rPr lang="en-IN" b="1" dirty="0" smtClean="0">
                <a:solidFill>
                  <a:srgbClr val="002060"/>
                </a:solidFill>
              </a:rPr>
              <a:t> </a:t>
            </a:r>
            <a:r>
              <a:rPr lang="en-IN" b="1" dirty="0" err="1">
                <a:solidFill>
                  <a:srgbClr val="002060"/>
                </a:solidFill>
              </a:rPr>
              <a:t>Rana</a:t>
            </a:r>
            <a:r>
              <a:rPr lang="en-IN" b="1" dirty="0">
                <a:solidFill>
                  <a:srgbClr val="002060"/>
                </a:solidFill>
              </a:rPr>
              <a:t> </a:t>
            </a:r>
          </a:p>
          <a:p>
            <a:pPr algn="l"/>
            <a:r>
              <a:rPr lang="en-IN" b="1" dirty="0">
                <a:solidFill>
                  <a:srgbClr val="002060"/>
                </a:solidFill>
              </a:rPr>
              <a:t>                           </a:t>
            </a:r>
            <a:r>
              <a:rPr lang="en-IN" b="1" dirty="0" smtClean="0">
                <a:solidFill>
                  <a:srgbClr val="002060"/>
                </a:solidFill>
              </a:rPr>
              <a:t>           </a:t>
            </a:r>
            <a:r>
              <a:rPr lang="en-IN" b="1" dirty="0" err="1">
                <a:solidFill>
                  <a:srgbClr val="002060"/>
                </a:solidFill>
              </a:rPr>
              <a:t>Subhajit</a:t>
            </a:r>
            <a:r>
              <a:rPr lang="en-IN" b="1" dirty="0">
                <a:solidFill>
                  <a:srgbClr val="002060"/>
                </a:solidFill>
              </a:rPr>
              <a:t> </a:t>
            </a:r>
            <a:r>
              <a:rPr lang="en-IN" b="1" dirty="0" err="1">
                <a:solidFill>
                  <a:srgbClr val="002060"/>
                </a:solidFill>
              </a:rPr>
              <a:t>Jali</a:t>
            </a:r>
            <a:endParaRPr lang="en-IN" b="1" dirty="0">
              <a:solidFill>
                <a:srgbClr val="002060"/>
              </a:solidFill>
            </a:endParaRPr>
          </a:p>
          <a:p>
            <a:pPr algn="l"/>
            <a:r>
              <a:rPr lang="en-IN" b="1" dirty="0">
                <a:solidFill>
                  <a:srgbClr val="002060"/>
                </a:solidFill>
              </a:rPr>
              <a:t>                           </a:t>
            </a:r>
            <a:r>
              <a:rPr lang="en-IN" b="1" dirty="0" smtClean="0">
                <a:solidFill>
                  <a:srgbClr val="002060"/>
                </a:solidFill>
              </a:rPr>
              <a:t>          </a:t>
            </a:r>
            <a:r>
              <a:rPr lang="en-IN" b="1" dirty="0" err="1" smtClean="0">
                <a:solidFill>
                  <a:srgbClr val="002060"/>
                </a:solidFill>
              </a:rPr>
              <a:t>Moupriya</a:t>
            </a:r>
            <a:r>
              <a:rPr lang="en-IN" b="1" dirty="0" smtClean="0">
                <a:solidFill>
                  <a:srgbClr val="002060"/>
                </a:solidFill>
              </a:rPr>
              <a:t> </a:t>
            </a:r>
            <a:r>
              <a:rPr lang="en-IN" b="1" dirty="0" err="1">
                <a:solidFill>
                  <a:srgbClr val="002060"/>
                </a:solidFill>
              </a:rPr>
              <a:t>Dolai</a:t>
            </a:r>
            <a:endParaRPr lang="en-IN" b="1" dirty="0">
              <a:solidFill>
                <a:srgbClr val="002060"/>
              </a:solidFill>
            </a:endParaRPr>
          </a:p>
          <a:p>
            <a:pPr algn="l"/>
            <a:r>
              <a:rPr lang="en-IN" b="1" dirty="0">
                <a:solidFill>
                  <a:srgbClr val="002060"/>
                </a:solidFill>
              </a:rPr>
              <a:t>                             </a:t>
            </a:r>
            <a:r>
              <a:rPr lang="en-IN" b="1" dirty="0" smtClean="0">
                <a:solidFill>
                  <a:srgbClr val="002060"/>
                </a:solidFill>
              </a:rPr>
              <a:t>        </a:t>
            </a:r>
            <a:r>
              <a:rPr lang="en-IN" b="1" dirty="0" err="1" smtClean="0">
                <a:solidFill>
                  <a:srgbClr val="002060"/>
                </a:solidFill>
              </a:rPr>
              <a:t>Sayan</a:t>
            </a:r>
            <a:r>
              <a:rPr lang="en-IN" b="1" dirty="0" smtClean="0">
                <a:solidFill>
                  <a:srgbClr val="002060"/>
                </a:solidFill>
              </a:rPr>
              <a:t> </a:t>
            </a:r>
            <a:r>
              <a:rPr lang="en-IN" b="1" dirty="0" err="1">
                <a:solidFill>
                  <a:srgbClr val="002060"/>
                </a:solidFill>
              </a:rPr>
              <a:t>Patra</a:t>
            </a:r>
            <a:endParaRPr lang="en-IN" b="1" dirty="0">
              <a:solidFill>
                <a:srgbClr val="002060"/>
              </a:solidFill>
            </a:endParaRPr>
          </a:p>
          <a:p>
            <a:pPr algn="l"/>
            <a:r>
              <a:rPr lang="en-IN" b="1" dirty="0">
                <a:solidFill>
                  <a:srgbClr val="002060"/>
                </a:solidFill>
              </a:rPr>
              <a:t>                             </a:t>
            </a:r>
            <a:r>
              <a:rPr lang="en-IN" b="1" dirty="0" smtClean="0">
                <a:solidFill>
                  <a:srgbClr val="002060"/>
                </a:solidFill>
              </a:rPr>
              <a:t>        </a:t>
            </a:r>
            <a:r>
              <a:rPr lang="en-IN" b="1" dirty="0" err="1" smtClean="0">
                <a:solidFill>
                  <a:srgbClr val="002060"/>
                </a:solidFill>
              </a:rPr>
              <a:t>Sonali</a:t>
            </a:r>
            <a:r>
              <a:rPr lang="en-IN" b="1" dirty="0" smtClean="0">
                <a:solidFill>
                  <a:srgbClr val="002060"/>
                </a:solidFill>
              </a:rPr>
              <a:t> </a:t>
            </a:r>
            <a:r>
              <a:rPr lang="en-IN" b="1" dirty="0" err="1">
                <a:solidFill>
                  <a:srgbClr val="002060"/>
                </a:solidFill>
              </a:rPr>
              <a:t>Kapri</a:t>
            </a:r>
            <a:endParaRPr lang="en-US" b="1" dirty="0">
              <a:solidFill>
                <a:srgbClr val="002060"/>
              </a:solidFill>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normAutofit/>
          </a:bodyPr>
          <a:lstStyle/>
          <a:p>
            <a:r>
              <a:rPr lang="en-IN" sz="8000" dirty="0"/>
              <a:t>THANK YOU</a:t>
            </a:r>
            <a:endParaRPr lang="en-US" sz="8000"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42853"/>
            <a:ext cx="8286808" cy="857255"/>
          </a:xfrm>
        </p:spPr>
        <p:txBody>
          <a:bodyPr/>
          <a:lstStyle/>
          <a:p>
            <a:r>
              <a:rPr lang="en-US" dirty="0"/>
              <a:t>INTRODUCTION</a:t>
            </a:r>
          </a:p>
        </p:txBody>
      </p:sp>
      <p:sp>
        <p:nvSpPr>
          <p:cNvPr id="3" name="Subtitle 2"/>
          <p:cNvSpPr>
            <a:spLocks noGrp="1"/>
          </p:cNvSpPr>
          <p:nvPr>
            <p:ph type="subTitle" idx="1"/>
          </p:nvPr>
        </p:nvSpPr>
        <p:spPr>
          <a:xfrm>
            <a:off x="428596" y="928670"/>
            <a:ext cx="8286808" cy="5572164"/>
          </a:xfrm>
        </p:spPr>
        <p:txBody>
          <a:bodyPr>
            <a:noAutofit/>
          </a:bodyPr>
          <a:lstStyle/>
          <a:p>
            <a:pPr algn="just"/>
            <a:r>
              <a:rPr lang="en-US" sz="2000" b="1" dirty="0">
                <a:solidFill>
                  <a:srgbClr val="FFFF00"/>
                </a:solidFill>
              </a:rPr>
              <a:t>Land tenure refers to the bundle of rights and responsibilities under which land is held, used, transferred, and succeeded. The meaning of the term varies with </a:t>
            </a:r>
            <a:r>
              <a:rPr lang="en-US" sz="2000" b="1" dirty="0" smtClean="0">
                <a:solidFill>
                  <a:srgbClr val="FFFF00"/>
                </a:solidFill>
              </a:rPr>
              <a:t>context</a:t>
            </a:r>
            <a:r>
              <a:rPr lang="en-US" sz="2000" b="1" dirty="0">
                <a:solidFill>
                  <a:srgbClr val="FFFF00"/>
                </a:solidFill>
              </a:rPr>
              <a:t>. </a:t>
            </a:r>
            <a:endParaRPr lang="en-US" sz="2000" b="1" dirty="0" smtClean="0">
              <a:solidFill>
                <a:srgbClr val="FFFF00"/>
              </a:solidFill>
            </a:endParaRPr>
          </a:p>
          <a:p>
            <a:pPr algn="just"/>
            <a:endParaRPr lang="en-US" sz="2000" b="1" dirty="0" smtClean="0">
              <a:solidFill>
                <a:srgbClr val="FFFF00"/>
              </a:solidFill>
            </a:endParaRPr>
          </a:p>
          <a:p>
            <a:pPr algn="just"/>
            <a:r>
              <a:rPr lang="en-US" sz="2000" b="1" dirty="0" smtClean="0">
                <a:solidFill>
                  <a:srgbClr val="FFFF00"/>
                </a:solidFill>
              </a:rPr>
              <a:t>It </a:t>
            </a:r>
            <a:r>
              <a:rPr lang="en-US" sz="2000" b="1" dirty="0">
                <a:solidFill>
                  <a:srgbClr val="FFFF00"/>
                </a:solidFill>
              </a:rPr>
              <a:t>is used to refer to land tenure prescribed by statutory or common law; to customary land tenure; and to observed land tenure practices in a particular historical context. </a:t>
            </a:r>
            <a:endParaRPr lang="en-US" sz="2000" b="1" dirty="0" smtClean="0">
              <a:solidFill>
                <a:srgbClr val="FFFF00"/>
              </a:solidFill>
            </a:endParaRPr>
          </a:p>
          <a:p>
            <a:pPr algn="just"/>
            <a:endParaRPr lang="en-US" sz="2000" b="1" dirty="0" smtClean="0">
              <a:solidFill>
                <a:srgbClr val="FFFF00"/>
              </a:solidFill>
            </a:endParaRPr>
          </a:p>
          <a:p>
            <a:pPr algn="just"/>
            <a:r>
              <a:rPr lang="en-US" sz="2000" b="1" dirty="0" smtClean="0">
                <a:solidFill>
                  <a:srgbClr val="FFFF00"/>
                </a:solidFill>
              </a:rPr>
              <a:t>Land </a:t>
            </a:r>
            <a:r>
              <a:rPr lang="en-US" sz="2000" b="1" dirty="0">
                <a:solidFill>
                  <a:srgbClr val="FFFF00"/>
                </a:solidFill>
              </a:rPr>
              <a:t>tenure arrangements vary enormously across urban and rural areas primarily because of the use of land for agriculture in rural areas and for residential and business use in urban areas. </a:t>
            </a:r>
            <a:endParaRPr lang="en-US" sz="2000" b="1" dirty="0" smtClean="0">
              <a:solidFill>
                <a:srgbClr val="FFFF00"/>
              </a:solidFill>
            </a:endParaRPr>
          </a:p>
          <a:p>
            <a:pPr algn="just"/>
            <a:endParaRPr lang="en-US" sz="2000" b="1" dirty="0" smtClean="0">
              <a:solidFill>
                <a:srgbClr val="FFFF00"/>
              </a:solidFill>
            </a:endParaRPr>
          </a:p>
          <a:p>
            <a:pPr algn="just"/>
            <a:r>
              <a:rPr lang="en-US" sz="2000" b="1" dirty="0" smtClean="0">
                <a:solidFill>
                  <a:srgbClr val="FFFF00"/>
                </a:solidFill>
              </a:rPr>
              <a:t>Economic </a:t>
            </a:r>
            <a:r>
              <a:rPr lang="en-US" sz="2000" b="1" dirty="0">
                <a:solidFill>
                  <a:srgbClr val="FFFF00"/>
                </a:solidFill>
              </a:rPr>
              <a:t>historians have focused on analyzing tenure systems on agricultural lands, as until the twentieth century the majority of people in most societies earned their livelihood by cultivating the land; accumulated wealth by improving the land; and transferred wealth to the next generation by bequeathing thing the land.</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LAND </a:t>
            </a:r>
            <a:r>
              <a:rPr lang="en-US" sz="4000" b="1" dirty="0" smtClean="0"/>
              <a:t>TENURE:MEANING</a:t>
            </a:r>
            <a:endParaRPr lang="en-US" sz="4000" b="1" dirty="0"/>
          </a:p>
        </p:txBody>
      </p:sp>
      <p:sp>
        <p:nvSpPr>
          <p:cNvPr id="3" name="Content Placeholder 2"/>
          <p:cNvSpPr>
            <a:spLocks noGrp="1"/>
          </p:cNvSpPr>
          <p:nvPr>
            <p:ph idx="1"/>
          </p:nvPr>
        </p:nvSpPr>
        <p:spPr/>
        <p:txBody>
          <a:bodyPr>
            <a:normAutofit lnSpcReduction="10000"/>
          </a:bodyPr>
          <a:lstStyle/>
          <a:p>
            <a:pPr algn="just"/>
            <a:r>
              <a:rPr lang="en-US" sz="2400" dirty="0"/>
              <a:t>Land tenure refers to the way in which land is held by an individual from the Government. It shows the relationship between the land holder and the state. The absolute ownership of land rests with the Government. </a:t>
            </a:r>
            <a:endParaRPr lang="en-US" sz="2400" dirty="0" smtClean="0"/>
          </a:p>
          <a:p>
            <a:pPr algn="just">
              <a:buNone/>
            </a:pPr>
            <a:endParaRPr lang="en-US" sz="2400" dirty="0" smtClean="0"/>
          </a:p>
          <a:p>
            <a:pPr algn="just"/>
            <a:r>
              <a:rPr lang="en-US" sz="2400" dirty="0" smtClean="0"/>
              <a:t>Government </a:t>
            </a:r>
            <a:r>
              <a:rPr lang="en-US" sz="2400" dirty="0"/>
              <a:t>gives proprietary rights to individuals or communities. </a:t>
            </a:r>
            <a:endParaRPr lang="en-US" sz="2400" dirty="0" smtClean="0"/>
          </a:p>
          <a:p>
            <a:pPr algn="just"/>
            <a:endParaRPr lang="en-US" sz="2400" dirty="0" smtClean="0"/>
          </a:p>
          <a:p>
            <a:pPr algn="just"/>
            <a:r>
              <a:rPr lang="en-US" sz="2400" dirty="0" smtClean="0"/>
              <a:t>Thus</a:t>
            </a:r>
            <a:r>
              <a:rPr lang="en-US" sz="2400" dirty="0"/>
              <a:t>, whom we call a land owner, is in that sense is the proprietor of that land and he has to pay </a:t>
            </a:r>
            <a:r>
              <a:rPr lang="en-US" sz="2400" dirty="0" smtClean="0"/>
              <a:t>for renewing land rights. </a:t>
            </a:r>
            <a:endParaRPr lang="en-US" sz="2400"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HISTORY OF LAND TENURE</a:t>
            </a:r>
          </a:p>
        </p:txBody>
      </p:sp>
      <p:sp>
        <p:nvSpPr>
          <p:cNvPr id="3" name="Content Placeholder 2"/>
          <p:cNvSpPr>
            <a:spLocks noGrp="1"/>
          </p:cNvSpPr>
          <p:nvPr>
            <p:ph idx="1"/>
          </p:nvPr>
        </p:nvSpPr>
        <p:spPr/>
        <p:txBody>
          <a:bodyPr>
            <a:normAutofit/>
          </a:bodyPr>
          <a:lstStyle/>
          <a:p>
            <a:r>
              <a:rPr lang="en-US" sz="2400" dirty="0"/>
              <a:t>Land </a:t>
            </a:r>
            <a:r>
              <a:rPr lang="en-US" sz="2400" dirty="0" smtClean="0"/>
              <a:t>Tenure system under </a:t>
            </a:r>
            <a:r>
              <a:rPr lang="en-US" sz="2400" dirty="0"/>
              <a:t>British Rule:- Under British Rule there ware three main types of land tenure systems in India. They </a:t>
            </a:r>
            <a:r>
              <a:rPr lang="en-US" sz="2400" dirty="0" smtClean="0"/>
              <a:t>were </a:t>
            </a:r>
            <a:r>
              <a:rPr lang="en-US" sz="2400" dirty="0" err="1"/>
              <a:t>Zamindars</a:t>
            </a:r>
            <a:r>
              <a:rPr lang="en-US" sz="2400" dirty="0"/>
              <a:t>, </a:t>
            </a:r>
            <a:r>
              <a:rPr lang="en-US" sz="2400" dirty="0" err="1"/>
              <a:t>Mahalwari</a:t>
            </a:r>
            <a:r>
              <a:rPr lang="en-US" sz="2400" dirty="0"/>
              <a:t> and </a:t>
            </a:r>
            <a:r>
              <a:rPr lang="en-US" sz="2400" dirty="0" err="1" smtClean="0"/>
              <a:t>Roytwari</a:t>
            </a:r>
            <a:r>
              <a:rPr lang="en-US" sz="2400" dirty="0" smtClean="0"/>
              <a:t>.</a:t>
            </a:r>
          </a:p>
          <a:p>
            <a:pPr>
              <a:buNone/>
            </a:pPr>
            <a:endParaRPr lang="en-US" sz="2400" dirty="0"/>
          </a:p>
          <a:p>
            <a:pPr>
              <a:buNone/>
            </a:pPr>
            <a:r>
              <a:rPr lang="en-US" sz="2400" dirty="0"/>
              <a:t>             1. </a:t>
            </a:r>
            <a:r>
              <a:rPr lang="en-US" sz="2400" b="1" dirty="0"/>
              <a:t>Permanent Settlement /</a:t>
            </a:r>
            <a:r>
              <a:rPr lang="en-US" sz="2400" b="1" dirty="0" err="1" smtClean="0"/>
              <a:t>Zamindari</a:t>
            </a:r>
            <a:r>
              <a:rPr lang="en-US" sz="2400" b="1" dirty="0" smtClean="0"/>
              <a:t> System:</a:t>
            </a:r>
            <a:r>
              <a:rPr lang="en-US" sz="2400" dirty="0" smtClean="0"/>
              <a:t> </a:t>
            </a:r>
            <a:r>
              <a:rPr lang="en-US" sz="2400" dirty="0"/>
              <a:t>-</a:t>
            </a:r>
          </a:p>
          <a:p>
            <a:pPr>
              <a:buNone/>
            </a:pPr>
            <a:r>
              <a:rPr lang="en-IN" sz="2400" dirty="0"/>
              <a:t>                          </a:t>
            </a:r>
            <a:r>
              <a:rPr lang="en-IN" sz="2400" dirty="0" smtClean="0"/>
              <a:t>Roughly 19 percent </a:t>
            </a:r>
            <a:r>
              <a:rPr lang="en-IN" sz="2400" dirty="0"/>
              <a:t>of total area </a:t>
            </a:r>
            <a:r>
              <a:rPr lang="en-IN" sz="2400" dirty="0" smtClean="0"/>
              <a:t>were under  this system in British- </a:t>
            </a:r>
            <a:r>
              <a:rPr lang="en-IN" sz="2400" dirty="0"/>
              <a:t>Bengal, Orissa, Bihar, Banaras. </a:t>
            </a:r>
            <a:endParaRPr lang="en-US" sz="2400" dirty="0"/>
          </a:p>
        </p:txBody>
      </p:sp>
      <p:pic>
        <p:nvPicPr>
          <p:cNvPr id="1027" name="Picture 3"/>
          <p:cNvPicPr>
            <a:picLocks noChangeAspect="1" noChangeArrowheads="1"/>
          </p:cNvPicPr>
          <p:nvPr/>
        </p:nvPicPr>
        <p:blipFill>
          <a:blip r:embed="rId2"/>
          <a:srcRect/>
          <a:stretch>
            <a:fillRect/>
          </a:stretch>
        </p:blipFill>
        <p:spPr bwMode="auto">
          <a:xfrm>
            <a:off x="5286380" y="4929197"/>
            <a:ext cx="3043367" cy="1711337"/>
          </a:xfrm>
          <a:prstGeom prst="rect">
            <a:avLst/>
          </a:prstGeom>
          <a:noFill/>
          <a:ln w="9525">
            <a:noFill/>
            <a:miter lim="800000"/>
            <a:headEnd/>
            <a:tailEnd/>
          </a:ln>
          <a:effectLst/>
        </p:spPr>
      </p:pic>
    </p:spTree>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pPr>
              <a:buNone/>
            </a:pPr>
            <a:r>
              <a:rPr lang="en-US" sz="2800" dirty="0"/>
              <a:t>2</a:t>
            </a:r>
            <a:r>
              <a:rPr lang="en-US" sz="4000" dirty="0"/>
              <a:t>. </a:t>
            </a:r>
            <a:r>
              <a:rPr lang="en-US" sz="2800" b="1" dirty="0" err="1"/>
              <a:t>Ryotwari</a:t>
            </a:r>
            <a:r>
              <a:rPr lang="en-US" sz="2800" b="1" dirty="0"/>
              <a:t> System</a:t>
            </a:r>
            <a:r>
              <a:rPr lang="en-US" sz="2800" dirty="0"/>
              <a:t>:- Covered about 51% of the area under British rule – Assam, Bombay and </a:t>
            </a:r>
            <a:r>
              <a:rPr lang="en-US" sz="2800" dirty="0" smtClean="0"/>
              <a:t>Ma</a:t>
            </a:r>
            <a:r>
              <a:rPr lang="en-US" sz="2800" dirty="0" smtClean="0"/>
              <a:t>dras </a:t>
            </a:r>
            <a:r>
              <a:rPr lang="en-US" sz="2800" dirty="0"/>
              <a:t>Presidencies.</a:t>
            </a:r>
          </a:p>
          <a:p>
            <a:pPr>
              <a:buNone/>
            </a:pPr>
            <a:endParaRPr lang="en-US" sz="3600" dirty="0"/>
          </a:p>
        </p:txBody>
      </p:sp>
      <p:pic>
        <p:nvPicPr>
          <p:cNvPr id="2051" name="Picture 3"/>
          <p:cNvPicPr>
            <a:picLocks noChangeAspect="1" noChangeArrowheads="1"/>
          </p:cNvPicPr>
          <p:nvPr/>
        </p:nvPicPr>
        <p:blipFill>
          <a:blip r:embed="rId2"/>
          <a:srcRect/>
          <a:stretch>
            <a:fillRect/>
          </a:stretch>
        </p:blipFill>
        <p:spPr bwMode="auto">
          <a:xfrm>
            <a:off x="1428728" y="2397570"/>
            <a:ext cx="6777037" cy="3807960"/>
          </a:xfrm>
          <a:prstGeom prst="rect">
            <a:avLst/>
          </a:prstGeom>
          <a:noFill/>
          <a:ln w="9525">
            <a:noFill/>
            <a:miter lim="800000"/>
            <a:headEnd/>
            <a:tailEnd/>
          </a:ln>
          <a:effectLst/>
        </p:spPr>
      </p:pic>
    </p:spTree>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a:bodyPr>
          <a:lstStyle/>
          <a:p>
            <a:pPr>
              <a:buNone/>
            </a:pPr>
            <a:r>
              <a:rPr lang="en-US" sz="4000" dirty="0"/>
              <a:t>  </a:t>
            </a:r>
            <a:r>
              <a:rPr lang="en-US" sz="2800" dirty="0">
                <a:latin typeface="Times New Roman" pitchFamily="18" charset="0"/>
                <a:cs typeface="Times New Roman" pitchFamily="18" charset="0"/>
              </a:rPr>
              <a:t>3. </a:t>
            </a:r>
            <a:r>
              <a:rPr lang="en-US" sz="2800" b="1" dirty="0" err="1">
                <a:latin typeface="Times New Roman" pitchFamily="18" charset="0"/>
                <a:cs typeface="Times New Roman" pitchFamily="18" charset="0"/>
              </a:rPr>
              <a:t>Mahalwari</a:t>
            </a:r>
            <a:r>
              <a:rPr lang="en-US" sz="2800" b="1" dirty="0">
                <a:latin typeface="Times New Roman" pitchFamily="18" charset="0"/>
                <a:cs typeface="Times New Roman" pitchFamily="18" charset="0"/>
              </a:rPr>
              <a:t> System </a:t>
            </a:r>
            <a:r>
              <a:rPr lang="en-US" sz="2800" dirty="0">
                <a:latin typeface="Times New Roman" pitchFamily="18" charset="0"/>
                <a:cs typeface="Times New Roman" pitchFamily="18" charset="0"/>
              </a:rPr>
              <a:t>:- Covered 30% of area under British Rule – major parts of NWFP, central provinces and  Punjab. </a:t>
            </a:r>
          </a:p>
        </p:txBody>
      </p:sp>
      <p:pic>
        <p:nvPicPr>
          <p:cNvPr id="4" name="Picture 2"/>
          <p:cNvPicPr>
            <a:picLocks noChangeAspect="1" noChangeArrowheads="1"/>
          </p:cNvPicPr>
          <p:nvPr/>
        </p:nvPicPr>
        <p:blipFill>
          <a:blip r:embed="rId2"/>
          <a:srcRect/>
          <a:stretch>
            <a:fillRect/>
          </a:stretch>
        </p:blipFill>
        <p:spPr bwMode="auto">
          <a:xfrm>
            <a:off x="1357290" y="2428868"/>
            <a:ext cx="6858000" cy="3248025"/>
          </a:xfrm>
          <a:prstGeom prst="rect">
            <a:avLst/>
          </a:prstGeom>
          <a:noFill/>
          <a:ln w="9525">
            <a:noFill/>
            <a:miter lim="800000"/>
            <a:headEnd/>
            <a:tailEnd/>
          </a:ln>
          <a:effectLst/>
        </p:spPr>
      </p:pic>
    </p:spTree>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Importance of land tenure system</a:t>
            </a:r>
            <a:endParaRPr lang="en-US" b="1" dirty="0"/>
          </a:p>
        </p:txBody>
      </p:sp>
      <p:sp>
        <p:nvSpPr>
          <p:cNvPr id="3" name="Content Placeholder 2"/>
          <p:cNvSpPr>
            <a:spLocks noGrp="1"/>
          </p:cNvSpPr>
          <p:nvPr>
            <p:ph idx="1"/>
          </p:nvPr>
        </p:nvSpPr>
        <p:spPr/>
        <p:txBody>
          <a:bodyPr/>
          <a:lstStyle/>
          <a:p>
            <a:endParaRPr lang="en-IN" dirty="0" smtClean="0"/>
          </a:p>
          <a:p>
            <a:endParaRPr lang="en-IN" dirty="0" smtClean="0"/>
          </a:p>
          <a:p>
            <a:r>
              <a:rPr lang="en-IN" dirty="0" smtClean="0"/>
              <a:t>Locating </a:t>
            </a:r>
            <a:r>
              <a:rPr lang="en-IN" dirty="0"/>
              <a:t>Actual Owner</a:t>
            </a:r>
          </a:p>
          <a:p>
            <a:endParaRPr lang="en-IN" dirty="0" smtClean="0"/>
          </a:p>
          <a:p>
            <a:r>
              <a:rPr lang="en-IN" dirty="0" smtClean="0"/>
              <a:t>Development </a:t>
            </a:r>
            <a:r>
              <a:rPr lang="en-IN" dirty="0"/>
              <a:t>of Agriculture</a:t>
            </a:r>
          </a:p>
          <a:p>
            <a:endParaRPr lang="en-IN" dirty="0" smtClean="0"/>
          </a:p>
          <a:p>
            <a:r>
              <a:rPr lang="en-IN" dirty="0" smtClean="0"/>
              <a:t>Importance </a:t>
            </a:r>
            <a:r>
              <a:rPr lang="en-IN" dirty="0"/>
              <a:t>of Society </a:t>
            </a:r>
          </a:p>
          <a:p>
            <a:endParaRPr lang="en-US" dirty="0"/>
          </a:p>
        </p:txBody>
      </p:sp>
    </p:spTree>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42"/>
          </a:xfrm>
        </p:spPr>
        <p:txBody>
          <a:bodyPr>
            <a:normAutofit fontScale="90000"/>
          </a:bodyPr>
          <a:lstStyle/>
          <a:p>
            <a:r>
              <a:rPr lang="en-IN" sz="4000" b="1" dirty="0">
                <a:latin typeface="Times New Roman" pitchFamily="18" charset="0"/>
                <a:cs typeface="Times New Roman" pitchFamily="18" charset="0"/>
              </a:rPr>
              <a:t>Features of an Ideal Land Tenure System</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AutoNum type="arabicPeriod"/>
            </a:pPr>
            <a:r>
              <a:rPr lang="en-IN" b="1" dirty="0" smtClean="0"/>
              <a:t>The </a:t>
            </a:r>
            <a:r>
              <a:rPr lang="en-IN" b="1" dirty="0"/>
              <a:t>tiller or cultivator  of the Land should possess a definite and permanent right over his land</a:t>
            </a:r>
            <a:r>
              <a:rPr lang="en-IN" b="1" dirty="0" smtClean="0"/>
              <a:t>.</a:t>
            </a:r>
          </a:p>
          <a:p>
            <a:pPr marL="514350" indent="-514350">
              <a:buNone/>
            </a:pPr>
            <a:endParaRPr lang="en-IN" b="1" dirty="0"/>
          </a:p>
          <a:p>
            <a:pPr>
              <a:buNone/>
            </a:pPr>
            <a:r>
              <a:rPr lang="en-IN" b="1" dirty="0"/>
              <a:t>2. Rent should be collected from the cultivators at </a:t>
            </a:r>
            <a:r>
              <a:rPr lang="en-IN" b="1" dirty="0" smtClean="0"/>
              <a:t>reasonable  </a:t>
            </a:r>
            <a:r>
              <a:rPr lang="en-IN" b="1" dirty="0"/>
              <a:t>rate</a:t>
            </a:r>
            <a:r>
              <a:rPr lang="en-IN" b="1" dirty="0" smtClean="0"/>
              <a:t>.</a:t>
            </a:r>
          </a:p>
          <a:p>
            <a:pPr>
              <a:buNone/>
            </a:pPr>
            <a:endParaRPr lang="en-IN" b="1" dirty="0"/>
          </a:p>
          <a:p>
            <a:pPr>
              <a:buNone/>
            </a:pPr>
            <a:r>
              <a:rPr lang="en-IN" b="1" dirty="0"/>
              <a:t>3. The limits of cultivation process must be specified clearly. </a:t>
            </a:r>
            <a:endParaRPr lang="en-US" b="1" dirty="0"/>
          </a:p>
        </p:txBody>
      </p:sp>
    </p:spTree>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t>REFERENCES</a:t>
            </a:r>
            <a:endParaRPr lang="en-US" b="1" dirty="0"/>
          </a:p>
        </p:txBody>
      </p:sp>
      <p:sp>
        <p:nvSpPr>
          <p:cNvPr id="3" name="Content Placeholder 2"/>
          <p:cNvSpPr>
            <a:spLocks noGrp="1"/>
          </p:cNvSpPr>
          <p:nvPr>
            <p:ph idx="1"/>
          </p:nvPr>
        </p:nvSpPr>
        <p:spPr/>
        <p:txBody>
          <a:bodyPr>
            <a:normAutofit/>
          </a:bodyPr>
          <a:lstStyle/>
          <a:p>
            <a:r>
              <a:rPr lang="en-US" sz="2400" dirty="0" smtClean="0"/>
              <a:t>S.L. </a:t>
            </a:r>
            <a:r>
              <a:rPr lang="en-US" sz="2400" dirty="0" err="1" smtClean="0"/>
              <a:t>Doshi</a:t>
            </a:r>
            <a:r>
              <a:rPr lang="en-US" sz="2400" dirty="0" smtClean="0"/>
              <a:t> and P.C. Jain, (2009) Rural Sociology. </a:t>
            </a:r>
            <a:r>
              <a:rPr lang="en-US" sz="2400" dirty="0" err="1" smtClean="0"/>
              <a:t>Rawat</a:t>
            </a:r>
            <a:r>
              <a:rPr lang="en-US" sz="2400" dirty="0" smtClean="0"/>
              <a:t> Publications</a:t>
            </a:r>
            <a:r>
              <a:rPr lang="en-US" sz="2400" dirty="0" smtClean="0"/>
              <a:t>.</a:t>
            </a:r>
          </a:p>
          <a:p>
            <a:pPr>
              <a:buNone/>
            </a:pPr>
            <a:endParaRPr lang="en-US" sz="2400" dirty="0" smtClean="0"/>
          </a:p>
          <a:p>
            <a:pPr>
              <a:buNone/>
            </a:pPr>
            <a:r>
              <a:rPr lang="en-IN" sz="2400" smtClean="0"/>
              <a:t>  AGRICULTURE </a:t>
            </a:r>
            <a:r>
              <a:rPr lang="en-IN" sz="2400" dirty="0"/>
              <a:t>INFORMATION LAND </a:t>
            </a:r>
            <a:r>
              <a:rPr lang="en-IN" sz="2400" dirty="0" err="1"/>
              <a:t>TENURE:http</a:t>
            </a:r>
            <a:r>
              <a:rPr lang="en-IN" sz="2400" dirty="0"/>
              <a:t>//</a:t>
            </a:r>
          </a:p>
          <a:p>
            <a:pPr>
              <a:buNone/>
            </a:pPr>
            <a:r>
              <a:rPr lang="en-IN" sz="2400" dirty="0"/>
              <a:t>      </a:t>
            </a:r>
            <a:r>
              <a:rPr lang="en-IN" sz="2400" dirty="0">
                <a:hlinkClick r:id="rId2"/>
              </a:rPr>
              <a:t>www.indiaagronet.com/indiaagronet/agri-economics/CONTENTS/Land%20Tenure.htm</a:t>
            </a:r>
            <a:r>
              <a:rPr lang="en-IN" sz="2400" dirty="0"/>
              <a:t>.</a:t>
            </a:r>
          </a:p>
          <a:p>
            <a:pPr>
              <a:buNone/>
            </a:pPr>
            <a:r>
              <a:rPr lang="en-IN" sz="2400" dirty="0"/>
              <a:t>    LAND TENURE SYSTEM:IMPORTANCE AND FETUSES : </a:t>
            </a:r>
          </a:p>
          <a:p>
            <a:pPr>
              <a:buNone/>
            </a:pPr>
            <a:r>
              <a:rPr lang="en-IN" sz="2400" dirty="0"/>
              <a:t>    </a:t>
            </a:r>
            <a:r>
              <a:rPr lang="en-IN" sz="2400" dirty="0">
                <a:hlinkClick r:id="rId3"/>
              </a:rPr>
              <a:t>http://www.economicsdiscussion.net/India/land-tenure-system</a:t>
            </a:r>
            <a:r>
              <a:rPr lang="en-IN" sz="2400" dirty="0"/>
              <a:t> </a:t>
            </a:r>
            <a:r>
              <a:rPr lang="en-IN" sz="2400" dirty="0" err="1"/>
              <a:t>inportance</a:t>
            </a:r>
            <a:r>
              <a:rPr lang="en-IN" sz="2400" dirty="0"/>
              <a:t>-and-</a:t>
            </a:r>
            <a:r>
              <a:rPr lang="en-IN" sz="2400" dirty="0" err="1"/>
              <a:t>fetures</a:t>
            </a:r>
            <a:r>
              <a:rPr lang="en-IN" sz="2400" dirty="0"/>
              <a:t>/1907 </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437</TotalTime>
  <Words>497</Words>
  <Application>Microsoft Office PowerPoint</Application>
  <PresentationFormat>On-screen Show (4:3)</PresentationFormat>
  <Paragraphs>58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Land Tenure System</vt:lpstr>
      <vt:lpstr>INTRODUCTION</vt:lpstr>
      <vt:lpstr>LAND TENURE:MEANING</vt:lpstr>
      <vt:lpstr>HISTORY OF LAND TENURE</vt:lpstr>
      <vt:lpstr>Slide 5</vt:lpstr>
      <vt:lpstr>Slide 6</vt:lpstr>
      <vt:lpstr>Importance of land tenure system</vt:lpstr>
      <vt:lpstr>Features of an Ideal Land Tenure System</vt:lpstr>
      <vt:lpstr>REFERENCES</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 Saifuddin</dc:creator>
  <cp:lastModifiedBy>asmita</cp:lastModifiedBy>
  <cp:revision>64</cp:revision>
  <dcterms:created xsi:type="dcterms:W3CDTF">2020-03-28T13:53:03Z</dcterms:created>
  <dcterms:modified xsi:type="dcterms:W3CDTF">2020-04-05T11:46:34Z</dcterms:modified>
</cp:coreProperties>
</file>