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8" r:id="rId3"/>
    <p:sldId id="269" r:id="rId4"/>
    <p:sldId id="270" r:id="rId5"/>
    <p:sldId id="271" r:id="rId6"/>
    <p:sldId id="272" r:id="rId7"/>
    <p:sldId id="274" r:id="rId8"/>
    <p:sldId id="273" r:id="rId9"/>
    <p:sldId id="275" r:id="rId10"/>
    <p:sldId id="276" r:id="rId11"/>
    <p:sldId id="277" r:id="rId12"/>
    <p:sldId id="278" r:id="rId13"/>
    <p:sldId id="279" r:id="rId14"/>
    <p:sldId id="280"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B2769F-7F2D-499D-AB19-07DBECB1BE62}"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3DB86-1944-40E1-8299-C27BF26F18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B2769F-7F2D-499D-AB19-07DBECB1BE62}"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3DB86-1944-40E1-8299-C27BF26F18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B2769F-7F2D-499D-AB19-07DBECB1BE62}"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3DB86-1944-40E1-8299-C27BF26F18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B2769F-7F2D-499D-AB19-07DBECB1BE62}"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3DB86-1944-40E1-8299-C27BF26F18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B2769F-7F2D-499D-AB19-07DBECB1BE62}"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3DB86-1944-40E1-8299-C27BF26F18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B2769F-7F2D-499D-AB19-07DBECB1BE62}"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3DB86-1944-40E1-8299-C27BF26F18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B2769F-7F2D-499D-AB19-07DBECB1BE62}" type="datetimeFigureOut">
              <a:rPr lang="en-US" smtClean="0"/>
              <a:pPr/>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D3DB86-1944-40E1-8299-C27BF26F18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B2769F-7F2D-499D-AB19-07DBECB1BE62}" type="datetimeFigureOut">
              <a:rPr lang="en-US" smtClean="0"/>
              <a:pPr/>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D3DB86-1944-40E1-8299-C27BF26F18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B2769F-7F2D-499D-AB19-07DBECB1BE62}" type="datetimeFigureOut">
              <a:rPr lang="en-US" smtClean="0"/>
              <a:pPr/>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D3DB86-1944-40E1-8299-C27BF26F18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B2769F-7F2D-499D-AB19-07DBECB1BE62}"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3DB86-1944-40E1-8299-C27BF26F18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B2769F-7F2D-499D-AB19-07DBECB1BE62}"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3DB86-1944-40E1-8299-C27BF26F18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B2769F-7F2D-499D-AB19-07DBECB1BE62}" type="datetimeFigureOut">
              <a:rPr lang="en-US" smtClean="0"/>
              <a:pPr/>
              <a:t>4/4/2020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D3DB86-1944-40E1-8299-C27BF26F18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ap.edu/catalog/10211/publicly-funded-agricultural-research-and-the-changing-structure-of-us-agriculture" TargetMode="External"/><Relationship Id="rId2" Type="http://schemas.openxmlformats.org/officeDocument/2006/relationships/hyperlink" Target="https://www.mkgandhi.org/articles/relevance-of-Gandhian-principles-in%20agriculture.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295400"/>
            <a:ext cx="9144000" cy="5562600"/>
          </a:xfrm>
        </p:spPr>
        <p:txBody>
          <a:bodyPr>
            <a:noAutofit/>
          </a:bodyPr>
          <a:lstStyle/>
          <a:p>
            <a:pPr algn="l"/>
            <a:r>
              <a:rPr lang="en-US" sz="2600" b="1" dirty="0" smtClean="0">
                <a:solidFill>
                  <a:schemeClr val="accent5">
                    <a:lumMod val="75000"/>
                  </a:schemeClr>
                </a:solidFill>
                <a:latin typeface="Gentium Basic" pitchFamily="2" charset="0"/>
                <a:cs typeface="Angsana New" pitchFamily="18" charset="-34"/>
              </a:rPr>
              <a:t>Course </a:t>
            </a:r>
            <a:r>
              <a:rPr lang="en-US" sz="2600" b="1" dirty="0" smtClean="0">
                <a:solidFill>
                  <a:schemeClr val="accent5">
                    <a:lumMod val="75000"/>
                  </a:schemeClr>
                </a:solidFill>
                <a:latin typeface="Gentium Basic" pitchFamily="2" charset="0"/>
                <a:cs typeface="Angsana New" pitchFamily="18" charset="-34"/>
              </a:rPr>
              <a:t>coordinator- Dr. </a:t>
            </a:r>
            <a:r>
              <a:rPr lang="en-US" sz="2600" b="1" cap="none" dirty="0" err="1" smtClean="0">
                <a:solidFill>
                  <a:schemeClr val="accent5">
                    <a:lumMod val="75000"/>
                  </a:schemeClr>
                </a:solidFill>
                <a:latin typeface="Gentium Basic" pitchFamily="2" charset="0"/>
                <a:cs typeface="Angsana New" pitchFamily="18" charset="-34"/>
              </a:rPr>
              <a:t>Asmita</a:t>
            </a:r>
            <a:r>
              <a:rPr lang="en-US" sz="2600" b="1" cap="none" dirty="0" smtClean="0">
                <a:solidFill>
                  <a:schemeClr val="accent5">
                    <a:lumMod val="75000"/>
                  </a:schemeClr>
                </a:solidFill>
                <a:latin typeface="Gentium Basic" pitchFamily="2" charset="0"/>
                <a:cs typeface="Angsana New" pitchFamily="18" charset="-34"/>
              </a:rPr>
              <a:t> Bhattacharyya</a:t>
            </a:r>
            <a:br>
              <a:rPr lang="en-US" sz="2600" b="1" cap="none" dirty="0" smtClean="0">
                <a:solidFill>
                  <a:schemeClr val="accent5">
                    <a:lumMod val="75000"/>
                  </a:schemeClr>
                </a:solidFill>
                <a:latin typeface="Gentium Basic" pitchFamily="2" charset="0"/>
                <a:cs typeface="Angsana New" pitchFamily="18" charset="-34"/>
              </a:rPr>
            </a:br>
            <a:r>
              <a:rPr lang="en-US" sz="2600" b="1" cap="none" dirty="0" smtClean="0">
                <a:solidFill>
                  <a:srgbClr val="002060"/>
                </a:solidFill>
                <a:latin typeface="Gentium Basic" pitchFamily="2" charset="0"/>
                <a:cs typeface="Angsana New" pitchFamily="18" charset="-34"/>
              </a:rPr>
              <a:t/>
            </a:r>
            <a:br>
              <a:rPr lang="en-US" sz="2600" b="1" cap="none" dirty="0" smtClean="0">
                <a:solidFill>
                  <a:srgbClr val="002060"/>
                </a:solidFill>
                <a:latin typeface="Gentium Basic" pitchFamily="2" charset="0"/>
                <a:cs typeface="Angsana New" pitchFamily="18" charset="-34"/>
              </a:rPr>
            </a:br>
            <a:r>
              <a:rPr lang="en-US" sz="2600" b="1" cap="none" dirty="0" smtClean="0">
                <a:solidFill>
                  <a:srgbClr val="FFFF00"/>
                </a:solidFill>
                <a:latin typeface="Gentium Basic" pitchFamily="2" charset="0"/>
                <a:cs typeface="Angsana New" pitchFamily="18" charset="-34"/>
              </a:rPr>
              <a:t>T</a:t>
            </a:r>
            <a:r>
              <a:rPr lang="en-US" sz="2600" b="1" dirty="0" smtClean="0">
                <a:solidFill>
                  <a:srgbClr val="FFFF00"/>
                </a:solidFill>
                <a:latin typeface="Gentium Basic" pitchFamily="2" charset="0"/>
                <a:cs typeface="Angsana New" pitchFamily="18" charset="-34"/>
              </a:rPr>
              <a:t>eam </a:t>
            </a:r>
            <a:r>
              <a:rPr lang="en-US" sz="2600" b="1" dirty="0" smtClean="0">
                <a:solidFill>
                  <a:srgbClr val="FFFF00"/>
                </a:solidFill>
                <a:latin typeface="Gentium Basic" pitchFamily="2" charset="0"/>
                <a:cs typeface="Angsana New" pitchFamily="18" charset="-34"/>
              </a:rPr>
              <a:t>Members- </a:t>
            </a:r>
            <a:r>
              <a:rPr lang="en-US" sz="2600" b="1" dirty="0" smtClean="0">
                <a:solidFill>
                  <a:srgbClr val="FFFF00"/>
                </a:solidFill>
                <a:latin typeface="Gentium Basic" pitchFamily="2" charset="0"/>
                <a:cs typeface="Angsana New" pitchFamily="18" charset="-34"/>
              </a:rPr>
              <a:t/>
            </a:r>
            <a:br>
              <a:rPr lang="en-US" sz="2600" b="1" dirty="0" smtClean="0">
                <a:solidFill>
                  <a:srgbClr val="FFFF00"/>
                </a:solidFill>
                <a:latin typeface="Gentium Basic" pitchFamily="2" charset="0"/>
                <a:cs typeface="Angsana New" pitchFamily="18" charset="-34"/>
              </a:rPr>
            </a:br>
            <a:r>
              <a:rPr lang="en-US" sz="2600" b="1" dirty="0" smtClean="0">
                <a:solidFill>
                  <a:srgbClr val="FFFF00"/>
                </a:solidFill>
                <a:latin typeface="Gentium Basic" pitchFamily="2" charset="0"/>
                <a:cs typeface="Angsana New" pitchFamily="18" charset="-34"/>
              </a:rPr>
              <a:t>	</a:t>
            </a:r>
            <a:r>
              <a:rPr lang="en-US" sz="2600" b="1" dirty="0" smtClean="0">
                <a:solidFill>
                  <a:srgbClr val="FFFF00"/>
                </a:solidFill>
                <a:latin typeface="Gentium Basic" pitchFamily="2" charset="0"/>
                <a:cs typeface="Angsana New" pitchFamily="18" charset="-34"/>
              </a:rPr>
              <a:t/>
            </a:r>
            <a:br>
              <a:rPr lang="en-US" sz="2600" b="1" dirty="0" smtClean="0">
                <a:solidFill>
                  <a:srgbClr val="FFFF00"/>
                </a:solidFill>
                <a:latin typeface="Gentium Basic" pitchFamily="2" charset="0"/>
                <a:cs typeface="Angsana New" pitchFamily="18" charset="-34"/>
              </a:rPr>
            </a:br>
            <a:r>
              <a:rPr lang="en-US" sz="2600" b="1" dirty="0" smtClean="0">
                <a:solidFill>
                  <a:srgbClr val="FFFF00"/>
                </a:solidFill>
                <a:latin typeface="Gentium Basic" pitchFamily="2" charset="0"/>
                <a:cs typeface="Angsana New" pitchFamily="18" charset="-34"/>
              </a:rPr>
              <a:t> </a:t>
            </a:r>
            <a:r>
              <a:rPr lang="en-US" sz="2600" b="1" dirty="0" smtClean="0">
                <a:solidFill>
                  <a:srgbClr val="FFFF00"/>
                </a:solidFill>
                <a:latin typeface="Gentium Basic" pitchFamily="2" charset="0"/>
                <a:cs typeface="Angsana New" pitchFamily="18" charset="-34"/>
              </a:rPr>
              <a:t>         </a:t>
            </a:r>
            <a:r>
              <a:rPr sz="2600" b="1" smtClean="0">
                <a:solidFill>
                  <a:srgbClr val="FFFF00"/>
                </a:solidFill>
                <a:latin typeface="Gentium Basic" pitchFamily="2" charset="0"/>
                <a:cs typeface="Angsana New" pitchFamily="18" charset="-34"/>
              </a:rPr>
              <a:t>Eshita </a:t>
            </a:r>
            <a:r>
              <a:rPr sz="2600" b="1" smtClean="0">
                <a:solidFill>
                  <a:srgbClr val="FFFF00"/>
                </a:solidFill>
                <a:latin typeface="Gentium Basic" pitchFamily="2" charset="0"/>
                <a:cs typeface="Angsana New" pitchFamily="18" charset="-34"/>
              </a:rPr>
              <a:t>Maity</a:t>
            </a:r>
            <a:r>
              <a:rPr sz="2600" b="1" smtClean="0">
                <a:solidFill>
                  <a:srgbClr val="FFFF00"/>
                </a:solidFill>
                <a:latin typeface="Gentium Basic" pitchFamily="2" charset="0"/>
                <a:cs typeface="Angsana New" pitchFamily="18" charset="-34"/>
              </a:rPr>
              <a:t>(</a:t>
            </a:r>
            <a:r>
              <a:rPr lang="en-IN" sz="2600" b="1" dirty="0" smtClean="0">
                <a:solidFill>
                  <a:srgbClr val="FFFF00"/>
                </a:solidFill>
                <a:latin typeface="Gentium Basic" pitchFamily="2" charset="0"/>
                <a:cs typeface="Angsana New" pitchFamily="18" charset="-34"/>
              </a:rPr>
              <a:t> Roll </a:t>
            </a:r>
            <a:r>
              <a:rPr sz="2600" b="1" smtClean="0">
                <a:solidFill>
                  <a:srgbClr val="FFFF00"/>
                </a:solidFill>
                <a:latin typeface="Gentium Basic" pitchFamily="2" charset="0"/>
                <a:cs typeface="Angsana New" pitchFamily="18" charset="-34"/>
              </a:rPr>
              <a:t>49</a:t>
            </a:r>
            <a:r>
              <a:rPr sz="2600" b="1" smtClean="0">
                <a:solidFill>
                  <a:srgbClr val="FFFF00"/>
                </a:solidFill>
                <a:latin typeface="Gentium Basic" pitchFamily="2" charset="0"/>
                <a:cs typeface="Angsana New" pitchFamily="18" charset="-34"/>
              </a:rPr>
              <a:t>) (</a:t>
            </a:r>
            <a:r>
              <a:rPr lang="en-US" sz="2600" b="1" dirty="0" smtClean="0">
                <a:solidFill>
                  <a:srgbClr val="FFFF00"/>
                </a:solidFill>
                <a:latin typeface="Gentium Basic" pitchFamily="2" charset="0"/>
                <a:cs typeface="Angsana New" pitchFamily="18" charset="-34"/>
              </a:rPr>
              <a:t>group </a:t>
            </a:r>
            <a:r>
              <a:rPr sz="2600" b="1" smtClean="0">
                <a:solidFill>
                  <a:srgbClr val="FFFF00"/>
                </a:solidFill>
                <a:latin typeface="Gentium Basic" pitchFamily="2" charset="0"/>
                <a:cs typeface="Angsana New" pitchFamily="18" charset="-34"/>
              </a:rPr>
              <a:t>leader) </a:t>
            </a:r>
            <a:r>
              <a:rPr lang="en-IN" sz="2600" b="1" dirty="0" smtClean="0">
                <a:solidFill>
                  <a:srgbClr val="FFFF00"/>
                </a:solidFill>
                <a:latin typeface="Gentium Basic" pitchFamily="2" charset="0"/>
                <a:cs typeface="Angsana New" pitchFamily="18" charset="-34"/>
              </a:rPr>
              <a:t/>
            </a:r>
            <a:br>
              <a:rPr lang="en-IN" sz="2600" b="1" dirty="0" smtClean="0">
                <a:solidFill>
                  <a:srgbClr val="FFFF00"/>
                </a:solidFill>
                <a:latin typeface="Gentium Basic" pitchFamily="2" charset="0"/>
                <a:cs typeface="Angsana New" pitchFamily="18" charset="-34"/>
              </a:rPr>
            </a:br>
            <a:r>
              <a:rPr sz="2600" b="1" smtClean="0">
                <a:solidFill>
                  <a:srgbClr val="FFFF00"/>
                </a:solidFill>
                <a:latin typeface="Gentium Basic" pitchFamily="2" charset="0"/>
                <a:cs typeface="Angsana New" pitchFamily="18" charset="-34"/>
              </a:rPr>
              <a:t>	Silpa </a:t>
            </a:r>
            <a:r>
              <a:rPr lang="en-US" sz="2600" b="1" cap="none" dirty="0" err="1" smtClean="0">
                <a:solidFill>
                  <a:srgbClr val="FFFF00"/>
                </a:solidFill>
                <a:latin typeface="Gentium Basic" pitchFamily="2" charset="0"/>
                <a:cs typeface="Angsana New" pitchFamily="18" charset="-34"/>
              </a:rPr>
              <a:t>Bhanja</a:t>
            </a:r>
            <a:r>
              <a:rPr lang="en-US" sz="2600" b="1" cap="none" dirty="0" smtClean="0">
                <a:solidFill>
                  <a:srgbClr val="FFFF00"/>
                </a:solidFill>
                <a:latin typeface="Gentium Basic" pitchFamily="2" charset="0"/>
                <a:cs typeface="Angsana New" pitchFamily="18" charset="-34"/>
              </a:rPr>
              <a:t>( Roll 04</a:t>
            </a:r>
            <a:r>
              <a:rPr lang="en-US" sz="2600" b="1" cap="none" dirty="0" smtClean="0">
                <a:solidFill>
                  <a:srgbClr val="FFFF00"/>
                </a:solidFill>
                <a:latin typeface="Gentium Basic" pitchFamily="2" charset="0"/>
                <a:cs typeface="Angsana New" pitchFamily="18" charset="-34"/>
              </a:rPr>
              <a:t>) </a:t>
            </a:r>
            <a:br>
              <a:rPr lang="en-US" sz="2600" b="1" cap="none" dirty="0" smtClean="0">
                <a:solidFill>
                  <a:srgbClr val="FFFF00"/>
                </a:solidFill>
                <a:latin typeface="Gentium Basic" pitchFamily="2" charset="0"/>
                <a:cs typeface="Angsana New" pitchFamily="18" charset="-34"/>
              </a:rPr>
            </a:br>
            <a:r>
              <a:rPr lang="en-US" sz="2600" b="1" cap="none" dirty="0" smtClean="0">
                <a:solidFill>
                  <a:srgbClr val="FFFF00"/>
                </a:solidFill>
                <a:latin typeface="Gentium Basic" pitchFamily="2" charset="0"/>
                <a:cs typeface="Angsana New" pitchFamily="18" charset="-34"/>
              </a:rPr>
              <a:t>	</a:t>
            </a:r>
            <a:r>
              <a:rPr lang="en-US" sz="2600" b="1" cap="none" dirty="0" err="1" smtClean="0">
                <a:solidFill>
                  <a:srgbClr val="FFFF00"/>
                </a:solidFill>
                <a:latin typeface="Gentium Basic" pitchFamily="2" charset="0"/>
                <a:cs typeface="Angsana New" pitchFamily="18" charset="-34"/>
              </a:rPr>
              <a:t>Rupali</a:t>
            </a:r>
            <a:r>
              <a:rPr lang="en-US" sz="2600" b="1" cap="none" dirty="0" smtClean="0">
                <a:solidFill>
                  <a:srgbClr val="FFFF00"/>
                </a:solidFill>
                <a:latin typeface="Gentium Basic" pitchFamily="2" charset="0"/>
                <a:cs typeface="Angsana New" pitchFamily="18" charset="-34"/>
              </a:rPr>
              <a:t> </a:t>
            </a:r>
            <a:r>
              <a:rPr lang="en-US" sz="2600" b="1" cap="none" dirty="0" err="1" smtClean="0">
                <a:solidFill>
                  <a:srgbClr val="FFFF00"/>
                </a:solidFill>
                <a:latin typeface="Gentium Basic" pitchFamily="2" charset="0"/>
                <a:cs typeface="Angsana New" pitchFamily="18" charset="-34"/>
              </a:rPr>
              <a:t>Senapati</a:t>
            </a:r>
            <a:r>
              <a:rPr lang="en-US" sz="2600" b="1" cap="none" dirty="0" smtClean="0">
                <a:solidFill>
                  <a:srgbClr val="FFFF00"/>
                </a:solidFill>
                <a:latin typeface="Gentium Basic" pitchFamily="2" charset="0"/>
                <a:cs typeface="Angsana New" pitchFamily="18" charset="-34"/>
              </a:rPr>
              <a:t>(Roll 43)</a:t>
            </a:r>
            <a:r>
              <a:rPr lang="en-US" sz="2600" b="1" cap="none" dirty="0" smtClean="0">
                <a:solidFill>
                  <a:srgbClr val="FFFF00"/>
                </a:solidFill>
                <a:latin typeface="Gentium Basic" pitchFamily="2" charset="0"/>
                <a:cs typeface="Angsana New" pitchFamily="18" charset="-34"/>
              </a:rPr>
              <a:t/>
            </a:r>
            <a:br>
              <a:rPr lang="en-US" sz="2600" b="1" cap="none" dirty="0" smtClean="0">
                <a:solidFill>
                  <a:srgbClr val="FFFF00"/>
                </a:solidFill>
                <a:latin typeface="Gentium Basic" pitchFamily="2" charset="0"/>
                <a:cs typeface="Angsana New" pitchFamily="18" charset="-34"/>
              </a:rPr>
            </a:br>
            <a:r>
              <a:rPr lang="en-US" sz="2600" b="1" cap="none" dirty="0" smtClean="0">
                <a:solidFill>
                  <a:srgbClr val="FFFF00"/>
                </a:solidFill>
                <a:latin typeface="Gentium Basic" pitchFamily="2" charset="0"/>
                <a:cs typeface="Angsana New" pitchFamily="18" charset="-34"/>
              </a:rPr>
              <a:t>	</a:t>
            </a:r>
            <a:r>
              <a:rPr lang="en-US" sz="2600" b="1" cap="none" dirty="0" err="1" smtClean="0">
                <a:solidFill>
                  <a:srgbClr val="FFFF00"/>
                </a:solidFill>
                <a:latin typeface="Gentium Basic" pitchFamily="2" charset="0"/>
                <a:cs typeface="Angsana New" pitchFamily="18" charset="-34"/>
              </a:rPr>
              <a:t>Sonali</a:t>
            </a:r>
            <a:r>
              <a:rPr lang="en-US" sz="2600" b="1" cap="none" dirty="0" smtClean="0">
                <a:solidFill>
                  <a:srgbClr val="FFFF00"/>
                </a:solidFill>
                <a:latin typeface="Gentium Basic" pitchFamily="2" charset="0"/>
                <a:cs typeface="Angsana New" pitchFamily="18" charset="-34"/>
              </a:rPr>
              <a:t> </a:t>
            </a:r>
            <a:r>
              <a:rPr lang="en-US" sz="2600" b="1" cap="none" dirty="0" err="1" smtClean="0">
                <a:solidFill>
                  <a:srgbClr val="FFFF00"/>
                </a:solidFill>
                <a:latin typeface="Gentium Basic" pitchFamily="2" charset="0"/>
                <a:cs typeface="Angsana New" pitchFamily="18" charset="-34"/>
              </a:rPr>
              <a:t>Senapati</a:t>
            </a:r>
            <a:r>
              <a:rPr lang="en-US" sz="2600" b="1" cap="none" dirty="0" smtClean="0">
                <a:solidFill>
                  <a:srgbClr val="FFFF00"/>
                </a:solidFill>
                <a:latin typeface="Gentium Basic" pitchFamily="2" charset="0"/>
                <a:cs typeface="Angsana New" pitchFamily="18" charset="-34"/>
              </a:rPr>
              <a:t>(Roll 44)</a:t>
            </a:r>
            <a:r>
              <a:rPr lang="en-US" sz="2600" b="1" cap="none" dirty="0" smtClean="0">
                <a:solidFill>
                  <a:srgbClr val="FFFF00"/>
                </a:solidFill>
                <a:latin typeface="Gentium Basic" pitchFamily="2" charset="0"/>
                <a:cs typeface="Angsana New" pitchFamily="18" charset="-34"/>
              </a:rPr>
              <a:t/>
            </a:r>
            <a:br>
              <a:rPr lang="en-US" sz="2600" b="1" cap="none" dirty="0" smtClean="0">
                <a:solidFill>
                  <a:srgbClr val="FFFF00"/>
                </a:solidFill>
                <a:latin typeface="Gentium Basic" pitchFamily="2" charset="0"/>
                <a:cs typeface="Angsana New" pitchFamily="18" charset="-34"/>
              </a:rPr>
            </a:br>
            <a:r>
              <a:rPr lang="en-US" sz="2600" b="1" cap="none" dirty="0" smtClean="0">
                <a:solidFill>
                  <a:srgbClr val="FFFF00"/>
                </a:solidFill>
                <a:latin typeface="Gentium Basic" pitchFamily="2" charset="0"/>
                <a:cs typeface="Angsana New" pitchFamily="18" charset="-34"/>
              </a:rPr>
              <a:t>	</a:t>
            </a:r>
            <a:r>
              <a:rPr lang="en-US" sz="2600" b="1" cap="none" dirty="0" err="1" smtClean="0">
                <a:solidFill>
                  <a:srgbClr val="FFFF00"/>
                </a:solidFill>
                <a:latin typeface="Gentium Basic" pitchFamily="2" charset="0"/>
                <a:cs typeface="Angsana New" pitchFamily="18" charset="-34"/>
              </a:rPr>
              <a:t>Babita</a:t>
            </a:r>
            <a:r>
              <a:rPr lang="en-US" sz="2600" b="1" cap="none" dirty="0" smtClean="0">
                <a:solidFill>
                  <a:srgbClr val="FFFF00"/>
                </a:solidFill>
                <a:latin typeface="Gentium Basic" pitchFamily="2" charset="0"/>
                <a:cs typeface="Angsana New" pitchFamily="18" charset="-34"/>
              </a:rPr>
              <a:t> </a:t>
            </a:r>
            <a:r>
              <a:rPr lang="en-US" sz="2600" b="1" cap="none" dirty="0" err="1" smtClean="0">
                <a:solidFill>
                  <a:srgbClr val="FFFF00"/>
                </a:solidFill>
                <a:latin typeface="Gentium Basic" pitchFamily="2" charset="0"/>
                <a:cs typeface="Angsana New" pitchFamily="18" charset="-34"/>
              </a:rPr>
              <a:t>Mishra</a:t>
            </a:r>
            <a:r>
              <a:rPr lang="en-US" sz="2600" b="1" cap="none" dirty="0" smtClean="0">
                <a:solidFill>
                  <a:srgbClr val="FFFF00"/>
                </a:solidFill>
                <a:latin typeface="Gentium Basic" pitchFamily="2" charset="0"/>
                <a:cs typeface="Angsana New" pitchFamily="18" charset="-34"/>
              </a:rPr>
              <a:t> </a:t>
            </a:r>
            <a:r>
              <a:rPr lang="en-US" sz="2600" b="1" cap="none" dirty="0" smtClean="0">
                <a:solidFill>
                  <a:srgbClr val="FFFF00"/>
                </a:solidFill>
                <a:latin typeface="Gentium Basic" pitchFamily="2" charset="0"/>
                <a:cs typeface="Angsana New" pitchFamily="18" charset="-34"/>
              </a:rPr>
              <a:t>(Roll 48)</a:t>
            </a:r>
            <a:r>
              <a:rPr lang="en-US" sz="2600" b="1" cap="none" dirty="0" smtClean="0">
                <a:solidFill>
                  <a:srgbClr val="FFFF00"/>
                </a:solidFill>
                <a:latin typeface="Gentium Basic" pitchFamily="2" charset="0"/>
                <a:cs typeface="Angsana New" pitchFamily="18" charset="-34"/>
              </a:rPr>
              <a:t/>
            </a:r>
            <a:br>
              <a:rPr lang="en-US" sz="2600" b="1" cap="none" dirty="0" smtClean="0">
                <a:solidFill>
                  <a:srgbClr val="FFFF00"/>
                </a:solidFill>
                <a:latin typeface="Gentium Basic" pitchFamily="2" charset="0"/>
                <a:cs typeface="Angsana New" pitchFamily="18" charset="-34"/>
              </a:rPr>
            </a:br>
            <a:r>
              <a:rPr lang="en-US" sz="2600" b="1" cap="none" dirty="0" smtClean="0">
                <a:solidFill>
                  <a:srgbClr val="FFFF00"/>
                </a:solidFill>
                <a:latin typeface="Gentium Basic" pitchFamily="2" charset="0"/>
                <a:cs typeface="Angsana New" pitchFamily="18" charset="-34"/>
              </a:rPr>
              <a:t>	</a:t>
            </a:r>
            <a:r>
              <a:rPr lang="en-US" sz="2600" b="1" cap="none" dirty="0" err="1" smtClean="0">
                <a:solidFill>
                  <a:srgbClr val="FFFF00"/>
                </a:solidFill>
                <a:latin typeface="Gentium Basic" pitchFamily="2" charset="0"/>
                <a:cs typeface="Angsana New" pitchFamily="18" charset="-34"/>
              </a:rPr>
              <a:t>Puspita</a:t>
            </a:r>
            <a:r>
              <a:rPr lang="en-US" sz="2600" b="1" cap="none" dirty="0" smtClean="0">
                <a:solidFill>
                  <a:srgbClr val="FFFF00"/>
                </a:solidFill>
                <a:latin typeface="Gentium Basic" pitchFamily="2" charset="0"/>
                <a:cs typeface="Angsana New" pitchFamily="18" charset="-34"/>
              </a:rPr>
              <a:t> </a:t>
            </a:r>
            <a:r>
              <a:rPr lang="en-US" sz="2600" b="1" cap="none" dirty="0" err="1" smtClean="0">
                <a:solidFill>
                  <a:srgbClr val="FFFF00"/>
                </a:solidFill>
                <a:latin typeface="Gentium Basic" pitchFamily="2" charset="0"/>
                <a:cs typeface="Angsana New" pitchFamily="18" charset="-34"/>
              </a:rPr>
              <a:t>Poyra</a:t>
            </a:r>
            <a:r>
              <a:rPr lang="en-US" sz="2600" b="1" cap="none" dirty="0" smtClean="0">
                <a:solidFill>
                  <a:srgbClr val="FFFF00"/>
                </a:solidFill>
                <a:latin typeface="Gentium Basic" pitchFamily="2" charset="0"/>
                <a:cs typeface="Angsana New" pitchFamily="18" charset="-34"/>
              </a:rPr>
              <a:t>( Roll 86</a:t>
            </a:r>
            <a:r>
              <a:rPr lang="en-US" sz="2600" b="1" cap="none" dirty="0" smtClean="0">
                <a:solidFill>
                  <a:srgbClr val="FFFF00"/>
                </a:solidFill>
                <a:latin typeface="Gentium Basic" pitchFamily="2" charset="0"/>
                <a:cs typeface="Angsana New" pitchFamily="18" charset="-34"/>
              </a:rPr>
              <a:t>)</a:t>
            </a:r>
            <a:endParaRPr lang="en-US" sz="2600" b="1" dirty="0">
              <a:solidFill>
                <a:srgbClr val="FFFF00"/>
              </a:solidFill>
              <a:latin typeface="Gentium Basic" pitchFamily="2" charset="0"/>
              <a:cs typeface="Angsana New" pitchFamily="18" charset="-34"/>
            </a:endParaRPr>
          </a:p>
        </p:txBody>
      </p:sp>
      <p:sp>
        <p:nvSpPr>
          <p:cNvPr id="3" name="Subtitle 2"/>
          <p:cNvSpPr>
            <a:spLocks noGrp="1"/>
          </p:cNvSpPr>
          <p:nvPr>
            <p:ph type="subTitle" idx="1"/>
          </p:nvPr>
        </p:nvSpPr>
        <p:spPr>
          <a:xfrm>
            <a:off x="0" y="0"/>
            <a:ext cx="9144000" cy="1371600"/>
          </a:xfrm>
        </p:spPr>
        <p:txBody>
          <a:bodyPr>
            <a:noAutofit/>
          </a:bodyPr>
          <a:lstStyle/>
          <a:p>
            <a:pPr algn="ctr">
              <a:spcBef>
                <a:spcPts val="0"/>
              </a:spcBef>
            </a:pPr>
            <a:r>
              <a:rPr lang="en-US" sz="4000" b="1" dirty="0" smtClean="0">
                <a:solidFill>
                  <a:srgbClr val="FF0000"/>
                </a:solidFill>
                <a:latin typeface="Gentium Basic" pitchFamily="2" charset="0"/>
              </a:rPr>
              <a:t>Topic -</a:t>
            </a:r>
            <a:r>
              <a:rPr lang="en-US" sz="4000" b="1" dirty="0" smtClean="0">
                <a:solidFill>
                  <a:srgbClr val="FF0000"/>
                </a:solidFill>
                <a:latin typeface="Gentium Basic" pitchFamily="2" charset="0"/>
              </a:rPr>
              <a:t>5:</a:t>
            </a:r>
          </a:p>
          <a:p>
            <a:pPr algn="ctr">
              <a:spcBef>
                <a:spcPts val="0"/>
              </a:spcBef>
            </a:pPr>
            <a:r>
              <a:rPr lang="en-US" sz="4000" b="1" dirty="0" smtClean="0">
                <a:solidFill>
                  <a:srgbClr val="FF0000"/>
                </a:solidFill>
                <a:latin typeface="Gentium Basic" pitchFamily="2" charset="0"/>
              </a:rPr>
              <a:t>AGRARIAN </a:t>
            </a:r>
            <a:r>
              <a:rPr lang="en-US" sz="4000" b="1" dirty="0" smtClean="0">
                <a:solidFill>
                  <a:srgbClr val="FF0000"/>
                </a:solidFill>
                <a:latin typeface="Gentium Basic" pitchFamily="2" charset="0"/>
              </a:rPr>
              <a:t>SOCIAL STRUCTURE</a:t>
            </a:r>
            <a:endParaRPr lang="en-US" sz="4000" b="1" dirty="0">
              <a:solidFill>
                <a:srgbClr val="FF0000"/>
              </a:solidFill>
              <a:latin typeface="Gentium Basic"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1752600"/>
          </a:xfrm>
        </p:spPr>
        <p:txBody>
          <a:bodyPr>
            <a:normAutofit/>
          </a:bodyPr>
          <a:lstStyle/>
          <a:p>
            <a:r>
              <a:rPr lang="en-US" sz="4000" b="1" dirty="0" smtClean="0">
                <a:latin typeface="Gentium Basic" pitchFamily="2" charset="0"/>
              </a:rPr>
              <a:t>HISTORY OF THE STUDY OF AGRARIAN STRUCTURE </a:t>
            </a:r>
            <a:endParaRPr lang="en-US" sz="4000" b="1" dirty="0">
              <a:latin typeface="Gentium Basic" pitchFamily="2" charset="0"/>
            </a:endParaRPr>
          </a:p>
        </p:txBody>
      </p:sp>
      <p:sp>
        <p:nvSpPr>
          <p:cNvPr id="3" name="Content Placeholder 2"/>
          <p:cNvSpPr>
            <a:spLocks noGrp="1"/>
          </p:cNvSpPr>
          <p:nvPr>
            <p:ph idx="1"/>
          </p:nvPr>
        </p:nvSpPr>
        <p:spPr>
          <a:xfrm>
            <a:off x="533400" y="3962400"/>
            <a:ext cx="8077200" cy="2590800"/>
          </a:xfrm>
        </p:spPr>
        <p:txBody>
          <a:bodyPr>
            <a:normAutofit/>
          </a:bodyPr>
          <a:lstStyle/>
          <a:p>
            <a:r>
              <a:rPr lang="en-US" sz="3600" b="1" dirty="0" smtClean="0">
                <a:solidFill>
                  <a:srgbClr val="C00000"/>
                </a:solidFill>
                <a:latin typeface="Gentium Basic" pitchFamily="2" charset="0"/>
              </a:rPr>
              <a:t>Colonial land policy </a:t>
            </a:r>
            <a:endParaRPr lang="en-US" sz="3600" b="1" dirty="0" smtClean="0">
              <a:solidFill>
                <a:srgbClr val="C00000"/>
              </a:solidFill>
              <a:latin typeface="Gentium Basic" pitchFamily="2" charset="0"/>
            </a:endParaRPr>
          </a:p>
          <a:p>
            <a:pPr>
              <a:buNone/>
            </a:pPr>
            <a:endParaRPr lang="en-US" sz="3600" b="1" dirty="0" smtClean="0">
              <a:solidFill>
                <a:srgbClr val="C00000"/>
              </a:solidFill>
              <a:latin typeface="Gentium Basic" pitchFamily="2" charset="0"/>
            </a:endParaRPr>
          </a:p>
          <a:p>
            <a:r>
              <a:rPr lang="en-US" sz="3600" b="1" dirty="0" smtClean="0">
                <a:solidFill>
                  <a:srgbClr val="C00000"/>
                </a:solidFill>
                <a:latin typeface="Gentium Basic" pitchFamily="2" charset="0"/>
              </a:rPr>
              <a:t>Nationalist policy </a:t>
            </a:r>
            <a:endParaRPr lang="en-US" sz="3600" b="1" dirty="0">
              <a:solidFill>
                <a:srgbClr val="C00000"/>
              </a:solidFill>
              <a:latin typeface="Gentium Basic"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000" b="1" dirty="0" smtClean="0">
                <a:latin typeface="Gentium Basic" pitchFamily="2" charset="0"/>
              </a:rPr>
              <a:t>Colonial Land Policy </a:t>
            </a:r>
            <a:endParaRPr lang="en-US" sz="4000" b="1" dirty="0">
              <a:latin typeface="Gentium Basic" pitchFamily="2" charset="0"/>
            </a:endParaRPr>
          </a:p>
        </p:txBody>
      </p:sp>
      <p:sp>
        <p:nvSpPr>
          <p:cNvPr id="3" name="Content Placeholder 2"/>
          <p:cNvSpPr>
            <a:spLocks noGrp="1"/>
          </p:cNvSpPr>
          <p:nvPr>
            <p:ph idx="1"/>
          </p:nvPr>
        </p:nvSpPr>
        <p:spPr>
          <a:xfrm>
            <a:off x="0" y="990600"/>
            <a:ext cx="9144000" cy="5715000"/>
          </a:xfrm>
        </p:spPr>
        <p:txBody>
          <a:bodyPr>
            <a:noAutofit/>
          </a:bodyPr>
          <a:lstStyle/>
          <a:p>
            <a:pPr algn="just"/>
            <a:r>
              <a:rPr lang="en-US" sz="2000" b="1" dirty="0" smtClean="0">
                <a:latin typeface="Gentium Basic" pitchFamily="2" charset="0"/>
              </a:rPr>
              <a:t>It is argued by economists and sociologists that the present agrarian problem of rural India is the outcome of the colonial policy adopted by British in pre-independent India</a:t>
            </a:r>
            <a:r>
              <a:rPr lang="en-US" sz="2000" b="1" dirty="0" smtClean="0">
                <a:latin typeface="Gentium Basic" pitchFamily="2" charset="0"/>
              </a:rPr>
              <a:t>.</a:t>
            </a:r>
          </a:p>
          <a:p>
            <a:pPr algn="just">
              <a:buNone/>
            </a:pPr>
            <a:endParaRPr lang="en-US" sz="2000" b="1" dirty="0" smtClean="0">
              <a:latin typeface="Gentium Basic" pitchFamily="2" charset="0"/>
            </a:endParaRPr>
          </a:p>
          <a:p>
            <a:pPr algn="just"/>
            <a:r>
              <a:rPr lang="en-US" sz="2000" b="1" dirty="0" smtClean="0">
                <a:latin typeface="Gentium Basic" pitchFamily="2" charset="0"/>
              </a:rPr>
              <a:t>P.C. Joshi traces the history of land policy from pre-mutiny period of British rule in India in which the agrarian policy which India had in pre-mutiny period was not the gift of social science but was the result of the interplay of political factors</a:t>
            </a:r>
            <a:r>
              <a:rPr lang="en-US" sz="2000" b="1" dirty="0" smtClean="0">
                <a:latin typeface="Gentium Basic" pitchFamily="2" charset="0"/>
              </a:rPr>
              <a:t>.</a:t>
            </a:r>
          </a:p>
          <a:p>
            <a:pPr algn="just">
              <a:buNone/>
            </a:pPr>
            <a:endParaRPr lang="en-US" sz="2000" b="1" dirty="0" smtClean="0">
              <a:latin typeface="Gentium Basic" pitchFamily="2" charset="0"/>
            </a:endParaRPr>
          </a:p>
          <a:p>
            <a:pPr algn="just"/>
            <a:r>
              <a:rPr lang="en-US" sz="2000" b="1" dirty="0" smtClean="0">
                <a:latin typeface="Gentium Basic" pitchFamily="2" charset="0"/>
              </a:rPr>
              <a:t>The most significant example was the report of the Royal Commission on Agriculture appointed in 1928 to make recommendations for the improvement of agriculture and to promote the welfare and prosperity of the rural people</a:t>
            </a:r>
            <a:r>
              <a:rPr lang="en-US" sz="2000" b="1" dirty="0" smtClean="0">
                <a:latin typeface="Gentium Basic" pitchFamily="2" charset="0"/>
              </a:rPr>
              <a:t>.</a:t>
            </a:r>
          </a:p>
          <a:p>
            <a:pPr algn="just">
              <a:buNone/>
            </a:pPr>
            <a:endParaRPr lang="en-US" sz="2000" b="1" dirty="0" smtClean="0">
              <a:latin typeface="Gentium Basic" pitchFamily="2" charset="0"/>
            </a:endParaRPr>
          </a:p>
          <a:p>
            <a:pPr algn="just"/>
            <a:r>
              <a:rPr lang="en-US" sz="2000" b="1" dirty="0" smtClean="0">
                <a:latin typeface="Gentium Basic" pitchFamily="2" charset="0"/>
              </a:rPr>
              <a:t>After the post-mutiny period, emergence of colonial problem was due largely to the nationalist approach to this problem. British constituted their own land policy which Gunnar Myrdal called </a:t>
            </a:r>
            <a:r>
              <a:rPr lang="en-US" sz="2000" b="1" i="1" dirty="0" smtClean="0">
                <a:latin typeface="Gentium Basic" pitchFamily="2" charset="0"/>
              </a:rPr>
              <a:t>“the colonial theory of poverty and economic backwardness”.</a:t>
            </a:r>
            <a:endParaRPr lang="en-US" sz="2000" b="1" i="1" dirty="0">
              <a:latin typeface="Gentium Basic"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000" b="1" dirty="0" smtClean="0">
                <a:latin typeface="Gentium Basic" pitchFamily="2" charset="0"/>
              </a:rPr>
              <a:t>Nationalist Policy </a:t>
            </a:r>
            <a:endParaRPr lang="en-US" sz="4000" b="1" dirty="0">
              <a:latin typeface="Gentium Basic" pitchFamily="2" charset="0"/>
            </a:endParaRPr>
          </a:p>
        </p:txBody>
      </p:sp>
      <p:sp>
        <p:nvSpPr>
          <p:cNvPr id="3" name="Content Placeholder 2"/>
          <p:cNvSpPr>
            <a:spLocks noGrp="1"/>
          </p:cNvSpPr>
          <p:nvPr>
            <p:ph idx="1"/>
          </p:nvPr>
        </p:nvSpPr>
        <p:spPr>
          <a:xfrm>
            <a:off x="0" y="1219200"/>
            <a:ext cx="9144000" cy="5638800"/>
          </a:xfrm>
        </p:spPr>
        <p:txBody>
          <a:bodyPr>
            <a:normAutofit fontScale="92500" lnSpcReduction="10000"/>
          </a:bodyPr>
          <a:lstStyle/>
          <a:p>
            <a:pPr algn="just"/>
            <a:r>
              <a:rPr lang="en-US" sz="2400" b="1" dirty="0" smtClean="0">
                <a:latin typeface="Gentium Basic" pitchFamily="2" charset="0"/>
              </a:rPr>
              <a:t>The colonial theory of land control, including revenue system, was contested by Indian nationalists. This approach is labeled as institutional approach. The nationalists’ point of view was strongly put forward by </a:t>
            </a:r>
            <a:r>
              <a:rPr lang="en-US" sz="2400" b="1" dirty="0" err="1" smtClean="0">
                <a:latin typeface="Gentium Basic" pitchFamily="2" charset="0"/>
              </a:rPr>
              <a:t>Ranade</a:t>
            </a:r>
            <a:r>
              <a:rPr lang="en-US" sz="2400" b="1" dirty="0" smtClean="0">
                <a:latin typeface="Gentium Basic" pitchFamily="2" charset="0"/>
              </a:rPr>
              <a:t>. </a:t>
            </a:r>
            <a:endParaRPr lang="en-US" sz="2400" b="1" dirty="0" smtClean="0">
              <a:latin typeface="Gentium Basic" pitchFamily="2" charset="0"/>
            </a:endParaRPr>
          </a:p>
          <a:p>
            <a:pPr algn="just">
              <a:buNone/>
            </a:pPr>
            <a:endParaRPr lang="en-US" sz="2400" b="1" dirty="0" smtClean="0">
              <a:latin typeface="Gentium Basic" pitchFamily="2" charset="0"/>
            </a:endParaRPr>
          </a:p>
          <a:p>
            <a:pPr algn="just"/>
            <a:r>
              <a:rPr lang="en-US" sz="2400" b="1" dirty="0" smtClean="0">
                <a:latin typeface="Gentium Basic" pitchFamily="2" charset="0"/>
              </a:rPr>
              <a:t>He argued that the Indian political economy would only be ex­plained by adopting an institutional approach</a:t>
            </a:r>
            <a:r>
              <a:rPr lang="en-US" sz="2400" b="1" dirty="0" smtClean="0">
                <a:latin typeface="Gentium Basic" pitchFamily="2" charset="0"/>
              </a:rPr>
              <a:t>.</a:t>
            </a:r>
          </a:p>
          <a:p>
            <a:pPr algn="just">
              <a:buNone/>
            </a:pPr>
            <a:endParaRPr lang="en-US" sz="2400" b="1" dirty="0" smtClean="0">
              <a:latin typeface="Gentium Basic" pitchFamily="2" charset="0"/>
            </a:endParaRPr>
          </a:p>
          <a:p>
            <a:pPr algn="just"/>
            <a:r>
              <a:rPr lang="en-US" sz="2400" b="1" dirty="0" err="1" smtClean="0">
                <a:latin typeface="Gentium Basic" pitchFamily="2" charset="0"/>
              </a:rPr>
              <a:t>Ranade’s</a:t>
            </a:r>
            <a:r>
              <a:rPr lang="en-US" sz="2400" b="1" dirty="0" smtClean="0">
                <a:latin typeface="Gentium Basic" pitchFamily="2" charset="0"/>
              </a:rPr>
              <a:t> observations assume importance because he contested the very methodology on which the colonial theory was based. He was himself in search of a new methodology, a new premise so as to contribute an alternative land policy. </a:t>
            </a:r>
            <a:endParaRPr lang="en-US" sz="2400" b="1" dirty="0" smtClean="0">
              <a:latin typeface="Gentium Basic" pitchFamily="2" charset="0"/>
            </a:endParaRPr>
          </a:p>
          <a:p>
            <a:pPr algn="just">
              <a:buNone/>
            </a:pPr>
            <a:endParaRPr lang="en-US" sz="2400" b="1" dirty="0" smtClean="0">
              <a:latin typeface="Gentium Basic" pitchFamily="2" charset="0"/>
            </a:endParaRPr>
          </a:p>
          <a:p>
            <a:pPr algn="just"/>
            <a:r>
              <a:rPr lang="en-US" sz="2400" b="1" dirty="0" smtClean="0">
                <a:latin typeface="Gentium Basic" pitchFamily="2" charset="0"/>
              </a:rPr>
              <a:t>R.C. </a:t>
            </a:r>
            <a:r>
              <a:rPr lang="en-US" sz="2400" b="1" dirty="0" err="1" smtClean="0">
                <a:latin typeface="Gentium Basic" pitchFamily="2" charset="0"/>
              </a:rPr>
              <a:t>Dutta</a:t>
            </a:r>
            <a:r>
              <a:rPr lang="en-US" sz="2400" b="1" dirty="0" smtClean="0">
                <a:latin typeface="Gentium Basic" pitchFamily="2" charset="0"/>
              </a:rPr>
              <a:t> also provided a critique to colonial theory. He contributed insights into the inter-connections and interactions between different elements of the institutional framework.</a:t>
            </a:r>
            <a:endParaRPr lang="en-US" sz="2400" b="1" dirty="0">
              <a:latin typeface="Gentium Basic"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sz="4000" b="1" dirty="0" smtClean="0">
                <a:latin typeface="Gentium Basic" pitchFamily="2" charset="0"/>
              </a:rPr>
              <a:t>Gandhi’s Approach </a:t>
            </a:r>
            <a:r>
              <a:rPr lang="en-US" sz="4000" b="1" dirty="0" smtClean="0">
                <a:latin typeface="Gentium Basic" pitchFamily="2" charset="0"/>
              </a:rPr>
              <a:t>towards</a:t>
            </a:r>
            <a:br>
              <a:rPr lang="en-US" sz="4000" b="1" dirty="0" smtClean="0">
                <a:latin typeface="Gentium Basic" pitchFamily="2" charset="0"/>
              </a:rPr>
            </a:br>
            <a:r>
              <a:rPr lang="en-US" sz="4000" b="1" dirty="0" smtClean="0">
                <a:latin typeface="Gentium Basic" pitchFamily="2" charset="0"/>
              </a:rPr>
              <a:t> </a:t>
            </a:r>
            <a:r>
              <a:rPr lang="en-US" sz="4000" b="1" dirty="0" smtClean="0">
                <a:latin typeface="Gentium Basic" pitchFamily="2" charset="0"/>
              </a:rPr>
              <a:t>Land Problems </a:t>
            </a:r>
            <a:endParaRPr lang="en-US" sz="4000" b="1" dirty="0">
              <a:latin typeface="Gentium Basic" pitchFamily="2" charset="0"/>
            </a:endParaRPr>
          </a:p>
        </p:txBody>
      </p:sp>
      <p:sp>
        <p:nvSpPr>
          <p:cNvPr id="3" name="Content Placeholder 2"/>
          <p:cNvSpPr>
            <a:spLocks noGrp="1"/>
          </p:cNvSpPr>
          <p:nvPr>
            <p:ph idx="1"/>
          </p:nvPr>
        </p:nvSpPr>
        <p:spPr>
          <a:xfrm>
            <a:off x="0" y="990600"/>
            <a:ext cx="9144000" cy="5867400"/>
          </a:xfrm>
        </p:spPr>
        <p:txBody>
          <a:bodyPr>
            <a:noAutofit/>
          </a:bodyPr>
          <a:lstStyle/>
          <a:p>
            <a:pPr algn="just"/>
            <a:r>
              <a:rPr lang="en-US" sz="2200" b="1" dirty="0" err="1" smtClean="0">
                <a:latin typeface="Gentium Basic" pitchFamily="2" charset="0"/>
              </a:rPr>
              <a:t>Gandhiji</a:t>
            </a:r>
            <a:r>
              <a:rPr lang="en-US" sz="2200" b="1" dirty="0" smtClean="0">
                <a:latin typeface="Gentium Basic" pitchFamily="2" charset="0"/>
              </a:rPr>
              <a:t> was concerned with the agrarian relations, he did not make any full- fledged agenda for land reform. However, whatever he thought about the land system on different occasions has a great bearing in the formulation of any land policy. </a:t>
            </a:r>
          </a:p>
          <a:p>
            <a:pPr algn="just"/>
            <a:r>
              <a:rPr lang="en-US" sz="2200" b="1" dirty="0" smtClean="0">
                <a:latin typeface="Gentium Basic" pitchFamily="2" charset="0"/>
              </a:rPr>
              <a:t>P.C. Joshi, in his discourse on political genesis of agrarian studies, has made a precise note which indicates the importance of </a:t>
            </a:r>
            <a:r>
              <a:rPr lang="en-US" sz="2200" b="1" dirty="0" err="1" smtClean="0">
                <a:latin typeface="Gentium Basic" pitchFamily="2" charset="0"/>
              </a:rPr>
              <a:t>Gandhian</a:t>
            </a:r>
            <a:r>
              <a:rPr lang="en-US" sz="2200" b="1" dirty="0" smtClean="0">
                <a:latin typeface="Gentium Basic" pitchFamily="2" charset="0"/>
              </a:rPr>
              <a:t> ideology relating to land tenure, land ceiling and land relations.</a:t>
            </a:r>
          </a:p>
          <a:p>
            <a:pPr algn="just">
              <a:buNone/>
            </a:pPr>
            <a:r>
              <a:rPr lang="en-US" sz="2200" b="1" dirty="0" smtClean="0">
                <a:latin typeface="Gentium Basic" pitchFamily="2" charset="0"/>
              </a:rPr>
              <a:t>	1. Village is the backbone of Indian society</a:t>
            </a:r>
          </a:p>
          <a:p>
            <a:pPr algn="just">
              <a:buNone/>
            </a:pPr>
            <a:r>
              <a:rPr lang="en-US" sz="2200" b="1" dirty="0" smtClean="0">
                <a:latin typeface="Gentium Basic" pitchFamily="2" charset="0"/>
              </a:rPr>
              <a:t>	2. Rural-urban nexus</a:t>
            </a:r>
          </a:p>
          <a:p>
            <a:pPr algn="just">
              <a:buNone/>
            </a:pPr>
            <a:r>
              <a:rPr lang="en-US" sz="2200" b="1" dirty="0" smtClean="0">
                <a:latin typeface="Gentium Basic" pitchFamily="2" charset="0"/>
              </a:rPr>
              <a:t>	3. New type of approach to town-village relationship</a:t>
            </a:r>
          </a:p>
          <a:p>
            <a:pPr algn="just">
              <a:buNone/>
            </a:pPr>
            <a:r>
              <a:rPr lang="en-US" sz="2200" b="1" dirty="0" smtClean="0">
                <a:latin typeface="Gentium Basic" pitchFamily="2" charset="0"/>
              </a:rPr>
              <a:t>	4. Multi-pronged approach to rural uplift</a:t>
            </a:r>
          </a:p>
          <a:p>
            <a:pPr algn="just">
              <a:buNone/>
            </a:pPr>
            <a:r>
              <a:rPr lang="en-US" sz="2200" b="1" dirty="0" smtClean="0">
                <a:latin typeface="Gentium Basic" pitchFamily="2" charset="0"/>
              </a:rPr>
              <a:t>	5. Emphasis on the human relations and human resource development</a:t>
            </a:r>
            <a:endParaRPr lang="en-US" sz="2200" b="1" dirty="0">
              <a:latin typeface="Gentium Basic"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smtClean="0">
                <a:latin typeface="Gentium Basic" pitchFamily="2" charset="0"/>
              </a:rPr>
              <a:t>Reference </a:t>
            </a:r>
            <a:endParaRPr lang="en-US" b="1" dirty="0">
              <a:latin typeface="Gentium Basic" pitchFamily="2" charset="0"/>
            </a:endParaRPr>
          </a:p>
        </p:txBody>
      </p:sp>
      <p:sp>
        <p:nvSpPr>
          <p:cNvPr id="3" name="Content Placeholder 2"/>
          <p:cNvSpPr>
            <a:spLocks noGrp="1"/>
          </p:cNvSpPr>
          <p:nvPr>
            <p:ph idx="1"/>
          </p:nvPr>
        </p:nvSpPr>
        <p:spPr/>
        <p:txBody>
          <a:bodyPr>
            <a:normAutofit fontScale="92500" lnSpcReduction="10000"/>
          </a:bodyPr>
          <a:lstStyle/>
          <a:p>
            <a:r>
              <a:rPr lang="en-US" dirty="0" err="1" smtClean="0"/>
              <a:t>S.L.</a:t>
            </a:r>
            <a:r>
              <a:rPr lang="en-US" dirty="0" smtClean="0"/>
              <a:t> </a:t>
            </a:r>
            <a:r>
              <a:rPr lang="en-US" dirty="0" err="1" smtClean="0"/>
              <a:t>Doshi</a:t>
            </a:r>
            <a:r>
              <a:rPr lang="en-US" dirty="0" smtClean="0"/>
              <a:t> and P.C. Jain, (2009) Rural Sociology. </a:t>
            </a:r>
            <a:r>
              <a:rPr lang="en-US" dirty="0" err="1" smtClean="0"/>
              <a:t>Rawat</a:t>
            </a:r>
            <a:r>
              <a:rPr lang="en-US" dirty="0" smtClean="0"/>
              <a:t> Publications.</a:t>
            </a:r>
          </a:p>
          <a:p>
            <a:r>
              <a:rPr lang="en-US" u="sng" dirty="0" smtClean="0">
                <a:hlinkClick r:id="rId2"/>
              </a:rPr>
              <a:t>Relevance of </a:t>
            </a:r>
            <a:r>
              <a:rPr lang="en-US" u="sng" dirty="0" err="1" smtClean="0">
                <a:hlinkClick r:id="rId2"/>
              </a:rPr>
              <a:t>Gandhian</a:t>
            </a:r>
            <a:r>
              <a:rPr lang="en-US" u="sng" dirty="0" smtClean="0">
                <a:hlinkClick r:id="rId2"/>
              </a:rPr>
              <a:t> principles in Agriculture | Articles - On and By </a:t>
            </a:r>
            <a:r>
              <a:rPr lang="en-US" u="sng" dirty="0" err="1" smtClean="0">
                <a:hlinkClick r:id="rId2"/>
              </a:rPr>
              <a:t>Gandhi</a:t>
            </a:r>
            <a:r>
              <a:rPr lang="en-US" dirty="0" err="1" smtClean="0">
                <a:hlinkClick r:id="rId2"/>
              </a:rPr>
              <a:t>https://www.mkgandhi.org</a:t>
            </a:r>
            <a:r>
              <a:rPr lang="en-US" dirty="0" smtClean="0">
                <a:hlinkClick r:id="rId2"/>
              </a:rPr>
              <a:t> › articles › relevance-of-</a:t>
            </a:r>
            <a:r>
              <a:rPr lang="en-US" dirty="0" err="1" smtClean="0">
                <a:hlinkClick r:id="rId2"/>
              </a:rPr>
              <a:t>Gandhian</a:t>
            </a:r>
            <a:r>
              <a:rPr lang="en-US" dirty="0" smtClean="0">
                <a:hlinkClick r:id="rId2"/>
              </a:rPr>
              <a:t>-principles-in...</a:t>
            </a:r>
          </a:p>
          <a:p>
            <a:r>
              <a:rPr lang="en-US" u="sng" dirty="0" smtClean="0">
                <a:hlinkClick r:id="rId3"/>
              </a:rPr>
              <a:t>Publicly Funded Agricultural Research and the Changing Structure. </a:t>
            </a:r>
            <a:r>
              <a:rPr lang="en-US" dirty="0" err="1" smtClean="0">
                <a:hlinkClick r:id="rId3"/>
              </a:rPr>
              <a:t>https://www.nap.edu</a:t>
            </a:r>
            <a:r>
              <a:rPr lang="en-US" dirty="0" smtClean="0">
                <a:hlinkClick r:id="rId3"/>
              </a:rPr>
              <a:t> › catalog › publicly-funded-agricultural-research-and...</a:t>
            </a:r>
            <a:endParaRPr lang="en-US" smtClean="0">
              <a:hlinkClick r:id="rId3"/>
            </a:endParaRPr>
          </a:p>
          <a:p>
            <a:endParaRPr lang="en-US" u="sng" dirty="0" smtClean="0">
              <a:hlinkClick r:id="rId3"/>
            </a:endParaRPr>
          </a:p>
          <a:p>
            <a:endParaRPr lang="en-US" u="sng" dirty="0" smtClean="0">
              <a:hlinkClick r:id="rId2"/>
            </a:endParaRP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r>
              <a:rPr lang="en-US" b="1" dirty="0" smtClean="0">
                <a:latin typeface="Gentium Basic" pitchFamily="2" charset="0"/>
              </a:rPr>
              <a:t>CONTENTS</a:t>
            </a:r>
            <a:endParaRPr lang="en-US" dirty="0"/>
          </a:p>
        </p:txBody>
      </p:sp>
      <p:sp>
        <p:nvSpPr>
          <p:cNvPr id="3" name="Content Placeholder 2"/>
          <p:cNvSpPr>
            <a:spLocks noGrp="1"/>
          </p:cNvSpPr>
          <p:nvPr>
            <p:ph idx="1"/>
          </p:nvPr>
        </p:nvSpPr>
        <p:spPr>
          <a:xfrm>
            <a:off x="304800" y="1219200"/>
            <a:ext cx="8534400" cy="5105400"/>
          </a:xfrm>
        </p:spPr>
        <p:txBody>
          <a:bodyPr>
            <a:noAutofit/>
          </a:bodyPr>
          <a:lstStyle/>
          <a:p>
            <a:endParaRPr lang="en-US" sz="2800" b="1" dirty="0" smtClean="0">
              <a:latin typeface="Gentium Basic" pitchFamily="2" charset="0"/>
            </a:endParaRPr>
          </a:p>
          <a:p>
            <a:r>
              <a:rPr lang="en-US" sz="2800" b="1" dirty="0" smtClean="0">
                <a:latin typeface="Gentium Basic" pitchFamily="2" charset="0"/>
              </a:rPr>
              <a:t>Introduction</a:t>
            </a:r>
          </a:p>
          <a:p>
            <a:pPr>
              <a:buNone/>
            </a:pPr>
            <a:r>
              <a:rPr lang="en-US" sz="2800" b="1" dirty="0" smtClean="0">
                <a:latin typeface="Gentium Basic" pitchFamily="2" charset="0"/>
              </a:rPr>
              <a:t> </a:t>
            </a:r>
            <a:endParaRPr lang="en-US" sz="2800" b="1" dirty="0" smtClean="0">
              <a:latin typeface="Gentium Basic" pitchFamily="2" charset="0"/>
            </a:endParaRPr>
          </a:p>
          <a:p>
            <a:r>
              <a:rPr lang="en-US" sz="2800" b="1" dirty="0" smtClean="0">
                <a:latin typeface="Gentium Basic" pitchFamily="2" charset="0"/>
              </a:rPr>
              <a:t>Issues for Land </a:t>
            </a:r>
            <a:r>
              <a:rPr lang="en-US" sz="2800" b="1" dirty="0" smtClean="0">
                <a:latin typeface="Gentium Basic" pitchFamily="2" charset="0"/>
              </a:rPr>
              <a:t>Problems</a:t>
            </a:r>
          </a:p>
          <a:p>
            <a:pPr>
              <a:buNone/>
            </a:pPr>
            <a:endParaRPr lang="en-US" sz="2800" b="1" dirty="0" smtClean="0">
              <a:latin typeface="Gentium Basic" pitchFamily="2" charset="0"/>
            </a:endParaRPr>
          </a:p>
          <a:p>
            <a:r>
              <a:rPr lang="en-US" sz="2800" b="1" dirty="0" smtClean="0">
                <a:latin typeface="Gentium Basic" pitchFamily="2" charset="0"/>
              </a:rPr>
              <a:t>Aspects of Rural Stratification </a:t>
            </a:r>
            <a:endParaRPr lang="en-US" sz="2800" b="1" dirty="0" smtClean="0">
              <a:latin typeface="Gentium Basic" pitchFamily="2" charset="0"/>
            </a:endParaRPr>
          </a:p>
          <a:p>
            <a:pPr>
              <a:buNone/>
            </a:pPr>
            <a:endParaRPr lang="en-US" sz="2800" b="1" dirty="0" smtClean="0">
              <a:latin typeface="Gentium Basic" pitchFamily="2" charset="0"/>
            </a:endParaRPr>
          </a:p>
          <a:p>
            <a:r>
              <a:rPr lang="en-US" sz="2800" b="1" dirty="0" smtClean="0">
                <a:latin typeface="Gentium Basic" pitchFamily="2" charset="0"/>
              </a:rPr>
              <a:t>History of the Study of Agrarian </a:t>
            </a:r>
            <a:r>
              <a:rPr lang="en-US" sz="2800" b="1" dirty="0" smtClean="0">
                <a:latin typeface="Gentium Basic" pitchFamily="2" charset="0"/>
              </a:rPr>
              <a:t>Structure</a:t>
            </a:r>
          </a:p>
          <a:p>
            <a:pPr>
              <a:buNone/>
            </a:pPr>
            <a:endParaRPr lang="en-US" sz="2800" b="1" dirty="0" smtClean="0">
              <a:latin typeface="Gentium Basic" pitchFamily="2" charset="0"/>
            </a:endParaRPr>
          </a:p>
          <a:p>
            <a:r>
              <a:rPr lang="en-US" sz="2800" b="1" dirty="0" smtClean="0">
                <a:latin typeface="Gentium Basic" pitchFamily="2" charset="0"/>
              </a:rPr>
              <a:t>References  </a:t>
            </a:r>
            <a:endParaRPr lang="en-US" sz="2800" b="1" dirty="0">
              <a:latin typeface="Gentium Basic"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000" b="1" dirty="0" smtClean="0">
                <a:latin typeface="Gentium Basic" pitchFamily="2" charset="0"/>
              </a:rPr>
              <a:t>Introduction</a:t>
            </a:r>
            <a:endParaRPr lang="en-US" sz="4000" b="1" dirty="0">
              <a:latin typeface="Gentium Basic" pitchFamily="2" charset="0"/>
            </a:endParaRPr>
          </a:p>
        </p:txBody>
      </p:sp>
      <p:sp>
        <p:nvSpPr>
          <p:cNvPr id="5" name="Rectangle 4"/>
          <p:cNvSpPr/>
          <p:nvPr/>
        </p:nvSpPr>
        <p:spPr>
          <a:xfrm>
            <a:off x="4038600" y="1143000"/>
            <a:ext cx="4648200" cy="2154436"/>
          </a:xfrm>
          <a:prstGeom prst="rect">
            <a:avLst/>
          </a:prstGeom>
        </p:spPr>
        <p:txBody>
          <a:bodyPr wrap="square">
            <a:spAutoFit/>
          </a:bodyPr>
          <a:lstStyle/>
          <a:p>
            <a:pPr algn="just">
              <a:buFont typeface="Arial" pitchFamily="34" charset="0"/>
              <a:buChar char="•"/>
            </a:pPr>
            <a:r>
              <a:rPr lang="en-US" sz="2400" b="1" dirty="0" smtClean="0">
                <a:latin typeface="Gentium Basic" pitchFamily="2" charset="0"/>
              </a:rPr>
              <a:t> ‘</a:t>
            </a:r>
            <a:r>
              <a:rPr lang="en-US" sz="2200" b="1" dirty="0" smtClean="0">
                <a:latin typeface="Gentium Basic" pitchFamily="2" charset="0"/>
              </a:rPr>
              <a:t>Agrarian’ means anything related to land, its management or distribution i.e., ‘equitable division of land’. </a:t>
            </a:r>
          </a:p>
          <a:p>
            <a:pPr algn="just">
              <a:buFont typeface="Arial" pitchFamily="34" charset="0"/>
              <a:buChar char="•"/>
            </a:pPr>
            <a:r>
              <a:rPr lang="en-US" sz="2200" b="1" dirty="0" smtClean="0">
                <a:latin typeface="Gentium Basic" pitchFamily="2" charset="0"/>
              </a:rPr>
              <a:t> According to </a:t>
            </a:r>
            <a:r>
              <a:rPr lang="en-US" sz="2200" b="1" dirty="0" err="1" smtClean="0">
                <a:latin typeface="Gentium Basic" pitchFamily="2" charset="0"/>
              </a:rPr>
              <a:t>Beteille</a:t>
            </a:r>
            <a:r>
              <a:rPr lang="en-US" sz="2200" b="1" dirty="0" smtClean="0">
                <a:latin typeface="Gentium Basic" pitchFamily="2" charset="0"/>
              </a:rPr>
              <a:t>- ‘the meaning of the phrase (agrarian </a:t>
            </a:r>
            <a:endParaRPr lang="en-US" sz="2200" b="1" dirty="0">
              <a:latin typeface="Gentium Basic" pitchFamily="2" charset="0"/>
            </a:endParaRPr>
          </a:p>
        </p:txBody>
      </p:sp>
      <p:sp>
        <p:nvSpPr>
          <p:cNvPr id="6" name="Rectangle 5"/>
          <p:cNvSpPr/>
          <p:nvPr/>
        </p:nvSpPr>
        <p:spPr>
          <a:xfrm>
            <a:off x="533400" y="3810000"/>
            <a:ext cx="8077200" cy="2800767"/>
          </a:xfrm>
          <a:prstGeom prst="rect">
            <a:avLst/>
          </a:prstGeom>
        </p:spPr>
        <p:txBody>
          <a:bodyPr wrap="square">
            <a:spAutoFit/>
          </a:bodyPr>
          <a:lstStyle/>
          <a:p>
            <a:pPr algn="just"/>
            <a:r>
              <a:rPr lang="en-US" sz="2200" b="1" dirty="0" smtClean="0">
                <a:latin typeface="Gentium Basic" pitchFamily="2" charset="0"/>
              </a:rPr>
              <a:t>system) may not be immediately clear but what I implied is something more specific than the study of peasant societies and cultures, as this is generally understood by anthropologists…. The term ‘peasantry’ has variety of referents. But it is more meaningfully used to describe a more or less homogenous and undifferentiated community of families characterized by small holdings operated mainly by family labor. </a:t>
            </a:r>
            <a:endParaRPr lang="en-US" sz="2200" b="1" dirty="0">
              <a:latin typeface="Gentium Basic" pitchFamily="2" charset="0"/>
            </a:endParaRPr>
          </a:p>
        </p:txBody>
      </p:sp>
      <p:pic>
        <p:nvPicPr>
          <p:cNvPr id="8" name="Content Placeholder 7" descr="Builder-Getty-Images.jpg"/>
          <p:cNvPicPr>
            <a:picLocks noGrp="1" noChangeAspect="1"/>
          </p:cNvPicPr>
          <p:nvPr>
            <p:ph idx="1"/>
          </p:nvPr>
        </p:nvPicPr>
        <p:blipFill>
          <a:blip r:embed="rId2"/>
          <a:stretch>
            <a:fillRect/>
          </a:stretch>
        </p:blipFill>
        <p:spPr>
          <a:xfrm>
            <a:off x="381000" y="1066800"/>
            <a:ext cx="3581400" cy="243443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smtClean="0"/>
              <a:t>Issues For Land Problems </a:t>
            </a:r>
            <a:endParaRPr lang="en-US" b="1" dirty="0"/>
          </a:p>
        </p:txBody>
      </p:sp>
      <p:sp>
        <p:nvSpPr>
          <p:cNvPr id="3" name="Content Placeholder 2"/>
          <p:cNvSpPr>
            <a:spLocks noGrp="1"/>
          </p:cNvSpPr>
          <p:nvPr>
            <p:ph idx="1"/>
          </p:nvPr>
        </p:nvSpPr>
        <p:spPr/>
        <p:txBody>
          <a:bodyPr/>
          <a:lstStyle/>
          <a:p>
            <a:r>
              <a:rPr lang="en-US" b="1" dirty="0" err="1">
                <a:solidFill>
                  <a:srgbClr val="FFFF00"/>
                </a:solidFill>
                <a:latin typeface="Gentium Basic" pitchFamily="2" charset="0"/>
              </a:rPr>
              <a:t>Beteille</a:t>
            </a:r>
            <a:r>
              <a:rPr lang="en-US" b="1" dirty="0">
                <a:solidFill>
                  <a:srgbClr val="FFFF00"/>
                </a:solidFill>
                <a:latin typeface="Gentium Basic" pitchFamily="2" charset="0"/>
              </a:rPr>
              <a:t>, </a:t>
            </a:r>
            <a:r>
              <a:rPr lang="en-US" b="1" dirty="0" smtClean="0">
                <a:solidFill>
                  <a:srgbClr val="FFFF00"/>
                </a:solidFill>
                <a:latin typeface="Gentium Basic" pitchFamily="2" charset="0"/>
              </a:rPr>
              <a:t>said </a:t>
            </a:r>
            <a:r>
              <a:rPr lang="en-US" b="1" dirty="0">
                <a:solidFill>
                  <a:srgbClr val="FFFF00"/>
                </a:solidFill>
                <a:latin typeface="Gentium Basic" pitchFamily="2" charset="0"/>
              </a:rPr>
              <a:t>that the land </a:t>
            </a:r>
            <a:r>
              <a:rPr lang="en-US" b="1" dirty="0" smtClean="0">
                <a:solidFill>
                  <a:srgbClr val="FFFF00"/>
                </a:solidFill>
                <a:latin typeface="Gentium Basic" pitchFamily="2" charset="0"/>
              </a:rPr>
              <a:t>problem </a:t>
            </a:r>
            <a:r>
              <a:rPr lang="en-US" b="1" dirty="0">
                <a:solidFill>
                  <a:srgbClr val="FFFF00"/>
                </a:solidFill>
                <a:latin typeface="Gentium Basic" pitchFamily="2" charset="0"/>
              </a:rPr>
              <a:t>in India and for that matter the study of agrarian social structure revolves round two major issues </a:t>
            </a:r>
            <a:r>
              <a:rPr lang="en-US" b="1" dirty="0" smtClean="0">
                <a:solidFill>
                  <a:srgbClr val="FFFF00"/>
                </a:solidFill>
                <a:latin typeface="Gentium Basic" pitchFamily="2" charset="0"/>
              </a:rPr>
              <a:t>–</a:t>
            </a:r>
          </a:p>
          <a:p>
            <a:pPr>
              <a:buNone/>
            </a:pPr>
            <a:endParaRPr lang="en-US" b="1" dirty="0" smtClean="0">
              <a:solidFill>
                <a:srgbClr val="FFFF00"/>
              </a:solidFill>
              <a:latin typeface="Gentium Basic" pitchFamily="2" charset="0"/>
            </a:endParaRPr>
          </a:p>
          <a:p>
            <a:pPr marL="514350" indent="-514350" algn="ctr">
              <a:buAutoNum type="arabicPeriod"/>
            </a:pPr>
            <a:r>
              <a:rPr lang="en-US" b="1" dirty="0" smtClean="0">
                <a:solidFill>
                  <a:srgbClr val="FFFF00"/>
                </a:solidFill>
                <a:latin typeface="Gentium Basic" pitchFamily="2" charset="0"/>
              </a:rPr>
              <a:t>Technological </a:t>
            </a:r>
            <a:r>
              <a:rPr lang="en-US" b="1" dirty="0" smtClean="0">
                <a:solidFill>
                  <a:srgbClr val="FFFF00"/>
                </a:solidFill>
                <a:latin typeface="Gentium Basic" pitchFamily="2" charset="0"/>
              </a:rPr>
              <a:t>arrangements</a:t>
            </a:r>
          </a:p>
          <a:p>
            <a:pPr marL="514350" indent="-514350" algn="ctr">
              <a:buNone/>
            </a:pPr>
            <a:endParaRPr lang="en-US" b="1" dirty="0" smtClean="0">
              <a:solidFill>
                <a:srgbClr val="FFFF00"/>
              </a:solidFill>
              <a:latin typeface="Gentium Basic" pitchFamily="2" charset="0"/>
            </a:endParaRPr>
          </a:p>
          <a:p>
            <a:pPr marL="514350" indent="-514350" algn="ctr">
              <a:buAutoNum type="arabicPeriod"/>
            </a:pPr>
            <a:r>
              <a:rPr lang="en-US" b="1" dirty="0">
                <a:solidFill>
                  <a:srgbClr val="FFFF00"/>
                </a:solidFill>
                <a:latin typeface="Gentium Basic" pitchFamily="2" charset="0"/>
              </a:rPr>
              <a:t>Social arrangements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smtClean="0">
                <a:latin typeface="Gentium Basic" pitchFamily="2" charset="0"/>
              </a:rPr>
              <a:t/>
            </a:r>
            <a:br>
              <a:rPr lang="en-US" b="1" dirty="0" smtClean="0">
                <a:latin typeface="Gentium Basic" pitchFamily="2" charset="0"/>
              </a:rPr>
            </a:br>
            <a:r>
              <a:rPr lang="en-US" b="1" dirty="0" smtClean="0">
                <a:latin typeface="Gentium Basic" pitchFamily="2" charset="0"/>
              </a:rPr>
              <a:t>Technological Arrangements</a:t>
            </a:r>
            <a:br>
              <a:rPr lang="en-US" b="1" dirty="0" smtClean="0">
                <a:latin typeface="Gentium Basic" pitchFamily="2" charset="0"/>
              </a:rPr>
            </a:br>
            <a:endParaRPr lang="en-US" dirty="0"/>
          </a:p>
        </p:txBody>
      </p:sp>
      <p:sp>
        <p:nvSpPr>
          <p:cNvPr id="3" name="Content Placeholder 2"/>
          <p:cNvSpPr>
            <a:spLocks noGrp="1"/>
          </p:cNvSpPr>
          <p:nvPr>
            <p:ph idx="1"/>
          </p:nvPr>
        </p:nvSpPr>
        <p:spPr>
          <a:xfrm>
            <a:off x="0" y="1371600"/>
            <a:ext cx="9144000" cy="5486400"/>
          </a:xfrm>
        </p:spPr>
        <p:txBody>
          <a:bodyPr>
            <a:normAutofit/>
          </a:bodyPr>
          <a:lstStyle/>
          <a:p>
            <a:pPr>
              <a:spcBef>
                <a:spcPts val="600"/>
              </a:spcBef>
              <a:spcAft>
                <a:spcPts val="600"/>
              </a:spcAft>
            </a:pPr>
            <a:r>
              <a:rPr lang="en-US" sz="2800" b="1" dirty="0">
                <a:latin typeface="Gentium Basic" pitchFamily="2" charset="0"/>
              </a:rPr>
              <a:t>Technological arrangement means the management of </a:t>
            </a:r>
            <a:r>
              <a:rPr lang="en-US" sz="2800" b="1" dirty="0" smtClean="0">
                <a:latin typeface="Gentium Basic" pitchFamily="2" charset="0"/>
              </a:rPr>
              <a:t>land, </a:t>
            </a:r>
            <a:r>
              <a:rPr lang="en-US" sz="2800" b="1" dirty="0">
                <a:latin typeface="Gentium Basic" pitchFamily="2" charset="0"/>
              </a:rPr>
              <a:t>landownership, control </a:t>
            </a:r>
            <a:r>
              <a:rPr lang="en-US" sz="2800" b="1" dirty="0" smtClean="0">
                <a:latin typeface="Gentium Basic" pitchFamily="2" charset="0"/>
              </a:rPr>
              <a:t>and </a:t>
            </a:r>
            <a:r>
              <a:rPr lang="en-US" sz="2800" b="1" dirty="0">
                <a:latin typeface="Gentium Basic" pitchFamily="2" charset="0"/>
              </a:rPr>
              <a:t>use of land. </a:t>
            </a:r>
            <a:r>
              <a:rPr lang="en-US" sz="2800" b="1" dirty="0" smtClean="0">
                <a:latin typeface="Gentium Basic" pitchFamily="2" charset="0"/>
              </a:rPr>
              <a:t>It </a:t>
            </a:r>
            <a:r>
              <a:rPr lang="en-US" sz="2800" b="1" dirty="0">
                <a:latin typeface="Gentium Basic" pitchFamily="2" charset="0"/>
              </a:rPr>
              <a:t>is discussed in relation to variations in ecological </a:t>
            </a:r>
            <a:r>
              <a:rPr lang="en-US" sz="2800" b="1" dirty="0" smtClean="0">
                <a:latin typeface="Gentium Basic" pitchFamily="2" charset="0"/>
              </a:rPr>
              <a:t>conditions.</a:t>
            </a:r>
            <a:r>
              <a:rPr lang="en-US" sz="2800" b="1" dirty="0">
                <a:latin typeface="Gentium Basic" pitchFamily="2" charset="0"/>
              </a:rPr>
              <a:t> </a:t>
            </a:r>
            <a:endParaRPr lang="en-US" sz="2800" b="1" dirty="0" smtClean="0">
              <a:latin typeface="Gentium Basic" pitchFamily="2" charset="0"/>
            </a:endParaRPr>
          </a:p>
          <a:p>
            <a:pPr>
              <a:spcBef>
                <a:spcPts val="600"/>
              </a:spcBef>
              <a:spcAft>
                <a:spcPts val="600"/>
              </a:spcAft>
            </a:pPr>
            <a:endParaRPr lang="en-US" sz="2800" b="1" dirty="0" smtClean="0">
              <a:latin typeface="Gentium Basic" pitchFamily="2" charset="0"/>
            </a:endParaRPr>
          </a:p>
          <a:p>
            <a:pPr>
              <a:spcBef>
                <a:spcPts val="600"/>
              </a:spcBef>
              <a:spcAft>
                <a:spcPts val="600"/>
              </a:spcAft>
              <a:buNone/>
            </a:pPr>
            <a:endParaRPr lang="en-US" sz="2800" b="1" dirty="0" smtClean="0">
              <a:latin typeface="Gentium Basic" pitchFamily="2" charset="0"/>
            </a:endParaRPr>
          </a:p>
          <a:p>
            <a:pPr>
              <a:spcBef>
                <a:spcPts val="600"/>
              </a:spcBef>
              <a:spcAft>
                <a:spcPts val="600"/>
              </a:spcAft>
            </a:pPr>
            <a:r>
              <a:rPr lang="en-US" sz="2800" b="1" dirty="0" smtClean="0">
                <a:latin typeface="Gentium Basic" pitchFamily="2" charset="0"/>
              </a:rPr>
              <a:t>Technological arrangements include </a:t>
            </a:r>
            <a:r>
              <a:rPr lang="en-US" sz="2800" b="1" dirty="0">
                <a:latin typeface="Gentium Basic" pitchFamily="2" charset="0"/>
              </a:rPr>
              <a:t>ecological </a:t>
            </a:r>
            <a:r>
              <a:rPr lang="en-US" sz="2800" b="1" dirty="0" smtClean="0">
                <a:latin typeface="Gentium Basic" pitchFamily="2" charset="0"/>
              </a:rPr>
              <a:t>conditions </a:t>
            </a:r>
            <a:r>
              <a:rPr lang="en-US" sz="2800" b="1" dirty="0">
                <a:latin typeface="Gentium Basic" pitchFamily="2" charset="0"/>
              </a:rPr>
              <a:t>along with the new agriculture technology, such as water pumps, thresher, chemical manure, improved seeds, etc.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000" b="1" dirty="0" smtClean="0">
                <a:latin typeface="Gentium Basic" pitchFamily="2" charset="0"/>
              </a:rPr>
              <a:t>Social Arrangements</a:t>
            </a:r>
            <a:endParaRPr lang="en-US" sz="4000" dirty="0"/>
          </a:p>
        </p:txBody>
      </p:sp>
      <p:sp>
        <p:nvSpPr>
          <p:cNvPr id="3" name="Content Placeholder 2"/>
          <p:cNvSpPr>
            <a:spLocks noGrp="1"/>
          </p:cNvSpPr>
          <p:nvPr>
            <p:ph idx="1"/>
          </p:nvPr>
        </p:nvSpPr>
        <p:spPr>
          <a:xfrm>
            <a:off x="0" y="1219200"/>
            <a:ext cx="9144000" cy="4525963"/>
          </a:xfrm>
        </p:spPr>
        <p:txBody>
          <a:bodyPr>
            <a:noAutofit/>
          </a:bodyPr>
          <a:lstStyle/>
          <a:p>
            <a:pPr algn="just">
              <a:spcBef>
                <a:spcPts val="600"/>
              </a:spcBef>
              <a:spcAft>
                <a:spcPts val="600"/>
              </a:spcAft>
            </a:pPr>
            <a:r>
              <a:rPr lang="en-US" sz="2800" b="1" dirty="0">
                <a:latin typeface="Gentium Basic" pitchFamily="2" charset="0"/>
              </a:rPr>
              <a:t>It includes land control and landownership. </a:t>
            </a:r>
            <a:r>
              <a:rPr lang="en-US" sz="2800" b="1" dirty="0" smtClean="0">
                <a:latin typeface="Gentium Basic" pitchFamily="2" charset="0"/>
              </a:rPr>
              <a:t>The </a:t>
            </a:r>
            <a:r>
              <a:rPr lang="en-US" sz="2800" b="1" dirty="0">
                <a:latin typeface="Gentium Basic" pitchFamily="2" charset="0"/>
              </a:rPr>
              <a:t>Indian agricultural communities have recently been highly </a:t>
            </a:r>
            <a:r>
              <a:rPr lang="en-US" sz="2800" b="1" dirty="0" smtClean="0">
                <a:latin typeface="Gentium Basic" pitchFamily="2" charset="0"/>
              </a:rPr>
              <a:t>stratified having a close </a:t>
            </a:r>
            <a:r>
              <a:rPr lang="en-US" sz="2800" b="1" dirty="0">
                <a:latin typeface="Gentium Basic" pitchFamily="2" charset="0"/>
              </a:rPr>
              <a:t>relationship between the system of </a:t>
            </a:r>
            <a:r>
              <a:rPr lang="en-US" sz="2800" b="1" dirty="0" smtClean="0">
                <a:latin typeface="Gentium Basic" pitchFamily="2" charset="0"/>
              </a:rPr>
              <a:t>stratification </a:t>
            </a:r>
            <a:r>
              <a:rPr lang="en-US" sz="2800" b="1" dirty="0">
                <a:latin typeface="Gentium Basic" pitchFamily="2" charset="0"/>
              </a:rPr>
              <a:t>and the division of work</a:t>
            </a:r>
            <a:r>
              <a:rPr lang="en-US" sz="2800" b="1" dirty="0" smtClean="0">
                <a:latin typeface="Gentium Basic" pitchFamily="2" charset="0"/>
              </a:rPr>
              <a:t>.</a:t>
            </a:r>
          </a:p>
          <a:p>
            <a:pPr algn="just">
              <a:spcBef>
                <a:spcPts val="600"/>
              </a:spcBef>
              <a:spcAft>
                <a:spcPts val="600"/>
              </a:spcAft>
            </a:pPr>
            <a:r>
              <a:rPr lang="en-US" sz="2800" b="1" dirty="0" smtClean="0">
                <a:latin typeface="Gentium Basic" pitchFamily="2" charset="0"/>
              </a:rPr>
              <a:t>According </a:t>
            </a:r>
            <a:r>
              <a:rPr lang="en-US" sz="2800" b="1" dirty="0" smtClean="0">
                <a:latin typeface="Gentium Basic" pitchFamily="2" charset="0"/>
              </a:rPr>
              <a:t>to K.L</a:t>
            </a:r>
            <a:r>
              <a:rPr lang="en-US" sz="2800" b="1" dirty="0">
                <a:latin typeface="Gentium Basic" pitchFamily="2" charset="0"/>
              </a:rPr>
              <a:t>. Sharma </a:t>
            </a:r>
            <a:r>
              <a:rPr lang="en-US" sz="2800" b="1" dirty="0" smtClean="0">
                <a:latin typeface="Gentium Basic" pitchFamily="2" charset="0"/>
              </a:rPr>
              <a:t>agrarian </a:t>
            </a:r>
            <a:r>
              <a:rPr lang="en-US" sz="2800" b="1" dirty="0">
                <a:latin typeface="Gentium Basic" pitchFamily="2" charset="0"/>
              </a:rPr>
              <a:t>structures in India have always been uneven. </a:t>
            </a:r>
            <a:r>
              <a:rPr lang="en-US" sz="2800" b="1" dirty="0" smtClean="0">
                <a:latin typeface="Gentium Basic" pitchFamily="2" charset="0"/>
              </a:rPr>
              <a:t>He </a:t>
            </a:r>
            <a:r>
              <a:rPr lang="en-US" sz="2800" b="1" dirty="0">
                <a:latin typeface="Gentium Basic" pitchFamily="2" charset="0"/>
              </a:rPr>
              <a:t>observes that despite the abolition of intermediaries not much </a:t>
            </a:r>
            <a:r>
              <a:rPr lang="en-US" sz="2800" b="1" dirty="0" smtClean="0">
                <a:latin typeface="Gentium Basic" pitchFamily="2" charset="0"/>
              </a:rPr>
              <a:t>substantive </a:t>
            </a:r>
            <a:r>
              <a:rPr lang="en-US" sz="2800" b="1" dirty="0">
                <a:latin typeface="Gentium Basic" pitchFamily="2" charset="0"/>
              </a:rPr>
              <a:t>change in agrarian relations has come. The uneven structures of landholdings have also resulted in ‘diverse land tenure systems</a:t>
            </a:r>
            <a:r>
              <a:rPr lang="en-US" sz="2800" b="1" dirty="0" smtClean="0">
                <a:latin typeface="Gentium Basic" pitchFamily="2" charset="0"/>
              </a:rPr>
              <a:t>’ which has </a:t>
            </a:r>
            <a:r>
              <a:rPr lang="en-US" sz="2800" b="1" dirty="0">
                <a:latin typeface="Gentium Basic" pitchFamily="2" charset="0"/>
              </a:rPr>
              <a:t>greatly affected the social structure.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r="-1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09800"/>
          </a:xfrm>
        </p:spPr>
        <p:txBody>
          <a:bodyPr>
            <a:normAutofit/>
          </a:bodyPr>
          <a:lstStyle/>
          <a:p>
            <a:r>
              <a:rPr lang="en-US" sz="4000" b="1" dirty="0" smtClean="0">
                <a:latin typeface="Gentium Basic" pitchFamily="2" charset="0"/>
              </a:rPr>
              <a:t>ASPECTS OF RURAL STRATIFICATION </a:t>
            </a:r>
            <a:endParaRPr lang="en-US" sz="4000" b="1" dirty="0">
              <a:latin typeface="Gentium Basic" pitchFamily="2" charset="0"/>
            </a:endParaRPr>
          </a:p>
        </p:txBody>
      </p:sp>
      <p:sp>
        <p:nvSpPr>
          <p:cNvPr id="3" name="Content Placeholder 2"/>
          <p:cNvSpPr>
            <a:spLocks noGrp="1"/>
          </p:cNvSpPr>
          <p:nvPr>
            <p:ph idx="1"/>
          </p:nvPr>
        </p:nvSpPr>
        <p:spPr>
          <a:xfrm>
            <a:off x="457200" y="2743200"/>
            <a:ext cx="8229600" cy="2057399"/>
          </a:xfrm>
        </p:spPr>
        <p:txBody>
          <a:bodyPr>
            <a:normAutofit/>
          </a:bodyPr>
          <a:lstStyle/>
          <a:p>
            <a:r>
              <a:rPr lang="en-US" sz="3600" b="1" dirty="0" smtClean="0">
                <a:solidFill>
                  <a:srgbClr val="FFFF00"/>
                </a:solidFill>
                <a:latin typeface="Gentium Basic" pitchFamily="2" charset="0"/>
              </a:rPr>
              <a:t>Control over land </a:t>
            </a:r>
          </a:p>
          <a:p>
            <a:r>
              <a:rPr lang="en-US" sz="3600" b="1" dirty="0" smtClean="0">
                <a:solidFill>
                  <a:srgbClr val="FFFF00"/>
                </a:solidFill>
                <a:latin typeface="Gentium Basic" pitchFamily="2" charset="0"/>
              </a:rPr>
              <a:t>Pattern of cultivation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000" b="1" dirty="0" smtClean="0">
                <a:latin typeface="Gentium Basic" pitchFamily="2" charset="0"/>
              </a:rPr>
              <a:t>Control over Land </a:t>
            </a:r>
            <a:endParaRPr lang="en-US" sz="4000" b="1" dirty="0">
              <a:latin typeface="Gentium Basic" pitchFamily="2" charset="0"/>
            </a:endParaRPr>
          </a:p>
        </p:txBody>
      </p:sp>
      <p:sp>
        <p:nvSpPr>
          <p:cNvPr id="3" name="Content Placeholder 2"/>
          <p:cNvSpPr>
            <a:spLocks noGrp="1"/>
          </p:cNvSpPr>
          <p:nvPr>
            <p:ph idx="1"/>
          </p:nvPr>
        </p:nvSpPr>
        <p:spPr>
          <a:xfrm>
            <a:off x="0" y="1066800"/>
            <a:ext cx="9144000" cy="5410200"/>
          </a:xfrm>
        </p:spPr>
        <p:txBody>
          <a:bodyPr>
            <a:normAutofit fontScale="92500" lnSpcReduction="10000"/>
          </a:bodyPr>
          <a:lstStyle/>
          <a:p>
            <a:pPr algn="just"/>
            <a:r>
              <a:rPr lang="en-US" sz="2800" b="1" dirty="0" smtClean="0">
                <a:latin typeface="Gentium Basic" pitchFamily="2" charset="0"/>
              </a:rPr>
              <a:t>Sociologists and anthropologists strongly argued that changes in land relations have affected the stratification pattern of villages. The crucial aspect of agrarian structure is the control over land</a:t>
            </a:r>
            <a:r>
              <a:rPr lang="en-US" sz="2800" b="1" dirty="0" smtClean="0">
                <a:latin typeface="Gentium Basic" pitchFamily="2" charset="0"/>
              </a:rPr>
              <a:t>.</a:t>
            </a:r>
          </a:p>
          <a:p>
            <a:pPr algn="just">
              <a:buNone/>
            </a:pPr>
            <a:endParaRPr lang="en-US" sz="2800" b="1" dirty="0" smtClean="0">
              <a:latin typeface="Gentium Basic" pitchFamily="2" charset="0"/>
            </a:endParaRPr>
          </a:p>
          <a:p>
            <a:pPr algn="just"/>
            <a:r>
              <a:rPr lang="en-US" sz="2800" b="1" dirty="0" smtClean="0">
                <a:latin typeface="Gentium Basic" pitchFamily="2" charset="0"/>
              </a:rPr>
              <a:t>It is the basis of agrarian stratification</a:t>
            </a:r>
            <a:r>
              <a:rPr lang="en-US" sz="2800" b="1" dirty="0" smtClean="0">
                <a:latin typeface="Gentium Basic" pitchFamily="2" charset="0"/>
              </a:rPr>
              <a:t>.</a:t>
            </a:r>
          </a:p>
          <a:p>
            <a:pPr algn="just">
              <a:buNone/>
            </a:pPr>
            <a:endParaRPr lang="en-US" sz="2800" b="1" dirty="0" smtClean="0">
              <a:latin typeface="Gentium Basic" pitchFamily="2" charset="0"/>
            </a:endParaRPr>
          </a:p>
          <a:p>
            <a:pPr algn="just"/>
            <a:r>
              <a:rPr lang="en-US" sz="2800" b="1" dirty="0" smtClean="0">
                <a:latin typeface="Gentium Basic" pitchFamily="2" charset="0"/>
              </a:rPr>
              <a:t>Oliver </a:t>
            </a:r>
            <a:r>
              <a:rPr lang="en-US" sz="2800" b="1" dirty="0" err="1" smtClean="0">
                <a:latin typeface="Gentium Basic" pitchFamily="2" charset="0"/>
              </a:rPr>
              <a:t>Mendelsohn</a:t>
            </a:r>
            <a:r>
              <a:rPr lang="en-US" sz="2800" b="1" dirty="0" smtClean="0">
                <a:latin typeface="Gentium Basic" pitchFamily="2" charset="0"/>
              </a:rPr>
              <a:t> and </a:t>
            </a:r>
            <a:r>
              <a:rPr lang="en-US" sz="2800" b="1" dirty="0" err="1" smtClean="0">
                <a:latin typeface="Gentium Basic" pitchFamily="2" charset="0"/>
              </a:rPr>
              <a:t>Marika</a:t>
            </a:r>
            <a:r>
              <a:rPr lang="en-US" sz="2800" b="1" dirty="0" smtClean="0">
                <a:latin typeface="Gentium Basic" pitchFamily="2" charset="0"/>
              </a:rPr>
              <a:t> </a:t>
            </a:r>
            <a:r>
              <a:rPr lang="en-US" sz="2800" b="1" dirty="0" err="1" smtClean="0">
                <a:latin typeface="Gentium Basic" pitchFamily="2" charset="0"/>
              </a:rPr>
              <a:t>Vicziany</a:t>
            </a:r>
            <a:r>
              <a:rPr lang="en-US" sz="2800" b="1" dirty="0" smtClean="0">
                <a:latin typeface="Gentium Basic" pitchFamily="2" charset="0"/>
              </a:rPr>
              <a:t> have discussed the rural land reform with reference to untouchables, argue that the subordinated people have gained nothing out of land reforms. The present social stratification of the village is due to the failure to settle land reforms.</a:t>
            </a:r>
            <a:endParaRPr lang="en-US" sz="2800" b="1" dirty="0">
              <a:latin typeface="Gentium Basic"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000" b="1" dirty="0" smtClean="0">
                <a:latin typeface="Gentium Basic" pitchFamily="2" charset="0"/>
              </a:rPr>
              <a:t>Pattern of Cultivation </a:t>
            </a:r>
            <a:endParaRPr lang="en-US" sz="4000" b="1" dirty="0">
              <a:latin typeface="Gentium Basic" pitchFamily="2" charset="0"/>
            </a:endParaRP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algn="just" fontAlgn="base"/>
            <a:r>
              <a:rPr lang="en-US" b="1" dirty="0" smtClean="0">
                <a:latin typeface="Gentium Basic" pitchFamily="2" charset="0"/>
              </a:rPr>
              <a:t>Another aspect of rural stratification is the pattern of cultivation adopted by the peasantry. If the cultivators take to crops which require hard </a:t>
            </a:r>
            <a:r>
              <a:rPr lang="en-US" b="1" dirty="0" err="1" smtClean="0">
                <a:latin typeface="Gentium Basic" pitchFamily="2" charset="0"/>
              </a:rPr>
              <a:t>labour</a:t>
            </a:r>
            <a:r>
              <a:rPr lang="en-US" b="1" dirty="0" smtClean="0">
                <a:latin typeface="Gentium Basic" pitchFamily="2" charset="0"/>
              </a:rPr>
              <a:t>, naturally it would require larger number of agriculture </a:t>
            </a:r>
            <a:r>
              <a:rPr lang="en-US" b="1" dirty="0" err="1" smtClean="0">
                <a:latin typeface="Gentium Basic" pitchFamily="2" charset="0"/>
              </a:rPr>
              <a:t>labourers</a:t>
            </a:r>
            <a:r>
              <a:rPr lang="en-US" b="1" dirty="0" smtClean="0">
                <a:latin typeface="Gentium Basic" pitchFamily="2" charset="0"/>
              </a:rPr>
              <a:t>.</a:t>
            </a:r>
          </a:p>
          <a:p>
            <a:pPr algn="just" fontAlgn="base">
              <a:buNone/>
            </a:pPr>
            <a:endParaRPr lang="en-US" b="1" dirty="0" smtClean="0">
              <a:latin typeface="Gentium Basic" pitchFamily="2" charset="0"/>
            </a:endParaRPr>
          </a:p>
          <a:p>
            <a:pPr algn="just" fontAlgn="base"/>
            <a:r>
              <a:rPr lang="en-US" b="1" dirty="0" smtClean="0">
                <a:latin typeface="Gentium Basic" pitchFamily="2" charset="0"/>
              </a:rPr>
              <a:t>In the states of Punjab and Bihar where paddy is grown, larger number of </a:t>
            </a:r>
            <a:r>
              <a:rPr lang="en-US" b="1" dirty="0" err="1" smtClean="0">
                <a:latin typeface="Gentium Basic" pitchFamily="2" charset="0"/>
              </a:rPr>
              <a:t>labourers</a:t>
            </a:r>
            <a:r>
              <a:rPr lang="en-US" b="1" dirty="0" smtClean="0">
                <a:latin typeface="Gentium Basic" pitchFamily="2" charset="0"/>
              </a:rPr>
              <a:t> is hired. Even landless </a:t>
            </a:r>
            <a:r>
              <a:rPr lang="en-US" b="1" dirty="0" err="1" smtClean="0">
                <a:latin typeface="Gentium Basic" pitchFamily="2" charset="0"/>
              </a:rPr>
              <a:t>labourers</a:t>
            </a:r>
            <a:r>
              <a:rPr lang="en-US" b="1" dirty="0" smtClean="0">
                <a:latin typeface="Gentium Basic" pitchFamily="2" charset="0"/>
              </a:rPr>
              <a:t> migrate from Bihar to Punjab for transplanting paddy. The agrarian hierarchy, therefore, is the resultant of the crops grown by the peasantry.</a:t>
            </a:r>
            <a:endParaRPr lang="en-US" b="1" dirty="0">
              <a:latin typeface="Gentium Basic"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TotalTime>
  <Words>898</Words>
  <Application>Microsoft Office PowerPoint</Application>
  <PresentationFormat>On-screen Show (4:3)</PresentationFormat>
  <Paragraphs>79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Course coordinator- Dr. Asmita Bhattacharyya  Team Members-              Eshita Maity( Roll 49) (group leader)   Silpa Bhanja( Roll 04)   Rupali Senapati(Roll 43)  Sonali Senapati(Roll 44)  Babita Mishra (Roll 48)  Puspita Poyra( Roll 86)</vt:lpstr>
      <vt:lpstr>CONTENTS</vt:lpstr>
      <vt:lpstr>Introduction</vt:lpstr>
      <vt:lpstr>Issues For Land Problems </vt:lpstr>
      <vt:lpstr> Technological Arrangements </vt:lpstr>
      <vt:lpstr>Social Arrangements</vt:lpstr>
      <vt:lpstr>ASPECTS OF RURAL STRATIFICATION </vt:lpstr>
      <vt:lpstr>Control over Land </vt:lpstr>
      <vt:lpstr>Pattern of Cultivation </vt:lpstr>
      <vt:lpstr>HISTORY OF THE STUDY OF AGRARIAN STRUCTURE </vt:lpstr>
      <vt:lpstr>Colonial Land Policy </vt:lpstr>
      <vt:lpstr>Nationalist Policy </vt:lpstr>
      <vt:lpstr>Gandhi’s Approach towards  Land Problems </vt:lpstr>
      <vt:lpstr>Reference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PRESENTED BY :- SILPA BHANJA(04) ,</dc:title>
  <dc:creator>Kiran Da</dc:creator>
  <cp:lastModifiedBy>asmita</cp:lastModifiedBy>
  <cp:revision>92</cp:revision>
  <dcterms:created xsi:type="dcterms:W3CDTF">2001-12-31T18:31:12Z</dcterms:created>
  <dcterms:modified xsi:type="dcterms:W3CDTF">2020-04-04T16:31:25Z</dcterms:modified>
</cp:coreProperties>
</file>