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91" r:id="rId2"/>
    <p:sldId id="264" r:id="rId3"/>
    <p:sldId id="258" r:id="rId4"/>
    <p:sldId id="259" r:id="rId5"/>
    <p:sldId id="265" r:id="rId6"/>
    <p:sldId id="283" r:id="rId7"/>
    <p:sldId id="260" r:id="rId8"/>
    <p:sldId id="261" r:id="rId9"/>
    <p:sldId id="297" r:id="rId10"/>
    <p:sldId id="285" r:id="rId11"/>
    <p:sldId id="286" r:id="rId12"/>
    <p:sldId id="267" r:id="rId13"/>
    <p:sldId id="288" r:id="rId14"/>
    <p:sldId id="295" r:id="rId15"/>
    <p:sldId id="298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0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D622B6-EE1A-4C68-AD8B-5320A92A70F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7726CF-C9CB-4BB4-A4E1-B62D5594F1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763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381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2192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RURAL-URBAN CONTINUUM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SUBJECT:- SOCIOLOGY(PAPER-203)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COURSE CO-ORDINATOR – DR. ASMITA BHATTACHARYYA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749457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Assignment Done by:- 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SOURAV GHOSH      (Roll No.- 08)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BISAKHA GHOSH    (Roll No.- 35)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DEBJANI GHORAI    (Roll No.- 14)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SUCHARITA PAL      (Roll No.- 37)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SANCHITA JALI      (Roll No.- 34)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SHILPA HAIT          (Roll No.-07)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RAJESH ROY          (Roll No.- 81)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1524000"/>
            <a:ext cx="3657600" cy="2209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URBAN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1447800"/>
            <a:ext cx="3810000" cy="2133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RURAL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05200" y="1752600"/>
            <a:ext cx="1752600" cy="1676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RURAL/URBAN</a:t>
            </a:r>
          </a:p>
          <a:p>
            <a:pPr algn="ctr"/>
            <a:r>
              <a:rPr lang="en-US" sz="1400" dirty="0" smtClean="0"/>
              <a:t>INTER </a:t>
            </a:r>
          </a:p>
          <a:p>
            <a:pPr algn="ctr"/>
            <a:r>
              <a:rPr lang="en-US" sz="1400" dirty="0" smtClean="0"/>
              <a:t>RELATIONSHIP</a:t>
            </a:r>
            <a:endParaRPr lang="en-US" sz="1400" dirty="0"/>
          </a:p>
        </p:txBody>
      </p:sp>
      <p:sp>
        <p:nvSpPr>
          <p:cNvPr id="11" name="Up Arrow 10"/>
          <p:cNvSpPr/>
          <p:nvPr/>
        </p:nvSpPr>
        <p:spPr>
          <a:xfrm>
            <a:off x="3962400" y="990600"/>
            <a:ext cx="762000" cy="990600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228600"/>
            <a:ext cx="35814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SUSTAINABLE URBAN/RURAL </a:t>
            </a:r>
          </a:p>
          <a:p>
            <a:pPr algn="ctr"/>
            <a:r>
              <a:rPr lang="en-US" dirty="0" smtClean="0"/>
              <a:t>LIVING CONDITIONS 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85800" y="4648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028700" y="4838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19200" y="46482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0600" y="43434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p Arrow 27"/>
          <p:cNvSpPr/>
          <p:nvPr/>
        </p:nvSpPr>
        <p:spPr>
          <a:xfrm>
            <a:off x="4038600" y="3352800"/>
            <a:ext cx="533400" cy="1371600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10000" y="4343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733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43434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648200" y="46482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505700" y="4838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4495800" y="4648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495800" y="4343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772400" y="4724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7620000" y="4953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57200" y="4953000"/>
            <a:ext cx="2286000" cy="1219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INSTITUTIONS &amp; 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GOVERNANCE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4039394" y="4876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276600" y="5029200"/>
            <a:ext cx="25908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LAND &amp; NATURAL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RESOURCE INFRASTRUCTURES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400800" y="5029200"/>
            <a:ext cx="22098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CAPACITY BUILDING &amp; DEVELOPMENT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19200" y="4343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Good Governance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5029200" y="4343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Good Land Policy </a:t>
            </a:r>
            <a:endParaRPr lang="en-US" sz="2000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4267994" y="4876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114800" y="43434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495800" y="4343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4419600" y="4343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4419600" y="4648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3886200" y="4343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286000" y="1524000"/>
            <a:ext cx="4419600" cy="426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URBAN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2336196">
            <a:off x="1317915" y="1108657"/>
            <a:ext cx="2854481" cy="838200"/>
          </a:xfrm>
          <a:prstGeom prst="rightArrow">
            <a:avLst>
              <a:gd name="adj1" fmla="val 47199"/>
              <a:gd name="adj2" fmla="val 5000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Building  Materials, Resources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 rot="1453677">
            <a:off x="211354" y="1771679"/>
            <a:ext cx="3276600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Lifestyles/Consumption Patterns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-228600" y="3124200"/>
            <a:ext cx="3276600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Knowledge Transfer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20029532">
            <a:off x="479969" y="4697727"/>
            <a:ext cx="2819400" cy="75867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 rot="18619650">
            <a:off x="2078052" y="5155610"/>
            <a:ext cx="2174528" cy="1060624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3733800" y="5562600"/>
            <a:ext cx="1676400" cy="9144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Energy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Left-Right Arrow 14"/>
          <p:cNvSpPr/>
          <p:nvPr/>
        </p:nvSpPr>
        <p:spPr>
          <a:xfrm rot="3522121">
            <a:off x="4487010" y="5127750"/>
            <a:ext cx="2749628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Migration/ Habitation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993367">
            <a:off x="5784176" y="4763340"/>
            <a:ext cx="2895600" cy="8382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Waste/Pollution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 rot="225482">
            <a:off x="5638800" y="3200400"/>
            <a:ext cx="3276600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Work/ Education</a:t>
            </a:r>
            <a:endParaRPr lang="en-US" dirty="0"/>
          </a:p>
        </p:txBody>
      </p:sp>
      <p:sp>
        <p:nvSpPr>
          <p:cNvPr id="18" name="Left-Right Arrow 17"/>
          <p:cNvSpPr/>
          <p:nvPr/>
        </p:nvSpPr>
        <p:spPr>
          <a:xfrm rot="20183042">
            <a:off x="5395214" y="1681629"/>
            <a:ext cx="3276600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Tourism , Recreation, </a:t>
            </a:r>
          </a:p>
          <a:p>
            <a:pPr algn="ctr"/>
            <a:r>
              <a:rPr lang="en-US" dirty="0" smtClean="0"/>
              <a:t>Cultural Activities</a:t>
            </a:r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 rot="18912365">
            <a:off x="4645362" y="894767"/>
            <a:ext cx="2948169" cy="990600"/>
          </a:xfrm>
          <a:prstGeom prst="left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 rot="5400000">
            <a:off x="3343180" y="646287"/>
            <a:ext cx="2287119" cy="99060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4419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RURAL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SIGNIFICANCE OF RURAL- URBAN CONTINUUM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Majority of the population in Rural –Urban communities.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rural – urban development is to organize , develop and utilize the resources of land , water and human resources.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rural- urban communities lead a simple lifestyle, large amount of effects and resources which accommodates the people enhancing the livelihoods 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rural –urban areas are based on sustainability aspects to include environmental, social and economic dimensions.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RURAL – URBAN CONTINUUM DEBATE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noticed that both the concepts rural and urban communities are not adequately defined in a proper way.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western ideas and thoughts fail to fit the rural – urban continuum into Indian reality . 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 rural –urban communities, the people are in a difficulty of mode of life on the basis of no living amenities.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There is a debate issue that there is no demarcation between the rural –urban continuum and it is difficult to know where the urban area begin and the rural ends. </a:t>
            </a:r>
          </a:p>
          <a:p>
            <a:pPr>
              <a:buFont typeface="Wingdings" pitchFamily="2" charset="2"/>
              <a:buChar char="Ø"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924800" cy="609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CONCLUSION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562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 our opinion, the rural –urban continuum , it is seen that the transformation of people  from rural to urban areas are noteworthy.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 rural areas and the allied issue of the urban bias is in a collective sense and therefore the rural –urban continuum depends upon the specific zone in which the community falls . </a:t>
            </a: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One thing is clear from the above all of the discussion is that the rural and urban life in complex relationship is not the opposite of one another. </a:t>
            </a: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Spatial and geographical factors also influence and contribute towards the rural – urban continuum .</a:t>
            </a: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As it is a continue process , the socio- economic interaction between the village and towns are always liable to one another. 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Bertrand A. (ed.),(1958)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Sociology, McGraw Hill Book Co., New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York.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Sharma, K.L. (1997)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,Rural Society in India, Rawat Publications,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Jaipur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Desai A.R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 (1969),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Sociology in India, Popular Prakashan,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Bombay.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Anderson &amp;Elijah (ed.),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(1990) Race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Class &amp; Change in an rural- urban community, Chicago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9812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THANK YOU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Meaning &amp; Concept of Rural – Urban Continuum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:-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Rural – Urban Continuum is meant by   “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continuity from village to the 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Robert Redfield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(1930) has given the concept of rural – urban    continuum on the basis of his study of Mexican peasants of Tepoztlain.</a:t>
            </a:r>
          </a:p>
          <a:p>
            <a:pPr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Therefore, rural – urban continuum is a process of socio- economic interaction between the villages and the towns or cities. 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Rural – urban continuum proposes a linear depiction of the contrasting natures of social relationships characteristic of rural &amp; urban settlements, and there is no such breaking points in the degree of quantity of rural – urban differences.  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DEFINITIONS ON RURAL – URBAN CONTINUUM 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P.A. Sorokin and Zimmerman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 ‘Principles of Rural – Urban Sociology’ have stated that the factors distinguishing rural from urban communities include occupation, size and density of population as well as mobility , differentiation and stratification.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R.K. Mukherjee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prefers the continuum model by talking of the degree of urbanization as a useful conceptual tool for understanding rural – urban relations.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55670"/>
          <a:ext cx="8686800" cy="65620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43400"/>
                <a:gridCol w="4343400"/>
              </a:tblGrid>
              <a:tr h="4347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CHARACTERISTICS OF RURAL – URBAN CONTINUUM</a:t>
                      </a:r>
                      <a:endParaRPr lang="en-US" sz="24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6773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r>
                        <a:rPr lang="en-US" sz="2000" u="sng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CHARACTERISTICS</a:t>
                      </a:r>
                      <a:endParaRPr lang="en-US" sz="2000" u="sng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URBAN CHARACTERISTICS</a:t>
                      </a:r>
                      <a:endParaRPr lang="en-US" sz="2000" u="sng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4797"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i) Rural area is sparsely populated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i) Urban area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thickly populated 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64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ii)  Rural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area is  homogenous in nature. (dress, language and customs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ii) Urban area is  heterogeneous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in nature. (castes, classes, ethnic groups , religions etc.)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690"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Rural areas have very slow rate of change.</a:t>
                      </a:r>
                      <a:endParaRPr lang="en-US" sz="2000" baseline="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iii) Urban areas have got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fast rate of change.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64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iv) Rural communities have got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strong relationships and interactions of the people. 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iv) Urban areas have got weak interactions and ties on the basis of their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complex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6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v)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Rural areas have got informal social life.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v) Urban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areas have got formal social life 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479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vi) In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Rural  areas there is less rate of pollution.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vi) In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Urban areas there is high rate of pollution.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92162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IMPORTANCE OF RURAL – URBAN CONTINUUM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Overhelming of population.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Both cities and villages create jobs and offer better livelihoods.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Rural –Urban continuum has enhanced rural production and productivity.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70% of rural- urban areas of population , are provided with medical care, recreational facility, education, transport and communication.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Protecting  local and regional ecosystems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" y="762000"/>
            <a:ext cx="3657600" cy="586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SOCIO- ECONOMIC  STRUCTURE AND RELATIONS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RURAL ECONOMY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(SECTORS)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RURAL PRODUCTION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REGIMES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72200" y="762000"/>
            <a:ext cx="2819400" cy="5943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 – AGRICULTURAL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EMPLOYMENT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URBAN SERVICES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PRODUCTION SUPPLIES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NON – DURABLE AND DURABLE FOODS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MARKETS FOR SELLING RURAL PRODUCTS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PROCESSING / MANUFACTURING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ON EMPLOYMENT ,        PRODUCTION, PRICES, WELFARE SERVICES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819400" y="1524000"/>
            <a:ext cx="9906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438400" y="6096000"/>
            <a:ext cx="1447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590800" y="5410200"/>
            <a:ext cx="12954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667000" y="4724400"/>
            <a:ext cx="11430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048000" y="2286000"/>
            <a:ext cx="8382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971800" y="3200400"/>
            <a:ext cx="8382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667000" y="3886200"/>
            <a:ext cx="11430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62400" y="14478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PEOPLE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62400" y="22860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2400" y="30480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COMMODITIES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3810000"/>
            <a:ext cx="1981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CAPITAL/INCOME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86200" y="4648200"/>
            <a:ext cx="1905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2400" y="5410200"/>
            <a:ext cx="17526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NATURAL RESOURCES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62400" y="6096000"/>
            <a:ext cx="17526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WASTE AND POLLUTION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Left Arrow 41"/>
          <p:cNvSpPr/>
          <p:nvPr/>
        </p:nvSpPr>
        <p:spPr>
          <a:xfrm>
            <a:off x="5791200" y="1524000"/>
            <a:ext cx="838200" cy="3048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5715000" y="2438400"/>
            <a:ext cx="838200" cy="3810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Arrow 43"/>
          <p:cNvSpPr/>
          <p:nvPr/>
        </p:nvSpPr>
        <p:spPr>
          <a:xfrm>
            <a:off x="5791200" y="3124200"/>
            <a:ext cx="762000" cy="4572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Arrow 44"/>
          <p:cNvSpPr/>
          <p:nvPr/>
        </p:nvSpPr>
        <p:spPr>
          <a:xfrm>
            <a:off x="5867400" y="3886200"/>
            <a:ext cx="762000" cy="3810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Arrow 45"/>
          <p:cNvSpPr/>
          <p:nvPr/>
        </p:nvSpPr>
        <p:spPr>
          <a:xfrm>
            <a:off x="5867400" y="4648200"/>
            <a:ext cx="762000" cy="4572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Arrow 46"/>
          <p:cNvSpPr/>
          <p:nvPr/>
        </p:nvSpPr>
        <p:spPr>
          <a:xfrm>
            <a:off x="5791200" y="5638800"/>
            <a:ext cx="685800" cy="3810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Arrow 47"/>
          <p:cNvSpPr/>
          <p:nvPr/>
        </p:nvSpPr>
        <p:spPr>
          <a:xfrm>
            <a:off x="5791200" y="6172200"/>
            <a:ext cx="685800" cy="3810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10000" y="0"/>
            <a:ext cx="22098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RURAL – URBAN LINKAGES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28600"/>
            <a:ext cx="2286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RURAL SYSTEMS 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762000"/>
            <a:ext cx="1981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RURAL –URBAN FLOWS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05600" y="228600"/>
            <a:ext cx="22098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URBAN SYSTEMS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CAUSES OF RURAL- URBAN CONTINUUM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Migration</a:t>
            </a:r>
          </a:p>
          <a:p>
            <a:pPr marL="514350" indent="-514350"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Diminishing of politics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number of people in employment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 of extensive road networks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Demarcation process erases and clearing both the rural – urban areas. 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endParaRPr lang="en-US" sz="2800" u="sng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STAGES OF RURAL – URBAN CONTINUUM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As The Law Of Three Stages is an idea developed by Auguste Comte in society –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Theological stage 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Metaphysical stage 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Positive stage </a:t>
            </a:r>
          </a:p>
          <a:p>
            <a:pPr marL="571500" indent="-57150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From rural to urban communities,  the urbanization process started in 1940(Approximately)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Likewise ,on the basis of  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Population &amp; Economic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Rural –Urban continuum is classified into 4 stages by Gibbs &amp; Hautamaki .</a:t>
            </a:r>
          </a:p>
          <a:p>
            <a:pPr marL="571500" indent="-571500"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The Pre- Industrial (Agricultural ) society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The concentration of the economy .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Economic growth spreads across the country </a:t>
            </a:r>
          </a:p>
          <a:p>
            <a:pPr marL="571500" indent="-571500">
              <a:buAutoNum type="romanLcParenR"/>
            </a:pP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The spatial integration .</a:t>
            </a:r>
          </a:p>
          <a:p>
            <a:pPr marL="571500" indent="-571500">
              <a:buNone/>
            </a:pPr>
            <a:endParaRPr lang="en-US" sz="2900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u="sng" dirty="0" smtClean="0"/>
          </a:p>
          <a:p>
            <a:pPr marL="571500" indent="-5715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lide_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3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1752</TotalTime>
  <Words>1117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TOPIC:- RURAL-URBAN CONTINUUM SUBJECT:- SOCIOLOGY(PAPER-203) COURSE CO-ORDINATOR – DR. ASMITA BHATTACHARYYA</vt:lpstr>
      <vt:lpstr>Meaning &amp; Concept of Rural – Urban Continuum</vt:lpstr>
      <vt:lpstr>DEFINITIONS ON RURAL – URBAN CONTINUUM </vt:lpstr>
      <vt:lpstr>Slide 4</vt:lpstr>
      <vt:lpstr>IMPORTANCE OF RURAL – URBAN CONTINUUM</vt:lpstr>
      <vt:lpstr>Slide 6</vt:lpstr>
      <vt:lpstr>CAUSES OF RURAL- URBAN CONTINUUM</vt:lpstr>
      <vt:lpstr>STAGES OF RURAL – URBAN CONTINUUM </vt:lpstr>
      <vt:lpstr>Slide 9</vt:lpstr>
      <vt:lpstr>Slide 10</vt:lpstr>
      <vt:lpstr>Slide 11</vt:lpstr>
      <vt:lpstr>SIGNIFICANCE OF RURAL- URBAN CONTINUUM</vt:lpstr>
      <vt:lpstr>RURAL – URBAN CONTINUUM DEBATE </vt:lpstr>
      <vt:lpstr>CONCLUSION</vt:lpstr>
      <vt:lpstr>REFERENCES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asmita</cp:lastModifiedBy>
  <cp:revision>197</cp:revision>
  <dcterms:created xsi:type="dcterms:W3CDTF">2020-03-24T06:29:49Z</dcterms:created>
  <dcterms:modified xsi:type="dcterms:W3CDTF">2020-04-07T05:24:26Z</dcterms:modified>
</cp:coreProperties>
</file>