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59" r:id="rId6"/>
    <p:sldId id="272" r:id="rId7"/>
    <p:sldId id="260" r:id="rId8"/>
    <p:sldId id="261" r:id="rId9"/>
    <p:sldId id="267" r:id="rId10"/>
    <p:sldId id="262" r:id="rId11"/>
    <p:sldId id="263" r:id="rId12"/>
    <p:sldId id="268" r:id="rId13"/>
    <p:sldId id="264" r:id="rId14"/>
    <p:sldId id="265" r:id="rId15"/>
    <p:sldId id="266"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13"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34E710-E30C-41D6-8EE6-DB427E944EC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5534C-4041-4061-894E-619A48541E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4E710-E30C-41D6-8EE6-DB427E944EC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5534C-4041-4061-894E-619A48541E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4E710-E30C-41D6-8EE6-DB427E944EC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5534C-4041-4061-894E-619A48541E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4E710-E30C-41D6-8EE6-DB427E944EC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5534C-4041-4061-894E-619A48541E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34E710-E30C-41D6-8EE6-DB427E944EC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5534C-4041-4061-894E-619A48541E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34E710-E30C-41D6-8EE6-DB427E944EC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5534C-4041-4061-894E-619A48541E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34E710-E30C-41D6-8EE6-DB427E944ECF}"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B5534C-4041-4061-894E-619A48541E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34E710-E30C-41D6-8EE6-DB427E944ECF}"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B5534C-4041-4061-894E-619A48541E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4E710-E30C-41D6-8EE6-DB427E944ECF}"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B5534C-4041-4061-894E-619A48541E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4E710-E30C-41D6-8EE6-DB427E944EC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5534C-4041-4061-894E-619A48541E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4E710-E30C-41D6-8EE6-DB427E944EC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5534C-4041-4061-894E-619A48541E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4E710-E30C-41D6-8EE6-DB427E944ECF}" type="datetimeFigureOut">
              <a:rPr lang="en-US" smtClean="0"/>
              <a:pPr/>
              <a:t>4/19/2020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5534C-4041-4061-894E-619A48541E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600"/>
          </a:xfrm>
        </p:spPr>
        <p:txBody>
          <a:bodyPr>
            <a:normAutofit fontScale="90000"/>
          </a:bodyPr>
          <a:lstStyle/>
          <a:p>
            <a:r>
              <a:rPr lang="en-US" dirty="0" smtClean="0"/>
              <a:t/>
            </a:r>
            <a:br>
              <a:rPr lang="en-US" dirty="0" smtClean="0"/>
            </a:br>
            <a:r>
              <a:rPr lang="en-US" dirty="0" smtClean="0">
                <a:latin typeface="Cambria" pitchFamily="18" charset="0"/>
              </a:rPr>
              <a:t>Topic- 3 </a:t>
            </a:r>
            <a:br>
              <a:rPr lang="en-US" dirty="0" smtClean="0">
                <a:latin typeface="Cambria" pitchFamily="18" charset="0"/>
              </a:rPr>
            </a:br>
            <a:r>
              <a:rPr lang="en-US" sz="4000" b="1" dirty="0" smtClean="0">
                <a:latin typeface="Cambria" pitchFamily="18" charset="0"/>
              </a:rPr>
              <a:t>Whither the Indian Village Culture and Agriculture in ‘Rural’ India</a:t>
            </a:r>
            <a:br>
              <a:rPr lang="en-US" sz="4000" b="1" dirty="0" smtClean="0">
                <a:latin typeface="Cambria" pitchFamily="18" charset="0"/>
              </a:rPr>
            </a:br>
            <a:r>
              <a:rPr lang="en-US" sz="3100" b="1" dirty="0" smtClean="0">
                <a:latin typeface="Cambria" pitchFamily="18" charset="0"/>
              </a:rPr>
              <a:t>(based on </a:t>
            </a:r>
            <a:r>
              <a:rPr lang="en-US" sz="3100" b="1" dirty="0" err="1" smtClean="0">
                <a:latin typeface="Cambria" pitchFamily="18" charset="0"/>
              </a:rPr>
              <a:t>Dipankar</a:t>
            </a:r>
            <a:r>
              <a:rPr lang="en-US" sz="3100" b="1" dirty="0" smtClean="0">
                <a:latin typeface="Cambria" pitchFamily="18" charset="0"/>
              </a:rPr>
              <a:t> Gupta’s writings)</a:t>
            </a:r>
            <a:r>
              <a:rPr lang="en-US" dirty="0" smtClean="0"/>
              <a:t/>
            </a:r>
            <a:br>
              <a:rPr lang="en-US" dirty="0" smtClean="0"/>
            </a:br>
            <a:endParaRPr lang="en-US" dirty="0"/>
          </a:p>
        </p:txBody>
      </p:sp>
      <p:sp>
        <p:nvSpPr>
          <p:cNvPr id="3" name="Subtitle 2"/>
          <p:cNvSpPr>
            <a:spLocks noGrp="1"/>
          </p:cNvSpPr>
          <p:nvPr>
            <p:ph type="subTitle" idx="1"/>
          </p:nvPr>
        </p:nvSpPr>
        <p:spPr>
          <a:xfrm>
            <a:off x="0" y="2743200"/>
            <a:ext cx="9144000" cy="4114800"/>
          </a:xfrm>
        </p:spPr>
        <p:txBody>
          <a:bodyPr>
            <a:normAutofit/>
          </a:bodyPr>
          <a:lstStyle/>
          <a:p>
            <a:pPr algn="l"/>
            <a:r>
              <a:rPr lang="en-US" sz="2400" b="1" dirty="0" smtClean="0">
                <a:solidFill>
                  <a:schemeClr val="tx1"/>
                </a:solidFill>
                <a:effectLst>
                  <a:outerShdw blurRad="50800" dist="38100" dir="13500000" algn="br" rotWithShape="0">
                    <a:prstClr val="black">
                      <a:alpha val="40000"/>
                    </a:prstClr>
                  </a:outerShdw>
                </a:effectLst>
                <a:latin typeface="Cambria" pitchFamily="18" charset="0"/>
              </a:rPr>
              <a:t>Course coordinator-  Dr. </a:t>
            </a:r>
            <a:r>
              <a:rPr lang="en-US" sz="2400" b="1" dirty="0" err="1" smtClean="0">
                <a:solidFill>
                  <a:schemeClr val="tx1"/>
                </a:solidFill>
                <a:effectLst>
                  <a:outerShdw blurRad="50800" dist="38100" dir="13500000" algn="br" rotWithShape="0">
                    <a:prstClr val="black">
                      <a:alpha val="40000"/>
                    </a:prstClr>
                  </a:outerShdw>
                </a:effectLst>
                <a:latin typeface="Cambria" pitchFamily="18" charset="0"/>
              </a:rPr>
              <a:t>Asmita</a:t>
            </a:r>
            <a:r>
              <a:rPr lang="en-US" sz="2400" b="1" dirty="0" smtClean="0">
                <a:solidFill>
                  <a:schemeClr val="tx1"/>
                </a:solidFill>
                <a:effectLst>
                  <a:outerShdw blurRad="50800" dist="38100" dir="13500000" algn="br" rotWithShape="0">
                    <a:prstClr val="black">
                      <a:alpha val="40000"/>
                    </a:prstClr>
                  </a:outerShdw>
                </a:effectLst>
                <a:latin typeface="Cambria" pitchFamily="18" charset="0"/>
              </a:rPr>
              <a:t> Bhattacharyya </a:t>
            </a:r>
          </a:p>
          <a:p>
            <a:pPr algn="l"/>
            <a:r>
              <a:rPr lang="en-US" sz="2400" b="1" dirty="0" smtClean="0">
                <a:solidFill>
                  <a:schemeClr val="tx1"/>
                </a:solidFill>
                <a:effectLst>
                  <a:outerShdw blurRad="50800" dist="38100" dir="13500000" algn="br" rotWithShape="0">
                    <a:prstClr val="black">
                      <a:alpha val="40000"/>
                    </a:prstClr>
                  </a:outerShdw>
                </a:effectLst>
                <a:latin typeface="Cambria" pitchFamily="18" charset="0"/>
              </a:rPr>
              <a:t>Team members –</a:t>
            </a:r>
          </a:p>
          <a:p>
            <a:pPr marL="514350" indent="-514350" algn="l">
              <a:buAutoNum type="arabicPeriod"/>
            </a:pPr>
            <a:r>
              <a:rPr lang="en-US" sz="2400" b="1" dirty="0" err="1" smtClean="0">
                <a:solidFill>
                  <a:schemeClr val="tx1"/>
                </a:solidFill>
                <a:effectLst>
                  <a:outerShdw blurRad="50800" dist="38100" dir="13500000" algn="br" rotWithShape="0">
                    <a:prstClr val="black">
                      <a:alpha val="40000"/>
                    </a:prstClr>
                  </a:outerShdw>
                </a:effectLst>
                <a:latin typeface="Cambria" pitchFamily="18" charset="0"/>
              </a:rPr>
              <a:t>Shrotriya</a:t>
            </a:r>
            <a:r>
              <a:rPr lang="en-US" sz="2400" b="1" dirty="0" smtClean="0">
                <a:solidFill>
                  <a:schemeClr val="tx1"/>
                </a:solidFill>
                <a:effectLst>
                  <a:outerShdw blurRad="50800" dist="38100" dir="13500000" algn="br" rotWithShape="0">
                    <a:prstClr val="black">
                      <a:alpha val="40000"/>
                    </a:prstClr>
                  </a:outerShdw>
                </a:effectLst>
                <a:latin typeface="Cambria" pitchFamily="18" charset="0"/>
              </a:rPr>
              <a:t> dash (roll- 02) (team leader)</a:t>
            </a:r>
          </a:p>
          <a:p>
            <a:pPr marL="514350" indent="-514350" algn="l">
              <a:buAutoNum type="arabicPeriod"/>
            </a:pPr>
            <a:r>
              <a:rPr lang="en-US" sz="2400" b="1" dirty="0" err="1" smtClean="0">
                <a:solidFill>
                  <a:schemeClr val="tx1"/>
                </a:solidFill>
                <a:effectLst>
                  <a:outerShdw blurRad="50800" dist="38100" dir="13500000" algn="br" rotWithShape="0">
                    <a:prstClr val="black">
                      <a:alpha val="40000"/>
                    </a:prstClr>
                  </a:outerShdw>
                </a:effectLst>
                <a:latin typeface="Cambria" pitchFamily="18" charset="0"/>
              </a:rPr>
              <a:t>Debarashi</a:t>
            </a:r>
            <a:r>
              <a:rPr lang="en-US" sz="2400" b="1" dirty="0" smtClean="0">
                <a:solidFill>
                  <a:schemeClr val="tx1"/>
                </a:solidFill>
                <a:effectLst>
                  <a:outerShdw blurRad="50800" dist="38100" dir="13500000" algn="br" rotWithShape="0">
                    <a:prstClr val="black">
                      <a:alpha val="40000"/>
                    </a:prstClr>
                  </a:outerShdw>
                </a:effectLst>
                <a:latin typeface="Cambria" pitchFamily="18" charset="0"/>
              </a:rPr>
              <a:t> </a:t>
            </a:r>
            <a:r>
              <a:rPr lang="en-US" sz="2400" b="1" dirty="0" err="1" smtClean="0">
                <a:solidFill>
                  <a:schemeClr val="tx1"/>
                </a:solidFill>
                <a:effectLst>
                  <a:outerShdw blurRad="50800" dist="38100" dir="13500000" algn="br" rotWithShape="0">
                    <a:prstClr val="black">
                      <a:alpha val="40000"/>
                    </a:prstClr>
                  </a:outerShdw>
                </a:effectLst>
                <a:latin typeface="Cambria" pitchFamily="18" charset="0"/>
              </a:rPr>
              <a:t>Kundu</a:t>
            </a:r>
            <a:r>
              <a:rPr lang="en-US" sz="2400" b="1" dirty="0" smtClean="0">
                <a:solidFill>
                  <a:schemeClr val="tx1"/>
                </a:solidFill>
                <a:effectLst>
                  <a:outerShdw blurRad="50800" dist="38100" dir="13500000" algn="br" rotWithShape="0">
                    <a:prstClr val="black">
                      <a:alpha val="40000"/>
                    </a:prstClr>
                  </a:outerShdw>
                </a:effectLst>
                <a:latin typeface="Cambria" pitchFamily="18" charset="0"/>
              </a:rPr>
              <a:t> (roll- 01) </a:t>
            </a:r>
          </a:p>
          <a:p>
            <a:pPr marL="514350" indent="-514350" algn="l">
              <a:buFont typeface="Arial" pitchFamily="34" charset="0"/>
              <a:buAutoNum type="arabicPeriod"/>
            </a:pPr>
            <a:r>
              <a:rPr lang="en-US" sz="2400" b="1" dirty="0" err="1" smtClean="0">
                <a:solidFill>
                  <a:schemeClr val="tx1"/>
                </a:solidFill>
                <a:effectLst>
                  <a:outerShdw blurRad="50800" dist="38100" dir="13500000" algn="br" rotWithShape="0">
                    <a:prstClr val="black">
                      <a:alpha val="40000"/>
                    </a:prstClr>
                  </a:outerShdw>
                </a:effectLst>
                <a:latin typeface="Cambria" pitchFamily="18" charset="0"/>
              </a:rPr>
              <a:t>Utpal</a:t>
            </a:r>
            <a:r>
              <a:rPr lang="en-US" sz="2400" b="1" dirty="0" smtClean="0">
                <a:solidFill>
                  <a:schemeClr val="tx1"/>
                </a:solidFill>
                <a:effectLst>
                  <a:outerShdw blurRad="50800" dist="38100" dir="13500000" algn="br" rotWithShape="0">
                    <a:prstClr val="black">
                      <a:alpha val="40000"/>
                    </a:prstClr>
                  </a:outerShdw>
                </a:effectLst>
                <a:latin typeface="Cambria" pitchFamily="18" charset="0"/>
              </a:rPr>
              <a:t> </a:t>
            </a:r>
            <a:r>
              <a:rPr lang="en-US" sz="2400" b="1" dirty="0" err="1" smtClean="0">
                <a:solidFill>
                  <a:schemeClr val="tx1"/>
                </a:solidFill>
                <a:effectLst>
                  <a:outerShdw blurRad="50800" dist="38100" dir="13500000" algn="br" rotWithShape="0">
                    <a:prstClr val="black">
                      <a:alpha val="40000"/>
                    </a:prstClr>
                  </a:outerShdw>
                </a:effectLst>
                <a:latin typeface="Cambria" pitchFamily="18" charset="0"/>
              </a:rPr>
              <a:t>Patra</a:t>
            </a:r>
            <a:r>
              <a:rPr lang="en-US" sz="2400" b="1" dirty="0" smtClean="0">
                <a:solidFill>
                  <a:schemeClr val="tx1"/>
                </a:solidFill>
                <a:effectLst>
                  <a:outerShdw blurRad="50800" dist="38100" dir="13500000" algn="br" rotWithShape="0">
                    <a:prstClr val="black">
                      <a:alpha val="40000"/>
                    </a:prstClr>
                  </a:outerShdw>
                </a:effectLst>
                <a:latin typeface="Cambria" pitchFamily="18" charset="0"/>
              </a:rPr>
              <a:t> (roll- 27) </a:t>
            </a:r>
          </a:p>
          <a:p>
            <a:pPr marL="514350" indent="-514350" algn="l">
              <a:buAutoNum type="arabicPeriod"/>
            </a:pPr>
            <a:r>
              <a:rPr lang="en-US" sz="2400" b="1" dirty="0" err="1" smtClean="0">
                <a:solidFill>
                  <a:schemeClr val="tx1"/>
                </a:solidFill>
                <a:effectLst>
                  <a:outerShdw blurRad="50800" dist="38100" dir="13500000" algn="br" rotWithShape="0">
                    <a:prstClr val="black">
                      <a:alpha val="40000"/>
                    </a:prstClr>
                  </a:outerShdw>
                </a:effectLst>
                <a:latin typeface="Cambria" pitchFamily="18" charset="0"/>
              </a:rPr>
              <a:t>Moupiya</a:t>
            </a:r>
            <a:r>
              <a:rPr lang="en-US" sz="2400" b="1" dirty="0" smtClean="0">
                <a:solidFill>
                  <a:schemeClr val="tx1"/>
                </a:solidFill>
                <a:effectLst>
                  <a:outerShdw blurRad="50800" dist="38100" dir="13500000" algn="br" rotWithShape="0">
                    <a:prstClr val="black">
                      <a:alpha val="40000"/>
                    </a:prstClr>
                  </a:outerShdw>
                </a:effectLst>
                <a:latin typeface="Cambria" pitchFamily="18" charset="0"/>
              </a:rPr>
              <a:t>  </a:t>
            </a:r>
            <a:r>
              <a:rPr lang="en-US" sz="2400" b="1" dirty="0" err="1" smtClean="0">
                <a:solidFill>
                  <a:schemeClr val="tx1"/>
                </a:solidFill>
                <a:effectLst>
                  <a:outerShdw blurRad="50800" dist="38100" dir="13500000" algn="br" rotWithShape="0">
                    <a:prstClr val="black">
                      <a:alpha val="40000"/>
                    </a:prstClr>
                  </a:outerShdw>
                </a:effectLst>
                <a:latin typeface="Cambria" pitchFamily="18" charset="0"/>
              </a:rPr>
              <a:t>Ghosh</a:t>
            </a:r>
            <a:r>
              <a:rPr lang="en-US" sz="2400" b="1" dirty="0" smtClean="0">
                <a:solidFill>
                  <a:schemeClr val="tx1"/>
                </a:solidFill>
                <a:effectLst>
                  <a:outerShdw blurRad="50800" dist="38100" dir="13500000" algn="br" rotWithShape="0">
                    <a:prstClr val="black">
                      <a:alpha val="40000"/>
                    </a:prstClr>
                  </a:outerShdw>
                </a:effectLst>
                <a:latin typeface="Cambria" pitchFamily="18" charset="0"/>
              </a:rPr>
              <a:t> (roll- 28)</a:t>
            </a:r>
          </a:p>
          <a:p>
            <a:pPr marL="514350" indent="-514350" algn="l">
              <a:buAutoNum type="arabicPeriod"/>
            </a:pPr>
            <a:r>
              <a:rPr lang="en-US" sz="2400" b="1" dirty="0" err="1" smtClean="0">
                <a:solidFill>
                  <a:schemeClr val="tx1"/>
                </a:solidFill>
                <a:effectLst>
                  <a:outerShdw blurRad="50800" dist="38100" dir="13500000" algn="br" rotWithShape="0">
                    <a:prstClr val="black">
                      <a:alpha val="40000"/>
                    </a:prstClr>
                  </a:outerShdw>
                </a:effectLst>
                <a:latin typeface="Cambria" pitchFamily="18" charset="0"/>
              </a:rPr>
              <a:t>Sk</a:t>
            </a:r>
            <a:r>
              <a:rPr lang="en-US" sz="2400" b="1" dirty="0" smtClean="0">
                <a:solidFill>
                  <a:schemeClr val="tx1"/>
                </a:solidFill>
                <a:effectLst>
                  <a:outerShdw blurRad="50800" dist="38100" dir="13500000" algn="br" rotWithShape="0">
                    <a:prstClr val="black">
                      <a:alpha val="40000"/>
                    </a:prstClr>
                  </a:outerShdw>
                </a:effectLst>
                <a:latin typeface="Cambria" pitchFamily="18" charset="0"/>
              </a:rPr>
              <a:t> </a:t>
            </a:r>
            <a:r>
              <a:rPr lang="en-US" sz="2400" b="1" dirty="0" err="1" smtClean="0">
                <a:solidFill>
                  <a:schemeClr val="tx1"/>
                </a:solidFill>
                <a:effectLst>
                  <a:outerShdw blurRad="50800" dist="38100" dir="13500000" algn="br" rotWithShape="0">
                    <a:prstClr val="black">
                      <a:alpha val="40000"/>
                    </a:prstClr>
                  </a:outerShdw>
                </a:effectLst>
                <a:latin typeface="Cambria" pitchFamily="18" charset="0"/>
              </a:rPr>
              <a:t>Rohan</a:t>
            </a:r>
            <a:r>
              <a:rPr lang="en-US" sz="2400" b="1" dirty="0" smtClean="0">
                <a:solidFill>
                  <a:schemeClr val="tx1"/>
                </a:solidFill>
                <a:effectLst>
                  <a:outerShdw blurRad="50800" dist="38100" dir="13500000" algn="br" rotWithShape="0">
                    <a:prstClr val="black">
                      <a:alpha val="40000"/>
                    </a:prstClr>
                  </a:outerShdw>
                </a:effectLst>
                <a:latin typeface="Cambria" pitchFamily="18" charset="0"/>
              </a:rPr>
              <a:t> </a:t>
            </a:r>
            <a:r>
              <a:rPr lang="en-US" sz="2400" b="1" dirty="0" err="1" smtClean="0">
                <a:solidFill>
                  <a:schemeClr val="tx1"/>
                </a:solidFill>
                <a:effectLst>
                  <a:outerShdw blurRad="50800" dist="38100" dir="13500000" algn="br" rotWithShape="0">
                    <a:prstClr val="black">
                      <a:alpha val="40000"/>
                    </a:prstClr>
                  </a:outerShdw>
                </a:effectLst>
                <a:latin typeface="Cambria" pitchFamily="18" charset="0"/>
              </a:rPr>
              <a:t>Afsar</a:t>
            </a:r>
            <a:r>
              <a:rPr lang="en-US" sz="2400" b="1" dirty="0" smtClean="0">
                <a:solidFill>
                  <a:schemeClr val="tx1"/>
                </a:solidFill>
                <a:effectLst>
                  <a:outerShdw blurRad="50800" dist="38100" dir="13500000" algn="br" rotWithShape="0">
                    <a:prstClr val="black">
                      <a:alpha val="40000"/>
                    </a:prstClr>
                  </a:outerShdw>
                </a:effectLst>
                <a:latin typeface="Cambria" pitchFamily="18" charset="0"/>
              </a:rPr>
              <a:t> (roll-47) </a:t>
            </a:r>
          </a:p>
          <a:p>
            <a:pPr marL="514350" indent="-514350" algn="l">
              <a:buAutoNum type="arabicPeriod"/>
            </a:pPr>
            <a:r>
              <a:rPr lang="en-US" sz="2400" b="1" dirty="0" err="1" smtClean="0">
                <a:solidFill>
                  <a:schemeClr val="tx1"/>
                </a:solidFill>
                <a:effectLst>
                  <a:outerShdw blurRad="50800" dist="38100" dir="13500000" algn="br" rotWithShape="0">
                    <a:prstClr val="black">
                      <a:alpha val="40000"/>
                    </a:prstClr>
                  </a:outerShdw>
                </a:effectLst>
                <a:latin typeface="Cambria" pitchFamily="18" charset="0"/>
              </a:rPr>
              <a:t>Prasenjit</a:t>
            </a:r>
            <a:r>
              <a:rPr lang="en-US" sz="2400" b="1" dirty="0" smtClean="0">
                <a:solidFill>
                  <a:schemeClr val="tx1"/>
                </a:solidFill>
                <a:effectLst>
                  <a:outerShdw blurRad="50800" dist="38100" dir="13500000" algn="br" rotWithShape="0">
                    <a:prstClr val="black">
                      <a:alpha val="40000"/>
                    </a:prstClr>
                  </a:outerShdw>
                </a:effectLst>
                <a:latin typeface="Cambria" pitchFamily="18" charset="0"/>
              </a:rPr>
              <a:t> </a:t>
            </a:r>
            <a:r>
              <a:rPr lang="en-US" sz="2400" b="1" dirty="0" err="1" smtClean="0">
                <a:solidFill>
                  <a:schemeClr val="tx1"/>
                </a:solidFill>
                <a:effectLst>
                  <a:outerShdw blurRad="50800" dist="38100" dir="13500000" algn="br" rotWithShape="0">
                    <a:prstClr val="black">
                      <a:alpha val="40000"/>
                    </a:prstClr>
                  </a:outerShdw>
                </a:effectLst>
                <a:latin typeface="Cambria" pitchFamily="18" charset="0"/>
              </a:rPr>
              <a:t>Rana</a:t>
            </a:r>
            <a:r>
              <a:rPr lang="en-US" sz="2400" b="1" dirty="0" smtClean="0">
                <a:solidFill>
                  <a:schemeClr val="tx1"/>
                </a:solidFill>
                <a:effectLst>
                  <a:outerShdw blurRad="50800" dist="38100" dir="13500000" algn="br" rotWithShape="0">
                    <a:prstClr val="black">
                      <a:alpha val="40000"/>
                    </a:prstClr>
                  </a:outerShdw>
                </a:effectLst>
                <a:latin typeface="Cambria" pitchFamily="18" charset="0"/>
              </a:rPr>
              <a:t>  (roll- 82) </a:t>
            </a:r>
          </a:p>
          <a:p>
            <a:pPr marL="514350" indent="-514350" algn="l">
              <a:buAutoNum type="arabicPeriod"/>
            </a:pPr>
            <a:r>
              <a:rPr lang="en-US" sz="2400" b="1" dirty="0" err="1" smtClean="0">
                <a:solidFill>
                  <a:schemeClr val="tx1"/>
                </a:solidFill>
                <a:effectLst>
                  <a:outerShdw blurRad="50800" dist="38100" dir="13500000" algn="br" rotWithShape="0">
                    <a:prstClr val="black">
                      <a:alpha val="40000"/>
                    </a:prstClr>
                  </a:outerShdw>
                </a:effectLst>
                <a:latin typeface="Cambria" pitchFamily="18" charset="0"/>
              </a:rPr>
              <a:t>Shilpi</a:t>
            </a:r>
            <a:r>
              <a:rPr lang="en-US" sz="2400" b="1" dirty="0" smtClean="0">
                <a:solidFill>
                  <a:schemeClr val="tx1"/>
                </a:solidFill>
                <a:effectLst>
                  <a:outerShdw blurRad="50800" dist="38100" dir="13500000" algn="br" rotWithShape="0">
                    <a:prstClr val="black">
                      <a:alpha val="40000"/>
                    </a:prstClr>
                  </a:outerShdw>
                </a:effectLst>
                <a:latin typeface="Cambria" pitchFamily="18" charset="0"/>
              </a:rPr>
              <a:t> Roy (roll-85)</a:t>
            </a:r>
            <a:endParaRPr lang="en-US" sz="2400" b="1" dirty="0">
              <a:solidFill>
                <a:schemeClr val="tx1"/>
              </a:solidFill>
              <a:effectLst>
                <a:outerShdw blurRad="50800" dist="38100" dir="13500000" algn="br" rotWithShape="0">
                  <a:prstClr val="black">
                    <a:alpha val="40000"/>
                  </a:prstClr>
                </a:outerShdw>
              </a:effectLst>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b="1" smtClean="0">
                <a:solidFill>
                  <a:schemeClr val="accent2">
                    <a:lumMod val="50000"/>
                  </a:schemeClr>
                </a:solidFill>
                <a:latin typeface="Cambria" pitchFamily="18" charset="0"/>
              </a:rPr>
              <a:t>Farmers’ </a:t>
            </a:r>
            <a:r>
              <a:rPr lang="en-US" sz="3600" b="1" dirty="0" smtClean="0">
                <a:solidFill>
                  <a:schemeClr val="accent2">
                    <a:lumMod val="50000"/>
                  </a:schemeClr>
                </a:solidFill>
                <a:latin typeface="Cambria" pitchFamily="18" charset="0"/>
              </a:rPr>
              <a:t>movement </a:t>
            </a:r>
            <a:endParaRPr lang="en-US" sz="3600" b="1" dirty="0">
              <a:solidFill>
                <a:schemeClr val="accent2">
                  <a:lumMod val="50000"/>
                </a:schemeClr>
              </a:solidFill>
              <a:latin typeface="Cambria" pitchFamily="18" charset="0"/>
            </a:endParaRPr>
          </a:p>
        </p:txBody>
      </p:sp>
      <p:sp>
        <p:nvSpPr>
          <p:cNvPr id="3" name="Content Placeholder 2"/>
          <p:cNvSpPr>
            <a:spLocks noGrp="1"/>
          </p:cNvSpPr>
          <p:nvPr>
            <p:ph idx="1"/>
          </p:nvPr>
        </p:nvSpPr>
        <p:spPr>
          <a:xfrm>
            <a:off x="304800" y="1066800"/>
            <a:ext cx="8534400" cy="4525963"/>
          </a:xfrm>
        </p:spPr>
        <p:txBody>
          <a:bodyPr>
            <a:noAutofit/>
          </a:bodyPr>
          <a:lstStyle/>
          <a:p>
            <a:pPr lvl="0" algn="just"/>
            <a:r>
              <a:rPr lang="en-US" sz="2400" b="1" dirty="0" smtClean="0">
                <a:solidFill>
                  <a:srgbClr val="002060"/>
                </a:solidFill>
                <a:latin typeface="Segoe UI" pitchFamily="34" charset="0"/>
                <a:cs typeface="Segoe UI" pitchFamily="34" charset="0"/>
              </a:rPr>
              <a:t>The concept of rural agitation changed from problems between agricultural laborers to other organizations with political allegiance. </a:t>
            </a:r>
          </a:p>
          <a:p>
            <a:pPr lvl="0" algn="just"/>
            <a:r>
              <a:rPr lang="en-US" sz="2400" b="1" dirty="0" smtClean="0">
                <a:solidFill>
                  <a:srgbClr val="002060"/>
                </a:solidFill>
                <a:latin typeface="Segoe UI" pitchFamily="34" charset="0"/>
                <a:cs typeface="Segoe UI" pitchFamily="34" charset="0"/>
              </a:rPr>
              <a:t>The migrant labor increased and became season centric. </a:t>
            </a:r>
          </a:p>
          <a:p>
            <a:pPr lvl="0" algn="just"/>
            <a:r>
              <a:rPr lang="en-US" sz="2400" b="1" dirty="0" smtClean="0">
                <a:solidFill>
                  <a:srgbClr val="002060"/>
                </a:solidFill>
                <a:latin typeface="Segoe UI" pitchFamily="34" charset="0"/>
                <a:cs typeface="Segoe UI" pitchFamily="34" charset="0"/>
              </a:rPr>
              <a:t>Different state level farmer’s movements were caused for different reasons. The Maoist movement of Bihar and Andhra Pradesh are no longer, for the benefit of the agricultural workers. In UP and Punjab, the people who worked earlier as </a:t>
            </a:r>
            <a:r>
              <a:rPr lang="en-US" sz="2400" b="1" dirty="0" err="1" smtClean="0">
                <a:solidFill>
                  <a:srgbClr val="002060"/>
                </a:solidFill>
                <a:latin typeface="Segoe UI" pitchFamily="34" charset="0"/>
                <a:cs typeface="Segoe UI" pitchFamily="34" charset="0"/>
              </a:rPr>
              <a:t>agrestic</a:t>
            </a:r>
            <a:r>
              <a:rPr lang="en-US" sz="2400" b="1" dirty="0" smtClean="0">
                <a:solidFill>
                  <a:srgbClr val="002060"/>
                </a:solidFill>
                <a:latin typeface="Segoe UI" pitchFamily="34" charset="0"/>
                <a:cs typeface="Segoe UI" pitchFamily="34" charset="0"/>
              </a:rPr>
              <a:t> labor are no longer willing to work in the same capacity. </a:t>
            </a:r>
          </a:p>
          <a:p>
            <a:pPr lvl="0" algn="just"/>
            <a:r>
              <a:rPr lang="en-US" sz="2400" b="1" dirty="0" smtClean="0">
                <a:solidFill>
                  <a:srgbClr val="002060"/>
                </a:solidFill>
                <a:latin typeface="Segoe UI" pitchFamily="34" charset="0"/>
                <a:cs typeface="Segoe UI" pitchFamily="34" charset="0"/>
              </a:rPr>
              <a:t>The whole philosophy of farmer’s movement changed its orientation from agriculture </a:t>
            </a:r>
            <a:r>
              <a:rPr lang="en-US" sz="2400" dirty="0" smtClean="0"/>
              <a:t>→ </a:t>
            </a:r>
            <a:r>
              <a:rPr lang="en-US" sz="2400" b="1" dirty="0" smtClean="0">
                <a:solidFill>
                  <a:srgbClr val="002060"/>
                </a:solidFill>
                <a:latin typeface="Segoe UI" pitchFamily="34" charset="0"/>
                <a:cs typeface="Segoe UI" pitchFamily="34" charset="0"/>
              </a:rPr>
              <a:t>business </a:t>
            </a:r>
            <a:r>
              <a:rPr lang="en-US" sz="2400" dirty="0" smtClean="0"/>
              <a:t>→</a:t>
            </a:r>
            <a:r>
              <a:rPr lang="en-US" sz="2400" b="1" dirty="0" smtClean="0">
                <a:solidFill>
                  <a:srgbClr val="002060"/>
                </a:solidFill>
                <a:latin typeface="Segoe UI" pitchFamily="34" charset="0"/>
                <a:cs typeface="Segoe UI" pitchFamily="34" charset="0"/>
              </a:rPr>
              <a:t> salaried jobs </a:t>
            </a:r>
            <a:r>
              <a:rPr lang="en-US" sz="2400" dirty="0" smtClean="0"/>
              <a:t>→ </a:t>
            </a:r>
            <a:r>
              <a:rPr lang="en-US" sz="2400" b="1" dirty="0" smtClean="0">
                <a:solidFill>
                  <a:srgbClr val="002060"/>
                </a:solidFill>
                <a:latin typeface="Segoe UI" pitchFamily="34" charset="0"/>
                <a:cs typeface="Segoe UI" pitchFamily="34" charset="0"/>
              </a:rPr>
              <a:t>beggary to politicians who beg for vote </a:t>
            </a:r>
            <a:r>
              <a:rPr lang="en-US" sz="2400" dirty="0" smtClean="0"/>
              <a:t>→ </a:t>
            </a:r>
            <a:r>
              <a:rPr lang="en-US" sz="2400" b="1" dirty="0" smtClean="0">
                <a:solidFill>
                  <a:srgbClr val="002060"/>
                </a:solidFill>
                <a:latin typeface="Segoe UI" pitchFamily="34" charset="0"/>
                <a:cs typeface="Segoe UI" pitchFamily="34" charset="0"/>
              </a:rPr>
              <a:t>salaried job </a:t>
            </a:r>
            <a:r>
              <a:rPr lang="en-US" sz="2400" dirty="0" smtClean="0"/>
              <a:t>→ </a:t>
            </a:r>
            <a:r>
              <a:rPr lang="en-US" sz="2400" b="1" dirty="0" smtClean="0">
                <a:solidFill>
                  <a:srgbClr val="002060"/>
                </a:solidFill>
                <a:latin typeface="Segoe UI" pitchFamily="34" charset="0"/>
                <a:cs typeface="Segoe UI" pitchFamily="34" charset="0"/>
              </a:rPr>
              <a:t>agriculturist.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sz="3600" b="1" dirty="0" smtClean="0">
                <a:solidFill>
                  <a:schemeClr val="accent2">
                    <a:lumMod val="50000"/>
                  </a:schemeClr>
                </a:solidFill>
                <a:latin typeface="Cambria" pitchFamily="18" charset="0"/>
              </a:rPr>
              <a:t>Marginalized world of the owner-cultivators </a:t>
            </a:r>
            <a:endParaRPr lang="en-US" sz="3600" b="1" dirty="0">
              <a:solidFill>
                <a:schemeClr val="accent2">
                  <a:lumMod val="50000"/>
                </a:schemeClr>
              </a:solidFill>
              <a:latin typeface="Cambria" pitchFamily="18" charset="0"/>
            </a:endParaRPr>
          </a:p>
        </p:txBody>
      </p:sp>
      <p:sp>
        <p:nvSpPr>
          <p:cNvPr id="3" name="Content Placeholder 2"/>
          <p:cNvSpPr>
            <a:spLocks noGrp="1"/>
          </p:cNvSpPr>
          <p:nvPr>
            <p:ph idx="1"/>
          </p:nvPr>
        </p:nvSpPr>
        <p:spPr>
          <a:xfrm>
            <a:off x="304800" y="1143000"/>
            <a:ext cx="8382000" cy="5410200"/>
          </a:xfrm>
        </p:spPr>
        <p:txBody>
          <a:bodyPr>
            <a:noAutofit/>
          </a:bodyPr>
          <a:lstStyle/>
          <a:p>
            <a:pPr lvl="0" algn="just">
              <a:spcBef>
                <a:spcPts val="600"/>
              </a:spcBef>
              <a:spcAft>
                <a:spcPts val="600"/>
              </a:spcAft>
            </a:pPr>
            <a:r>
              <a:rPr lang="en-US" sz="2400" b="1" dirty="0" smtClean="0">
                <a:solidFill>
                  <a:srgbClr val="002060"/>
                </a:solidFill>
                <a:latin typeface="Segoe UI" pitchFamily="34" charset="0"/>
                <a:cs typeface="Segoe UI" pitchFamily="34" charset="0"/>
              </a:rPr>
              <a:t>The growth rates between industry and agriculture. </a:t>
            </a:r>
          </a:p>
          <a:p>
            <a:pPr lvl="0" algn="just">
              <a:spcBef>
                <a:spcPts val="600"/>
              </a:spcBef>
              <a:spcAft>
                <a:spcPts val="600"/>
              </a:spcAft>
            </a:pPr>
            <a:r>
              <a:rPr lang="en-US" sz="2400" b="1" dirty="0" smtClean="0">
                <a:solidFill>
                  <a:srgbClr val="002060"/>
                </a:solidFill>
                <a:latin typeface="Segoe UI" pitchFamily="34" charset="0"/>
                <a:cs typeface="Segoe UI" pitchFamily="34" charset="0"/>
              </a:rPr>
              <a:t>A remarkable shift is taking place in the number of agriculture workers.  </a:t>
            </a:r>
          </a:p>
          <a:p>
            <a:pPr lvl="0" algn="just">
              <a:spcBef>
                <a:spcPts val="600"/>
              </a:spcBef>
              <a:spcAft>
                <a:spcPts val="600"/>
              </a:spcAft>
            </a:pPr>
            <a:r>
              <a:rPr lang="en-US" sz="2400" b="1" dirty="0" smtClean="0">
                <a:solidFill>
                  <a:srgbClr val="002060"/>
                </a:solidFill>
                <a:latin typeface="Segoe UI" pitchFamily="34" charset="0"/>
                <a:cs typeface="Segoe UI" pitchFamily="34" charset="0"/>
              </a:rPr>
              <a:t>It is getting rather hasty to conclude the Indians national culture is determined by the village.  </a:t>
            </a:r>
          </a:p>
          <a:p>
            <a:pPr lvl="0" algn="just">
              <a:spcBef>
                <a:spcPts val="600"/>
              </a:spcBef>
              <a:spcAft>
                <a:spcPts val="600"/>
              </a:spcAft>
            </a:pPr>
            <a:r>
              <a:rPr lang="en-US" sz="2400" b="1" dirty="0" smtClean="0">
                <a:solidFill>
                  <a:srgbClr val="002060"/>
                </a:solidFill>
                <a:latin typeface="Segoe UI" pitchFamily="34" charset="0"/>
                <a:cs typeface="Segoe UI" pitchFamily="34" charset="0"/>
              </a:rPr>
              <a:t>The usual concessions are made in terms of subsidies or minimum price for agriculture produce but the kernel of political ideologies do not reflect any major pre - occupation with the village.  </a:t>
            </a:r>
          </a:p>
          <a:p>
            <a:pPr lvl="0" algn="just">
              <a:spcBef>
                <a:spcPts val="600"/>
              </a:spcBef>
              <a:spcAft>
                <a:spcPts val="600"/>
              </a:spcAft>
            </a:pPr>
            <a:r>
              <a:rPr lang="en-US" sz="2400" b="1" dirty="0" smtClean="0">
                <a:solidFill>
                  <a:srgbClr val="002060"/>
                </a:solidFill>
                <a:latin typeface="Segoe UI" pitchFamily="34" charset="0"/>
                <a:cs typeface="Segoe UI" pitchFamily="34" charset="0"/>
              </a:rPr>
              <a:t>Present activists like JOSHI of </a:t>
            </a:r>
            <a:r>
              <a:rPr lang="en-US" sz="2400" b="1" dirty="0" err="1" smtClean="0">
                <a:solidFill>
                  <a:srgbClr val="002060"/>
                </a:solidFill>
                <a:latin typeface="Segoe UI" pitchFamily="34" charset="0"/>
                <a:cs typeface="Segoe UI" pitchFamily="34" charset="0"/>
              </a:rPr>
              <a:t>Shetkari</a:t>
            </a:r>
            <a:r>
              <a:rPr lang="en-US" sz="2400" b="1" dirty="0" smtClean="0">
                <a:solidFill>
                  <a:srgbClr val="002060"/>
                </a:solidFill>
                <a:latin typeface="Segoe UI" pitchFamily="34" charset="0"/>
                <a:cs typeface="Segoe UI" pitchFamily="34" charset="0"/>
              </a:rPr>
              <a:t> </a:t>
            </a:r>
            <a:r>
              <a:rPr lang="en-US" sz="2400" b="1" dirty="0" err="1" smtClean="0">
                <a:solidFill>
                  <a:srgbClr val="002060"/>
                </a:solidFill>
                <a:latin typeface="Segoe UI" pitchFamily="34" charset="0"/>
                <a:cs typeface="Segoe UI" pitchFamily="34" charset="0"/>
              </a:rPr>
              <a:t>Sangathan</a:t>
            </a:r>
            <a:r>
              <a:rPr lang="en-US" sz="2400" b="1" dirty="0" smtClean="0">
                <a:solidFill>
                  <a:srgbClr val="002060"/>
                </a:solidFill>
                <a:latin typeface="Segoe UI" pitchFamily="34" charset="0"/>
                <a:cs typeface="Segoe UI" pitchFamily="34" charset="0"/>
              </a:rPr>
              <a:t> who welcomes an open market for he believes that the present in </a:t>
            </a:r>
            <a:r>
              <a:rPr lang="en-US" sz="2400" b="1" dirty="0" err="1" smtClean="0">
                <a:solidFill>
                  <a:srgbClr val="002060"/>
                </a:solidFill>
                <a:latin typeface="Segoe UI" pitchFamily="34" charset="0"/>
                <a:cs typeface="Segoe UI" pitchFamily="34" charset="0"/>
              </a:rPr>
              <a:t>Maharasthra</a:t>
            </a:r>
            <a:r>
              <a:rPr lang="en-US" sz="2400" b="1" dirty="0" smtClean="0">
                <a:solidFill>
                  <a:srgbClr val="002060"/>
                </a:solidFill>
                <a:latin typeface="Segoe UI" pitchFamily="34" charset="0"/>
                <a:cs typeface="Segoe UI" pitchFamily="34" charset="0"/>
              </a:rPr>
              <a:t> would do very well if they could take their products abroad.  </a:t>
            </a:r>
          </a:p>
          <a:p>
            <a:pPr marL="0" algn="just">
              <a:spcBef>
                <a:spcPts val="600"/>
              </a:spcBef>
              <a:spcAft>
                <a:spcPts val="600"/>
              </a:spcAft>
            </a:pPr>
            <a:endParaRPr lang="en-US" sz="2400" b="1" dirty="0">
              <a:solidFill>
                <a:srgbClr val="002060"/>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077200" cy="3354765"/>
          </a:xfrm>
          <a:prstGeom prst="rect">
            <a:avLst/>
          </a:prstGeom>
        </p:spPr>
        <p:txBody>
          <a:bodyPr wrap="square">
            <a:spAutoFit/>
          </a:bodyPr>
          <a:lstStyle/>
          <a:p>
            <a:pPr lvl="0" algn="just">
              <a:spcBef>
                <a:spcPts val="600"/>
              </a:spcBef>
              <a:spcAft>
                <a:spcPts val="600"/>
              </a:spcAft>
              <a:buFont typeface="Arial" pitchFamily="34" charset="0"/>
              <a:buChar char="•"/>
            </a:pPr>
            <a:r>
              <a:rPr lang="en-US" sz="2400" b="1" dirty="0" smtClean="0">
                <a:solidFill>
                  <a:srgbClr val="002060"/>
                </a:solidFill>
                <a:latin typeface="Segoe UI" pitchFamily="34" charset="0"/>
                <a:cs typeface="Segoe UI" pitchFamily="34" charset="0"/>
              </a:rPr>
              <a:t>Horticulture, floriculture- the cultivation of aromatic and medicinal plants over and above animal husbandry and fisheries are some of the alternatives presented to improve agriculture.  </a:t>
            </a:r>
          </a:p>
          <a:p>
            <a:pPr lvl="0" algn="just">
              <a:spcBef>
                <a:spcPts val="600"/>
              </a:spcBef>
              <a:spcAft>
                <a:spcPts val="600"/>
              </a:spcAft>
              <a:buFont typeface="Arial" pitchFamily="34" charset="0"/>
              <a:buChar char="•"/>
            </a:pPr>
            <a:r>
              <a:rPr lang="en-US" sz="2400" b="1" dirty="0" smtClean="0">
                <a:solidFill>
                  <a:srgbClr val="002060"/>
                </a:solidFill>
                <a:latin typeface="Segoe UI" pitchFamily="34" charset="0"/>
                <a:cs typeface="Segoe UI" pitchFamily="34" charset="0"/>
              </a:rPr>
              <a:t>While the Owner-Cultivators are protected politically, their features are left unplanned.  </a:t>
            </a:r>
          </a:p>
          <a:p>
            <a:pPr lvl="0" algn="just">
              <a:spcBef>
                <a:spcPts val="600"/>
              </a:spcBef>
              <a:spcAft>
                <a:spcPts val="600"/>
              </a:spcAft>
              <a:buFont typeface="Arial" pitchFamily="34" charset="0"/>
              <a:buChar char="•"/>
            </a:pPr>
            <a:r>
              <a:rPr lang="en-US" sz="2400" b="1" dirty="0" smtClean="0">
                <a:solidFill>
                  <a:srgbClr val="002060"/>
                </a:solidFill>
                <a:latin typeface="Segoe UI" pitchFamily="34" charset="0"/>
                <a:cs typeface="Segoe UI" pitchFamily="34" charset="0"/>
              </a:rPr>
              <a:t>The majority of Indians live in villages, the village leaves little impress upon the National Culture today.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sz="3600" b="1" dirty="0" smtClean="0">
                <a:solidFill>
                  <a:schemeClr val="accent2">
                    <a:lumMod val="50000"/>
                  </a:schemeClr>
                </a:solidFill>
                <a:latin typeface="Cambria" pitchFamily="18" charset="0"/>
              </a:rPr>
              <a:t>Rural non-farm employment </a:t>
            </a:r>
            <a:endParaRPr lang="en-US" sz="3600" b="1" dirty="0">
              <a:solidFill>
                <a:schemeClr val="accent2">
                  <a:lumMod val="50000"/>
                </a:schemeClr>
              </a:solidFill>
              <a:latin typeface="Cambria" pitchFamily="18" charset="0"/>
            </a:endParaRPr>
          </a:p>
        </p:txBody>
      </p:sp>
      <p:pic>
        <p:nvPicPr>
          <p:cNvPr id="4" name="Content Placeholder 3" descr="unnamed.jpg"/>
          <p:cNvPicPr>
            <a:picLocks noGrp="1" noChangeAspect="1"/>
          </p:cNvPicPr>
          <p:nvPr>
            <p:ph idx="1"/>
          </p:nvPr>
        </p:nvPicPr>
        <p:blipFill>
          <a:blip r:embed="rId2"/>
          <a:stretch>
            <a:fillRect/>
          </a:stretch>
        </p:blipFill>
        <p:spPr>
          <a:xfrm>
            <a:off x="4724400" y="1219200"/>
            <a:ext cx="4152900" cy="31242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228600" y="1066800"/>
            <a:ext cx="4419600" cy="3785652"/>
          </a:xfrm>
          <a:prstGeom prst="rect">
            <a:avLst/>
          </a:prstGeom>
          <a:noFill/>
        </p:spPr>
        <p:txBody>
          <a:bodyPr wrap="square" rtlCol="0">
            <a:spAutoFit/>
          </a:bodyPr>
          <a:lstStyle/>
          <a:p>
            <a:pPr lvl="0">
              <a:buFont typeface="Arial" pitchFamily="34" charset="0"/>
              <a:buChar char="•"/>
            </a:pPr>
            <a:r>
              <a:rPr lang="en-US" sz="2400" b="1" dirty="0" smtClean="0">
                <a:solidFill>
                  <a:srgbClr val="002060"/>
                </a:solidFill>
                <a:latin typeface="Segoe UI" pitchFamily="34" charset="0"/>
                <a:cs typeface="Segoe UI" pitchFamily="34" charset="0"/>
              </a:rPr>
              <a:t> Rural non-farm employment is on the rise. </a:t>
            </a:r>
          </a:p>
          <a:p>
            <a:pPr lvl="0">
              <a:buFont typeface="Arial" pitchFamily="34" charset="0"/>
              <a:buChar char="•"/>
            </a:pPr>
            <a:r>
              <a:rPr lang="en-US" sz="2400" b="1" dirty="0" smtClean="0">
                <a:solidFill>
                  <a:srgbClr val="002060"/>
                </a:solidFill>
                <a:latin typeface="Segoe UI" pitchFamily="34" charset="0"/>
                <a:cs typeface="Segoe UI" pitchFamily="34" charset="0"/>
              </a:rPr>
              <a:t> Scope for agricultural employment has fallen rapidly. </a:t>
            </a:r>
          </a:p>
          <a:p>
            <a:pPr lvl="0">
              <a:buFont typeface="Arial" pitchFamily="34" charset="0"/>
              <a:buChar char="•"/>
            </a:pPr>
            <a:r>
              <a:rPr lang="en-US" sz="2400" b="1" dirty="0" smtClean="0">
                <a:solidFill>
                  <a:srgbClr val="002060"/>
                </a:solidFill>
                <a:latin typeface="Segoe UI" pitchFamily="34" charset="0"/>
                <a:cs typeface="Segoe UI" pitchFamily="34" charset="0"/>
              </a:rPr>
              <a:t> Growth in post harvesting activities particularly food processing has generated large number of non-farm employment scopes. </a:t>
            </a:r>
          </a:p>
        </p:txBody>
      </p:sp>
      <p:sp>
        <p:nvSpPr>
          <p:cNvPr id="7" name="TextBox 6"/>
          <p:cNvSpPr txBox="1"/>
          <p:nvPr/>
        </p:nvSpPr>
        <p:spPr>
          <a:xfrm>
            <a:off x="228600" y="4724400"/>
            <a:ext cx="8534400" cy="1938992"/>
          </a:xfrm>
          <a:prstGeom prst="rect">
            <a:avLst/>
          </a:prstGeom>
          <a:noFill/>
        </p:spPr>
        <p:txBody>
          <a:bodyPr wrap="square" rtlCol="0">
            <a:spAutoFit/>
          </a:bodyPr>
          <a:lstStyle/>
          <a:p>
            <a:pPr lvl="0">
              <a:buFont typeface="Arial" pitchFamily="34" charset="0"/>
              <a:buChar char="•"/>
            </a:pPr>
            <a:r>
              <a:rPr lang="en-US" sz="2400" b="1" dirty="0" smtClean="0">
                <a:solidFill>
                  <a:srgbClr val="002060"/>
                </a:solidFill>
                <a:latin typeface="Segoe UI" pitchFamily="34" charset="0"/>
                <a:cs typeface="Segoe UI" pitchFamily="34" charset="0"/>
              </a:rPr>
              <a:t> </a:t>
            </a:r>
            <a:r>
              <a:rPr lang="en-US" sz="2400" b="1" dirty="0" err="1" smtClean="0">
                <a:solidFill>
                  <a:srgbClr val="002060"/>
                </a:solidFill>
                <a:latin typeface="Segoe UI" pitchFamily="34" charset="0"/>
                <a:cs typeface="Segoe UI" pitchFamily="34" charset="0"/>
              </a:rPr>
              <a:t>RNFE</a:t>
            </a:r>
            <a:r>
              <a:rPr lang="en-US" sz="2400" b="1" dirty="0" smtClean="0">
                <a:solidFill>
                  <a:srgbClr val="002060"/>
                </a:solidFill>
                <a:latin typeface="Segoe UI" pitchFamily="34" charset="0"/>
                <a:cs typeface="Segoe UI" pitchFamily="34" charset="0"/>
              </a:rPr>
              <a:t> is no longer a distress employment as it has continuously increased in spite of stagnant rates of agricultural growth. </a:t>
            </a:r>
          </a:p>
          <a:p>
            <a:pPr lvl="0">
              <a:buFont typeface="Arial" pitchFamily="34" charset="0"/>
              <a:buChar char="•"/>
            </a:pPr>
            <a:r>
              <a:rPr lang="en-US" sz="2400" b="1" dirty="0" smtClean="0">
                <a:solidFill>
                  <a:srgbClr val="002060"/>
                </a:solidFill>
                <a:latin typeface="Segoe UI" pitchFamily="34" charset="0"/>
                <a:cs typeface="Segoe UI" pitchFamily="34" charset="0"/>
              </a:rPr>
              <a:t> Availability of off-farm employment drives the local villagers to seek jobs outside the villages. </a:t>
            </a:r>
            <a:endParaRPr lang="en-US" sz="2400" b="1"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b="1" dirty="0" smtClean="0">
                <a:solidFill>
                  <a:schemeClr val="accent2">
                    <a:lumMod val="50000"/>
                  </a:schemeClr>
                </a:solidFill>
                <a:latin typeface="Cambria" pitchFamily="18" charset="0"/>
              </a:rPr>
              <a:t>The Vanishing Indian Village? </a:t>
            </a:r>
            <a:endParaRPr lang="en-US" sz="3600" b="1" dirty="0">
              <a:solidFill>
                <a:schemeClr val="accent2">
                  <a:lumMod val="50000"/>
                </a:schemeClr>
              </a:solidFill>
              <a:latin typeface="Cambria" pitchFamily="18" charset="0"/>
            </a:endParaRPr>
          </a:p>
        </p:txBody>
      </p:sp>
      <p:sp>
        <p:nvSpPr>
          <p:cNvPr id="3" name="Content Placeholder 2"/>
          <p:cNvSpPr>
            <a:spLocks noGrp="1"/>
          </p:cNvSpPr>
          <p:nvPr>
            <p:ph idx="1"/>
          </p:nvPr>
        </p:nvSpPr>
        <p:spPr>
          <a:xfrm>
            <a:off x="381000" y="1371600"/>
            <a:ext cx="8229600" cy="4525963"/>
          </a:xfrm>
        </p:spPr>
        <p:txBody>
          <a:bodyPr>
            <a:normAutofit/>
          </a:bodyPr>
          <a:lstStyle/>
          <a:p>
            <a:pPr lvl="0" algn="just"/>
            <a:r>
              <a:rPr lang="en-US" sz="2400" b="1" dirty="0" smtClean="0">
                <a:solidFill>
                  <a:srgbClr val="002060"/>
                </a:solidFill>
                <a:latin typeface="Segoe UI" pitchFamily="34" charset="0"/>
                <a:cs typeface="Segoe UI" pitchFamily="34" charset="0"/>
              </a:rPr>
              <a:t>Old taboos against holding certain kinds of jobs are disappearing.</a:t>
            </a:r>
          </a:p>
          <a:p>
            <a:pPr lvl="0" algn="just"/>
            <a:r>
              <a:rPr lang="en-US" sz="2400" b="1" dirty="0" smtClean="0">
                <a:solidFill>
                  <a:srgbClr val="002060"/>
                </a:solidFill>
                <a:latin typeface="Segoe UI" pitchFamily="34" charset="0"/>
                <a:cs typeface="Segoe UI" pitchFamily="34" charset="0"/>
              </a:rPr>
              <a:t>Caste system does not operate as strongly as it used to. </a:t>
            </a:r>
          </a:p>
          <a:p>
            <a:pPr lvl="0" algn="just"/>
            <a:r>
              <a:rPr lang="en-US" sz="2400" b="1" dirty="0" err="1" smtClean="0">
                <a:solidFill>
                  <a:srgbClr val="002060"/>
                </a:solidFill>
                <a:latin typeface="Segoe UI" pitchFamily="34" charset="0"/>
                <a:cs typeface="Segoe UI" pitchFamily="34" charset="0"/>
              </a:rPr>
              <a:t>Untouchability</a:t>
            </a:r>
            <a:r>
              <a:rPr lang="en-US" sz="2400" b="1" dirty="0" smtClean="0">
                <a:solidFill>
                  <a:srgbClr val="002060"/>
                </a:solidFill>
                <a:latin typeface="Segoe UI" pitchFamily="34" charset="0"/>
                <a:cs typeface="Segoe UI" pitchFamily="34" charset="0"/>
              </a:rPr>
              <a:t> is not practiced widely. </a:t>
            </a:r>
          </a:p>
          <a:p>
            <a:pPr lvl="0" algn="just"/>
            <a:r>
              <a:rPr lang="en-US" sz="2400" b="1" dirty="0" smtClean="0">
                <a:solidFill>
                  <a:srgbClr val="002060"/>
                </a:solidFill>
                <a:latin typeface="Segoe UI" pitchFamily="34" charset="0"/>
                <a:cs typeface="Segoe UI" pitchFamily="34" charset="0"/>
              </a:rPr>
              <a:t>Even land owners also seek a future outside the villages. </a:t>
            </a:r>
          </a:p>
          <a:p>
            <a:pPr lvl="0" algn="just"/>
            <a:r>
              <a:rPr lang="en-US" sz="2400" b="1" dirty="0" smtClean="0">
                <a:solidFill>
                  <a:srgbClr val="002060"/>
                </a:solidFill>
                <a:latin typeface="Segoe UI" pitchFamily="34" charset="0"/>
                <a:cs typeface="Segoe UI" pitchFamily="34" charset="0"/>
              </a:rPr>
              <a:t>The culture against this background, we have to understand the culture surrounding this new agricultural phenomenon. </a:t>
            </a:r>
          </a:p>
          <a:p>
            <a:pPr algn="just"/>
            <a:endParaRPr lang="en-US" sz="2400" b="1" dirty="0">
              <a:solidFill>
                <a:srgbClr val="002060"/>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b="1" dirty="0" smtClean="0">
                <a:solidFill>
                  <a:schemeClr val="accent2">
                    <a:lumMod val="50000"/>
                  </a:schemeClr>
                </a:solidFill>
                <a:latin typeface="Cambria" pitchFamily="18" charset="0"/>
              </a:rPr>
              <a:t>Conclusion </a:t>
            </a:r>
            <a:endParaRPr lang="en-US" sz="3600" b="1" dirty="0">
              <a:solidFill>
                <a:schemeClr val="accent2">
                  <a:lumMod val="50000"/>
                </a:schemeClr>
              </a:solidFill>
              <a:latin typeface="Cambria" pitchFamily="18" charset="0"/>
            </a:endParaRPr>
          </a:p>
        </p:txBody>
      </p:sp>
      <p:sp>
        <p:nvSpPr>
          <p:cNvPr id="3" name="Content Placeholder 2"/>
          <p:cNvSpPr>
            <a:spLocks noGrp="1"/>
          </p:cNvSpPr>
          <p:nvPr>
            <p:ph idx="1"/>
          </p:nvPr>
        </p:nvSpPr>
        <p:spPr>
          <a:xfrm>
            <a:off x="381000" y="1371600"/>
            <a:ext cx="8458200" cy="4953000"/>
          </a:xfrm>
        </p:spPr>
        <p:txBody>
          <a:bodyPr>
            <a:normAutofit/>
          </a:bodyPr>
          <a:lstStyle/>
          <a:p>
            <a:pPr algn="just"/>
            <a:r>
              <a:rPr lang="en-US" sz="2400" b="1" dirty="0" smtClean="0">
                <a:solidFill>
                  <a:srgbClr val="002060"/>
                </a:solidFill>
                <a:latin typeface="Segoe UI" pitchFamily="34" charset="0"/>
                <a:cs typeface="Segoe UI" pitchFamily="34" charset="0"/>
              </a:rPr>
              <a:t>It can be concluded from the length about the declining significance of the village as a social entity, posing the question, at one point, as to whether there is not a sense in which it is “vanishing”. </a:t>
            </a:r>
          </a:p>
          <a:p>
            <a:pPr algn="just">
              <a:buNone/>
            </a:pPr>
            <a:endParaRPr lang="en-US" sz="2400" b="1" dirty="0" smtClean="0">
              <a:solidFill>
                <a:srgbClr val="002060"/>
              </a:solidFill>
              <a:latin typeface="Segoe UI" pitchFamily="34" charset="0"/>
              <a:cs typeface="Segoe UI" pitchFamily="34" charset="0"/>
            </a:endParaRPr>
          </a:p>
          <a:p>
            <a:pPr algn="just"/>
            <a:r>
              <a:rPr lang="en-US" sz="2400" b="1" dirty="0" smtClean="0">
                <a:solidFill>
                  <a:srgbClr val="002060"/>
                </a:solidFill>
                <a:latin typeface="Segoe UI" pitchFamily="34" charset="0"/>
                <a:cs typeface="Segoe UI" pitchFamily="34" charset="0"/>
              </a:rPr>
              <a:t>Gupta draws attention to the implications of economic changes, including the decline of agriculture, that have seen more and more people trying to leave villages in search of employment, and relatively the decline of caste hierarchies in villages. </a:t>
            </a:r>
            <a:endParaRPr lang="en-US" sz="2400" b="1" dirty="0">
              <a:solidFill>
                <a:srgbClr val="002060"/>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b="1" dirty="0" smtClean="0">
                <a:solidFill>
                  <a:schemeClr val="accent2">
                    <a:lumMod val="50000"/>
                  </a:schemeClr>
                </a:solidFill>
                <a:latin typeface="Cambria" pitchFamily="18" charset="0"/>
              </a:rPr>
              <a:t>References </a:t>
            </a:r>
            <a:endParaRPr lang="en-US" sz="3600" b="1" dirty="0">
              <a:solidFill>
                <a:schemeClr val="accent2">
                  <a:lumMod val="50000"/>
                </a:schemeClr>
              </a:solidFill>
              <a:latin typeface="Cambria" pitchFamily="18" charset="0"/>
            </a:endParaRPr>
          </a:p>
        </p:txBody>
      </p:sp>
      <p:sp>
        <p:nvSpPr>
          <p:cNvPr id="3" name="Content Placeholder 2"/>
          <p:cNvSpPr>
            <a:spLocks noGrp="1"/>
          </p:cNvSpPr>
          <p:nvPr>
            <p:ph idx="1"/>
          </p:nvPr>
        </p:nvSpPr>
        <p:spPr>
          <a:xfrm>
            <a:off x="381000" y="1447800"/>
            <a:ext cx="8229600" cy="4525963"/>
          </a:xfrm>
        </p:spPr>
        <p:txBody>
          <a:bodyPr>
            <a:normAutofit/>
          </a:bodyPr>
          <a:lstStyle/>
          <a:p>
            <a:r>
              <a:rPr lang="en-US" sz="2400" dirty="0" smtClean="0">
                <a:solidFill>
                  <a:srgbClr val="002060"/>
                </a:solidFill>
                <a:latin typeface="Segoe UI" pitchFamily="34" charset="0"/>
                <a:cs typeface="Segoe UI" pitchFamily="34" charset="0"/>
              </a:rPr>
              <a:t>Gupta, </a:t>
            </a:r>
            <a:r>
              <a:rPr lang="en-US" sz="2400" dirty="0" err="1" smtClean="0">
                <a:solidFill>
                  <a:srgbClr val="002060"/>
                </a:solidFill>
                <a:latin typeface="Segoe UI" pitchFamily="34" charset="0"/>
                <a:cs typeface="Segoe UI" pitchFamily="34" charset="0"/>
              </a:rPr>
              <a:t>Dipankar</a:t>
            </a:r>
            <a:r>
              <a:rPr lang="en-US" sz="2400" dirty="0" smtClean="0">
                <a:solidFill>
                  <a:srgbClr val="002060"/>
                </a:solidFill>
                <a:latin typeface="Segoe UI" pitchFamily="34" charset="0"/>
                <a:cs typeface="Segoe UI" pitchFamily="34" charset="0"/>
              </a:rPr>
              <a:t>. (2005). Whither the Indian Village 	Culture and Agriculture in ‘Rural’ India. </a:t>
            </a:r>
            <a:r>
              <a:rPr lang="en-US" sz="2400" i="1" dirty="0" smtClean="0">
                <a:solidFill>
                  <a:srgbClr val="002060"/>
                </a:solidFill>
                <a:latin typeface="Segoe UI" pitchFamily="34" charset="0"/>
                <a:cs typeface="Segoe UI" pitchFamily="34" charset="0"/>
              </a:rPr>
              <a:t>Economic and 	Political Weekly. </a:t>
            </a:r>
            <a:r>
              <a:rPr lang="en-US" sz="2400" dirty="0" smtClean="0">
                <a:solidFill>
                  <a:srgbClr val="002060"/>
                </a:solidFill>
                <a:latin typeface="Segoe UI" pitchFamily="34" charset="0"/>
                <a:cs typeface="Segoe UI" pitchFamily="34" charset="0"/>
              </a:rPr>
              <a:t>40(8): 751-758. Retrieved on: 	23.03.2020</a:t>
            </a:r>
            <a:endParaRPr lang="en-US" sz="2400" i="1" dirty="0" smtClean="0">
              <a:solidFill>
                <a:srgbClr val="002060"/>
              </a:solidFill>
              <a:latin typeface="Segoe UI" pitchFamily="34" charset="0"/>
              <a:cs typeface="Segoe UI" pitchFamily="34" charset="0"/>
            </a:endParaRPr>
          </a:p>
          <a:p>
            <a:r>
              <a:rPr lang="en-US" sz="2400" dirty="0" smtClean="0">
                <a:solidFill>
                  <a:srgbClr val="002060"/>
                </a:solidFill>
                <a:latin typeface="Segoe UI" pitchFamily="34" charset="0"/>
                <a:cs typeface="Segoe UI" pitchFamily="34" charset="0"/>
              </a:rPr>
              <a:t>Gupta, </a:t>
            </a:r>
            <a:r>
              <a:rPr lang="en-US" sz="2400" dirty="0" err="1" smtClean="0">
                <a:solidFill>
                  <a:srgbClr val="002060"/>
                </a:solidFill>
                <a:latin typeface="Segoe UI" pitchFamily="34" charset="0"/>
                <a:cs typeface="Segoe UI" pitchFamily="34" charset="0"/>
              </a:rPr>
              <a:t>Dipankar</a:t>
            </a:r>
            <a:r>
              <a:rPr lang="en-US" sz="2400" dirty="0" smtClean="0">
                <a:solidFill>
                  <a:srgbClr val="002060"/>
                </a:solidFill>
                <a:latin typeface="Segoe UI" pitchFamily="34" charset="0"/>
                <a:cs typeface="Segoe UI" pitchFamily="34" charset="0"/>
              </a:rPr>
              <a:t>. (2008), </a:t>
            </a:r>
            <a:r>
              <a:rPr lang="en-US" sz="2400" i="1" dirty="0" smtClean="0">
                <a:solidFill>
                  <a:srgbClr val="002060"/>
                </a:solidFill>
                <a:latin typeface="Segoe UI" pitchFamily="34" charset="0"/>
                <a:cs typeface="Segoe UI" pitchFamily="34" charset="0"/>
              </a:rPr>
              <a:t>‘</a:t>
            </a:r>
            <a:r>
              <a:rPr lang="en-US" sz="2400" dirty="0" smtClean="0">
                <a:solidFill>
                  <a:srgbClr val="002060"/>
                </a:solidFill>
                <a:latin typeface="Segoe UI" pitchFamily="34" charset="0"/>
                <a:cs typeface="Segoe UI" pitchFamily="34" charset="0"/>
              </a:rPr>
              <a:t>The Changing Villagers’.	Retrieved from: </a:t>
            </a:r>
            <a:r>
              <a:rPr lang="en-US" sz="2400" dirty="0" err="1" smtClean="0">
                <a:solidFill>
                  <a:srgbClr val="002060"/>
                </a:solidFill>
                <a:latin typeface="Segoe UI" pitchFamily="34" charset="0"/>
                <a:cs typeface="Segoe UI" pitchFamily="34" charset="0"/>
              </a:rPr>
              <a:t>https://www.india-seminar.com</a:t>
            </a:r>
            <a:r>
              <a:rPr lang="en-US" sz="2400" dirty="0" smtClean="0">
                <a:solidFill>
                  <a:srgbClr val="002060"/>
                </a:solidFill>
                <a:latin typeface="Segoe UI" pitchFamily="34" charset="0"/>
                <a:cs typeface="Segoe UI" pitchFamily="34" charset="0"/>
              </a:rPr>
              <a:t>. 	Retrieved on: 24.03.2020</a:t>
            </a:r>
            <a:endParaRPr lang="en-US" sz="2400" i="1" dirty="0" smtClean="0">
              <a:solidFill>
                <a:srgbClr val="002060"/>
              </a:solidFill>
              <a:latin typeface="Segoe UI" pitchFamily="34" charset="0"/>
              <a:cs typeface="Segoe UI" pitchFamily="34" charset="0"/>
            </a:endParaRPr>
          </a:p>
          <a:p>
            <a:r>
              <a:rPr lang="en-US" sz="2400" dirty="0" smtClean="0">
                <a:solidFill>
                  <a:srgbClr val="002060"/>
                </a:solidFill>
                <a:latin typeface="Segoe UI" pitchFamily="34" charset="0"/>
                <a:cs typeface="Segoe UI" pitchFamily="34" charset="0"/>
              </a:rPr>
              <a:t>Gupta, </a:t>
            </a:r>
            <a:r>
              <a:rPr lang="en-US" sz="2400" dirty="0" err="1" smtClean="0">
                <a:solidFill>
                  <a:srgbClr val="002060"/>
                </a:solidFill>
                <a:latin typeface="Segoe UI" pitchFamily="34" charset="0"/>
                <a:cs typeface="Segoe UI" pitchFamily="34" charset="0"/>
              </a:rPr>
              <a:t>Dipankar</a:t>
            </a:r>
            <a:r>
              <a:rPr lang="en-US" sz="2400" dirty="0" smtClean="0">
                <a:solidFill>
                  <a:srgbClr val="002060"/>
                </a:solidFill>
                <a:latin typeface="Segoe UI" pitchFamily="34" charset="0"/>
                <a:cs typeface="Segoe UI" pitchFamily="34" charset="0"/>
              </a:rPr>
              <a:t>. (2013), “Eminent Sociologist </a:t>
            </a:r>
            <a:r>
              <a:rPr lang="en-US" sz="2400" dirty="0" err="1" smtClean="0">
                <a:solidFill>
                  <a:srgbClr val="002060"/>
                </a:solidFill>
                <a:latin typeface="Segoe UI" pitchFamily="34" charset="0"/>
                <a:cs typeface="Segoe UI" pitchFamily="34" charset="0"/>
              </a:rPr>
              <a:t>Dipankar</a:t>
            </a:r>
            <a:r>
              <a:rPr lang="en-US" sz="2400" dirty="0" smtClean="0">
                <a:solidFill>
                  <a:srgbClr val="002060"/>
                </a:solidFill>
                <a:latin typeface="Segoe UI" pitchFamily="34" charset="0"/>
                <a:cs typeface="Segoe UI" pitchFamily="34" charset="0"/>
              </a:rPr>
              <a:t> 	Gupta Speaks on “Town and Country: the Changing 	Face of India” </a:t>
            </a:r>
            <a:r>
              <a:rPr lang="en-US" sz="2400" i="1" dirty="0" err="1" smtClean="0">
                <a:solidFill>
                  <a:srgbClr val="002060"/>
                </a:solidFill>
                <a:latin typeface="Segoe UI" pitchFamily="34" charset="0"/>
                <a:cs typeface="Segoe UI" pitchFamily="34" charset="0"/>
              </a:rPr>
              <a:t>Jamia</a:t>
            </a:r>
            <a:r>
              <a:rPr lang="en-US" sz="2400" i="1" dirty="0" smtClean="0">
                <a:solidFill>
                  <a:srgbClr val="002060"/>
                </a:solidFill>
                <a:latin typeface="Segoe UI" pitchFamily="34" charset="0"/>
                <a:cs typeface="Segoe UI" pitchFamily="34" charset="0"/>
              </a:rPr>
              <a:t> Journal. </a:t>
            </a:r>
            <a:r>
              <a:rPr lang="en-US" sz="2400" dirty="0" smtClean="0">
                <a:solidFill>
                  <a:srgbClr val="002060"/>
                </a:solidFill>
                <a:latin typeface="Segoe UI" pitchFamily="34" charset="0"/>
                <a:cs typeface="Segoe UI" pitchFamily="34" charset="0"/>
              </a:rPr>
              <a:t>Retrieved from: 	</a:t>
            </a:r>
            <a:r>
              <a:rPr lang="en-US" sz="2400" dirty="0" err="1" smtClean="0">
                <a:solidFill>
                  <a:srgbClr val="002060"/>
                </a:solidFill>
              </a:rPr>
              <a:t>https://www.jamiajournal.com</a:t>
            </a:r>
            <a:r>
              <a:rPr lang="en-US" sz="2400" dirty="0" smtClean="0">
                <a:solidFill>
                  <a:srgbClr val="002060"/>
                </a:solidFill>
              </a:rPr>
              <a:t>. Retrieved on: 24.03.2020</a:t>
            </a:r>
            <a:endParaRPr lang="en-US" sz="2400" i="1" dirty="0" smtClean="0">
              <a:solidFill>
                <a:srgbClr val="002060"/>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d1016c6e846c4298518515c768336d7.jpg"/>
          <p:cNvPicPr>
            <a:picLocks noChangeAspect="1"/>
          </p:cNvPicPr>
          <p:nvPr/>
        </p:nvPicPr>
        <p:blipFill>
          <a:blip r:embed="rId2"/>
          <a:stretch>
            <a:fillRect/>
          </a:stretch>
        </p:blipFill>
        <p:spPr>
          <a:xfrm>
            <a:off x="2743200" y="457200"/>
            <a:ext cx="3810862" cy="4762082"/>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1143000" y="5334000"/>
            <a:ext cx="6934200" cy="769441"/>
          </a:xfrm>
          <a:prstGeom prst="rect">
            <a:avLst/>
          </a:prstGeom>
          <a:noFill/>
        </p:spPr>
        <p:txBody>
          <a:bodyPr wrap="square" rtlCol="0">
            <a:spAutoFit/>
          </a:bodyPr>
          <a:lstStyle/>
          <a:p>
            <a:pPr algn="ctr"/>
            <a:r>
              <a:rPr lang="en-US" sz="4400" b="1" dirty="0" smtClean="0">
                <a:solidFill>
                  <a:srgbClr val="660033"/>
                </a:solidFill>
                <a:latin typeface="Cambria" pitchFamily="18" charset="0"/>
              </a:rPr>
              <a:t>THANK YOU</a:t>
            </a:r>
            <a:endParaRPr lang="en-US" sz="4400" b="1" dirty="0">
              <a:solidFill>
                <a:srgbClr val="660033"/>
              </a:solidFill>
              <a:latin typeface="Cambr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b="1" dirty="0" smtClean="0">
                <a:solidFill>
                  <a:srgbClr val="660033"/>
                </a:solidFill>
                <a:latin typeface="Cambria" pitchFamily="18" charset="0"/>
              </a:rPr>
              <a:t>Introduction </a:t>
            </a:r>
            <a:endParaRPr lang="en-US" sz="3600" b="1" dirty="0">
              <a:solidFill>
                <a:srgbClr val="660033"/>
              </a:solidFill>
              <a:latin typeface="Cambria" pitchFamily="18" charset="0"/>
            </a:endParaRPr>
          </a:p>
        </p:txBody>
      </p:sp>
      <p:sp>
        <p:nvSpPr>
          <p:cNvPr id="3" name="Content Placeholder 2"/>
          <p:cNvSpPr>
            <a:spLocks noGrp="1"/>
          </p:cNvSpPr>
          <p:nvPr>
            <p:ph idx="1"/>
          </p:nvPr>
        </p:nvSpPr>
        <p:spPr>
          <a:xfrm>
            <a:off x="304800" y="1371600"/>
            <a:ext cx="8458200" cy="5105400"/>
          </a:xfrm>
        </p:spPr>
        <p:txBody>
          <a:bodyPr>
            <a:normAutofit/>
          </a:bodyPr>
          <a:lstStyle/>
          <a:p>
            <a:pPr lvl="0"/>
            <a:r>
              <a:rPr lang="en-US" sz="2400" b="1" dirty="0" smtClean="0">
                <a:solidFill>
                  <a:srgbClr val="002060"/>
                </a:solidFill>
                <a:latin typeface="Segoe UI" pitchFamily="34" charset="0"/>
                <a:cs typeface="Segoe UI" pitchFamily="34" charset="0"/>
              </a:rPr>
              <a:t>The so called unchanging and idyllic Indian village life has undergone a sea change in recent decades. </a:t>
            </a:r>
          </a:p>
          <a:p>
            <a:pPr lvl="0"/>
            <a:r>
              <a:rPr lang="en-US" sz="2400" b="1" dirty="0" smtClean="0">
                <a:solidFill>
                  <a:srgbClr val="002060"/>
                </a:solidFill>
                <a:latin typeface="Segoe UI" pitchFamily="34" charset="0"/>
                <a:cs typeface="Segoe UI" pitchFamily="34" charset="0"/>
              </a:rPr>
              <a:t>The typical features like caste and agriculture do not work as vigorously as they use to do. </a:t>
            </a:r>
          </a:p>
          <a:p>
            <a:pPr lvl="0"/>
            <a:r>
              <a:rPr lang="en-US" sz="2400" b="1" dirty="0" smtClean="0">
                <a:solidFill>
                  <a:srgbClr val="002060"/>
                </a:solidFill>
                <a:latin typeface="Segoe UI" pitchFamily="34" charset="0"/>
                <a:cs typeface="Segoe UI" pitchFamily="34" charset="0"/>
              </a:rPr>
              <a:t>The agricultural stagnation and job facilities in urban areas have created migration of village people into urban areas.  </a:t>
            </a:r>
          </a:p>
          <a:p>
            <a:pPr lvl="0"/>
            <a:r>
              <a:rPr lang="en-US" sz="2400" b="1" dirty="0" smtClean="0">
                <a:solidFill>
                  <a:srgbClr val="002060"/>
                </a:solidFill>
                <a:latin typeface="Segoe UI" pitchFamily="34" charset="0"/>
                <a:cs typeface="Segoe UI" pitchFamily="34" charset="0"/>
              </a:rPr>
              <a:t>The culture based on agriculture in village life has undergone changes due to the change in agrarian texture of Indian villages.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b="1" dirty="0" smtClean="0">
                <a:solidFill>
                  <a:srgbClr val="660033"/>
                </a:solidFill>
                <a:latin typeface="Cambria" pitchFamily="18" charset="0"/>
              </a:rPr>
              <a:t>Country- town Nexus </a:t>
            </a:r>
            <a:endParaRPr lang="en-US" sz="3600" b="1" dirty="0">
              <a:solidFill>
                <a:srgbClr val="660033"/>
              </a:solidFill>
              <a:latin typeface="Cambria" pitchFamily="18" charset="0"/>
            </a:endParaRPr>
          </a:p>
        </p:txBody>
      </p:sp>
      <p:pic>
        <p:nvPicPr>
          <p:cNvPr id="5" name="Content Placeholder 4" descr="rural-life-vs-urban-life.jpg"/>
          <p:cNvPicPr>
            <a:picLocks noGrp="1" noChangeAspect="1"/>
          </p:cNvPicPr>
          <p:nvPr>
            <p:ph idx="1"/>
          </p:nvPr>
        </p:nvPicPr>
        <p:blipFill>
          <a:blip r:embed="rId2"/>
          <a:stretch>
            <a:fillRect/>
          </a:stretch>
        </p:blipFill>
        <p:spPr>
          <a:xfrm>
            <a:off x="304800" y="1066800"/>
            <a:ext cx="4041994" cy="2362200"/>
          </a:xfrm>
        </p:spPr>
      </p:pic>
      <p:sp>
        <p:nvSpPr>
          <p:cNvPr id="6" name="TextBox 5"/>
          <p:cNvSpPr txBox="1"/>
          <p:nvPr/>
        </p:nvSpPr>
        <p:spPr>
          <a:xfrm>
            <a:off x="4419600" y="990600"/>
            <a:ext cx="4495800" cy="2677656"/>
          </a:xfrm>
          <a:prstGeom prst="rect">
            <a:avLst/>
          </a:prstGeom>
          <a:noFill/>
        </p:spPr>
        <p:txBody>
          <a:bodyPr wrap="square" rtlCol="0">
            <a:spAutoFit/>
          </a:bodyPr>
          <a:lstStyle/>
          <a:p>
            <a:pPr lvl="0">
              <a:buFont typeface="Arial" pitchFamily="34" charset="0"/>
              <a:buChar char="•"/>
            </a:pPr>
            <a:r>
              <a:rPr lang="en-US" sz="2400" b="1" dirty="0" smtClean="0">
                <a:solidFill>
                  <a:srgbClr val="002060"/>
                </a:solidFill>
                <a:latin typeface="Segoe UI" pitchFamily="34" charset="0"/>
                <a:cs typeface="Segoe UI" pitchFamily="34" charset="0"/>
              </a:rPr>
              <a:t> Indian villages are changing economically and culturally. </a:t>
            </a:r>
          </a:p>
          <a:p>
            <a:pPr lvl="0">
              <a:buFont typeface="Arial" pitchFamily="34" charset="0"/>
              <a:buChar char="•"/>
            </a:pPr>
            <a:r>
              <a:rPr lang="en-US" sz="2400" b="1" dirty="0" smtClean="0">
                <a:solidFill>
                  <a:srgbClr val="002060"/>
                </a:solidFill>
                <a:latin typeface="Segoe UI" pitchFamily="34" charset="0"/>
                <a:cs typeface="Segoe UI" pitchFamily="34" charset="0"/>
              </a:rPr>
              <a:t> The contemporary rural dynamics is that urbanization is not always a critical factor that has a lasting impact on village life. </a:t>
            </a:r>
          </a:p>
        </p:txBody>
      </p:sp>
      <p:sp>
        <p:nvSpPr>
          <p:cNvPr id="9" name="TextBox 8"/>
          <p:cNvSpPr txBox="1"/>
          <p:nvPr/>
        </p:nvSpPr>
        <p:spPr>
          <a:xfrm>
            <a:off x="304800" y="3581400"/>
            <a:ext cx="8382000" cy="3046988"/>
          </a:xfrm>
          <a:prstGeom prst="rect">
            <a:avLst/>
          </a:prstGeom>
          <a:noFill/>
        </p:spPr>
        <p:txBody>
          <a:bodyPr wrap="square" rtlCol="0">
            <a:spAutoFit/>
          </a:bodyPr>
          <a:lstStyle/>
          <a:p>
            <a:pPr>
              <a:buFont typeface="Arial" pitchFamily="34" charset="0"/>
              <a:buChar char="•"/>
            </a:pPr>
            <a:r>
              <a:rPr lang="en-US" sz="2400" b="1" dirty="0" smtClean="0">
                <a:solidFill>
                  <a:srgbClr val="002060"/>
                </a:solidFill>
                <a:latin typeface="Segoe UI" pitchFamily="34" charset="0"/>
                <a:cs typeface="Segoe UI" pitchFamily="34" charset="0"/>
              </a:rPr>
              <a:t>The inertia of the agrarian economy forcing people to look somewhere else for their survival. </a:t>
            </a:r>
            <a:r>
              <a:rPr lang="en-US" sz="2400" i="1" dirty="0" smtClean="0">
                <a:solidFill>
                  <a:srgbClr val="002060"/>
                </a:solidFill>
                <a:latin typeface="Segoe UI" pitchFamily="34" charset="0"/>
                <a:cs typeface="Segoe UI" pitchFamily="34" charset="0"/>
              </a:rPr>
              <a:t>‘If 80% of landholdings are below five acres, where is the scope to hire workers on the farm? In fact, there is an excess of family </a:t>
            </a:r>
            <a:r>
              <a:rPr lang="en-US" sz="2400" i="1" dirty="0" err="1" smtClean="0">
                <a:solidFill>
                  <a:srgbClr val="002060"/>
                </a:solidFill>
                <a:latin typeface="Segoe UI" pitchFamily="34" charset="0"/>
                <a:cs typeface="Segoe UI" pitchFamily="34" charset="0"/>
              </a:rPr>
              <a:t>labour</a:t>
            </a:r>
            <a:r>
              <a:rPr lang="en-US" sz="2400" i="1" dirty="0" smtClean="0">
                <a:solidFill>
                  <a:srgbClr val="002060"/>
                </a:solidFill>
                <a:latin typeface="Segoe UI" pitchFamily="34" charset="0"/>
                <a:cs typeface="Segoe UI" pitchFamily="34" charset="0"/>
              </a:rPr>
              <a:t> in most agrarian households’. </a:t>
            </a:r>
          </a:p>
          <a:p>
            <a:pPr lvl="0">
              <a:buFont typeface="Arial" pitchFamily="34" charset="0"/>
              <a:buChar char="•"/>
            </a:pPr>
            <a:r>
              <a:rPr lang="en-US" sz="2400" b="1" dirty="0" smtClean="0">
                <a:solidFill>
                  <a:srgbClr val="002060"/>
                </a:solidFill>
                <a:latin typeface="Segoe UI" pitchFamily="34" charset="0"/>
                <a:cs typeface="Segoe UI" pitchFamily="34" charset="0"/>
              </a:rPr>
              <a:t> The country-town nexus has achieved a new dimension as villagers are leaving their agrarian pasts for a non-agrarian present.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7201972"/>
          </a:xfrm>
          <a:prstGeom prst="rect">
            <a:avLst/>
          </a:prstGeom>
        </p:spPr>
        <p:txBody>
          <a:bodyPr wrap="square">
            <a:spAutoFit/>
          </a:bodyPr>
          <a:lstStyle/>
          <a:p>
            <a:pPr lvl="0">
              <a:spcBef>
                <a:spcPts val="600"/>
              </a:spcBef>
              <a:spcAft>
                <a:spcPts val="600"/>
              </a:spcAft>
              <a:buFont typeface="Arial" pitchFamily="34" charset="0"/>
              <a:buChar char="•"/>
            </a:pPr>
            <a:r>
              <a:rPr lang="en-US" sz="2400" b="1" dirty="0" smtClean="0">
                <a:solidFill>
                  <a:srgbClr val="002060"/>
                </a:solidFill>
                <a:latin typeface="Segoe UI" pitchFamily="34" charset="0"/>
                <a:cs typeface="Segoe UI" pitchFamily="34" charset="0"/>
              </a:rPr>
              <a:t> The uprooting of village life from within and linking it with towns and cities marks a new beginning of village town nexus which grows over the years. </a:t>
            </a:r>
          </a:p>
          <a:p>
            <a:pPr>
              <a:spcBef>
                <a:spcPts val="600"/>
              </a:spcBef>
              <a:spcAft>
                <a:spcPts val="600"/>
              </a:spcAft>
              <a:buFont typeface="Arial" pitchFamily="34" charset="0"/>
              <a:buChar char="•"/>
            </a:pPr>
            <a:r>
              <a:rPr lang="en-US" sz="2400" b="1" dirty="0" smtClean="0">
                <a:solidFill>
                  <a:srgbClr val="002060"/>
                </a:solidFill>
                <a:latin typeface="Segoe UI" pitchFamily="34" charset="0"/>
                <a:cs typeface="Segoe UI" pitchFamily="34" charset="0"/>
              </a:rPr>
              <a:t> According to Gupta</a:t>
            </a:r>
            <a:r>
              <a:rPr lang="en-US" sz="2400" b="1" i="1" dirty="0" smtClean="0">
                <a:solidFill>
                  <a:srgbClr val="002060"/>
                </a:solidFill>
                <a:latin typeface="Segoe UI" pitchFamily="34" charset="0"/>
                <a:cs typeface="Segoe UI" pitchFamily="34" charset="0"/>
              </a:rPr>
              <a:t>, </a:t>
            </a:r>
            <a:r>
              <a:rPr lang="en-US" sz="2400" b="1" i="1" dirty="0" smtClean="0">
                <a:solidFill>
                  <a:srgbClr val="002060"/>
                </a:solidFill>
                <a:cs typeface="Segoe UI" pitchFamily="34" charset="0"/>
              </a:rPr>
              <a:t>‘</a:t>
            </a:r>
            <a:r>
              <a:rPr lang="en-US" sz="2400" i="1" dirty="0" smtClean="0">
                <a:solidFill>
                  <a:srgbClr val="002060"/>
                </a:solidFill>
                <a:latin typeface="Segoe UI" pitchFamily="34" charset="0"/>
                <a:cs typeface="Segoe UI" pitchFamily="34" charset="0"/>
              </a:rPr>
              <a:t>Migrating out of the village has always been a major attraction in rural India, but of late it has become a compelling factor. The drive to leave agriculture is so pronounced that it can no longer be viewed as a phenomenon that peripherally relates to rural life. It is a significant aspect of village life itself </a:t>
            </a:r>
            <a:r>
              <a:rPr lang="en-US" sz="2400" b="1" i="1" dirty="0" smtClean="0">
                <a:solidFill>
                  <a:srgbClr val="002060"/>
                </a:solidFill>
                <a:cs typeface="Segoe UI" pitchFamily="34" charset="0"/>
              </a:rPr>
              <a:t>’. </a:t>
            </a:r>
          </a:p>
          <a:p>
            <a:pPr lvl="0">
              <a:spcBef>
                <a:spcPts val="600"/>
              </a:spcBef>
              <a:spcAft>
                <a:spcPts val="600"/>
              </a:spcAft>
              <a:buFont typeface="Arial" pitchFamily="34" charset="0"/>
              <a:buChar char="•"/>
            </a:pPr>
            <a:r>
              <a:rPr lang="en-US" sz="2400" b="1" dirty="0" smtClean="0">
                <a:solidFill>
                  <a:srgbClr val="002060"/>
                </a:solidFill>
                <a:latin typeface="Segoe UI" pitchFamily="34" charset="0"/>
                <a:cs typeface="Segoe UI" pitchFamily="34" charset="0"/>
              </a:rPr>
              <a:t>In the works of T. Scarlett Epstein, it is the city that is influencing the village, but nary a word of the movement the other way. There are detailed descriptions in accounts of this sort that document how many motorcycles, TV sets, and coffee shops are in the village. But what they fail to point out is that villagers are not sleeping at the switch. They too are active agents who are keen to exchange their mud huts for urban shanties.</a:t>
            </a:r>
            <a:endParaRPr lang="en-US" sz="2400" dirty="0" smtClean="0">
              <a:solidFill>
                <a:srgbClr val="002060"/>
              </a:solidFill>
              <a:latin typeface="Segoe UI" pitchFamily="34" charset="0"/>
              <a:cs typeface="Segoe UI" pitchFamily="34" charset="0"/>
            </a:endParaRPr>
          </a:p>
          <a:p>
            <a:pPr>
              <a:spcBef>
                <a:spcPts val="600"/>
              </a:spcBef>
              <a:spcAft>
                <a:spcPts val="600"/>
              </a:spcAft>
              <a:buFont typeface="Arial" pitchFamily="34" charset="0"/>
              <a:buChar char="•"/>
            </a:pPr>
            <a:endParaRPr lang="en-US" sz="2400" dirty="0" smtClean="0">
              <a:solidFill>
                <a:srgbClr val="002060"/>
              </a:solidFill>
              <a:cs typeface="Segoe U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b="1" dirty="0" smtClean="0">
                <a:solidFill>
                  <a:schemeClr val="accent2">
                    <a:lumMod val="50000"/>
                  </a:schemeClr>
                </a:solidFill>
                <a:latin typeface="Cambria" pitchFamily="18" charset="0"/>
              </a:rPr>
              <a:t>Village under Duress</a:t>
            </a:r>
            <a:endParaRPr lang="en-US" sz="3600" b="1" dirty="0">
              <a:solidFill>
                <a:schemeClr val="accent2">
                  <a:lumMod val="50000"/>
                </a:schemeClr>
              </a:solidFill>
              <a:latin typeface="Cambria" pitchFamily="18" charset="0"/>
            </a:endParaRPr>
          </a:p>
        </p:txBody>
      </p:sp>
      <p:sp>
        <p:nvSpPr>
          <p:cNvPr id="3" name="Content Placeholder 2"/>
          <p:cNvSpPr>
            <a:spLocks noGrp="1"/>
          </p:cNvSpPr>
          <p:nvPr>
            <p:ph idx="1"/>
          </p:nvPr>
        </p:nvSpPr>
        <p:spPr>
          <a:xfrm>
            <a:off x="228600" y="1143000"/>
            <a:ext cx="8610600" cy="5181600"/>
          </a:xfrm>
        </p:spPr>
        <p:txBody>
          <a:bodyPr>
            <a:noAutofit/>
          </a:bodyPr>
          <a:lstStyle/>
          <a:p>
            <a:pPr lvl="0" algn="just">
              <a:spcBef>
                <a:spcPts val="600"/>
              </a:spcBef>
              <a:spcAft>
                <a:spcPts val="600"/>
              </a:spcAft>
            </a:pPr>
            <a:r>
              <a:rPr lang="en-US" sz="2400" b="1" dirty="0" smtClean="0">
                <a:solidFill>
                  <a:srgbClr val="002060"/>
                </a:solidFill>
                <a:latin typeface="Segoe UI" pitchFamily="34" charset="0"/>
                <a:cs typeface="Segoe UI" pitchFamily="34" charset="0"/>
              </a:rPr>
              <a:t>The Indian agriculture depends on climate. Due to the increase of mechanization and chemical inputs (during the green revolution), agriculture no longer depends fully on climate. </a:t>
            </a:r>
          </a:p>
          <a:p>
            <a:pPr lvl="0" algn="just">
              <a:spcBef>
                <a:spcPts val="600"/>
              </a:spcBef>
              <a:spcAft>
                <a:spcPts val="600"/>
              </a:spcAft>
            </a:pPr>
            <a:r>
              <a:rPr lang="en-US" sz="2400" b="1" dirty="0" smtClean="0">
                <a:solidFill>
                  <a:srgbClr val="002060"/>
                </a:solidFill>
                <a:latin typeface="Segoe UI" pitchFamily="34" charset="0"/>
                <a:cs typeface="Segoe UI" pitchFamily="34" charset="0"/>
              </a:rPr>
              <a:t>The sociological reality of the village are shrinking even it exists in space. Due to migration, slums are increasing in the urban areas and the crime rates are also increasing. But according to </a:t>
            </a:r>
            <a:r>
              <a:rPr lang="en-US" sz="2400" b="1" dirty="0" err="1" smtClean="0">
                <a:solidFill>
                  <a:srgbClr val="002060"/>
                </a:solidFill>
                <a:latin typeface="Segoe UI" pitchFamily="34" charset="0"/>
                <a:cs typeface="Segoe UI" pitchFamily="34" charset="0"/>
              </a:rPr>
              <a:t>Ambedhkar</a:t>
            </a:r>
            <a:r>
              <a:rPr lang="en-US" sz="2400" b="1" dirty="0" smtClean="0">
                <a:solidFill>
                  <a:srgbClr val="002060"/>
                </a:solidFill>
                <a:latin typeface="Segoe UI" pitchFamily="34" charset="0"/>
                <a:cs typeface="Segoe UI" pitchFamily="34" charset="0"/>
              </a:rPr>
              <a:t>, </a:t>
            </a:r>
            <a:r>
              <a:rPr lang="en-US" sz="2400" i="1" dirty="0" smtClean="0">
                <a:solidFill>
                  <a:srgbClr val="002060"/>
                </a:solidFill>
                <a:latin typeface="Segoe UI" pitchFamily="34" charset="0"/>
                <a:cs typeface="Segoe UI" pitchFamily="34" charset="0"/>
              </a:rPr>
              <a:t>“village was a cesspool of degradation, corruption and worse”.</a:t>
            </a:r>
            <a:r>
              <a:rPr lang="en-US" sz="2400" dirty="0" smtClean="0">
                <a:solidFill>
                  <a:srgbClr val="002060"/>
                </a:solidFill>
                <a:latin typeface="Segoe UI" pitchFamily="34" charset="0"/>
                <a:cs typeface="Segoe UI" pitchFamily="34" charset="0"/>
              </a:rPr>
              <a:t>  </a:t>
            </a:r>
          </a:p>
          <a:p>
            <a:pPr lvl="0" algn="just">
              <a:spcBef>
                <a:spcPts val="600"/>
              </a:spcBef>
              <a:spcAft>
                <a:spcPts val="600"/>
              </a:spcAft>
            </a:pPr>
            <a:r>
              <a:rPr lang="en-US" sz="2400" b="1" dirty="0" smtClean="0">
                <a:solidFill>
                  <a:srgbClr val="002060"/>
                </a:solidFill>
                <a:latin typeface="Segoe UI" pitchFamily="34" charset="0"/>
                <a:cs typeface="Segoe UI" pitchFamily="34" charset="0"/>
              </a:rPr>
              <a:t>The emergence of non-farm employment leads to the decrease of “rural ethos” among the farmers who proclaim farming as the noblest of all occupation. </a:t>
            </a:r>
          </a:p>
          <a:p>
            <a:pPr lvl="0" algn="just">
              <a:spcBef>
                <a:spcPts val="600"/>
              </a:spcBef>
              <a:spcAft>
                <a:spcPts val="600"/>
              </a:spcAft>
            </a:pPr>
            <a:r>
              <a:rPr lang="en-US" sz="2400" b="1" dirty="0" smtClean="0">
                <a:solidFill>
                  <a:srgbClr val="002060"/>
                </a:solidFill>
                <a:latin typeface="Segoe UI" pitchFamily="34" charset="0"/>
                <a:cs typeface="Segoe UI" pitchFamily="34" charset="0"/>
              </a:rPr>
              <a:t>Urban world has opened up their horizons and while village economy has lost it sustaining power. </a:t>
            </a:r>
          </a:p>
          <a:p>
            <a:pPr algn="just">
              <a:spcBef>
                <a:spcPts val="600"/>
              </a:spcBef>
              <a:spcAft>
                <a:spcPts val="600"/>
              </a:spcAft>
            </a:pPr>
            <a:endParaRPr lang="en-US" sz="2400" b="1" dirty="0">
              <a:solidFill>
                <a:srgbClr val="002060"/>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077200" cy="4093428"/>
          </a:xfrm>
          <a:prstGeom prst="rect">
            <a:avLst/>
          </a:prstGeom>
        </p:spPr>
        <p:txBody>
          <a:bodyPr wrap="square">
            <a:spAutoFit/>
          </a:bodyPr>
          <a:lstStyle/>
          <a:p>
            <a:pPr lvl="0" algn="just">
              <a:spcBef>
                <a:spcPts val="600"/>
              </a:spcBef>
              <a:spcAft>
                <a:spcPts val="600"/>
              </a:spcAft>
              <a:buFont typeface="Arial" pitchFamily="34" charset="0"/>
              <a:buChar char="•"/>
            </a:pPr>
            <a:r>
              <a:rPr lang="en-US" sz="2400" b="1" dirty="0" smtClean="0">
                <a:solidFill>
                  <a:srgbClr val="002060"/>
                </a:solidFill>
                <a:latin typeface="Segoe UI" pitchFamily="34" charset="0"/>
                <a:cs typeface="Segoe UI" pitchFamily="34" charset="0"/>
              </a:rPr>
              <a:t>According to Gupta, </a:t>
            </a:r>
            <a:r>
              <a:rPr lang="en-US" sz="2400" i="1" dirty="0" smtClean="0">
                <a:solidFill>
                  <a:srgbClr val="002060"/>
                </a:solidFill>
                <a:latin typeface="Segoe UI" pitchFamily="34" charset="0"/>
                <a:cs typeface="Segoe UI" pitchFamily="34" charset="0"/>
              </a:rPr>
              <a:t>‘</a:t>
            </a:r>
            <a:r>
              <a:rPr lang="en-US" sz="2400" i="1" dirty="0" smtClean="0">
                <a:solidFill>
                  <a:srgbClr val="002060"/>
                </a:solidFill>
              </a:rPr>
              <a:t>If approximately 85% of landholdings are below five acres, then land reforms obviously have no scope. It is population increase, more than anything else, which has seen to the demise of the category once called ‘landlords’. Till very recently these landlords stalked the village, killing, raping and looting at will. Their descendants have no such luck’. </a:t>
            </a:r>
            <a:endParaRPr lang="en-US" sz="2400" i="1" dirty="0" smtClean="0">
              <a:solidFill>
                <a:srgbClr val="002060"/>
              </a:solidFill>
              <a:latin typeface="Segoe UI" pitchFamily="34" charset="0"/>
              <a:cs typeface="Segoe UI" pitchFamily="34" charset="0"/>
            </a:endParaRPr>
          </a:p>
          <a:p>
            <a:pPr lvl="0" algn="just">
              <a:spcBef>
                <a:spcPts val="600"/>
              </a:spcBef>
              <a:spcAft>
                <a:spcPts val="600"/>
              </a:spcAft>
              <a:buFont typeface="Arial" pitchFamily="34" charset="0"/>
              <a:buChar char="•"/>
            </a:pPr>
            <a:r>
              <a:rPr lang="en-US" sz="2400" b="1" dirty="0" smtClean="0">
                <a:solidFill>
                  <a:srgbClr val="002060"/>
                </a:solidFill>
                <a:latin typeface="Segoe UI" pitchFamily="34" charset="0"/>
                <a:cs typeface="Segoe UI" pitchFamily="34" charset="0"/>
              </a:rPr>
              <a:t>While the rigidity of the caste system no longer operates, caste prejudices and identities are still prominent. </a:t>
            </a:r>
          </a:p>
          <a:p>
            <a:pPr lvl="0" algn="just">
              <a:spcBef>
                <a:spcPts val="600"/>
              </a:spcBef>
              <a:spcAft>
                <a:spcPts val="600"/>
              </a:spcAft>
              <a:buFont typeface="Arial" pitchFamily="34" charset="0"/>
              <a:buChar char="•"/>
            </a:pPr>
            <a:endParaRPr lang="en-US" sz="2400" b="1" dirty="0" smtClean="0">
              <a:solidFill>
                <a:srgbClr val="002060"/>
              </a:solidFill>
              <a:latin typeface="Segoe UI" pitchFamily="34" charset="0"/>
              <a:cs typeface="Segoe U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sz="3600" b="1" dirty="0" smtClean="0">
                <a:solidFill>
                  <a:schemeClr val="accent2">
                    <a:lumMod val="50000"/>
                  </a:schemeClr>
                </a:solidFill>
                <a:latin typeface="Cambria" pitchFamily="18" charset="0"/>
              </a:rPr>
              <a:t>Pre-conceptions &amp; conceptions of Village India </a:t>
            </a:r>
            <a:endParaRPr lang="en-US" sz="3600" b="1" dirty="0">
              <a:solidFill>
                <a:schemeClr val="accent2">
                  <a:lumMod val="50000"/>
                </a:schemeClr>
              </a:solidFill>
              <a:latin typeface="Cambria" pitchFamily="18" charset="0"/>
            </a:endParaRPr>
          </a:p>
        </p:txBody>
      </p:sp>
      <p:pic>
        <p:nvPicPr>
          <p:cNvPr id="5" name="Content Placeholder 4" descr="40d3308fee7eb3b5af571206c1e477e6.png"/>
          <p:cNvPicPr>
            <a:picLocks noGrp="1" noChangeAspect="1"/>
          </p:cNvPicPr>
          <p:nvPr>
            <p:ph idx="1"/>
          </p:nvPr>
        </p:nvPicPr>
        <p:blipFill>
          <a:blip r:embed="rId2"/>
          <a:stretch>
            <a:fillRect/>
          </a:stretch>
        </p:blipFill>
        <p:spPr>
          <a:xfrm>
            <a:off x="381000" y="1524000"/>
            <a:ext cx="4160045" cy="2773363"/>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4648200" y="1524000"/>
            <a:ext cx="4191000" cy="2677656"/>
          </a:xfrm>
          <a:prstGeom prst="rect">
            <a:avLst/>
          </a:prstGeom>
          <a:noFill/>
        </p:spPr>
        <p:txBody>
          <a:bodyPr wrap="square" rtlCol="0">
            <a:spAutoFit/>
          </a:bodyPr>
          <a:lstStyle/>
          <a:p>
            <a:pPr lvl="0">
              <a:buFont typeface="Arial" pitchFamily="34" charset="0"/>
              <a:buChar char="•"/>
            </a:pPr>
            <a:r>
              <a:rPr lang="en-US" sz="2400" b="1" dirty="0" smtClean="0">
                <a:solidFill>
                  <a:srgbClr val="002060"/>
                </a:solidFill>
                <a:latin typeface="Segoe UI" pitchFamily="34" charset="0"/>
                <a:cs typeface="Segoe UI" pitchFamily="34" charset="0"/>
              </a:rPr>
              <a:t>Early studies (Village India, 1955 by </a:t>
            </a:r>
            <a:r>
              <a:rPr lang="en-US" sz="2400" b="1" dirty="0" err="1" smtClean="0">
                <a:solidFill>
                  <a:srgbClr val="002060"/>
                </a:solidFill>
                <a:latin typeface="Segoe UI" pitchFamily="34" charset="0"/>
                <a:cs typeface="Segoe UI" pitchFamily="34" charset="0"/>
              </a:rPr>
              <a:t>Mckim</a:t>
            </a:r>
            <a:r>
              <a:rPr lang="en-US" sz="2400" b="1" dirty="0" smtClean="0">
                <a:solidFill>
                  <a:srgbClr val="002060"/>
                </a:solidFill>
                <a:latin typeface="Segoe UI" pitchFamily="34" charset="0"/>
                <a:cs typeface="Segoe UI" pitchFamily="34" charset="0"/>
              </a:rPr>
              <a:t> Marriot), the local culture of villages was mixed up with a pan Indian Hinduism with a metamorphosis for both of them. </a:t>
            </a:r>
          </a:p>
        </p:txBody>
      </p:sp>
      <p:sp>
        <p:nvSpPr>
          <p:cNvPr id="7" name="TextBox 6"/>
          <p:cNvSpPr txBox="1"/>
          <p:nvPr/>
        </p:nvSpPr>
        <p:spPr>
          <a:xfrm>
            <a:off x="381000" y="4495800"/>
            <a:ext cx="8382000" cy="2092881"/>
          </a:xfrm>
          <a:prstGeom prst="rect">
            <a:avLst/>
          </a:prstGeom>
          <a:noFill/>
        </p:spPr>
        <p:txBody>
          <a:bodyPr wrap="square" rtlCol="0">
            <a:spAutoFit/>
          </a:bodyPr>
          <a:lstStyle/>
          <a:p>
            <a:pPr lvl="0">
              <a:spcBef>
                <a:spcPts val="600"/>
              </a:spcBef>
              <a:spcAft>
                <a:spcPts val="600"/>
              </a:spcAft>
              <a:buFont typeface="Arial" pitchFamily="34" charset="0"/>
              <a:buChar char="•"/>
            </a:pPr>
            <a:r>
              <a:rPr lang="en-US" sz="2400" b="1" dirty="0" smtClean="0">
                <a:solidFill>
                  <a:srgbClr val="002060"/>
                </a:solidFill>
                <a:latin typeface="Segoe UI" pitchFamily="34" charset="0"/>
                <a:cs typeface="Segoe UI" pitchFamily="34" charset="0"/>
              </a:rPr>
              <a:t>The village communities bind the population together in a native authentically lives making a ‘village republic’. </a:t>
            </a:r>
          </a:p>
          <a:p>
            <a:pPr lvl="0">
              <a:spcBef>
                <a:spcPts val="600"/>
              </a:spcBef>
              <a:spcAft>
                <a:spcPts val="600"/>
              </a:spcAft>
              <a:buFont typeface="Arial" pitchFamily="34" charset="0"/>
              <a:buChar char="•"/>
            </a:pPr>
            <a:r>
              <a:rPr lang="en-US" sz="2400" b="1" dirty="0" smtClean="0">
                <a:solidFill>
                  <a:srgbClr val="002060"/>
                </a:solidFill>
                <a:latin typeface="Segoe UI" pitchFamily="34" charset="0"/>
                <a:cs typeface="Segoe UI" pitchFamily="34" charset="0"/>
              </a:rPr>
              <a:t>According the Ronald </a:t>
            </a:r>
            <a:r>
              <a:rPr lang="en-US" sz="2400" b="1" dirty="0" err="1" smtClean="0">
                <a:solidFill>
                  <a:srgbClr val="002060"/>
                </a:solidFill>
                <a:latin typeface="Segoe UI" pitchFamily="34" charset="0"/>
                <a:cs typeface="Segoe UI" pitchFamily="34" charset="0"/>
              </a:rPr>
              <a:t>Inden</a:t>
            </a:r>
            <a:r>
              <a:rPr lang="en-US" sz="2400" b="1" dirty="0" smtClean="0">
                <a:solidFill>
                  <a:srgbClr val="002060"/>
                </a:solidFill>
                <a:latin typeface="Segoe UI" pitchFamily="34" charset="0"/>
                <a:cs typeface="Segoe UI" pitchFamily="34" charset="0"/>
              </a:rPr>
              <a:t>- </a:t>
            </a:r>
            <a:r>
              <a:rPr lang="en-US" sz="2400" b="1" i="1" dirty="0" smtClean="0">
                <a:solidFill>
                  <a:srgbClr val="002060"/>
                </a:solidFill>
                <a:latin typeface="Segoe UI" pitchFamily="34" charset="0"/>
                <a:cs typeface="Segoe UI" pitchFamily="34" charset="0"/>
              </a:rPr>
              <a:t>“village are atom of Indian civilization”</a:t>
            </a:r>
            <a:r>
              <a:rPr lang="en-US" sz="2400" b="1" dirty="0" smtClean="0">
                <a:solidFill>
                  <a:srgbClr val="002060"/>
                </a:solidFill>
                <a:latin typeface="Segoe UI" pitchFamily="34" charset="0"/>
                <a:cs typeface="Segoe UI" pitchFamily="34" charset="0"/>
              </a:rPr>
              <a:t>, due to its obdurate and independent nature.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b="1" dirty="0" smtClean="0">
                <a:solidFill>
                  <a:schemeClr val="accent2">
                    <a:lumMod val="50000"/>
                  </a:schemeClr>
                </a:solidFill>
                <a:latin typeface="Cambria" pitchFamily="18" charset="0"/>
              </a:rPr>
              <a:t>Caste identity and caste system</a:t>
            </a:r>
            <a:endParaRPr lang="en-US" sz="3600" b="1" dirty="0">
              <a:solidFill>
                <a:schemeClr val="accent2">
                  <a:lumMod val="50000"/>
                </a:schemeClr>
              </a:solidFill>
              <a:latin typeface="Cambria" pitchFamily="18" charset="0"/>
            </a:endParaRPr>
          </a:p>
        </p:txBody>
      </p:sp>
      <p:sp>
        <p:nvSpPr>
          <p:cNvPr id="3" name="Content Placeholder 2"/>
          <p:cNvSpPr>
            <a:spLocks noGrp="1"/>
          </p:cNvSpPr>
          <p:nvPr>
            <p:ph idx="1"/>
          </p:nvPr>
        </p:nvSpPr>
        <p:spPr>
          <a:xfrm>
            <a:off x="381000" y="1295400"/>
            <a:ext cx="8382000" cy="4953000"/>
          </a:xfrm>
        </p:spPr>
        <p:txBody>
          <a:bodyPr>
            <a:noAutofit/>
          </a:bodyPr>
          <a:lstStyle/>
          <a:p>
            <a:pPr lvl="0" algn="just">
              <a:spcBef>
                <a:spcPts val="600"/>
              </a:spcBef>
              <a:spcAft>
                <a:spcPts val="600"/>
              </a:spcAft>
            </a:pPr>
            <a:r>
              <a:rPr lang="en-IN" sz="2400" b="1" dirty="0" smtClean="0">
                <a:solidFill>
                  <a:srgbClr val="660033"/>
                </a:solidFill>
                <a:latin typeface="Segoe UI" pitchFamily="34" charset="0"/>
                <a:cs typeface="Segoe UI" pitchFamily="34" charset="0"/>
              </a:rPr>
              <a:t>Rise of backward &amp; scheduled caste- </a:t>
            </a:r>
            <a:r>
              <a:rPr lang="en-IN" sz="2400" b="1" dirty="0" smtClean="0">
                <a:solidFill>
                  <a:srgbClr val="002060"/>
                </a:solidFill>
                <a:latin typeface="Segoe UI" pitchFamily="34" charset="0"/>
                <a:cs typeface="Segoe UI" pitchFamily="34" charset="0"/>
              </a:rPr>
              <a:t>The reason for the rise of scheduled caste political assertion in recent times is primarily because the propertied classes in rural India can no longer exercise economic domination over the landless peasants. </a:t>
            </a:r>
            <a:endParaRPr lang="en-US" sz="2400" b="1" dirty="0" smtClean="0">
              <a:solidFill>
                <a:srgbClr val="002060"/>
              </a:solidFill>
              <a:latin typeface="Segoe UI" pitchFamily="34" charset="0"/>
              <a:cs typeface="Segoe UI" pitchFamily="34" charset="0"/>
            </a:endParaRPr>
          </a:p>
          <a:p>
            <a:pPr lvl="0" algn="just">
              <a:spcBef>
                <a:spcPts val="600"/>
              </a:spcBef>
              <a:spcAft>
                <a:spcPts val="600"/>
              </a:spcAft>
            </a:pPr>
            <a:r>
              <a:rPr lang="en-IN" sz="2400" b="1" dirty="0" smtClean="0">
                <a:solidFill>
                  <a:srgbClr val="660033"/>
                </a:solidFill>
                <a:latin typeface="Segoe UI" pitchFamily="34" charset="0"/>
                <a:cs typeface="Segoe UI" pitchFamily="34" charset="0"/>
              </a:rPr>
              <a:t>Self declared castes- </a:t>
            </a:r>
            <a:r>
              <a:rPr lang="en-IN" sz="2400" b="1" dirty="0" smtClean="0">
                <a:solidFill>
                  <a:srgbClr val="002060"/>
                </a:solidFill>
                <a:latin typeface="Segoe UI" pitchFamily="34" charset="0"/>
                <a:cs typeface="Segoe UI" pitchFamily="34" charset="0"/>
              </a:rPr>
              <a:t>In Punjab, once low caste </a:t>
            </a:r>
            <a:r>
              <a:rPr lang="en-IN" sz="2400" b="1" dirty="0" err="1" smtClean="0">
                <a:solidFill>
                  <a:srgbClr val="002060"/>
                </a:solidFill>
                <a:latin typeface="Segoe UI" pitchFamily="34" charset="0"/>
                <a:cs typeface="Segoe UI" pitchFamily="34" charset="0"/>
              </a:rPr>
              <a:t>chamars</a:t>
            </a:r>
            <a:r>
              <a:rPr lang="en-IN" sz="2400" b="1" dirty="0" smtClean="0">
                <a:solidFill>
                  <a:srgbClr val="002060"/>
                </a:solidFill>
                <a:latin typeface="Segoe UI" pitchFamily="34" charset="0"/>
                <a:cs typeface="Segoe UI" pitchFamily="34" charset="0"/>
              </a:rPr>
              <a:t> now identify themselves as </a:t>
            </a:r>
            <a:r>
              <a:rPr lang="en-IN" sz="2400" b="1" dirty="0" err="1" smtClean="0">
                <a:solidFill>
                  <a:srgbClr val="002060"/>
                </a:solidFill>
                <a:latin typeface="Segoe UI" pitchFamily="34" charset="0"/>
                <a:cs typeface="Segoe UI" pitchFamily="34" charset="0"/>
              </a:rPr>
              <a:t>adi-dharmis</a:t>
            </a:r>
            <a:r>
              <a:rPr lang="en-IN" sz="2400" b="1" dirty="0" smtClean="0">
                <a:solidFill>
                  <a:srgbClr val="002060"/>
                </a:solidFill>
                <a:latin typeface="Segoe UI" pitchFamily="34" charset="0"/>
                <a:cs typeface="Segoe UI" pitchFamily="34" charset="0"/>
              </a:rPr>
              <a:t>. Without formally rejecting Sikhism they established their own </a:t>
            </a:r>
            <a:r>
              <a:rPr lang="en-IN" sz="2400" b="1" dirty="0" err="1" smtClean="0">
                <a:solidFill>
                  <a:srgbClr val="002060"/>
                </a:solidFill>
                <a:latin typeface="Segoe UI" pitchFamily="34" charset="0"/>
                <a:cs typeface="Segoe UI" pitchFamily="34" charset="0"/>
              </a:rPr>
              <a:t>gurdwaras</a:t>
            </a:r>
            <a:r>
              <a:rPr lang="en-IN" sz="2400" b="1" dirty="0" smtClean="0">
                <a:solidFill>
                  <a:srgbClr val="002060"/>
                </a:solidFill>
                <a:latin typeface="Segoe UI" pitchFamily="34" charset="0"/>
                <a:cs typeface="Segoe UI" pitchFamily="34" charset="0"/>
              </a:rPr>
              <a:t> and do not go to those that are controlled by </a:t>
            </a:r>
            <a:r>
              <a:rPr lang="en-IN" sz="2400" b="1" dirty="0" err="1" smtClean="0">
                <a:solidFill>
                  <a:srgbClr val="002060"/>
                </a:solidFill>
                <a:latin typeface="Segoe UI" pitchFamily="34" charset="0"/>
                <a:cs typeface="Segoe UI" pitchFamily="34" charset="0"/>
              </a:rPr>
              <a:t>Jat</a:t>
            </a:r>
            <a:r>
              <a:rPr lang="en-IN" sz="2400" b="1" dirty="0" smtClean="0">
                <a:solidFill>
                  <a:srgbClr val="002060"/>
                </a:solidFill>
                <a:latin typeface="Segoe UI" pitchFamily="34" charset="0"/>
                <a:cs typeface="Segoe UI" pitchFamily="34" charset="0"/>
              </a:rPr>
              <a:t> Sikhs. </a:t>
            </a:r>
            <a:endParaRPr lang="en-US" sz="2400" b="1" dirty="0" smtClean="0">
              <a:solidFill>
                <a:srgbClr val="002060"/>
              </a:solidFill>
              <a:latin typeface="Segoe UI" pitchFamily="34" charset="0"/>
              <a:cs typeface="Segoe UI" pitchFamily="34" charset="0"/>
            </a:endParaRPr>
          </a:p>
          <a:p>
            <a:pPr lvl="0" algn="just">
              <a:spcBef>
                <a:spcPts val="600"/>
              </a:spcBef>
              <a:spcAft>
                <a:spcPts val="600"/>
              </a:spcAft>
            </a:pPr>
            <a:r>
              <a:rPr lang="en-IN" sz="2400" b="1" dirty="0" smtClean="0">
                <a:solidFill>
                  <a:srgbClr val="660033"/>
                </a:solidFill>
                <a:latin typeface="Segoe UI" pitchFamily="34" charset="0"/>
                <a:cs typeface="Segoe UI" pitchFamily="34" charset="0"/>
              </a:rPr>
              <a:t>Defiance of the lower caste </a:t>
            </a:r>
            <a:r>
              <a:rPr lang="en-IN" sz="2400" b="1" dirty="0" smtClean="0">
                <a:solidFill>
                  <a:srgbClr val="002060"/>
                </a:solidFill>
                <a:latin typeface="Segoe UI" pitchFamily="34" charset="0"/>
                <a:cs typeface="Segoe UI" pitchFamily="34" charset="0"/>
              </a:rPr>
              <a:t>people to work under the upper-caste landlords as there is uncertainty with amount and time of payment. </a:t>
            </a:r>
            <a:endParaRPr lang="en-US" sz="2400" b="1" dirty="0" smtClean="0">
              <a:solidFill>
                <a:srgbClr val="002060"/>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82000" cy="6309420"/>
          </a:xfrm>
          <a:prstGeom prst="rect">
            <a:avLst/>
          </a:prstGeom>
        </p:spPr>
        <p:txBody>
          <a:bodyPr wrap="square">
            <a:spAutoFit/>
          </a:bodyPr>
          <a:lstStyle/>
          <a:p>
            <a:pPr algn="just">
              <a:spcBef>
                <a:spcPts val="600"/>
              </a:spcBef>
              <a:spcAft>
                <a:spcPts val="600"/>
              </a:spcAft>
              <a:buFont typeface="Arial" pitchFamily="34" charset="0"/>
              <a:buChar char="•"/>
            </a:pPr>
            <a:r>
              <a:rPr lang="en-IN" sz="2400" b="1" dirty="0" smtClean="0">
                <a:solidFill>
                  <a:srgbClr val="660033"/>
                </a:solidFill>
                <a:latin typeface="Segoe UI" pitchFamily="34" charset="0"/>
                <a:cs typeface="Segoe UI" pitchFamily="34" charset="0"/>
              </a:rPr>
              <a:t>Economically secure - </a:t>
            </a:r>
            <a:r>
              <a:rPr lang="en-IN" sz="2400" b="1" dirty="0" smtClean="0">
                <a:solidFill>
                  <a:srgbClr val="002060"/>
                </a:solidFill>
                <a:latin typeface="Segoe UI" pitchFamily="34" charset="0"/>
                <a:cs typeface="Segoe UI" pitchFamily="34" charset="0"/>
              </a:rPr>
              <a:t>In several instances, both </a:t>
            </a:r>
            <a:r>
              <a:rPr lang="en-IN" sz="2400" b="1" dirty="0" err="1" smtClean="0">
                <a:solidFill>
                  <a:srgbClr val="002060"/>
                </a:solidFill>
                <a:latin typeface="Segoe UI" pitchFamily="34" charset="0"/>
                <a:cs typeface="Segoe UI" pitchFamily="34" charset="0"/>
              </a:rPr>
              <a:t>adi-dharmis</a:t>
            </a:r>
            <a:r>
              <a:rPr lang="en-IN" sz="2400" b="1" dirty="0" smtClean="0">
                <a:solidFill>
                  <a:srgbClr val="002060"/>
                </a:solidFill>
                <a:latin typeface="Segoe UI" pitchFamily="34" charset="0"/>
                <a:cs typeface="Segoe UI" pitchFamily="34" charset="0"/>
              </a:rPr>
              <a:t> and </a:t>
            </a:r>
            <a:r>
              <a:rPr lang="en-IN" sz="2400" b="1" dirty="0" err="1" smtClean="0">
                <a:solidFill>
                  <a:srgbClr val="002060"/>
                </a:solidFill>
                <a:latin typeface="Segoe UI" pitchFamily="34" charset="0"/>
                <a:cs typeface="Segoe UI" pitchFamily="34" charset="0"/>
              </a:rPr>
              <a:t>mazhabis</a:t>
            </a:r>
            <a:r>
              <a:rPr lang="en-IN" sz="2400" b="1" dirty="0" smtClean="0">
                <a:solidFill>
                  <a:srgbClr val="002060"/>
                </a:solidFill>
                <a:latin typeface="Segoe UI" pitchFamily="34" charset="0"/>
                <a:cs typeface="Segoe UI" pitchFamily="34" charset="0"/>
              </a:rPr>
              <a:t> would not work in a landowner’s field if they were able to get a job elsewhere even if the wages are slightly lower. They would rather work as a coolies and rickshaw-pullers for, as a </a:t>
            </a:r>
            <a:r>
              <a:rPr lang="en-IN" sz="2400" b="1" dirty="0" err="1" smtClean="0">
                <a:solidFill>
                  <a:srgbClr val="002060"/>
                </a:solidFill>
                <a:latin typeface="Segoe UI" pitchFamily="34" charset="0"/>
                <a:cs typeface="Segoe UI" pitchFamily="34" charset="0"/>
              </a:rPr>
              <a:t>mazhabi</a:t>
            </a:r>
            <a:r>
              <a:rPr lang="en-IN" sz="2400" b="1" dirty="0" smtClean="0">
                <a:solidFill>
                  <a:srgbClr val="002060"/>
                </a:solidFill>
                <a:latin typeface="Segoe UI" pitchFamily="34" charset="0"/>
                <a:cs typeface="Segoe UI" pitchFamily="34" charset="0"/>
              </a:rPr>
              <a:t> Sikh said: "At the end of the day I knew how much I am talking home as a </a:t>
            </a:r>
            <a:r>
              <a:rPr lang="en-IN" sz="2400" b="1" dirty="0" err="1" smtClean="0">
                <a:solidFill>
                  <a:srgbClr val="002060"/>
                </a:solidFill>
                <a:latin typeface="Segoe UI" pitchFamily="34" charset="0"/>
                <a:cs typeface="Segoe UI" pitchFamily="34" charset="0"/>
              </a:rPr>
              <a:t>mazdoor</a:t>
            </a:r>
            <a:r>
              <a:rPr lang="en-IN" sz="2400" b="1" dirty="0" smtClean="0">
                <a:solidFill>
                  <a:srgbClr val="002060"/>
                </a:solidFill>
                <a:latin typeface="Segoe UI" pitchFamily="34" charset="0"/>
                <a:cs typeface="Segoe UI" pitchFamily="34" charset="0"/>
              </a:rPr>
              <a:t>. </a:t>
            </a:r>
            <a:endParaRPr lang="en-US" sz="2400" b="1" dirty="0" smtClean="0">
              <a:solidFill>
                <a:srgbClr val="002060"/>
              </a:solidFill>
              <a:latin typeface="Segoe UI" pitchFamily="34" charset="0"/>
              <a:cs typeface="Segoe UI" pitchFamily="34" charset="0"/>
            </a:endParaRPr>
          </a:p>
          <a:p>
            <a:pPr lvl="0" algn="just">
              <a:spcBef>
                <a:spcPts val="600"/>
              </a:spcBef>
              <a:spcAft>
                <a:spcPts val="600"/>
              </a:spcAft>
              <a:buFont typeface="Arial" pitchFamily="34" charset="0"/>
              <a:buChar char="•"/>
            </a:pPr>
            <a:r>
              <a:rPr lang="en-IN" sz="2400" b="1" dirty="0" smtClean="0">
                <a:solidFill>
                  <a:srgbClr val="660033"/>
                </a:solidFill>
                <a:latin typeface="Segoe UI" pitchFamily="34" charset="0"/>
                <a:cs typeface="Segoe UI" pitchFamily="34" charset="0"/>
              </a:rPr>
              <a:t>Caste equality- </a:t>
            </a:r>
            <a:r>
              <a:rPr lang="en-IN" sz="2400" b="1" dirty="0" smtClean="0">
                <a:solidFill>
                  <a:srgbClr val="002060"/>
                </a:solidFill>
                <a:latin typeface="Segoe UI" pitchFamily="34" charset="0"/>
                <a:cs typeface="Segoe UI" pitchFamily="34" charset="0"/>
              </a:rPr>
              <a:t>Caste identity has resurfaced at every level now. Caste as a system is dying in rural India while caste identities are coming up. </a:t>
            </a:r>
            <a:endParaRPr lang="en-US" sz="2400" b="1" dirty="0" smtClean="0">
              <a:solidFill>
                <a:srgbClr val="002060"/>
              </a:solidFill>
              <a:latin typeface="Segoe UI" pitchFamily="34" charset="0"/>
              <a:cs typeface="Segoe UI" pitchFamily="34" charset="0"/>
            </a:endParaRPr>
          </a:p>
          <a:p>
            <a:pPr algn="just">
              <a:spcBef>
                <a:spcPts val="600"/>
              </a:spcBef>
              <a:spcAft>
                <a:spcPts val="600"/>
              </a:spcAft>
              <a:buFont typeface="Arial" pitchFamily="34" charset="0"/>
              <a:buChar char="•"/>
            </a:pPr>
            <a:r>
              <a:rPr lang="en-IN" sz="2400" b="1" dirty="0" smtClean="0">
                <a:solidFill>
                  <a:srgbClr val="660033"/>
                </a:solidFill>
                <a:latin typeface="Segoe UI" pitchFamily="34" charset="0"/>
                <a:cs typeface="Segoe UI" pitchFamily="34" charset="0"/>
              </a:rPr>
              <a:t>Freedom for ex-untouchable caste </a:t>
            </a:r>
            <a:r>
              <a:rPr lang="en-IN" sz="2400" b="1" dirty="0" smtClean="0">
                <a:solidFill>
                  <a:srgbClr val="002060"/>
                </a:solidFill>
                <a:latin typeface="Segoe UI" pitchFamily="34" charset="0"/>
                <a:cs typeface="Segoe UI" pitchFamily="34" charset="0"/>
              </a:rPr>
              <a:t>- Now that the pressure of the upper class, landed castes has been lifted in the economic domain, the ex-untouchable castes have the space and the opportunity extravert their origin myths and their sense of identity without fearing reprisals </a:t>
            </a:r>
            <a:endParaRPr lang="en-US" sz="2400" b="1" dirty="0">
              <a:solidFill>
                <a:srgbClr val="002060"/>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TotalTime>
  <Words>1281</Words>
  <Application>Microsoft Office PowerPoint</Application>
  <PresentationFormat>On-screen Show (4:3)</PresentationFormat>
  <Paragraphs>76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Topic- 3  Whither the Indian Village Culture and Agriculture in ‘Rural’ India (based on Dipankar Gupta’s writings) </vt:lpstr>
      <vt:lpstr>Introduction </vt:lpstr>
      <vt:lpstr>Country- town Nexus </vt:lpstr>
      <vt:lpstr>Slide 4</vt:lpstr>
      <vt:lpstr>Village under Duress</vt:lpstr>
      <vt:lpstr>Slide 6</vt:lpstr>
      <vt:lpstr>Pre-conceptions &amp; conceptions of Village India </vt:lpstr>
      <vt:lpstr>Caste identity and caste system</vt:lpstr>
      <vt:lpstr>Slide 9</vt:lpstr>
      <vt:lpstr>Farmers’ movement </vt:lpstr>
      <vt:lpstr>Marginalized world of the owner-cultivators </vt:lpstr>
      <vt:lpstr>Slide 12</vt:lpstr>
      <vt:lpstr>Rural non-farm employment </vt:lpstr>
      <vt:lpstr>The Vanishing Indian Village? </vt:lpstr>
      <vt:lpstr>Conclusion </vt:lpstr>
      <vt:lpstr>References </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LRUISI</dc:creator>
  <cp:lastModifiedBy>asmita</cp:lastModifiedBy>
  <cp:revision>107</cp:revision>
  <dcterms:created xsi:type="dcterms:W3CDTF">2020-03-26T06:53:54Z</dcterms:created>
  <dcterms:modified xsi:type="dcterms:W3CDTF">2020-04-18T18:57:55Z</dcterms:modified>
</cp:coreProperties>
</file>