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273" r:id="rId3"/>
    <p:sldId id="257" r:id="rId4"/>
    <p:sldId id="258" r:id="rId5"/>
    <p:sldId id="265" r:id="rId6"/>
    <p:sldId id="267" r:id="rId7"/>
    <p:sldId id="266" r:id="rId8"/>
    <p:sldId id="259" r:id="rId9"/>
    <p:sldId id="264" r:id="rId10"/>
    <p:sldId id="260" r:id="rId11"/>
    <p:sldId id="272" r:id="rId12"/>
    <p:sldId id="271" r:id="rId13"/>
    <p:sldId id="261" r:id="rId14"/>
    <p:sldId id="262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0759"/>
    <a:srgbClr val="560A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39934F-6372-4255-BA62-AB644C32E668}" type="datetimeFigureOut">
              <a:rPr lang="en-IN" smtClean="0"/>
              <a:pPr/>
              <a:t>13-04-2020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75DA962-1059-468C-AAF0-573EF10FFEB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32656"/>
            <a:ext cx="8784976" cy="37392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964488" cy="650922"/>
          </a:xfrm>
        </p:spPr>
        <p:txBody>
          <a:bodyPr>
            <a:noAutofit/>
          </a:bodyPr>
          <a:lstStyle/>
          <a:p>
            <a:pPr algn="ctr"/>
            <a:r>
              <a:rPr lang="en-IN" sz="2400" b="1" dirty="0" smtClean="0">
                <a:solidFill>
                  <a:srgbClr val="7030A0"/>
                </a:solidFill>
                <a:latin typeface="Algerian" pitchFamily="82" charset="0"/>
              </a:rPr>
              <a:t>Topic:- </a:t>
            </a:r>
            <a: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  <a:t>Significance of Rural Sociology</a:t>
            </a:r>
            <a:b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  <a:t/>
            </a:r>
            <a:b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  <a:t>Paper 203, Semester II, Department of Sociology, VU.</a:t>
            </a:r>
            <a:b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  <a:t/>
            </a:r>
            <a:b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  <a:t>Course Co-</a:t>
            </a:r>
            <a:r>
              <a:rPr lang="en-IN" sz="2400" b="1" u="sng" dirty="0" err="1" smtClean="0">
                <a:solidFill>
                  <a:srgbClr val="7030A0"/>
                </a:solidFill>
                <a:latin typeface="Algerian" pitchFamily="82" charset="0"/>
              </a:rPr>
              <a:t>Ordinator</a:t>
            </a:r>
            <a:r>
              <a:rPr lang="en-IN" sz="2400" b="1" u="sng" dirty="0" smtClean="0">
                <a:solidFill>
                  <a:srgbClr val="7030A0"/>
                </a:solidFill>
                <a:latin typeface="Algerian" pitchFamily="82" charset="0"/>
              </a:rPr>
              <a:t>:  Dr. ASMITA Bhattacharyya</a:t>
            </a:r>
            <a:endParaRPr lang="en-IN" sz="2400" b="1" u="sng" dirty="0">
              <a:solidFill>
                <a:srgbClr val="7030A0"/>
              </a:solidFill>
              <a:latin typeface="Algerian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5429528"/>
              </p:ext>
            </p:extLst>
          </p:nvPr>
        </p:nvGraphicFramePr>
        <p:xfrm>
          <a:off x="251520" y="3861048"/>
          <a:ext cx="8229600" cy="2708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ASSIGNMENT</a:t>
                      </a:r>
                      <a:r>
                        <a:rPr lang="en-IN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GANGA RAUL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ROLL - 09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SHILA MANDI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ROLL - 13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NILANJANA MANDAL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ROLL - 15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MADHUMITA ADAK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ROLL - 16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SUJATA ROUTH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ROLL - 22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SANCHITA MANNA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2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ROLL - 39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68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en-IN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14348" y="1142984"/>
            <a:ext cx="8072494" cy="521497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e) Poverty Removal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Programnes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marL="0" indent="0" algn="just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Removal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poverty removal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taken a multiplicity of forms.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marginal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farmers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against big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Kulak farmers.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Rise in new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peasant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movements on over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wage-land to the tillers, distribution of wasteland, agrarian relations in the context of commercial crops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discrimination. </a:t>
            </a:r>
          </a:p>
          <a:p>
            <a:pPr marL="0" indent="0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Success of various poverty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alleviation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reach to the target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population,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need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understand the rural social structure and the factors pervasive in the social life.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92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57166"/>
            <a:ext cx="8929718" cy="928694"/>
          </a:xfrm>
        </p:spPr>
        <p:txBody>
          <a:bodyPr>
            <a:noAutofit/>
          </a:bodyPr>
          <a:lstStyle/>
          <a:p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Alternative model of Rural development: </a:t>
            </a:r>
            <a:r>
              <a:rPr lang="en-IN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Gandhian</a:t>
            </a:r>
            <a:r>
              <a:rPr lang="en-I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Approach</a:t>
            </a:r>
            <a:endParaRPr lang="en-I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9552" y="1214422"/>
            <a:ext cx="7772400" cy="491437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Gandhian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scheme of Rural Development: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Gandhi developed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concept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‘gram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swaraj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’,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i. e. , village autonomy.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village autonomy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segmentary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 calls for 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organic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autonomy,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where an isolated village was a part of the organic whole,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wider community.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§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Gramdan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Bhoodan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villages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put in to practice.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2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79296" cy="70609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Widening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Horizons of Rural sociology :-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3204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decades back, rural sociology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studied rural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life, its simple composition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ordinary lives due to absence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transport and communication.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village life was conceived to be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place of romance and merry - making.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Later, land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reforms,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new agrarian class agricultural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labourers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wage reforms, stratification, environment,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peasant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movements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struggles between upper and lower peasantry classes of village life.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2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/>
          <a:lstStyle/>
          <a:p>
            <a:pPr algn="l"/>
            <a:r>
              <a:rPr lang="en-IN" b="1" u="sng" dirty="0" err="1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ConclusionS</a:t>
            </a:r>
            <a:r>
              <a:rPr lang="en-IN" b="1" u="sng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:-</a:t>
            </a:r>
            <a:endParaRPr lang="en-IN" b="1" u="sng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77500" lnSpcReduction="20000"/>
          </a:bodyPr>
          <a:lstStyle/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Development programs require a long time commitment &amp; significant resources. 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Development of societies  is a long term, continuous process to bring lasting change within societies.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Involvement of community/Societal people is very crucial in any development programs.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Priotising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the use of available resources developed by the predecessor and /or societal people need to be actualised first.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Societies’ active group formation is an on-going process that  requires professional approach from the initiators.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78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u="sng" dirty="0" smtClean="0">
                <a:solidFill>
                  <a:schemeClr val="accent6">
                    <a:lumMod val="50000"/>
                  </a:schemeClr>
                </a:solidFill>
                <a:latin typeface="Algerian" pitchFamily="82" charset="0"/>
              </a:rPr>
              <a:t>REFERENCES:-</a:t>
            </a:r>
            <a:endParaRPr lang="en-IN" b="1" u="sng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Desai A.R. (ed.) (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1969)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Rural Sociology in India, Popular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Prakashan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Bombay.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Doshi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S.L. and P.C. Jain, (2009) Rural Sociology.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Rawat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Publications.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9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sz="6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IN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1143000"/>
          </a:xfrm>
        </p:spPr>
        <p:txBody>
          <a:bodyPr>
            <a:noAutofit/>
          </a:bodyPr>
          <a:lstStyle/>
          <a:p>
            <a:pPr lvl="0"/>
            <a:r>
              <a:rPr lang="en-US" sz="3600" b="1" u="sng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Helvetica" charset="0"/>
              </a:rPr>
              <a:t>Meaning of Rural Sociology:</a:t>
            </a:r>
            <a:r>
              <a:rPr lang="en-US" sz="3600" b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Helvetica" charset="0"/>
              </a:rPr>
              <a:t/>
            </a:r>
            <a:br>
              <a:rPr lang="en-US" sz="3600" b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 pitchFamily="18" charset="0"/>
                <a:cs typeface="Helvetica" charset="0"/>
              </a:rPr>
            </a:b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715040"/>
          </a:xfrm>
        </p:spPr>
        <p:txBody>
          <a:bodyPr>
            <a:normAutofit fontScale="47500" lnSpcReduction="20000"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4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Rural sociology is the sociology of the village or village society.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ts val="0"/>
              </a:spcBef>
              <a:buClrTx/>
              <a:buSzTx/>
              <a:buNone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0" fontAlgn="base" hangingPunct="0">
              <a:lnSpc>
                <a:spcPct val="120000"/>
              </a:lnSpc>
              <a:spcBef>
                <a:spcPts val="0"/>
              </a:spcBef>
              <a:buClrTx/>
              <a:buSzTx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Rural sociology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mirrors rural social life.</a:t>
            </a:r>
          </a:p>
          <a:p>
            <a:pPr marL="0" indent="0" algn="just" eaLnBrk="0" fontAlgn="base" hangingPunct="0">
              <a:lnSpc>
                <a:spcPct val="120000"/>
              </a:lnSpc>
              <a:spcBef>
                <a:spcPts val="0"/>
              </a:spcBef>
              <a:buClrTx/>
              <a:buSzTx/>
              <a:buNone/>
            </a:pP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ts val="0"/>
              </a:spcBef>
              <a:buClrTx/>
              <a:buSzTx/>
              <a:buFont typeface="Arial" pitchFamily="34" charset="0"/>
              <a:buChar char="•"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This study detailed knowledge about different aspects of rural life, its problems, its culture, its religion, its economic and political life.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ts val="0"/>
              </a:spcBef>
              <a:buClrTx/>
              <a:buSzTx/>
              <a:buNone/>
            </a:pPr>
            <a:endParaRPr lang="en-IN" sz="4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basic aim of rural sociology is to make the village people self sufficient &amp; link them to the wider society at regional &amp; national levels.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4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“Indian rural sociology or the science of the laws governing the specific Indian rural and social organization has still to be created. Such a science is, however, the basic premise for the renovation of the Indian rural society, so indispensable for the renovation of the Indian society as a whole.”</a:t>
            </a:r>
            <a:r>
              <a:rPr lang="en-US" sz="4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—   </a:t>
            </a:r>
            <a:r>
              <a:rPr lang="en-US" sz="4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A.R.Desai</a:t>
            </a:r>
            <a:r>
              <a:rPr lang="en-US" sz="4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en-IN" sz="4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lnSpc>
                <a:spcPts val="1800"/>
              </a:lnSpc>
              <a:spcAft>
                <a:spcPts val="1440"/>
              </a:spcAft>
            </a:pPr>
            <a:endParaRPr lang="en-IN" sz="4200" dirty="0" smtClean="0">
              <a:solidFill>
                <a:srgbClr val="424142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19256" cy="785794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  <a:effectLst/>
                <a:latin typeface="Georgia"/>
                <a:ea typeface="Times New Roman"/>
                <a:cs typeface="Helvetica"/>
              </a:rPr>
              <a:t> </a:t>
            </a:r>
            <a:r>
              <a:rPr lang="en-IN" b="1" dirty="0" smtClean="0">
                <a:solidFill>
                  <a:srgbClr val="000000"/>
                </a:solidFill>
                <a:effectLst/>
                <a:latin typeface="Georgia"/>
                <a:ea typeface="Times New Roman"/>
                <a:cs typeface="Helvetica"/>
              </a:rPr>
              <a:t/>
            </a:r>
            <a:br>
              <a:rPr lang="en-IN" b="1" dirty="0" smtClean="0">
                <a:solidFill>
                  <a:srgbClr val="000000"/>
                </a:solidFill>
                <a:effectLst/>
                <a:latin typeface="Georgia"/>
                <a:ea typeface="Times New Roman"/>
                <a:cs typeface="Helvetica"/>
              </a:rPr>
            </a:b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  <a:latin typeface="Georgia"/>
                <a:ea typeface="Times New Roman"/>
                <a:cs typeface="Helvetica"/>
              </a:rPr>
              <a:t>Definitions </a:t>
            </a:r>
            <a:r>
              <a:rPr lang="en-US" b="1" u="sng" dirty="0">
                <a:solidFill>
                  <a:schemeClr val="accent2">
                    <a:lumMod val="50000"/>
                  </a:schemeClr>
                </a:solidFill>
                <a:latin typeface="Georgia"/>
                <a:ea typeface="Times New Roman"/>
                <a:cs typeface="Helvetica"/>
              </a:rPr>
              <a:t>of Rural Sociology: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N" dirty="0" smtClean="0"/>
          </a:p>
          <a:p>
            <a:pPr marL="0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prime objective of rural sociology should be to make a scientific, systematic and comprehensive study of the rural social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organization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of its structure, functions and objective tendencies of development and on the basis of such study, to discover the laws of its development.” —A.R.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Desai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“Rural sociology is the sociology of life in the rural environment.”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—Sanderson</a:t>
            </a:r>
          </a:p>
          <a:p>
            <a:pPr marL="0" indent="0"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“The sociology of rural life is a study of rural population, rural social organization and the rural social processes operative in rural society.” —F. S. Chapin </a:t>
            </a:r>
          </a:p>
          <a:p>
            <a:pPr marL="0" indent="0" algn="just">
              <a:buNone/>
            </a:pP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“Such sociological facts and principles as are derived from the study of rural social relationships may be referred to as rural sociology.” —T. L. Smith </a:t>
            </a:r>
            <a:endParaRPr lang="en-IN" sz="3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5631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52928" cy="634082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Characteristics of Rural </a:t>
            </a:r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Societies: 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400600"/>
          </a:xfrm>
        </p:spPr>
        <p:txBody>
          <a:bodyPr>
            <a:normAutofit/>
          </a:bodyPr>
          <a:lstStyle/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Connected to Nature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Occupations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Agriculture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main one followed by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animal husbandry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allied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Size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community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small. Agricultural occupation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demands a higher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land-man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ratio than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industrial one. 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Social Mobility 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low </a:t>
            </a:r>
          </a:p>
          <a:p>
            <a:pPr algn="just"/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living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low.</a:t>
            </a:r>
            <a:endParaRPr lang="en-US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u="sng" dirty="0" smtClean="0"/>
          </a:p>
          <a:p>
            <a:pPr marL="514350" indent="-514350">
              <a:buAutoNum type="arabicPeriod"/>
            </a:pPr>
            <a:endParaRPr lang="en-US" u="sng" dirty="0" smtClean="0"/>
          </a:p>
          <a:p>
            <a:pPr marL="514350" indent="-514350">
              <a:buAutoNum type="arabicPeriod"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4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2400" cy="85010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Significance </a:t>
            </a:r>
            <a:r>
              <a:rPr lang="en-US" sz="40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of Rural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Sociology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69169"/>
            <a:ext cx="8568952" cy="531215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IN" sz="3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Previously, Village society is characterised as highly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static society.</a:t>
            </a:r>
          </a:p>
          <a:p>
            <a:pPr marL="0" indent="0" algn="just">
              <a:buFont typeface="Arial" pitchFamily="34" charset="0"/>
              <a:buChar char="•"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Pocock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&amp; Louis Dumont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asserted both rural and urban communities were a part of the larger civilisation of the subcontinent and two were two sides of same coin.</a:t>
            </a:r>
          </a:p>
          <a:p>
            <a:pPr marL="0" indent="0" algn="just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During the last five decades rural people have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witnessed massive changes calls for evaluating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significance of rural sociology. </a:t>
            </a:r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579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12968" cy="638944"/>
          </a:xfrm>
        </p:spPr>
        <p:txBody>
          <a:bodyPr>
            <a:noAutofit/>
          </a:bodyPr>
          <a:lstStyle/>
          <a:p>
            <a:r>
              <a:rPr lang="e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Massive Changes in rural areas</a:t>
            </a:r>
            <a:endParaRPr lang="en-IN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10200"/>
          </a:xfrm>
        </p:spPr>
        <p:txBody>
          <a:bodyPr>
            <a:normAutofit fontScale="70000" lnSpcReduction="20000"/>
          </a:bodyPr>
          <a:lstStyle/>
          <a:p>
            <a:pPr marL="571500" indent="-571500" algn="just">
              <a:buNone/>
            </a:pPr>
            <a:r>
              <a:rPr lang="en-I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a)     Class Formation and Political transformation:-</a:t>
            </a:r>
          </a:p>
          <a:p>
            <a:pPr marL="571500" indent="-571500" algn="just">
              <a:buNone/>
            </a:pPr>
            <a:endParaRPr lang="en-I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Implementing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five-year plans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&amp; start of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green revolution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1960s &amp; 1970s had created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new classes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1500" indent="-571500" algn="just"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new emerging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agricultural bourgeoisie/capitalist farmers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(comprising of newly rising rich kulak peasants &amp; middle class peasants) showed interest in acquiring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political power. </a:t>
            </a:r>
          </a:p>
          <a:p>
            <a:pPr marL="571500" indent="-571500" algn="just">
              <a:buNone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However, the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class formation and class differentiation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 rural India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is uneven process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potholed agrarian development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has caused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conflict &amp; contradiction at the village level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Resulted in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rise in communalism and non–secular power structure.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4847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76672"/>
            <a:ext cx="7772400" cy="854968"/>
          </a:xfrm>
        </p:spPr>
        <p:txBody>
          <a:bodyPr>
            <a:normAutofit/>
          </a:bodyPr>
          <a:lstStyle/>
          <a:p>
            <a:endParaRPr lang="en-IN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57232"/>
            <a:ext cx="8352928" cy="5572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IN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Raj and Its Impacts </a:t>
            </a:r>
          </a:p>
          <a:p>
            <a:pPr marL="0" indent="0" algn="just">
              <a:buNone/>
            </a:pPr>
            <a:endParaRPr lang="en-IN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new power regime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also emerged with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Raj System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having reservation policies for SCs/STs &amp; women. </a:t>
            </a:r>
          </a:p>
          <a:p>
            <a:pPr marL="0" indent="0" algn="just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structure &amp; functioning of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Panchayat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Raj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&amp; in-built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contradictions between progressive castes &amp;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dalits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have affected rural structure. </a:t>
            </a:r>
            <a:endParaRPr lang="en-IN" dirty="0" smtClean="0"/>
          </a:p>
          <a:p>
            <a:pPr marL="0" indent="0" algn="just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229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620688"/>
            <a:ext cx="7772400" cy="165106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785794"/>
            <a:ext cx="7855744" cy="55708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Multi-Ethnicities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single or cluster of Indian villages follow various ethnic dialect, fairs &amp;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festivals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distinct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villages. </a:t>
            </a:r>
          </a:p>
          <a:p>
            <a:pPr marL="0" indent="0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example, single village in north-eastern region viz.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Bodos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have their own dialect, own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autonomy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own ethnicity. </a:t>
            </a:r>
          </a:p>
          <a:p>
            <a:pPr marL="0" indent="0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Rural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sociology is essential to understand the diversities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coexistence.</a:t>
            </a:r>
          </a:p>
        </p:txBody>
      </p:sp>
    </p:spTree>
    <p:extLst>
      <p:ext uri="{BB962C8B-B14F-4D97-AF65-F5344CB8AC3E}">
        <p14:creationId xmlns:p14="http://schemas.microsoft.com/office/powerpoint/2010/main" xmlns="" val="29947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796950"/>
          </a:xfrm>
        </p:spPr>
        <p:txBody>
          <a:bodyPr>
            <a:normAutofit/>
          </a:bodyPr>
          <a:lstStyle/>
          <a:p>
            <a:endParaRPr lang="en-IN" sz="3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19256" cy="4572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d. Role of Nongovernmental Organization: </a:t>
            </a:r>
          </a:p>
          <a:p>
            <a:pPr marL="0" indent="0" algn="just">
              <a:buFont typeface="Arial" pitchFamily="34" charset="0"/>
              <a:buChar char="•"/>
            </a:pP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ecentralization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power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NGOs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having more better understanding of the village life to implement development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comparison to government agencies,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NGO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more success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stories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awakening village people.</a:t>
            </a:r>
          </a:p>
          <a:p>
            <a:pPr marL="0" indent="0" algn="just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NGOs have comprehensive knowledge of village life but don’t have much professional knowledge.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1461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1112</TotalTime>
  <Words>1046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Topic:- Significance of Rural Sociology  Paper 203, Semester II, Department of Sociology, VU.  Course Co-Ordinator:  Dr. ASMITA Bhattacharyya</vt:lpstr>
      <vt:lpstr>Meaning of Rural Sociology: </vt:lpstr>
      <vt:lpstr>  Definitions of Rural Sociology:</vt:lpstr>
      <vt:lpstr>Characteristics of Rural Societies: </vt:lpstr>
      <vt:lpstr>Significance of Rural Sociology</vt:lpstr>
      <vt:lpstr>Massive Changes in rural areas</vt:lpstr>
      <vt:lpstr>Slide 7</vt:lpstr>
      <vt:lpstr> </vt:lpstr>
      <vt:lpstr>Slide 9</vt:lpstr>
      <vt:lpstr>Slide 10</vt:lpstr>
      <vt:lpstr>Alternative model of Rural development: Gandhian Approach</vt:lpstr>
      <vt:lpstr>Widening Horizons of Rural sociology :-</vt:lpstr>
      <vt:lpstr>ConclusionS:-</vt:lpstr>
      <vt:lpstr>REFERENCES:-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asmita</cp:lastModifiedBy>
  <cp:revision>121</cp:revision>
  <dcterms:created xsi:type="dcterms:W3CDTF">2020-03-24T13:49:49Z</dcterms:created>
  <dcterms:modified xsi:type="dcterms:W3CDTF">2020-04-13T15:43:09Z</dcterms:modified>
</cp:coreProperties>
</file>