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0" r:id="rId2"/>
    <p:sldId id="298" r:id="rId3"/>
    <p:sldId id="261" r:id="rId4"/>
    <p:sldId id="262" r:id="rId5"/>
    <p:sldId id="299" r:id="rId6"/>
    <p:sldId id="266" r:id="rId7"/>
    <p:sldId id="267" r:id="rId8"/>
    <p:sldId id="268" r:id="rId9"/>
    <p:sldId id="263" r:id="rId10"/>
    <p:sldId id="264" r:id="rId11"/>
    <p:sldId id="265" r:id="rId12"/>
    <p:sldId id="278" r:id="rId13"/>
    <p:sldId id="269" r:id="rId14"/>
    <p:sldId id="289" r:id="rId15"/>
    <p:sldId id="293" r:id="rId16"/>
    <p:sldId id="270" r:id="rId17"/>
    <p:sldId id="294" r:id="rId18"/>
    <p:sldId id="271" r:id="rId19"/>
    <p:sldId id="279" r:id="rId20"/>
    <p:sldId id="272" r:id="rId21"/>
    <p:sldId id="280" r:id="rId22"/>
    <p:sldId id="281" r:id="rId23"/>
    <p:sldId id="282" r:id="rId24"/>
    <p:sldId id="283" r:id="rId25"/>
    <p:sldId id="284" r:id="rId26"/>
    <p:sldId id="285" r:id="rId27"/>
    <p:sldId id="287" r:id="rId28"/>
    <p:sldId id="288" r:id="rId29"/>
    <p:sldId id="295" r:id="rId30"/>
    <p:sldId id="296" r:id="rId31"/>
    <p:sldId id="297" r:id="rId32"/>
    <p:sldId id="273" r:id="rId33"/>
    <p:sldId id="274" r:id="rId34"/>
    <p:sldId id="275" r:id="rId35"/>
    <p:sldId id="276" r:id="rId36"/>
    <p:sldId id="27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660066"/>
    <a:srgbClr val="00FF00"/>
    <a:srgbClr val="0000FF"/>
    <a:srgbClr val="003300"/>
    <a:srgbClr val="FF3300"/>
    <a:srgbClr val="800000"/>
    <a:srgbClr val="000099"/>
    <a:srgbClr val="FF00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12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AC4549-08A7-4B66-923C-1AC11B98B245}" type="datetimeFigureOut">
              <a:rPr lang="en-US" smtClean="0"/>
              <a:pPr/>
              <a:t>12/2/2019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A4E4A7-D3D3-4023-A3A5-B4876E7AF108}" type="slidenum">
              <a:rPr lang="en-IN" smtClean="0"/>
              <a:pPr/>
              <a:t>‹#›</a:t>
            </a:fld>
            <a:endParaRPr lang="en-IN"/>
          </a:p>
        </p:txBody>
      </p:sp>
    </p:spTree>
    <p:extLst>
      <p:ext uri="{BB962C8B-B14F-4D97-AF65-F5344CB8AC3E}">
        <p14:creationId xmlns:p14="http://schemas.microsoft.com/office/powerpoint/2010/main" val="3990876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7A4E4A7-D3D3-4023-A3A5-B4876E7AF108}" type="slidenum">
              <a:rPr lang="en-IN" smtClean="0"/>
              <a:pPr/>
              <a:t>17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C9143E9-F764-4F26-9EDB-6F3FF4F1E229}" type="datetimeFigureOut">
              <a:rPr lang="en-US" smtClean="0"/>
              <a:pPr/>
              <a:t>12/2/2019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0AFE40-FCD7-461E-9D25-4972DA3F21FB}"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C9143E9-F764-4F26-9EDB-6F3FF4F1E229}" type="datetimeFigureOut">
              <a:rPr lang="en-US" smtClean="0"/>
              <a:pPr/>
              <a:t>12/2/2019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0AFE40-FCD7-461E-9D25-4972DA3F21FB}"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C9143E9-F764-4F26-9EDB-6F3FF4F1E229}" type="datetimeFigureOut">
              <a:rPr lang="en-US" smtClean="0"/>
              <a:pPr/>
              <a:t>12/2/2019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0AFE40-FCD7-461E-9D25-4972DA3F21FB}"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C9143E9-F764-4F26-9EDB-6F3FF4F1E229}" type="datetimeFigureOut">
              <a:rPr lang="en-US" smtClean="0"/>
              <a:pPr/>
              <a:t>12/2/2019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0AFE40-FCD7-461E-9D25-4972DA3F21FB}"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9143E9-F764-4F26-9EDB-6F3FF4F1E229}" type="datetimeFigureOut">
              <a:rPr lang="en-US" smtClean="0"/>
              <a:pPr/>
              <a:t>12/2/2019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0AFE40-FCD7-461E-9D25-4972DA3F21FB}"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C9143E9-F764-4F26-9EDB-6F3FF4F1E229}" type="datetimeFigureOut">
              <a:rPr lang="en-US" smtClean="0"/>
              <a:pPr/>
              <a:t>12/2/2019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0AFE40-FCD7-461E-9D25-4972DA3F21FB}"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C9143E9-F764-4F26-9EDB-6F3FF4F1E229}" type="datetimeFigureOut">
              <a:rPr lang="en-US" smtClean="0"/>
              <a:pPr/>
              <a:t>12/2/2019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90AFE40-FCD7-461E-9D25-4972DA3F21FB}"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C9143E9-F764-4F26-9EDB-6F3FF4F1E229}" type="datetimeFigureOut">
              <a:rPr lang="en-US" smtClean="0"/>
              <a:pPr/>
              <a:t>12/2/2019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90AFE40-FCD7-461E-9D25-4972DA3F21FB}"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143E9-F764-4F26-9EDB-6F3FF4F1E229}" type="datetimeFigureOut">
              <a:rPr lang="en-US" smtClean="0"/>
              <a:pPr/>
              <a:t>12/2/2019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90AFE40-FCD7-461E-9D25-4972DA3F21FB}"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143E9-F764-4F26-9EDB-6F3FF4F1E229}" type="datetimeFigureOut">
              <a:rPr lang="en-US" smtClean="0"/>
              <a:pPr/>
              <a:t>12/2/2019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0AFE40-FCD7-461E-9D25-4972DA3F21FB}"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143E9-F764-4F26-9EDB-6F3FF4F1E229}" type="datetimeFigureOut">
              <a:rPr lang="en-US" smtClean="0"/>
              <a:pPr/>
              <a:t>12/2/2019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0AFE40-FCD7-461E-9D25-4972DA3F21FB}"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l="-63000" r="-6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143E9-F764-4F26-9EDB-6F3FF4F1E229}" type="datetimeFigureOut">
              <a:rPr lang="en-US" smtClean="0"/>
              <a:pPr/>
              <a:t>12/2/2019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AFE40-FCD7-461E-9D25-4972DA3F21FB}"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instrumentationtoday.com/resistance-temperature-detector-rtd/2011/09/" TargetMode="External"/><Relationship Id="rId2" Type="http://schemas.openxmlformats.org/officeDocument/2006/relationships/hyperlink" Target="http://www.instrumentationtoday.com/strain-gauge/2011/08/"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www.instrumentationtoday.com/thermistor-2/2011/08/" TargetMode="External"/><Relationship Id="rId2" Type="http://schemas.openxmlformats.org/officeDocument/2006/relationships/hyperlink" Target="http://www.instrumentationtoday.com/displacement-transducers/2011/07/" TargetMode="External"/><Relationship Id="rId1" Type="http://schemas.openxmlformats.org/officeDocument/2006/relationships/slideLayout" Target="../slideLayouts/slideLayout7.xml"/><Relationship Id="rId4" Type="http://schemas.openxmlformats.org/officeDocument/2006/relationships/hyperlink" Target="http://www.instrumentationtoday.com/?p=2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instrumentationtoday.com/?p=22" TargetMode="External"/><Relationship Id="rId5" Type="http://schemas.openxmlformats.org/officeDocument/2006/relationships/image" Target="../media/image30.jpe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hyperlink" Target="http://www.instrumentationtoday.com/?p=47" TargetMode="External"/><Relationship Id="rId2" Type="http://schemas.openxmlformats.org/officeDocument/2006/relationships/hyperlink" Target="http://www.instrumentationtoday.com/eddy-current-transducer/2011/08/" TargetMode="External"/><Relationship Id="rId1" Type="http://schemas.openxmlformats.org/officeDocument/2006/relationships/slideLayout" Target="../slideLayouts/slideLayout7.xml"/><Relationship Id="rId6" Type="http://schemas.openxmlformats.org/officeDocument/2006/relationships/hyperlink" Target="http://www.instrumentationtoday.com/displacement-transducers/2011/07/" TargetMode="External"/><Relationship Id="rId5" Type="http://schemas.openxmlformats.org/officeDocument/2006/relationships/hyperlink" Target="http://www.instrumentationtoday.com/magnetostrictive-transducer/2011/08/" TargetMode="External"/><Relationship Id="rId4" Type="http://schemas.openxmlformats.org/officeDocument/2006/relationships/hyperlink" Target="http://www.instrumentationtoday.com/?p=55"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instrumentationtoday.com/piezoelectric-transducer/2011/07/" TargetMode="External"/><Relationship Id="rId2" Type="http://schemas.openxmlformats.org/officeDocument/2006/relationships/hyperlink" Target="http://www.instrumentationtoday.com/thermocouple/2011/08/" TargetMode="External"/><Relationship Id="rId1" Type="http://schemas.openxmlformats.org/officeDocument/2006/relationships/slideLayout" Target="../slideLayouts/slideLayout7.xml"/><Relationship Id="rId5" Type="http://schemas.openxmlformats.org/officeDocument/2006/relationships/image" Target="../media/image33.gif"/><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Pressure" TargetMode="External"/><Relationship Id="rId7" Type="http://schemas.openxmlformats.org/officeDocument/2006/relationships/hyperlink" Target="http://en.wikipedia.org/wiki/Function_(mathematics)" TargetMode="Externa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hyperlink" Target="http://en.wikipedia.org/wiki/Transducer" TargetMode="External"/><Relationship Id="rId5" Type="http://schemas.openxmlformats.org/officeDocument/2006/relationships/hyperlink" Target="http://en.wikipedia.org/wiki/Liquids" TargetMode="External"/><Relationship Id="rId4" Type="http://schemas.openxmlformats.org/officeDocument/2006/relationships/hyperlink" Target="http://en.wikipedia.org/wiki/Ga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Traffic_enforcement_camera" TargetMode="External"/><Relationship Id="rId2" Type="http://schemas.openxmlformats.org/officeDocument/2006/relationships/hyperlink" Target="http://en.wikipedia.org/wiki/Piezoelectric" TargetMode="External"/><Relationship Id="rId1" Type="http://schemas.openxmlformats.org/officeDocument/2006/relationships/slideLayout" Target="../slideLayouts/slideLayout7.xml"/><Relationship Id="rId6" Type="http://schemas.openxmlformats.org/officeDocument/2006/relationships/hyperlink" Target="http://en.wikipedia.org/wiki/Atmospheric_pressure" TargetMode="External"/><Relationship Id="rId5" Type="http://schemas.openxmlformats.org/officeDocument/2006/relationships/hyperlink" Target="http://en.wikipedia.org/wiki/Vacuum" TargetMode="External"/><Relationship Id="rId4" Type="http://schemas.openxmlformats.org/officeDocument/2006/relationships/hyperlink" Target="http://en.wikipedia.org/wiki/Pressure_switch"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Acoustics" TargetMode="External"/><Relationship Id="rId3" Type="http://schemas.openxmlformats.org/officeDocument/2006/relationships/hyperlink" Target="http://en.wikipedia.org/wiki/Electricity" TargetMode="External"/><Relationship Id="rId7" Type="http://schemas.openxmlformats.org/officeDocument/2006/relationships/hyperlink" Target="http://en.wikipedia.org/wiki/Chemistry" TargetMode="External"/><Relationship Id="rId12" Type="http://schemas.openxmlformats.org/officeDocument/2006/relationships/image" Target="../media/image4.png"/><Relationship Id="rId2" Type="http://schemas.openxmlformats.org/officeDocument/2006/relationships/hyperlink" Target="http://en.wikipedia.org/wiki/Form_of_energy" TargetMode="External"/><Relationship Id="rId1" Type="http://schemas.openxmlformats.org/officeDocument/2006/relationships/slideLayout" Target="../slideLayouts/slideLayout7.xml"/><Relationship Id="rId6" Type="http://schemas.openxmlformats.org/officeDocument/2006/relationships/hyperlink" Target="http://en.wikipedia.org/wiki/Light" TargetMode="External"/><Relationship Id="rId11" Type="http://schemas.openxmlformats.org/officeDocument/2006/relationships/image" Target="../media/image3.png"/><Relationship Id="rId5" Type="http://schemas.openxmlformats.org/officeDocument/2006/relationships/hyperlink" Target="http://en.wikipedia.org/wiki/Electromagnetism" TargetMode="External"/><Relationship Id="rId10" Type="http://schemas.openxmlformats.org/officeDocument/2006/relationships/image" Target="../media/image2.png"/><Relationship Id="rId4" Type="http://schemas.openxmlformats.org/officeDocument/2006/relationships/hyperlink" Target="http://en.wikipedia.org/wiki/Mechanics" TargetMode="External"/><Relationship Id="rId9" Type="http://schemas.openxmlformats.org/officeDocument/2006/relationships/hyperlink" Target="http://en.wikipedia.org/wiki/Hea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Air_filter" TargetMode="External"/><Relationship Id="rId2" Type="http://schemas.openxmlformats.org/officeDocument/2006/relationships/hyperlink" Target="http://en.wikipedia.org/wiki/Oil_filter" TargetMode="Externa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hyperlink" Target="http://en.wikipedia.org/wiki/Wheatstone_bridge" TargetMode="Externa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gif"/></Relationships>
</file>

<file path=ppt/slides/_rels/slide32.xml.rels><?xml version="1.0" encoding="UTF-8" standalone="yes"?>
<Relationships xmlns="http://schemas.openxmlformats.org/package/2006/relationships"><Relationship Id="rId8" Type="http://schemas.openxmlformats.org/officeDocument/2006/relationships/hyperlink" Target="http://en.wikipedia.org/wiki/Disk_read-and-write_head" TargetMode="External"/><Relationship Id="rId13" Type="http://schemas.openxmlformats.org/officeDocument/2006/relationships/hyperlink" Target="http://en.wikipedia.org/wiki/Electro-galvanic_fuel_cell" TargetMode="External"/><Relationship Id="rId3" Type="http://schemas.openxmlformats.org/officeDocument/2006/relationships/hyperlink" Target="http://en.wikipedia.org/wiki/Communications_system" TargetMode="External"/><Relationship Id="rId7" Type="http://schemas.openxmlformats.org/officeDocument/2006/relationships/hyperlink" Target="http://en.wikipedia.org/wiki/Tape_head" TargetMode="External"/><Relationship Id="rId12" Type="http://schemas.openxmlformats.org/officeDocument/2006/relationships/hyperlink" Target="http://en.wikipedia.org/wiki/PH_meter" TargetMode="External"/><Relationship Id="rId2" Type="http://schemas.openxmlformats.org/officeDocument/2006/relationships/hyperlink" Target="http://en.wikipedia.org/wiki/Electronics" TargetMode="External"/><Relationship Id="rId1" Type="http://schemas.openxmlformats.org/officeDocument/2006/relationships/slideLayout" Target="../slideLayouts/slideLayout7.xml"/><Relationship Id="rId6" Type="http://schemas.openxmlformats.org/officeDocument/2006/relationships/hyperlink" Target="http://en.wikipedia.org/wiki/Magnetic_cartridge" TargetMode="External"/><Relationship Id="rId11" Type="http://schemas.openxmlformats.org/officeDocument/2006/relationships/hyperlink" Target="http://en.wikipedia.org/wiki/Magnetic_field" TargetMode="External"/><Relationship Id="rId5" Type="http://schemas.openxmlformats.org/officeDocument/2006/relationships/hyperlink" Target="http://en.wikipedia.org/wiki/Antenna_(radio)" TargetMode="External"/><Relationship Id="rId10" Type="http://schemas.openxmlformats.org/officeDocument/2006/relationships/hyperlink" Target="http://en.wikipedia.org/wiki/Hall_effect_sensor" TargetMode="External"/><Relationship Id="rId4" Type="http://schemas.openxmlformats.org/officeDocument/2006/relationships/hyperlink" Target="http://en.wikipedia.org/wiki/Signal_(electronics)" TargetMode="External"/><Relationship Id="rId9" Type="http://schemas.openxmlformats.org/officeDocument/2006/relationships/hyperlink" Target="http://en.wikipedia.org/wiki/Magnetic_medium" TargetMode="External"/><Relationship Id="rId14" Type="http://schemas.openxmlformats.org/officeDocument/2006/relationships/image" Target="../media/image52.png"/></Relationships>
</file>

<file path=ppt/slides/_rels/slide33.xml.rels><?xml version="1.0" encoding="UTF-8" standalone="yes"?>
<Relationships xmlns="http://schemas.openxmlformats.org/package/2006/relationships"><Relationship Id="rId8" Type="http://schemas.openxmlformats.org/officeDocument/2006/relationships/hyperlink" Target="http://en.wikipedia.org/wiki/Vibration_powered_generator" TargetMode="External"/><Relationship Id="rId13" Type="http://schemas.openxmlformats.org/officeDocument/2006/relationships/hyperlink" Target="http://en.wikipedia.org/wiki/Strain_gauge" TargetMode="External"/><Relationship Id="rId18" Type="http://schemas.openxmlformats.org/officeDocument/2006/relationships/image" Target="../media/image53.png"/><Relationship Id="rId3" Type="http://schemas.openxmlformats.org/officeDocument/2006/relationships/hyperlink" Target="http://en.wikipedia.org/wiki/Electroactive_polymers" TargetMode="External"/><Relationship Id="rId7" Type="http://schemas.openxmlformats.org/officeDocument/2006/relationships/hyperlink" Target="http://en.wikipedia.org/wiki/Linear_motor" TargetMode="External"/><Relationship Id="rId12" Type="http://schemas.openxmlformats.org/officeDocument/2006/relationships/hyperlink" Target="http://en.wikipedia.org/wiki/Load_cell" TargetMode="External"/><Relationship Id="rId17" Type="http://schemas.openxmlformats.org/officeDocument/2006/relationships/hyperlink" Target="http://en.wikipedia.org/wiki/Tactile_sensor" TargetMode="External"/><Relationship Id="rId2" Type="http://schemas.openxmlformats.org/officeDocument/2006/relationships/hyperlink" Target="http://en.wikipedia.org/wiki/Actuator" TargetMode="External"/><Relationship Id="rId16" Type="http://schemas.openxmlformats.org/officeDocument/2006/relationships/hyperlink" Target="http://en.wikipedia.org/wiki/Mass_flow_sensor" TargetMode="External"/><Relationship Id="rId1" Type="http://schemas.openxmlformats.org/officeDocument/2006/relationships/slideLayout" Target="../slideLayouts/slideLayout7.xml"/><Relationship Id="rId6" Type="http://schemas.openxmlformats.org/officeDocument/2006/relationships/hyperlink" Target="http://en.wikipedia.org/wiki/Electric_motor" TargetMode="External"/><Relationship Id="rId11" Type="http://schemas.openxmlformats.org/officeDocument/2006/relationships/hyperlink" Target="http://en.wikipedia.org/wiki/Rotary_variable_differential_transformer" TargetMode="External"/><Relationship Id="rId5" Type="http://schemas.openxmlformats.org/officeDocument/2006/relationships/hyperlink" Target="http://en.wikipedia.org/wiki/Microelectromechanical_systems" TargetMode="External"/><Relationship Id="rId15" Type="http://schemas.openxmlformats.org/officeDocument/2006/relationships/hyperlink" Target="http://en.wikipedia.org/wiki/String_potentiometer" TargetMode="External"/><Relationship Id="rId10" Type="http://schemas.openxmlformats.org/officeDocument/2006/relationships/hyperlink" Target="http://en.wikipedia.org/wiki/Linear_variable_differential_transformer" TargetMode="External"/><Relationship Id="rId19" Type="http://schemas.openxmlformats.org/officeDocument/2006/relationships/image" Target="../media/image54.png"/><Relationship Id="rId4" Type="http://schemas.openxmlformats.org/officeDocument/2006/relationships/hyperlink" Target="http://en.wikipedia.org/wiki/Galvanometer" TargetMode="External"/><Relationship Id="rId9" Type="http://schemas.openxmlformats.org/officeDocument/2006/relationships/hyperlink" Target="http://en.wikipedia.org/wiki/Potentiometer" TargetMode="External"/><Relationship Id="rId14" Type="http://schemas.openxmlformats.org/officeDocument/2006/relationships/hyperlink" Target="http://en.wikipedia.org/wiki/Accelerometer"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en.wikipedia.org/wiki/Pickup_(music_technology)" TargetMode="External"/><Relationship Id="rId13" Type="http://schemas.openxmlformats.org/officeDocument/2006/relationships/hyperlink" Target="http://en.wikipedia.org/wiki/Phonograph" TargetMode="External"/><Relationship Id="rId18" Type="http://schemas.openxmlformats.org/officeDocument/2006/relationships/hyperlink" Target="http://en.wikipedia.org/wiki/Sound_reflection" TargetMode="External"/><Relationship Id="rId3" Type="http://schemas.openxmlformats.org/officeDocument/2006/relationships/hyperlink" Target="http://en.wikipedia.org/wiki/Earphone" TargetMode="External"/><Relationship Id="rId7" Type="http://schemas.openxmlformats.org/officeDocument/2006/relationships/hyperlink" Target="http://en.wikipedia.org/wiki/Microphone" TargetMode="External"/><Relationship Id="rId12" Type="http://schemas.openxmlformats.org/officeDocument/2006/relationships/hyperlink" Target="http://en.wikipedia.org/wiki/Geophone" TargetMode="External"/><Relationship Id="rId17" Type="http://schemas.openxmlformats.org/officeDocument/2006/relationships/hyperlink" Target="http://en.wikipedia.org/wiki/Ultrasound" TargetMode="External"/><Relationship Id="rId2" Type="http://schemas.openxmlformats.org/officeDocument/2006/relationships/hyperlink" Target="http://en.wikipedia.org/wiki/Loudspeaker" TargetMode="External"/><Relationship Id="rId16" Type="http://schemas.openxmlformats.org/officeDocument/2006/relationships/hyperlink" Target="http://en.wikipedia.org/wiki/Ultrasonic_transceiver" TargetMode="External"/><Relationship Id="rId1" Type="http://schemas.openxmlformats.org/officeDocument/2006/relationships/slideLayout" Target="../slideLayouts/slideLayout7.xml"/><Relationship Id="rId6" Type="http://schemas.openxmlformats.org/officeDocument/2006/relationships/hyperlink" Target="http://en.wikipedia.org/wiki/Motion_(physics)" TargetMode="External"/><Relationship Id="rId11" Type="http://schemas.openxmlformats.org/officeDocument/2006/relationships/hyperlink" Target="http://en.wikipedia.org/wiki/Piezoelectricity" TargetMode="External"/><Relationship Id="rId5" Type="http://schemas.openxmlformats.org/officeDocument/2006/relationships/hyperlink" Target="http://en.wikipedia.org/wiki/Magnetic_field" TargetMode="External"/><Relationship Id="rId15" Type="http://schemas.openxmlformats.org/officeDocument/2006/relationships/hyperlink" Target="http://en.wikipedia.org/wiki/Sonar" TargetMode="External"/><Relationship Id="rId10" Type="http://schemas.openxmlformats.org/officeDocument/2006/relationships/hyperlink" Target="http://en.wikipedia.org/wiki/Tactile_transducer" TargetMode="External"/><Relationship Id="rId4" Type="http://schemas.openxmlformats.org/officeDocument/2006/relationships/hyperlink" Target="http://en.wikipedia.org/wiki/Amplifier" TargetMode="External"/><Relationship Id="rId9" Type="http://schemas.openxmlformats.org/officeDocument/2006/relationships/hyperlink" Target="http://en.wikipedia.org/wiki/Magnetism" TargetMode="External"/><Relationship Id="rId14" Type="http://schemas.openxmlformats.org/officeDocument/2006/relationships/hyperlink" Target="http://en.wikipedia.org/wiki/Hydrophone"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en.wikipedia.org/wiki/Photodiode" TargetMode="External"/><Relationship Id="rId13" Type="http://schemas.openxmlformats.org/officeDocument/2006/relationships/hyperlink" Target="http://en.wikipedia.org/wiki/Cathode_ray_tube" TargetMode="External"/><Relationship Id="rId18" Type="http://schemas.openxmlformats.org/officeDocument/2006/relationships/hyperlink" Target="http://en.wikipedia.org/wiki/Thermistor" TargetMode="External"/><Relationship Id="rId3" Type="http://schemas.openxmlformats.org/officeDocument/2006/relationships/hyperlink" Target="http://en.wikipedia.org/wiki/Fluorescent_lamp" TargetMode="External"/><Relationship Id="rId7" Type="http://schemas.openxmlformats.org/officeDocument/2006/relationships/hyperlink" Target="http://en.wikipedia.org/wiki/Laser_diode" TargetMode="External"/><Relationship Id="rId12" Type="http://schemas.openxmlformats.org/officeDocument/2006/relationships/hyperlink" Target="http://en.wikipedia.org/wiki/Photodetector" TargetMode="External"/><Relationship Id="rId17" Type="http://schemas.openxmlformats.org/officeDocument/2006/relationships/hyperlink" Target="http://en.wikipedia.org/wiki/Peltier_cooler" TargetMode="External"/><Relationship Id="rId2" Type="http://schemas.openxmlformats.org/officeDocument/2006/relationships/hyperlink" Target="http://en.wikipedia.org/wiki/Photoelectric_effect" TargetMode="External"/><Relationship Id="rId16" Type="http://schemas.openxmlformats.org/officeDocument/2006/relationships/hyperlink" Target="http://en.wikipedia.org/wiki/Thermocouple" TargetMode="External"/><Relationship Id="rId1" Type="http://schemas.openxmlformats.org/officeDocument/2006/relationships/slideLayout" Target="../slideLayouts/slideLayout7.xml"/><Relationship Id="rId6" Type="http://schemas.openxmlformats.org/officeDocument/2006/relationships/hyperlink" Target="http://en.wikipedia.org/wiki/Light-emitting_diode" TargetMode="External"/><Relationship Id="rId11" Type="http://schemas.openxmlformats.org/officeDocument/2006/relationships/hyperlink" Target="http://en.wikipedia.org/wiki/Photomultiplier" TargetMode="External"/><Relationship Id="rId5" Type="http://schemas.openxmlformats.org/officeDocument/2006/relationships/hyperlink" Target="http://en.wikipedia.org/wiki/Incandescent_lamp" TargetMode="External"/><Relationship Id="rId15" Type="http://schemas.openxmlformats.org/officeDocument/2006/relationships/hyperlink" Target="http://en.wikipedia.org/wiki/Resistance_temperature_detector" TargetMode="External"/><Relationship Id="rId10" Type="http://schemas.openxmlformats.org/officeDocument/2006/relationships/hyperlink" Target="http://en.wikipedia.org/wiki/Phototransistor" TargetMode="External"/><Relationship Id="rId4" Type="http://schemas.openxmlformats.org/officeDocument/2006/relationships/hyperlink" Target="http://en.wikipedia.org/wiki/Coherence_(physics)" TargetMode="External"/><Relationship Id="rId9" Type="http://schemas.openxmlformats.org/officeDocument/2006/relationships/hyperlink" Target="http://en.wikipedia.org/wiki/Photoresistor" TargetMode="External"/><Relationship Id="rId14" Type="http://schemas.openxmlformats.org/officeDocument/2006/relationships/hyperlink" Target="http://en.wikipedia.org/wiki/Electrometer"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Receiver_(radio)" TargetMode="External"/><Relationship Id="rId7" Type="http://schemas.openxmlformats.org/officeDocument/2006/relationships/image" Target="../media/image57.png"/><Relationship Id="rId2" Type="http://schemas.openxmlformats.org/officeDocument/2006/relationships/hyperlink" Target="http://en.wikipedia.org/wiki/Geiger%E2%80%93M%C3%BCller_tube" TargetMode="Externa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hyperlink" Target="http://en.wikipedia.org/wiki/Transmitte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Pressure" TargetMode="External"/><Relationship Id="rId2" Type="http://schemas.openxmlformats.org/officeDocument/2006/relationships/hyperlink" Target="http://en.wikipedia.org/wiki/Pressure_sensor"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en.wikipedia.org/wiki/Gaug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en.wikipedia.org/wiki/Hydraulic" TargetMode="External"/><Relationship Id="rId7" Type="http://schemas.openxmlformats.org/officeDocument/2006/relationships/image" Target="../media/image6.png"/><Relationship Id="rId2" Type="http://schemas.openxmlformats.org/officeDocument/2006/relationships/hyperlink" Target="http://en.wikipedia.org/wiki/Pneumatic" TargetMode="External"/><Relationship Id="rId1" Type="http://schemas.openxmlformats.org/officeDocument/2006/relationships/slideLayout" Target="../slideLayouts/slideLayout7.xml"/><Relationship Id="rId6" Type="http://schemas.openxmlformats.org/officeDocument/2006/relationships/hyperlink" Target="http://en.wikipedia.org/wiki/Ultrasonic_transducer" TargetMode="External"/><Relationship Id="rId5" Type="http://schemas.openxmlformats.org/officeDocument/2006/relationships/hyperlink" Target="http://en.wikipedia.org/wiki/Loudspeaker" TargetMode="External"/><Relationship Id="rId4" Type="http://schemas.openxmlformats.org/officeDocument/2006/relationships/hyperlink" Target="http://en.wikipedia.org/wiki/Electric_moto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instrumentationtoday.com/wp-content/uploads/2011/07/Transducer-Block-Diagram.png" TargetMode="External"/><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556792"/>
            <a:ext cx="8424936" cy="3231654"/>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sz="2400" dirty="0"/>
          </a:p>
          <a:p>
            <a:r>
              <a:rPr lang="en-US" sz="2000" b="1" dirty="0" smtClean="0">
                <a:latin typeface="Arial Black" panose="020B0A04020102020204" pitchFamily="34" charset="0"/>
              </a:rPr>
              <a:t> Faculty Name		 : </a:t>
            </a:r>
            <a:r>
              <a:rPr lang="en-US" sz="2000" b="1" dirty="0" smtClean="0">
                <a:solidFill>
                  <a:srgbClr val="FF0000"/>
                </a:solidFill>
                <a:latin typeface="Arial Black" panose="020B0A04020102020204" pitchFamily="34" charset="0"/>
              </a:rPr>
              <a:t>DR. SANDIP KUMAR SINHA</a:t>
            </a:r>
            <a:endParaRPr lang="en-US" sz="2000" dirty="0">
              <a:solidFill>
                <a:srgbClr val="FF0000"/>
              </a:solidFill>
              <a:latin typeface="Arial Black" panose="020B0A04020102020204" pitchFamily="34" charset="0"/>
            </a:endParaRPr>
          </a:p>
          <a:p>
            <a:r>
              <a:rPr lang="en-US" sz="2000" b="1" dirty="0" smtClean="0">
                <a:latin typeface="Arial Black" panose="020B0A04020102020204" pitchFamily="34" charset="0"/>
              </a:rPr>
              <a:t> Subject			 : </a:t>
            </a:r>
            <a:r>
              <a:rPr lang="en-US" sz="2000" b="1" dirty="0" smtClean="0">
                <a:solidFill>
                  <a:srgbClr val="000099"/>
                </a:solidFill>
                <a:latin typeface="Arial Black" panose="020B0A04020102020204" pitchFamily="34" charset="0"/>
              </a:rPr>
              <a:t>Human Physiology</a:t>
            </a:r>
            <a:endParaRPr lang="en-US" sz="2000" dirty="0">
              <a:solidFill>
                <a:srgbClr val="000099"/>
              </a:solidFill>
              <a:latin typeface="Arial Black" panose="020B0A04020102020204" pitchFamily="34" charset="0"/>
            </a:endParaRPr>
          </a:p>
          <a:p>
            <a:r>
              <a:rPr lang="en-US" sz="2000" b="1" dirty="0" smtClean="0">
                <a:latin typeface="Arial Black" panose="020B0A04020102020204" pitchFamily="34" charset="0"/>
              </a:rPr>
              <a:t> Course </a:t>
            </a:r>
            <a:r>
              <a:rPr lang="en-US" sz="2000" b="1" dirty="0">
                <a:latin typeface="Arial Black" panose="020B0A04020102020204" pitchFamily="34" charset="0"/>
              </a:rPr>
              <a:t>Name &amp; </a:t>
            </a:r>
            <a:r>
              <a:rPr lang="en-US" sz="2000" b="1" dirty="0" smtClean="0">
                <a:latin typeface="Arial Black" panose="020B0A04020102020204" pitchFamily="34" charset="0"/>
              </a:rPr>
              <a:t>Semester : </a:t>
            </a:r>
            <a:r>
              <a:rPr lang="en-US" sz="2000" b="1" dirty="0" smtClean="0">
                <a:solidFill>
                  <a:srgbClr val="660066"/>
                </a:solidFill>
                <a:latin typeface="Arial Black" panose="020B0A04020102020204" pitchFamily="34" charset="0"/>
              </a:rPr>
              <a:t>MSc. </a:t>
            </a:r>
            <a:r>
              <a:rPr lang="en-US" sz="2000" b="1" dirty="0">
                <a:solidFill>
                  <a:srgbClr val="660066"/>
                </a:solidFill>
                <a:latin typeface="Arial Black" panose="020B0A04020102020204" pitchFamily="34" charset="0"/>
              </a:rPr>
              <a:t>&amp;</a:t>
            </a:r>
            <a:r>
              <a:rPr lang="en-US" sz="2000" b="1" dirty="0" smtClean="0">
                <a:solidFill>
                  <a:srgbClr val="660066"/>
                </a:solidFill>
                <a:latin typeface="Arial Black" panose="020B0A04020102020204" pitchFamily="34" charset="0"/>
              </a:rPr>
              <a:t> </a:t>
            </a:r>
            <a:r>
              <a:rPr lang="en-US" sz="2000" b="1" dirty="0" err="1" smtClean="0">
                <a:solidFill>
                  <a:srgbClr val="660066"/>
                </a:solidFill>
                <a:latin typeface="Arial Black" panose="020B0A04020102020204" pitchFamily="34" charset="0"/>
              </a:rPr>
              <a:t>I</a:t>
            </a:r>
            <a:r>
              <a:rPr lang="en-US" sz="2000" b="1" baseline="30000" dirty="0" err="1" smtClean="0">
                <a:solidFill>
                  <a:srgbClr val="660066"/>
                </a:solidFill>
                <a:latin typeface="Arial Black" panose="020B0A04020102020204" pitchFamily="34" charset="0"/>
              </a:rPr>
              <a:t>st</a:t>
            </a:r>
            <a:r>
              <a:rPr lang="en-US" sz="2000" b="1" dirty="0" smtClean="0">
                <a:solidFill>
                  <a:srgbClr val="660066"/>
                </a:solidFill>
                <a:latin typeface="Arial Black" panose="020B0A04020102020204" pitchFamily="34" charset="0"/>
              </a:rPr>
              <a:t> Semester</a:t>
            </a:r>
            <a:endParaRPr lang="en-US" sz="2000" dirty="0">
              <a:solidFill>
                <a:srgbClr val="660066"/>
              </a:solidFill>
              <a:latin typeface="Arial Black" panose="020B0A04020102020204" pitchFamily="34" charset="0"/>
            </a:endParaRPr>
          </a:p>
          <a:p>
            <a:r>
              <a:rPr lang="en-US" sz="2000" b="1" dirty="0" smtClean="0">
                <a:latin typeface="Arial Black" panose="020B0A04020102020204" pitchFamily="34" charset="0"/>
              </a:rPr>
              <a:t> Paper </a:t>
            </a:r>
            <a:r>
              <a:rPr lang="en-US" sz="2000" b="1" dirty="0">
                <a:latin typeface="Arial Black" panose="020B0A04020102020204" pitchFamily="34" charset="0"/>
              </a:rPr>
              <a:t>No</a:t>
            </a:r>
            <a:r>
              <a:rPr lang="en-US" sz="2000" b="1" dirty="0" smtClean="0">
                <a:latin typeface="Arial Black" panose="020B0A04020102020204" pitchFamily="34" charset="0"/>
              </a:rPr>
              <a:t>.			 : </a:t>
            </a:r>
            <a:r>
              <a:rPr lang="en-US" sz="2000" dirty="0" smtClean="0">
                <a:solidFill>
                  <a:srgbClr val="0000FF"/>
                </a:solidFill>
                <a:latin typeface="Arial Black" panose="020B0A04020102020204" pitchFamily="34" charset="0"/>
              </a:rPr>
              <a:t>PHY </a:t>
            </a:r>
            <a:r>
              <a:rPr lang="en-US" sz="2000" dirty="0">
                <a:solidFill>
                  <a:srgbClr val="0000FF"/>
                </a:solidFill>
                <a:latin typeface="Arial Black" panose="020B0A04020102020204" pitchFamily="34" charset="0"/>
              </a:rPr>
              <a:t>102, Unit no. 102.2</a:t>
            </a:r>
            <a:r>
              <a:rPr lang="en-US" sz="2000" b="1" dirty="0" smtClean="0">
                <a:solidFill>
                  <a:srgbClr val="0000FF"/>
                </a:solidFill>
                <a:latin typeface="Arial Black" panose="020B0A04020102020204" pitchFamily="34" charset="0"/>
              </a:rPr>
              <a:t> </a:t>
            </a:r>
            <a:endParaRPr lang="en-US" sz="2000" dirty="0">
              <a:solidFill>
                <a:srgbClr val="0000FF"/>
              </a:solidFill>
              <a:latin typeface="Arial Black" panose="020B0A04020102020204" pitchFamily="34" charset="0"/>
            </a:endParaRPr>
          </a:p>
          <a:p>
            <a:r>
              <a:rPr lang="en-US" sz="2000" b="1" dirty="0" smtClean="0">
                <a:latin typeface="Arial Black" panose="020B0A04020102020204" pitchFamily="34" charset="0"/>
              </a:rPr>
              <a:t> Paper Name			 : </a:t>
            </a:r>
            <a:r>
              <a:rPr lang="en-US" sz="2000" b="1" dirty="0" smtClean="0">
                <a:solidFill>
                  <a:srgbClr val="CC0099"/>
                </a:solidFill>
                <a:latin typeface="Arial Black" panose="020B0A04020102020204" pitchFamily="34" charset="0"/>
              </a:rPr>
              <a:t>Biomedical Instrumentation</a:t>
            </a:r>
            <a:endParaRPr lang="en-US" sz="2000" dirty="0">
              <a:solidFill>
                <a:srgbClr val="CC0099"/>
              </a:solidFill>
              <a:latin typeface="Arial Black" panose="020B0A04020102020204" pitchFamily="34" charset="0"/>
            </a:endParaRPr>
          </a:p>
          <a:p>
            <a:r>
              <a:rPr lang="en-US" sz="2000" b="1" dirty="0" smtClean="0">
                <a:latin typeface="Arial Black" panose="020B0A04020102020204" pitchFamily="34" charset="0"/>
              </a:rPr>
              <a:t> Keywords			 : </a:t>
            </a:r>
            <a:r>
              <a:rPr lang="en-US" sz="2000" dirty="0">
                <a:solidFill>
                  <a:srgbClr val="800000"/>
                </a:solidFill>
                <a:latin typeface="Arial Black" panose="020B0A04020102020204" pitchFamily="34" charset="0"/>
              </a:rPr>
              <a:t>Physiology </a:t>
            </a:r>
            <a:r>
              <a:rPr lang="en-US" sz="2000" dirty="0" smtClean="0">
                <a:solidFill>
                  <a:srgbClr val="800000"/>
                </a:solidFill>
                <a:latin typeface="Arial Black" panose="020B0A04020102020204" pitchFamily="34" charset="0"/>
              </a:rPr>
              <a:t>of </a:t>
            </a:r>
            <a:r>
              <a:rPr lang="en-US" sz="2000" b="1" dirty="0" smtClean="0">
                <a:solidFill>
                  <a:srgbClr val="800000"/>
                </a:solidFill>
                <a:latin typeface="Arial Black" panose="020B0A04020102020204" pitchFamily="34" charset="0"/>
              </a:rPr>
              <a:t>Transducer, 					   Biological transducer, Medical 					   application</a:t>
            </a:r>
          </a:p>
          <a:p>
            <a:r>
              <a:rPr lang="en-US" sz="2000" dirty="0" smtClean="0">
                <a:latin typeface="Arial Black" panose="020B0A04020102020204"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65722"/>
            <a:ext cx="8715436" cy="3416320"/>
          </a:xfrm>
          <a:prstGeom prst="rect">
            <a:avLst/>
          </a:prstGeom>
        </p:spPr>
        <p:txBody>
          <a:bodyPr wrap="square">
            <a:spAutoFit/>
          </a:bodyPr>
          <a:lstStyle/>
          <a:p>
            <a:pPr algn="just">
              <a:buFont typeface="Wingdings" pitchFamily="2" charset="2"/>
              <a:buChar char="Ø"/>
            </a:pPr>
            <a:r>
              <a:rPr lang="en-IN" b="1" dirty="0" smtClean="0"/>
              <a:t>An important feature of any ultrasonic instrumentation system is the transducer. This typically incorporates a piezoelectric element, which converts electrical signals into mechanical vibrations in the generation mode, and uses an inverse effect for detection. The ultrasonic field from such a transducer is often the feature that limits the performance of a given system. </a:t>
            </a:r>
          </a:p>
          <a:p>
            <a:pPr algn="just">
              <a:buFont typeface="Wingdings" pitchFamily="2" charset="2"/>
              <a:buChar char="Ø"/>
            </a:pPr>
            <a:endParaRPr lang="en-US" dirty="0" smtClean="0"/>
          </a:p>
          <a:p>
            <a:pPr algn="just">
              <a:buFont typeface="Wingdings" pitchFamily="2" charset="2"/>
              <a:buChar char="Ø"/>
            </a:pPr>
            <a:r>
              <a:rPr lang="en-US" b="1" dirty="0" smtClean="0">
                <a:solidFill>
                  <a:srgbClr val="C00000"/>
                </a:solidFill>
              </a:rPr>
              <a:t>The sound that emanates from a piezoelectric transducer does not originate from a point, but instead originates from most of the surface of the piezoelectric element. Round transducers are often referred to as piston source transducers because the sound field resembles a cylindrical mass in front of the transducer. The sound field from a typical piezoelectric transducer is shown below. The intensity of the sound is indicated by color, with lighter colors indicating higher intensity.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1" y="3356992"/>
            <a:ext cx="3637638" cy="1927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3807" y="3592336"/>
            <a:ext cx="4572000" cy="1477328"/>
          </a:xfrm>
          <a:prstGeom prst="rect">
            <a:avLst/>
          </a:prstGeom>
        </p:spPr>
        <p:txBody>
          <a:bodyPr>
            <a:spAutoFit/>
          </a:bodyPr>
          <a:lstStyle/>
          <a:p>
            <a:pPr algn="just">
              <a:buFont typeface="Wingdings" pitchFamily="2" charset="2"/>
              <a:buChar char="Ø"/>
            </a:pPr>
            <a:r>
              <a:rPr lang="en-US" b="1" dirty="0">
                <a:solidFill>
                  <a:srgbClr val="660066"/>
                </a:solidFill>
              </a:rPr>
              <a:t>Since the ultrasound originates from a number of points along the transducer face, the ultrasound intensity along the beam is affected by constructive and destructive wave interference. </a:t>
            </a:r>
            <a:endParaRPr lang="en-IN" b="1" u="sng" dirty="0">
              <a:solidFill>
                <a:srgbClr val="660066"/>
              </a:solidFill>
            </a:endParaRPr>
          </a:p>
        </p:txBody>
      </p:sp>
      <p:sp>
        <p:nvSpPr>
          <p:cNvPr id="4" name="Rectangle 3"/>
          <p:cNvSpPr/>
          <p:nvPr/>
        </p:nvSpPr>
        <p:spPr>
          <a:xfrm>
            <a:off x="223807" y="5445224"/>
            <a:ext cx="8705911" cy="1200329"/>
          </a:xfrm>
          <a:prstGeom prst="rect">
            <a:avLst/>
          </a:prstGeom>
        </p:spPr>
        <p:txBody>
          <a:bodyPr wrap="square">
            <a:spAutoFit/>
          </a:bodyPr>
          <a:lstStyle/>
          <a:p>
            <a:pPr algn="just">
              <a:buFont typeface="Wingdings" pitchFamily="2" charset="2"/>
              <a:buChar char="Ø"/>
            </a:pPr>
            <a:r>
              <a:rPr lang="en-US" b="1" dirty="0"/>
              <a:t>These are sometimes also referred to as diffraction effects. </a:t>
            </a:r>
            <a:r>
              <a:rPr lang="en-US" b="1" dirty="0">
                <a:solidFill>
                  <a:srgbClr val="000099"/>
                </a:solidFill>
              </a:rPr>
              <a:t>This wave interference leads to extensive fluctuations in the sound intensity near the source and is known as the near field.</a:t>
            </a:r>
            <a:r>
              <a:rPr lang="en-US" b="1" dirty="0">
                <a:solidFill>
                  <a:srgbClr val="660066"/>
                </a:solidFill>
              </a:rPr>
              <a:t> Because of acoustic variations within a near field, it can be extremely difficult to accurately evaluate flaws in materials when they are positioned within this area.</a:t>
            </a:r>
            <a:endParaRPr lang="en-IN" b="1" u="sng" dirty="0">
              <a:solidFill>
                <a:srgbClr val="66006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14290"/>
            <a:ext cx="8643998" cy="2308324"/>
          </a:xfrm>
          <a:prstGeom prst="rect">
            <a:avLst/>
          </a:prstGeom>
        </p:spPr>
        <p:txBody>
          <a:bodyPr wrap="square">
            <a:spAutoFit/>
          </a:bodyPr>
          <a:lstStyle/>
          <a:p>
            <a:pPr marL="285750" indent="-285750" algn="just">
              <a:buFont typeface="Wingdings" panose="05000000000000000000" pitchFamily="2" charset="2"/>
              <a:buChar char="q"/>
            </a:pPr>
            <a:r>
              <a:rPr lang="en-US" b="1" dirty="0" smtClean="0">
                <a:solidFill>
                  <a:srgbClr val="0000FF"/>
                </a:solidFill>
              </a:rPr>
              <a:t>The pressure waves combine to form a relatively uniform front at the end of the near field. </a:t>
            </a:r>
            <a:endParaRPr lang="en-US" b="1" dirty="0" smtClean="0">
              <a:solidFill>
                <a:srgbClr val="0000FF"/>
              </a:solidFill>
            </a:endParaRPr>
          </a:p>
          <a:p>
            <a:pPr marL="285750" indent="-285750" algn="just">
              <a:buFont typeface="Wingdings" panose="05000000000000000000" pitchFamily="2" charset="2"/>
              <a:buChar char="q"/>
            </a:pPr>
            <a:r>
              <a:rPr lang="en-US" b="1" dirty="0" smtClean="0">
                <a:solidFill>
                  <a:srgbClr val="FF0066"/>
                </a:solidFill>
              </a:rPr>
              <a:t>The </a:t>
            </a:r>
            <a:r>
              <a:rPr lang="en-US" b="1" dirty="0" smtClean="0">
                <a:solidFill>
                  <a:srgbClr val="FF0066"/>
                </a:solidFill>
              </a:rPr>
              <a:t>area beyond the near field where the ultrasonic beam is more uniform is called the far field. </a:t>
            </a:r>
            <a:r>
              <a:rPr lang="en-US" b="1" dirty="0" smtClean="0"/>
              <a:t>In the far field, the beam spreads out in a pattern originating from the center of the transducer. </a:t>
            </a:r>
            <a:endParaRPr lang="en-US" b="1" dirty="0" smtClean="0"/>
          </a:p>
          <a:p>
            <a:pPr marL="285750" indent="-285750" algn="just">
              <a:buFont typeface="Wingdings" panose="05000000000000000000" pitchFamily="2" charset="2"/>
              <a:buChar char="q"/>
            </a:pPr>
            <a:endParaRPr lang="en-US" b="1" dirty="0"/>
          </a:p>
          <a:p>
            <a:pPr marL="285750" indent="-285750" algn="just">
              <a:buFont typeface="Wingdings" panose="05000000000000000000" pitchFamily="2" charset="2"/>
              <a:buChar char="q"/>
            </a:pPr>
            <a:r>
              <a:rPr lang="en-US" b="1" dirty="0" smtClean="0">
                <a:solidFill>
                  <a:srgbClr val="800000"/>
                </a:solidFill>
              </a:rPr>
              <a:t>The </a:t>
            </a:r>
            <a:r>
              <a:rPr lang="en-US" b="1" dirty="0" smtClean="0">
                <a:solidFill>
                  <a:srgbClr val="800000"/>
                </a:solidFill>
              </a:rPr>
              <a:t>transition between the near field and the far field occurs at a distance, </a:t>
            </a:r>
            <a:r>
              <a:rPr lang="en-US" b="1" i="1" dirty="0" smtClean="0">
                <a:solidFill>
                  <a:srgbClr val="800000"/>
                </a:solidFill>
              </a:rPr>
              <a:t>N</a:t>
            </a:r>
            <a:r>
              <a:rPr lang="en-US" b="1" dirty="0" smtClean="0">
                <a:solidFill>
                  <a:srgbClr val="800000"/>
                </a:solidFill>
              </a:rPr>
              <a:t>, and is sometimes referred to as the "</a:t>
            </a:r>
            <a:r>
              <a:rPr lang="en-US" b="1" dirty="0" smtClean="0">
                <a:solidFill>
                  <a:srgbClr val="0000FF"/>
                </a:solidFill>
              </a:rPr>
              <a:t>natural focus</a:t>
            </a:r>
            <a:r>
              <a:rPr lang="en-US" b="1" dirty="0" smtClean="0">
                <a:solidFill>
                  <a:srgbClr val="800000"/>
                </a:solidFill>
              </a:rPr>
              <a:t>" of a flat (or unfocused) transducer. </a:t>
            </a:r>
            <a:endParaRPr lang="en-IN" b="1" dirty="0">
              <a:solidFill>
                <a:srgbClr val="800000"/>
              </a:solidFill>
            </a:endParaRPr>
          </a:p>
        </p:txBody>
      </p:sp>
      <p:pic>
        <p:nvPicPr>
          <p:cNvPr id="3" name="Picture 2" descr="http://www.ndt-ed.org/EducationResources/CommunityCollege/Ultrasonics/Graphics/nf.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2564904"/>
            <a:ext cx="3456384" cy="2304256"/>
          </a:xfrm>
          <a:prstGeom prst="rect">
            <a:avLst/>
          </a:prstGeom>
          <a:noFill/>
          <a:ln>
            <a:noFill/>
          </a:ln>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2786" y="2551931"/>
            <a:ext cx="4193629" cy="2317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4910046"/>
            <a:ext cx="5020444" cy="1841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txBox="1">
            <a:spLocks noChangeArrowheads="1"/>
          </p:cNvSpPr>
          <p:nvPr/>
        </p:nvSpPr>
        <p:spPr>
          <a:xfrm>
            <a:off x="414366" y="71414"/>
            <a:ext cx="8229600" cy="642942"/>
          </a:xfrm>
          <a:prstGeom prst="rect">
            <a:avLst/>
          </a:prstGeom>
        </p:spPr>
        <p:txBody>
          <a:bodyPr rtlCol="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solidFill>
                    <a:sysClr val="windowText" lastClr="000000"/>
                  </a:solidFill>
                </a:ln>
                <a:solidFill>
                  <a:srgbClr val="FF3300"/>
                </a:solidFill>
                <a:effectLst/>
                <a:uLnTx/>
                <a:uFillTx/>
                <a:latin typeface="Broadway" pitchFamily="82" charset="0"/>
                <a:ea typeface="+mj-ea"/>
                <a:cs typeface="Times New Roman" pitchFamily="18" charset="0"/>
              </a:rPr>
              <a:t> Transducers selection factors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smtClean="0">
              <a:ln>
                <a:solidFill>
                  <a:sysClr val="windowText" lastClr="000000"/>
                </a:solidFill>
              </a:ln>
              <a:solidFill>
                <a:srgbClr val="FF3300"/>
              </a:solidFill>
              <a:effectLst/>
              <a:uLnTx/>
              <a:uFillTx/>
              <a:latin typeface="Broadway" pitchFamily="82" charset="0"/>
              <a:ea typeface="+mj-ea"/>
              <a:cs typeface="Times New Roman" pitchFamily="18" charset="0"/>
            </a:endParaRPr>
          </a:p>
        </p:txBody>
      </p:sp>
      <p:sp>
        <p:nvSpPr>
          <p:cNvPr id="3" name="Rectangle 2"/>
          <p:cNvSpPr txBox="1">
            <a:spLocks noChangeArrowheads="1"/>
          </p:cNvSpPr>
          <p:nvPr/>
        </p:nvSpPr>
        <p:spPr>
          <a:xfrm>
            <a:off x="214282" y="955460"/>
            <a:ext cx="8572560" cy="5857916"/>
          </a:xfrm>
          <a:prstGeom prst="rect">
            <a:avLst/>
          </a:prstGeom>
        </p:spPr>
        <p:txBody>
          <a:bodyPr>
            <a:noAutofit/>
          </a:bodyPr>
          <a:lstStyle/>
          <a:p>
            <a:pPr marL="609600" indent="-609600" algn="just" fontAlgn="auto">
              <a:spcBef>
                <a:spcPct val="20000"/>
              </a:spcBef>
              <a:spcAft>
                <a:spcPts val="0"/>
              </a:spcAft>
              <a:buFont typeface="Wingdings" pitchFamily="2" charset="2"/>
              <a:buAutoNum type="arabicPeriod"/>
              <a:defRPr/>
            </a:pPr>
            <a:r>
              <a:rPr lang="en-US" sz="1600" b="1" dirty="0">
                <a:solidFill>
                  <a:srgbClr val="CC0099"/>
                </a:solidFill>
                <a:cs typeface="Times New Roman" pitchFamily="18" charset="0"/>
              </a:rPr>
              <a:t>Operating Principle: </a:t>
            </a:r>
            <a:r>
              <a:rPr lang="en-US" sz="1600" b="1" dirty="0">
                <a:cs typeface="Times New Roman" pitchFamily="18" charset="0"/>
              </a:rPr>
              <a:t>The transducer are many times selected on the basis of operating principle used by them. The operating principle used may be resistive, inductive, capacitive , optoelectronic, piezo electric etc.</a:t>
            </a:r>
          </a:p>
          <a:p>
            <a:pPr marL="609600" indent="-609600" algn="just" fontAlgn="auto">
              <a:spcBef>
                <a:spcPct val="20000"/>
              </a:spcBef>
              <a:spcAft>
                <a:spcPts val="0"/>
              </a:spcAft>
              <a:buFont typeface="Wingdings" pitchFamily="2" charset="2"/>
              <a:buAutoNum type="arabicPeriod"/>
              <a:defRPr/>
            </a:pPr>
            <a:r>
              <a:rPr lang="en-US" sz="1600" b="1" dirty="0">
                <a:solidFill>
                  <a:srgbClr val="FF0066"/>
                </a:solidFill>
                <a:cs typeface="Times New Roman" pitchFamily="18" charset="0"/>
              </a:rPr>
              <a:t>Sensitivity: </a:t>
            </a:r>
            <a:r>
              <a:rPr lang="en-US" sz="1600" b="1" dirty="0">
                <a:cs typeface="Times New Roman" pitchFamily="18" charset="0"/>
              </a:rPr>
              <a:t>The transducer must be sensitive enough to produce detectable output.</a:t>
            </a:r>
          </a:p>
          <a:p>
            <a:pPr marL="609600" indent="-609600" algn="just" fontAlgn="auto">
              <a:spcBef>
                <a:spcPct val="20000"/>
              </a:spcBef>
              <a:spcAft>
                <a:spcPts val="0"/>
              </a:spcAft>
              <a:buFont typeface="Wingdings" pitchFamily="2" charset="2"/>
              <a:buAutoNum type="arabicPeriod"/>
              <a:defRPr/>
            </a:pPr>
            <a:r>
              <a:rPr lang="en-US" sz="1600" b="1" dirty="0">
                <a:solidFill>
                  <a:srgbClr val="0000FF"/>
                </a:solidFill>
                <a:cs typeface="Times New Roman" pitchFamily="18" charset="0"/>
              </a:rPr>
              <a:t>Operating Range: </a:t>
            </a:r>
            <a:r>
              <a:rPr lang="en-US" sz="1600" b="1" dirty="0">
                <a:cs typeface="Times New Roman" pitchFamily="18" charset="0"/>
              </a:rPr>
              <a:t>The transducer should maintain the range requirement and have a good resolution over the entire range.</a:t>
            </a:r>
          </a:p>
          <a:p>
            <a:pPr marL="609600" indent="-609600" fontAlgn="auto">
              <a:spcBef>
                <a:spcPts val="0"/>
              </a:spcBef>
              <a:spcAft>
                <a:spcPts val="0"/>
              </a:spcAft>
              <a:buFont typeface="Wingdings" pitchFamily="2" charset="2"/>
              <a:buAutoNum type="arabicPeriod" startAt="4"/>
              <a:defRPr/>
            </a:pPr>
            <a:r>
              <a:rPr lang="en-US" sz="1600" b="1" dirty="0">
                <a:solidFill>
                  <a:srgbClr val="FF3300"/>
                </a:solidFill>
                <a:cs typeface="Times New Roman" pitchFamily="18" charset="0"/>
              </a:rPr>
              <a:t>Accuracy: </a:t>
            </a:r>
            <a:r>
              <a:rPr lang="en-US" sz="1600" b="1" dirty="0">
                <a:cs typeface="Times New Roman" pitchFamily="18" charset="0"/>
              </a:rPr>
              <a:t>High accuracy is assured.</a:t>
            </a:r>
          </a:p>
          <a:p>
            <a:pPr marL="609600" indent="-609600" algn="just" fontAlgn="auto">
              <a:spcBef>
                <a:spcPts val="0"/>
              </a:spcBef>
              <a:spcAft>
                <a:spcPts val="0"/>
              </a:spcAft>
              <a:buFont typeface="Wingdings" pitchFamily="2" charset="2"/>
              <a:buAutoNum type="arabicPeriod" startAt="4"/>
              <a:defRPr/>
            </a:pPr>
            <a:r>
              <a:rPr lang="en-US" sz="1600" b="1" dirty="0">
                <a:solidFill>
                  <a:srgbClr val="003300"/>
                </a:solidFill>
                <a:cs typeface="Times New Roman" pitchFamily="18" charset="0"/>
              </a:rPr>
              <a:t>Cross sensitivity: </a:t>
            </a:r>
            <a:r>
              <a:rPr lang="en-US" sz="1600" b="1" dirty="0">
                <a:cs typeface="Times New Roman" pitchFamily="18" charset="0"/>
              </a:rPr>
              <a:t>It has to be taken  into account when measuring mechanical quantities. There are situation where the actual quantity is being measured is in one plane and the transducer is subjected to variation in another plan.</a:t>
            </a:r>
          </a:p>
          <a:p>
            <a:pPr marL="609600" indent="-609600" algn="just" fontAlgn="auto">
              <a:spcBef>
                <a:spcPts val="0"/>
              </a:spcBef>
              <a:spcAft>
                <a:spcPts val="0"/>
              </a:spcAft>
              <a:buFont typeface="Wingdings" pitchFamily="2" charset="2"/>
              <a:buAutoNum type="arabicPeriod" startAt="4"/>
              <a:defRPr/>
            </a:pPr>
            <a:r>
              <a:rPr lang="en-US" sz="1600" b="1" dirty="0">
                <a:solidFill>
                  <a:srgbClr val="800000"/>
                </a:solidFill>
                <a:cs typeface="Times New Roman" pitchFamily="18" charset="0"/>
              </a:rPr>
              <a:t>Errors: </a:t>
            </a:r>
            <a:r>
              <a:rPr lang="en-US" sz="1600" b="1" dirty="0">
                <a:cs typeface="Times New Roman" pitchFamily="18" charset="0"/>
              </a:rPr>
              <a:t>The transducer should maintain the expected input-output relationship as described by the transfer function so as to avoid errors</a:t>
            </a:r>
            <a:r>
              <a:rPr lang="en-US" sz="1600" b="1" dirty="0" smtClean="0">
                <a:cs typeface="Times New Roman" pitchFamily="18" charset="0"/>
              </a:rPr>
              <a:t>.</a:t>
            </a:r>
          </a:p>
          <a:p>
            <a:pPr marL="609600" indent="-609600" algn="just">
              <a:buFont typeface="Wingdings" pitchFamily="2" charset="2"/>
              <a:buAutoNum type="arabicPeriod" startAt="7"/>
              <a:defRPr/>
            </a:pPr>
            <a:endParaRPr lang="en-US" sz="1600" b="1" dirty="0" smtClean="0">
              <a:latin typeface="Times New Roman" pitchFamily="18" charset="0"/>
              <a:cs typeface="Times New Roman" pitchFamily="18" charset="0"/>
            </a:endParaRPr>
          </a:p>
          <a:p>
            <a:pPr marL="609600" indent="-609600" algn="just">
              <a:buFont typeface="Wingdings" pitchFamily="2" charset="2"/>
              <a:buAutoNum type="arabicPeriod" startAt="7"/>
              <a:defRPr/>
            </a:pPr>
            <a:r>
              <a:rPr lang="en-US" sz="1600" b="1" dirty="0" smtClean="0">
                <a:solidFill>
                  <a:srgbClr val="000099"/>
                </a:solidFill>
                <a:cs typeface="Times New Roman" pitchFamily="18" charset="0"/>
              </a:rPr>
              <a:t>Transient and frequency response </a:t>
            </a:r>
            <a:r>
              <a:rPr lang="en-US" sz="1600" b="1" dirty="0" smtClean="0">
                <a:cs typeface="Times New Roman" pitchFamily="18" charset="0"/>
              </a:rPr>
              <a:t>: The transducer should meet the desired time domain specification like peak overshoot, rise time, setting time and small dynamic error.</a:t>
            </a:r>
          </a:p>
          <a:p>
            <a:pPr marL="609600" indent="-609600" algn="just">
              <a:buFont typeface="Wingdings" pitchFamily="2" charset="2"/>
              <a:buAutoNum type="arabicPeriod" startAt="7"/>
              <a:defRPr/>
            </a:pPr>
            <a:r>
              <a:rPr lang="en-US" sz="1600" b="1" dirty="0" smtClean="0">
                <a:solidFill>
                  <a:srgbClr val="FF0000"/>
                </a:solidFill>
                <a:cs typeface="Times New Roman" pitchFamily="18" charset="0"/>
              </a:rPr>
              <a:t>Loading Effects</a:t>
            </a:r>
            <a:r>
              <a:rPr lang="en-US" sz="1600" b="1" dirty="0" smtClean="0">
                <a:cs typeface="Times New Roman" pitchFamily="18" charset="0"/>
              </a:rPr>
              <a:t>: The transducer should have a high input impedance and low output impedance to avoid loading effects.</a:t>
            </a:r>
          </a:p>
          <a:p>
            <a:pPr marL="609600" indent="-609600" algn="just">
              <a:buFont typeface="Wingdings" pitchFamily="2" charset="2"/>
              <a:buAutoNum type="arabicPeriod" startAt="9"/>
              <a:defRPr/>
            </a:pPr>
            <a:r>
              <a:rPr lang="en-US" sz="1600" b="1" dirty="0" smtClean="0">
                <a:solidFill>
                  <a:srgbClr val="CC0099"/>
                </a:solidFill>
                <a:cs typeface="Times New Roman" pitchFamily="18" charset="0"/>
              </a:rPr>
              <a:t>Environmental Compatibility: </a:t>
            </a:r>
            <a:r>
              <a:rPr lang="en-US" sz="1600" b="1" dirty="0" smtClean="0">
                <a:cs typeface="Times New Roman" pitchFamily="18" charset="0"/>
              </a:rPr>
              <a:t>It should be assured that the transducer selected to work under specified environmental conditions maintains its input- output relationship and does not break down.</a:t>
            </a:r>
          </a:p>
          <a:p>
            <a:pPr marL="609600" indent="-609600" algn="just">
              <a:buFont typeface="Wingdings" pitchFamily="2" charset="2"/>
              <a:buAutoNum type="arabicPeriod" startAt="9"/>
              <a:defRPr/>
            </a:pPr>
            <a:r>
              <a:rPr lang="en-US" sz="1600" b="1" dirty="0" smtClean="0">
                <a:solidFill>
                  <a:srgbClr val="003300"/>
                </a:solidFill>
                <a:cs typeface="Times New Roman" pitchFamily="18" charset="0"/>
              </a:rPr>
              <a:t>Insensitivity to unwanted signals: </a:t>
            </a:r>
            <a:r>
              <a:rPr lang="en-US" sz="1600" b="1" dirty="0" smtClean="0">
                <a:cs typeface="Times New Roman" pitchFamily="18" charset="0"/>
              </a:rPr>
              <a:t>The transducer should be minimally sensitive to unwanted signals and highly sensitive to desired signals</a:t>
            </a:r>
            <a:r>
              <a:rPr lang="en-US" sz="1600" b="1" dirty="0" smtClean="0"/>
              <a:t>.</a:t>
            </a:r>
          </a:p>
          <a:p>
            <a:pPr marL="609600" indent="-609600" algn="just" fontAlgn="auto">
              <a:spcBef>
                <a:spcPts val="0"/>
              </a:spcBef>
              <a:spcAft>
                <a:spcPts val="0"/>
              </a:spcAft>
              <a:buFont typeface="Wingdings" pitchFamily="2" charset="2"/>
              <a:buAutoNum type="arabicPeriod" startAt="4"/>
              <a:defRPr/>
            </a:pPr>
            <a:endParaRPr lang="en-US" sz="1600" b="1" dirty="0">
              <a:cs typeface="Times New Roman" pitchFamily="18" charset="0"/>
            </a:endParaRPr>
          </a:p>
          <a:p>
            <a:pPr marL="609600" indent="-609600" algn="just" fontAlgn="auto">
              <a:spcBef>
                <a:spcPct val="20000"/>
              </a:spcBef>
              <a:spcAft>
                <a:spcPts val="0"/>
              </a:spcAft>
              <a:defRPr/>
            </a:pPr>
            <a:endParaRPr lang="en-US" sz="1600" b="1" dirty="0">
              <a:cs typeface="Times New Roman" pitchFamily="18" charset="0"/>
            </a:endParaRPr>
          </a:p>
          <a:p>
            <a:pPr marL="609600" indent="-609600" fontAlgn="auto">
              <a:spcBef>
                <a:spcPct val="20000"/>
              </a:spcBef>
              <a:spcAft>
                <a:spcPts val="0"/>
              </a:spcAft>
              <a:buFont typeface="Wingdings" pitchFamily="2" charset="2"/>
              <a:buNone/>
              <a:defRPr/>
            </a:pPr>
            <a:endParaRPr lang="en-US" sz="1600" b="1" dirty="0">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857356" y="58143"/>
            <a:ext cx="585083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solidFill>
                    <a:sysClr val="windowText" lastClr="000000"/>
                  </a:solidFill>
                </a:ln>
                <a:solidFill>
                  <a:srgbClr val="FF3300"/>
                </a:solidFill>
                <a:effectLst/>
                <a:latin typeface="Broadway" pitchFamily="82" charset="0"/>
                <a:ea typeface="Times New Roman" pitchFamily="18" charset="0"/>
                <a:cs typeface="Times New Roman" pitchFamily="18" charset="0"/>
              </a:rPr>
              <a:t>Transducer Classification</a:t>
            </a:r>
            <a:endParaRPr kumimoji="0" lang="en-US" sz="3200" b="0" i="0" u="none" strike="noStrike" cap="none" normalizeH="0" baseline="0" dirty="0" smtClean="0">
              <a:ln>
                <a:solidFill>
                  <a:sysClr val="windowText" lastClr="000000"/>
                </a:solidFill>
              </a:ln>
              <a:solidFill>
                <a:srgbClr val="FF3300"/>
              </a:solidFill>
              <a:effectLst/>
              <a:latin typeface="Broadway" pitchFamily="82" charset="0"/>
              <a:cs typeface="Arial" pitchFamily="34" charset="0"/>
            </a:endParaRPr>
          </a:p>
        </p:txBody>
      </p:sp>
      <p:sp>
        <p:nvSpPr>
          <p:cNvPr id="21506" name="Rectangle 2"/>
          <p:cNvSpPr>
            <a:spLocks noChangeArrowheads="1"/>
          </p:cNvSpPr>
          <p:nvPr/>
        </p:nvSpPr>
        <p:spPr bwMode="auto">
          <a:xfrm>
            <a:off x="285720" y="642918"/>
            <a:ext cx="8643998"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ea typeface="Times New Roman" pitchFamily="18" charset="0"/>
                <a:cs typeface="Times New Roman" pitchFamily="18" charset="0"/>
              </a:rPr>
              <a:t>Some of the common methods of classifying transducers are given below.</a:t>
            </a:r>
            <a:endParaRPr kumimoji="0" lang="en-US"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FF0066"/>
                </a:solidFill>
                <a:effectLst/>
                <a:ea typeface="Times New Roman" pitchFamily="18" charset="0"/>
                <a:cs typeface="Times New Roman" pitchFamily="18" charset="0"/>
              </a:rPr>
              <a:t>Based on their application.</a:t>
            </a:r>
            <a:endParaRPr kumimoji="0" lang="en-US" b="1" i="0" u="sng" strike="noStrike" cap="none" normalizeH="0" baseline="0" dirty="0" smtClean="0">
              <a:ln>
                <a:noFill/>
              </a:ln>
              <a:solidFill>
                <a:srgbClr val="FF0066"/>
              </a:solidFill>
              <a:effectLs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003300"/>
                </a:solidFill>
                <a:effectLst/>
                <a:ea typeface="Times New Roman" pitchFamily="18" charset="0"/>
                <a:cs typeface="Times New Roman" pitchFamily="18" charset="0"/>
              </a:rPr>
              <a:t>Based on the method of converting the non-electric signal into electric signal.</a:t>
            </a:r>
            <a:endParaRPr kumimoji="0" lang="en-US" b="1" i="0" u="sng" strike="noStrike" cap="none" normalizeH="0" baseline="0" dirty="0" smtClean="0">
              <a:ln>
                <a:noFill/>
              </a:ln>
              <a:solidFill>
                <a:srgbClr val="003300"/>
              </a:solidFill>
              <a:effectLs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800000"/>
                </a:solidFill>
                <a:effectLst/>
                <a:ea typeface="Times New Roman" pitchFamily="18" charset="0"/>
                <a:cs typeface="Times New Roman" pitchFamily="18" charset="0"/>
              </a:rPr>
              <a:t>Based on the output electrical quantity to be produced.</a:t>
            </a:r>
            <a:endParaRPr kumimoji="0" lang="en-US" b="1" i="0" u="sng" strike="noStrike" cap="none" normalizeH="0" baseline="0" dirty="0" smtClean="0">
              <a:ln>
                <a:noFill/>
              </a:ln>
              <a:solidFill>
                <a:srgbClr val="800000"/>
              </a:solidFill>
              <a:effectLs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000099"/>
                </a:solidFill>
                <a:effectLst/>
                <a:ea typeface="Times New Roman" pitchFamily="18" charset="0"/>
                <a:cs typeface="Times New Roman" pitchFamily="18" charset="0"/>
              </a:rPr>
              <a:t>Based on the electrical phenomenon or parameter that may be changed due to the whole process. Some of the most commonly electrical quantities in a transducer are resistance, capacitance, voltage, current or inductance. Thus, during transduction, there may be changes in resistance, capacitance and induction, which in turn change the output voltage or current.</a:t>
            </a:r>
            <a:endParaRPr kumimoji="0" lang="en-US" b="1" i="0" u="sng" strike="noStrike" cap="none" normalizeH="0" baseline="0" dirty="0" smtClean="0">
              <a:ln>
                <a:noFill/>
              </a:ln>
              <a:solidFill>
                <a:srgbClr val="000099"/>
              </a:solidFill>
              <a:effectLs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FF0000"/>
                </a:solidFill>
                <a:effectLst/>
                <a:ea typeface="Times New Roman" pitchFamily="18" charset="0"/>
                <a:cs typeface="Times New Roman" pitchFamily="18" charset="0"/>
              </a:rPr>
              <a:t>Based on whether the transducer is active or passive.</a:t>
            </a:r>
          </a:p>
          <a:p>
            <a:pPr marL="0" marR="0" lvl="0" indent="0" algn="just" defTabSz="914400" rtl="0" eaLnBrk="0" fontAlgn="base" latinLnBrk="0" hangingPunct="0">
              <a:lnSpc>
                <a:spcPct val="100000"/>
              </a:lnSpc>
              <a:spcBef>
                <a:spcPct val="0"/>
              </a:spcBef>
              <a:spcAft>
                <a:spcPct val="0"/>
              </a:spcAft>
              <a:buClrTx/>
              <a:buSzTx/>
              <a:buFontTx/>
              <a:buChar char="•"/>
              <a:tabLst/>
            </a:pPr>
            <a:endParaRPr lang="en-US" b="1" dirty="0" smtClean="0">
              <a:solidFill>
                <a:srgbClr val="FF0000"/>
              </a:solidFill>
              <a:cs typeface="Times New Roman" pitchFamily="18" charset="0"/>
            </a:endParaRPr>
          </a:p>
          <a:p>
            <a:pPr algn="just">
              <a:buFont typeface="Wingdings" pitchFamily="2" charset="2"/>
              <a:buChar char="q"/>
            </a:pPr>
            <a:r>
              <a:rPr lang="en-US" b="1" dirty="0" smtClean="0"/>
              <a:t> </a:t>
            </a:r>
            <a:r>
              <a:rPr lang="en-US" b="1" dirty="0" smtClean="0">
                <a:solidFill>
                  <a:srgbClr val="003300"/>
                </a:solidFill>
                <a:latin typeface="Arial Black" pitchFamily="34" charset="0"/>
              </a:rPr>
              <a:t>Transducer Applications: </a:t>
            </a:r>
            <a:endParaRPr lang="en-IN" u="sng" dirty="0" smtClean="0">
              <a:solidFill>
                <a:srgbClr val="003300"/>
              </a:solidFill>
              <a:latin typeface="Arial Black" pitchFamily="34" charset="0"/>
            </a:endParaRPr>
          </a:p>
          <a:p>
            <a:pPr algn="just"/>
            <a:r>
              <a:rPr lang="en-US" b="1" dirty="0" smtClean="0"/>
              <a:t>The applications of transducers based on the electric parameter used and the principle involved is given below.</a:t>
            </a:r>
          </a:p>
          <a:p>
            <a:pPr algn="just"/>
            <a:r>
              <a:rPr lang="en-US" b="1" dirty="0" smtClean="0">
                <a:solidFill>
                  <a:srgbClr val="000099"/>
                </a:solidFill>
                <a:latin typeface="Bodoni MT Black" pitchFamily="18" charset="0"/>
              </a:rPr>
              <a:t>1. Passive Type Transducers-</a:t>
            </a:r>
            <a:endParaRPr lang="en-IN" b="1" u="sng" dirty="0" smtClean="0">
              <a:solidFill>
                <a:srgbClr val="000099"/>
              </a:solidFill>
              <a:latin typeface="Bodoni MT Black" pitchFamily="18" charset="0"/>
            </a:endParaRPr>
          </a:p>
          <a:p>
            <a:pPr algn="just"/>
            <a:endParaRPr lang="en-US" b="1" dirty="0" smtClean="0"/>
          </a:p>
          <a:p>
            <a:pPr marL="0" lvl="1" algn="just"/>
            <a:r>
              <a:rPr lang="en-US" b="1" dirty="0" smtClean="0">
                <a:latin typeface="Arial Rounded MT Bold" pitchFamily="34" charset="0"/>
              </a:rPr>
              <a:t>a. </a:t>
            </a:r>
            <a:r>
              <a:rPr lang="en-US" b="1" dirty="0" smtClean="0">
                <a:solidFill>
                  <a:srgbClr val="CC0099"/>
                </a:solidFill>
                <a:latin typeface="Arial Rounded MT Bold" pitchFamily="34" charset="0"/>
              </a:rPr>
              <a:t>Resistance Variation Type:</a:t>
            </a:r>
            <a:endParaRPr lang="en-IN" b="1" u="sng" dirty="0" smtClean="0">
              <a:solidFill>
                <a:srgbClr val="CC0099"/>
              </a:solidFill>
              <a:latin typeface="Arial Rounded MT Bold" pitchFamily="34" charset="0"/>
            </a:endParaRPr>
          </a:p>
          <a:p>
            <a:pPr lvl="0" algn="just">
              <a:buFont typeface="Wingdings" pitchFamily="2" charset="2"/>
              <a:buChar char="v"/>
            </a:pPr>
            <a:r>
              <a:rPr lang="en-US" b="1" dirty="0" smtClean="0">
                <a:hlinkClick r:id="rId2" tooltip="Strain Gauge"/>
              </a:rPr>
              <a:t>Resistance Strain Gauge</a:t>
            </a:r>
            <a:r>
              <a:rPr lang="en-US" dirty="0" smtClean="0"/>
              <a:t> – </a:t>
            </a:r>
            <a:r>
              <a:rPr lang="en-US" b="1" dirty="0" smtClean="0"/>
              <a:t>The change in value of resistance of metal semi-conductor due to elongation or compression is known by the measurement of torque, displacement or force.</a:t>
            </a:r>
            <a:endParaRPr lang="en-IN" b="1" u="sng" dirty="0" smtClean="0"/>
          </a:p>
          <a:p>
            <a:pPr lvl="0" algn="just">
              <a:buFont typeface="Wingdings" pitchFamily="2" charset="2"/>
              <a:buChar char="v"/>
            </a:pPr>
            <a:r>
              <a:rPr lang="en-US" b="1" dirty="0" smtClean="0">
                <a:hlinkClick r:id="rId3" tooltip="Resistance Temperature Detector (RTD)"/>
              </a:rPr>
              <a:t>Resistance Thermometer</a:t>
            </a:r>
            <a:r>
              <a:rPr lang="en-US" b="1" dirty="0" smtClean="0"/>
              <a:t> – The change in resistance of metal wire due to the change in temperature known by the measurement of temperature.</a:t>
            </a:r>
            <a:endParaRPr lang="en-IN" b="1" u="sng" dirty="0" smtClean="0"/>
          </a:p>
        </p:txBody>
      </p:sp>
      <p:sp>
        <p:nvSpPr>
          <p:cNvPr id="4" name="Rectangle 3"/>
          <p:cNvSpPr/>
          <p:nvPr/>
        </p:nvSpPr>
        <p:spPr>
          <a:xfrm>
            <a:off x="4357686" y="4403719"/>
            <a:ext cx="4857784" cy="954107"/>
          </a:xfrm>
          <a:prstGeom prst="rect">
            <a:avLst/>
          </a:prstGeom>
        </p:spPr>
        <p:txBody>
          <a:bodyPr wrap="square">
            <a:spAutoFit/>
          </a:bodyPr>
          <a:lstStyle/>
          <a:p>
            <a:pPr lvl="1">
              <a:buFont typeface="Arial" pitchFamily="34" charset="0"/>
              <a:buChar char="–"/>
              <a:defRPr/>
            </a:pPr>
            <a:r>
              <a:rPr lang="en-US" sz="1400" b="1" dirty="0" smtClean="0">
                <a:solidFill>
                  <a:srgbClr val="800000"/>
                </a:solidFill>
                <a:latin typeface="Times New Roman" pitchFamily="18" charset="0"/>
                <a:cs typeface="Times New Roman" pitchFamily="18" charset="0"/>
              </a:rPr>
              <a:t>Where    R = resistance of conductor in </a:t>
            </a:r>
            <a:r>
              <a:rPr lang="el-GR" sz="1400" b="1" dirty="0" smtClean="0">
                <a:solidFill>
                  <a:srgbClr val="800000"/>
                </a:solidFill>
                <a:latin typeface="Times New Roman" pitchFamily="18" charset="0"/>
                <a:cs typeface="Times New Roman" pitchFamily="18" charset="0"/>
              </a:rPr>
              <a:t>Ω</a:t>
            </a:r>
            <a:endParaRPr lang="en-US" sz="1400" b="1" dirty="0" smtClean="0">
              <a:solidFill>
                <a:srgbClr val="800000"/>
              </a:solidFill>
              <a:latin typeface="Times New Roman" pitchFamily="18" charset="0"/>
              <a:cs typeface="Times New Roman" pitchFamily="18" charset="0"/>
            </a:endParaRPr>
          </a:p>
          <a:p>
            <a:pPr lvl="1">
              <a:defRPr/>
            </a:pPr>
            <a:r>
              <a:rPr lang="en-US" sz="1400" b="1" dirty="0" smtClean="0">
                <a:solidFill>
                  <a:srgbClr val="800000"/>
                </a:solidFill>
                <a:latin typeface="Times New Roman" pitchFamily="18" charset="0"/>
                <a:cs typeface="Times New Roman" pitchFamily="18" charset="0"/>
              </a:rPr>
              <a:t>                  L = length of conductor in m</a:t>
            </a:r>
          </a:p>
          <a:p>
            <a:pPr lvl="1">
              <a:defRPr/>
            </a:pPr>
            <a:r>
              <a:rPr lang="en-US" sz="1400" b="1" dirty="0" smtClean="0">
                <a:solidFill>
                  <a:srgbClr val="800000"/>
                </a:solidFill>
                <a:latin typeface="Times New Roman" pitchFamily="18" charset="0"/>
                <a:cs typeface="Times New Roman" pitchFamily="18" charset="0"/>
              </a:rPr>
              <a:t>                  A = cross sectional area of conductor in </a:t>
            </a:r>
            <a:r>
              <a:rPr lang="en-US" sz="1400" b="1" dirty="0" smtClean="0">
                <a:solidFill>
                  <a:srgbClr val="800000"/>
                </a:solidFill>
              </a:rPr>
              <a:t>m</a:t>
            </a:r>
            <a:r>
              <a:rPr lang="en-US" sz="1400" b="1" baseline="30000" dirty="0" smtClean="0">
                <a:solidFill>
                  <a:srgbClr val="800000"/>
                </a:solidFill>
              </a:rPr>
              <a:t>2</a:t>
            </a:r>
            <a:endParaRPr lang="en-US" sz="1400" b="1" dirty="0" smtClean="0">
              <a:solidFill>
                <a:srgbClr val="800000"/>
              </a:solidFill>
              <a:latin typeface="Times New Roman" pitchFamily="18" charset="0"/>
              <a:cs typeface="Times New Roman" pitchFamily="18" charset="0"/>
            </a:endParaRPr>
          </a:p>
          <a:p>
            <a:pPr lvl="1">
              <a:defRPr/>
            </a:pPr>
            <a:r>
              <a:rPr lang="en-US" sz="1400" b="1" dirty="0" smtClean="0">
                <a:solidFill>
                  <a:srgbClr val="800000"/>
                </a:solidFill>
                <a:latin typeface="Times New Roman" pitchFamily="18" charset="0"/>
                <a:cs typeface="Times New Roman" pitchFamily="18" charset="0"/>
              </a:rPr>
              <a:t>                  </a:t>
            </a:r>
            <a:r>
              <a:rPr lang="el-GR" sz="1400" b="1" dirty="0" smtClean="0">
                <a:solidFill>
                  <a:srgbClr val="800000"/>
                </a:solidFill>
                <a:latin typeface="Times New Roman" pitchFamily="18" charset="0"/>
                <a:cs typeface="Times New Roman" pitchFamily="18" charset="0"/>
              </a:rPr>
              <a:t>ρ</a:t>
            </a:r>
            <a:r>
              <a:rPr lang="en-US" sz="1400" b="1" dirty="0" smtClean="0">
                <a:solidFill>
                  <a:srgbClr val="800000"/>
                </a:solidFill>
                <a:latin typeface="Times New Roman" pitchFamily="18" charset="0"/>
                <a:cs typeface="Times New Roman" pitchFamily="18" charset="0"/>
              </a:rPr>
              <a:t> = resistivity of conductor material in </a:t>
            </a:r>
            <a:r>
              <a:rPr lang="el-GR" sz="1400" b="1" dirty="0" smtClean="0">
                <a:solidFill>
                  <a:srgbClr val="800000"/>
                </a:solidFill>
                <a:latin typeface="Times New Roman" pitchFamily="18" charset="0"/>
                <a:cs typeface="Times New Roman" pitchFamily="18" charset="0"/>
              </a:rPr>
              <a:t>Ω</a:t>
            </a:r>
            <a:r>
              <a:rPr lang="en-US" sz="1400" b="1" dirty="0" smtClean="0">
                <a:solidFill>
                  <a:srgbClr val="800000"/>
                </a:solidFill>
                <a:latin typeface="Times New Roman" pitchFamily="18" charset="0"/>
                <a:cs typeface="Times New Roman" pitchFamily="18" charset="0"/>
              </a:rPr>
              <a:t>-m</a:t>
            </a:r>
            <a:endParaRPr lang="en-IN" sz="1400" b="1" dirty="0">
              <a:solidFill>
                <a:srgbClr val="800000"/>
              </a:solidFill>
            </a:endParaRPr>
          </a:p>
        </p:txBody>
      </p:sp>
      <p:sp>
        <p:nvSpPr>
          <p:cNvPr id="5" name="Rectangle 4"/>
          <p:cNvSpPr/>
          <p:nvPr/>
        </p:nvSpPr>
        <p:spPr>
          <a:xfrm>
            <a:off x="4018803" y="4857760"/>
            <a:ext cx="1267577"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b="1" dirty="0" smtClean="0">
                <a:latin typeface="Times New Roman" pitchFamily="18" charset="0"/>
                <a:cs typeface="Times New Roman" pitchFamily="18" charset="0"/>
              </a:rPr>
              <a:t>R = </a:t>
            </a:r>
            <a:r>
              <a:rPr lang="el-GR" b="1" dirty="0" smtClean="0">
                <a:latin typeface="Times New Roman" pitchFamily="18" charset="0"/>
                <a:cs typeface="Times New Roman" pitchFamily="18" charset="0"/>
              </a:rPr>
              <a:t>ρ</a:t>
            </a:r>
            <a:r>
              <a:rPr lang="en-US" b="1" dirty="0" smtClean="0">
                <a:latin typeface="Times New Roman" pitchFamily="18" charset="0"/>
                <a:cs typeface="Times New Roman" pitchFamily="18" charset="0"/>
              </a:rPr>
              <a:t>L/A</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357166"/>
            <a:ext cx="8229600" cy="3357586"/>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rgbClr val="000000"/>
                </a:solidFill>
                <a:effectLst/>
                <a:uLnTx/>
                <a:uFillTx/>
                <a:latin typeface="Aharoni" pitchFamily="2" charset="-79"/>
                <a:cs typeface="Aharoni" pitchFamily="2" charset="-79"/>
              </a:rPr>
              <a:t>The strain gauge is a passive, resistive transducer which converts the mechanical elongation and compression into a resistance change.</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rgbClr val="000000"/>
                </a:solidFill>
                <a:effectLst/>
                <a:uLnTx/>
                <a:uFillTx/>
                <a:latin typeface="Aharoni" pitchFamily="2" charset="-79"/>
                <a:cs typeface="Aharoni" pitchFamily="2" charset="-79"/>
              </a:rPr>
              <a:t>This change in resistance takes place due to variation in length and cross sectional area of the gauge wire, when an external force acts on it.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latin typeface="Aharoni" pitchFamily="2" charset="-79"/>
                <a:cs typeface="Aharoni" pitchFamily="2" charset="-79"/>
              </a:rPr>
              <a:t>The type of strain gauge are as:</a:t>
            </a:r>
          </a:p>
          <a:p>
            <a:pPr marL="457200" indent="-457200">
              <a:buFont typeface="+mj-lt"/>
              <a:buAutoNum type="arabicPeriod"/>
              <a:defRPr/>
            </a:pPr>
            <a:r>
              <a:rPr lang="en-US" dirty="0" smtClean="0">
                <a:solidFill>
                  <a:srgbClr val="FF0000"/>
                </a:solidFill>
                <a:latin typeface="Aharoni" pitchFamily="2" charset="-79"/>
                <a:cs typeface="Aharoni" pitchFamily="2" charset="-79"/>
              </a:rPr>
              <a:t>Wire gauge </a:t>
            </a:r>
          </a:p>
          <a:p>
            <a:pPr marL="457200" indent="-457200">
              <a:buFont typeface="+mj-lt"/>
              <a:buAutoNum type="alphaLcParenR"/>
              <a:defRPr/>
            </a:pPr>
            <a:r>
              <a:rPr lang="en-US" dirty="0" err="1" smtClean="0">
                <a:latin typeface="Aharoni" pitchFamily="2" charset="-79"/>
                <a:cs typeface="Aharoni" pitchFamily="2" charset="-79"/>
              </a:rPr>
              <a:t>Unbonded</a:t>
            </a:r>
            <a:r>
              <a:rPr lang="en-US" dirty="0" smtClean="0">
                <a:latin typeface="Aharoni" pitchFamily="2" charset="-79"/>
                <a:cs typeface="Aharoni" pitchFamily="2" charset="-79"/>
              </a:rPr>
              <a:t> </a:t>
            </a:r>
          </a:p>
          <a:p>
            <a:pPr marL="457200" indent="-457200">
              <a:buFont typeface="+mj-lt"/>
              <a:buAutoNum type="alphaLcParenR"/>
              <a:defRPr/>
            </a:pPr>
            <a:r>
              <a:rPr lang="en-US" dirty="0" smtClean="0">
                <a:latin typeface="Aharoni" pitchFamily="2" charset="-79"/>
                <a:cs typeface="Aharoni" pitchFamily="2" charset="-79"/>
              </a:rPr>
              <a:t>Bonded </a:t>
            </a:r>
          </a:p>
          <a:p>
            <a:pPr marL="457200" indent="-457200">
              <a:buFont typeface="+mj-lt"/>
              <a:buAutoNum type="alphaLcParenR"/>
              <a:defRPr/>
            </a:pPr>
            <a:r>
              <a:rPr lang="en-US" dirty="0" smtClean="0">
                <a:latin typeface="Aharoni" pitchFamily="2" charset="-79"/>
                <a:cs typeface="Aharoni" pitchFamily="2" charset="-79"/>
              </a:rPr>
              <a:t>Foil type </a:t>
            </a:r>
          </a:p>
          <a:p>
            <a:pPr marL="457200" indent="-457200">
              <a:buFont typeface="+mj-lt"/>
              <a:buAutoNum type="arabicPeriod" startAt="2"/>
              <a:defRPr/>
            </a:pPr>
            <a:r>
              <a:rPr lang="en-US" dirty="0" smtClean="0">
                <a:solidFill>
                  <a:srgbClr val="FF0000"/>
                </a:solidFill>
                <a:latin typeface="Aharoni" pitchFamily="2" charset="-79"/>
                <a:cs typeface="Aharoni" pitchFamily="2" charset="-79"/>
              </a:rPr>
              <a:t>Semiconductor gauge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smtClean="0">
              <a:ln>
                <a:noFill/>
              </a:ln>
              <a:solidFill>
                <a:srgbClr val="000000"/>
              </a:solidFill>
              <a:effectLst/>
              <a:uLnTx/>
              <a:uFillTx/>
              <a:latin typeface="Aharoni" pitchFamily="2" charset="-79"/>
              <a:cs typeface="Aharoni" pitchFamily="2" charset="-79"/>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smtClean="0">
              <a:ln>
                <a:noFill/>
              </a:ln>
              <a:solidFill>
                <a:schemeClr val="tx1"/>
              </a:solidFill>
              <a:effectLst/>
              <a:uLnTx/>
              <a:uFillTx/>
              <a:latin typeface="Aharoni" pitchFamily="2" charset="-79"/>
              <a:cs typeface="Aharoni" pitchFamily="2" charset="-79"/>
            </a:endParaRPr>
          </a:p>
        </p:txBody>
      </p:sp>
      <p:pic>
        <p:nvPicPr>
          <p:cNvPr id="3" name="Picture 3"/>
          <p:cNvPicPr>
            <a:picLocks noChangeAspect="1" noChangeArrowheads="1"/>
          </p:cNvPicPr>
          <p:nvPr/>
        </p:nvPicPr>
        <p:blipFill>
          <a:blip r:embed="rId2"/>
          <a:srcRect/>
          <a:stretch>
            <a:fillRect/>
          </a:stretch>
        </p:blipFill>
        <p:spPr bwMode="auto">
          <a:xfrm>
            <a:off x="4714876" y="1571612"/>
            <a:ext cx="4267200" cy="2133600"/>
          </a:xfrm>
          <a:prstGeom prst="rect">
            <a:avLst/>
          </a:prstGeom>
          <a:noFill/>
          <a:ln w="9525">
            <a:noFill/>
            <a:miter lim="800000"/>
            <a:headEnd/>
            <a:tailEnd/>
          </a:ln>
        </p:spPr>
      </p:pic>
      <p:pic>
        <p:nvPicPr>
          <p:cNvPr id="4" name="Picture 2" descr="C:\Users\GPC\Pictures\83a1fe69764.gif"/>
          <p:cNvPicPr>
            <a:picLocks noChangeAspect="1" noChangeArrowheads="1"/>
          </p:cNvPicPr>
          <p:nvPr/>
        </p:nvPicPr>
        <p:blipFill>
          <a:blip r:embed="rId3"/>
          <a:srcRect/>
          <a:stretch>
            <a:fillRect/>
          </a:stretch>
        </p:blipFill>
        <p:spPr bwMode="auto">
          <a:xfrm>
            <a:off x="5662642" y="3919559"/>
            <a:ext cx="3124200" cy="2581275"/>
          </a:xfrm>
          <a:prstGeom prst="rect">
            <a:avLst/>
          </a:prstGeom>
          <a:noFill/>
          <a:ln w="9525">
            <a:noFill/>
            <a:miter lim="800000"/>
            <a:headEnd/>
            <a:tailEnd/>
          </a:ln>
        </p:spPr>
      </p:pic>
      <p:pic>
        <p:nvPicPr>
          <p:cNvPr id="5" name="Picture 2"/>
          <p:cNvPicPr>
            <a:picLocks noChangeAspect="1" noChangeArrowheads="1"/>
          </p:cNvPicPr>
          <p:nvPr/>
        </p:nvPicPr>
        <p:blipFill>
          <a:blip r:embed="rId4"/>
          <a:srcRect/>
          <a:stretch>
            <a:fillRect/>
          </a:stretch>
        </p:blipFill>
        <p:spPr>
          <a:xfrm>
            <a:off x="285721" y="3808842"/>
            <a:ext cx="4786346" cy="277293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a:xfrm>
            <a:off x="71406" y="115891"/>
            <a:ext cx="4357718" cy="2813043"/>
          </a:xfrm>
          <a:prstGeom prst="rect">
            <a:avLst/>
          </a:prstGeom>
          <a:noFill/>
        </p:spPr>
      </p:pic>
      <p:pic>
        <p:nvPicPr>
          <p:cNvPr id="3" name="Picture 2"/>
          <p:cNvPicPr>
            <a:picLocks noChangeAspect="1" noChangeArrowheads="1"/>
          </p:cNvPicPr>
          <p:nvPr/>
        </p:nvPicPr>
        <p:blipFill>
          <a:blip r:embed="rId3"/>
          <a:srcRect/>
          <a:stretch>
            <a:fillRect/>
          </a:stretch>
        </p:blipFill>
        <p:spPr>
          <a:xfrm>
            <a:off x="71406" y="3357562"/>
            <a:ext cx="4503738" cy="3214710"/>
          </a:xfrm>
          <a:prstGeom prst="rect">
            <a:avLst/>
          </a:prstGeom>
          <a:noFill/>
        </p:spPr>
      </p:pic>
      <p:pic>
        <p:nvPicPr>
          <p:cNvPr id="4" name="Picture 2"/>
          <p:cNvPicPr>
            <a:picLocks noChangeAspect="1" noChangeArrowheads="1"/>
          </p:cNvPicPr>
          <p:nvPr/>
        </p:nvPicPr>
        <p:blipFill>
          <a:blip r:embed="rId4"/>
          <a:srcRect/>
          <a:stretch>
            <a:fillRect/>
          </a:stretch>
        </p:blipFill>
        <p:spPr>
          <a:xfrm>
            <a:off x="4500562" y="142852"/>
            <a:ext cx="4572000" cy="2786082"/>
          </a:xfrm>
          <a:prstGeom prst="rect">
            <a:avLst/>
          </a:prstGeom>
          <a:noFill/>
        </p:spPr>
      </p:pic>
      <p:pic>
        <p:nvPicPr>
          <p:cNvPr id="6" name="Picture 3"/>
          <p:cNvPicPr>
            <a:picLocks noChangeAspect="1" noChangeArrowheads="1"/>
          </p:cNvPicPr>
          <p:nvPr/>
        </p:nvPicPr>
        <p:blipFill>
          <a:blip r:embed="rId5"/>
          <a:srcRect/>
          <a:stretch>
            <a:fillRect/>
          </a:stretch>
        </p:blipFill>
        <p:spPr>
          <a:xfrm>
            <a:off x="4857752" y="3071810"/>
            <a:ext cx="4000528" cy="1714512"/>
          </a:xfrm>
          <a:prstGeom prst="rect">
            <a:avLst/>
          </a:prstGeom>
          <a:noFill/>
        </p:spPr>
      </p:pic>
      <p:pic>
        <p:nvPicPr>
          <p:cNvPr id="7" name="Picture 2" descr="C:\Users\GPC\Pictures\Rtdconstruction.gif"/>
          <p:cNvPicPr>
            <a:picLocks noChangeAspect="1" noChangeArrowheads="1"/>
          </p:cNvPicPr>
          <p:nvPr/>
        </p:nvPicPr>
        <p:blipFill>
          <a:blip r:embed="rId6"/>
          <a:srcRect/>
          <a:stretch>
            <a:fillRect/>
          </a:stretch>
        </p:blipFill>
        <p:spPr bwMode="auto">
          <a:xfrm>
            <a:off x="4857752" y="4948259"/>
            <a:ext cx="4071966" cy="155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58847"/>
            <a:ext cx="8858312" cy="7848302"/>
          </a:xfrm>
          <a:prstGeom prst="rect">
            <a:avLst/>
          </a:prstGeom>
        </p:spPr>
        <p:txBody>
          <a:bodyPr wrap="square">
            <a:spAutoFit/>
          </a:bodyPr>
          <a:lstStyle/>
          <a:p>
            <a:pPr marL="285750" lvl="0" indent="-285750" algn="just">
              <a:buFont typeface="Wingdings" panose="05000000000000000000" pitchFamily="2" charset="2"/>
              <a:buChar char="v"/>
            </a:pPr>
            <a:r>
              <a:rPr lang="en-US" b="1" dirty="0" smtClean="0">
                <a:solidFill>
                  <a:srgbClr val="CC0099"/>
                </a:solidFill>
                <a:effectLst>
                  <a:outerShdw blurRad="38100" dist="38100" dir="2700000" algn="tl">
                    <a:srgbClr val="000000">
                      <a:alpha val="43137"/>
                    </a:srgbClr>
                  </a:outerShdw>
                </a:effectLst>
                <a:latin typeface="Arial Black" panose="020B0A04020102020204" pitchFamily="34" charset="0"/>
              </a:rPr>
              <a:t>Resistance Hygrometer </a:t>
            </a:r>
            <a:r>
              <a:rPr lang="en-US" b="1" dirty="0" smtClean="0"/>
              <a:t>– The change in the resistance of conductive strip due to the change of moisture content is known by the value of its corresponding humidity.</a:t>
            </a:r>
            <a:endParaRPr lang="en-IN" b="1" u="sng" dirty="0" smtClean="0"/>
          </a:p>
          <a:p>
            <a:pPr marL="285750" lvl="0" indent="-285750" algn="just">
              <a:buFont typeface="Wingdings" panose="05000000000000000000" pitchFamily="2" charset="2"/>
              <a:buChar char="v"/>
            </a:pPr>
            <a:r>
              <a:rPr lang="en-US" b="1" dirty="0" smtClean="0">
                <a:solidFill>
                  <a:srgbClr val="660066"/>
                </a:solidFill>
                <a:effectLst>
                  <a:outerShdw blurRad="38100" dist="38100" dir="2700000" algn="tl">
                    <a:srgbClr val="000000">
                      <a:alpha val="43137"/>
                    </a:srgbClr>
                  </a:outerShdw>
                </a:effectLst>
                <a:latin typeface="Arial Black" panose="020B0A04020102020204" pitchFamily="34" charset="0"/>
              </a:rPr>
              <a:t>Hot Wire Meter </a:t>
            </a:r>
            <a:r>
              <a:rPr lang="en-US" b="1" dirty="0" smtClean="0"/>
              <a:t>– The change in resistance of a heating element due to convection cooling of a flow of gas is known by its corresponding gas flow or pressure.</a:t>
            </a:r>
            <a:endParaRPr lang="en-IN" b="1" u="sng" dirty="0" smtClean="0"/>
          </a:p>
          <a:p>
            <a:pPr lvl="0" algn="just"/>
            <a:endParaRPr lang="en-US" b="1" dirty="0" smtClean="0">
              <a:hlinkClick r:id="rId2" tooltip="Photo-Conductive Cell"/>
            </a:endParaRPr>
          </a:p>
          <a:p>
            <a:pPr lvl="0" algn="just">
              <a:buFont typeface="Wingdings" pitchFamily="2" charset="2"/>
              <a:buChar char="v"/>
            </a:pPr>
            <a:r>
              <a:rPr lang="en-US" b="1" dirty="0" smtClean="0">
                <a:latin typeface="Arial Black" panose="020B0A04020102020204" pitchFamily="34" charset="0"/>
                <a:hlinkClick r:id="rId2" tooltip="Photo-Conductive Cell"/>
              </a:rPr>
              <a:t>Photoconductive Cell</a:t>
            </a:r>
            <a:r>
              <a:rPr lang="en-US" b="1" dirty="0" smtClean="0">
                <a:latin typeface="Arial Black" panose="020B0A04020102020204" pitchFamily="34" charset="0"/>
              </a:rPr>
              <a:t> </a:t>
            </a:r>
            <a:r>
              <a:rPr lang="en-US" b="1" dirty="0" smtClean="0"/>
              <a:t>– The change in resistance of a cell due to a corresponding change in light flux is known by its corresponding light intensity.</a:t>
            </a:r>
            <a:endParaRPr lang="en-IN" b="1" u="sng" dirty="0" smtClean="0"/>
          </a:p>
          <a:p>
            <a:pPr lvl="0" algn="just">
              <a:buFont typeface="Wingdings" pitchFamily="2" charset="2"/>
              <a:buChar char="v"/>
            </a:pPr>
            <a:endParaRPr lang="en-US" b="1" dirty="0" smtClean="0">
              <a:hlinkClick r:id="rId3" tooltip="Thermistor"/>
            </a:endParaRPr>
          </a:p>
          <a:p>
            <a:pPr lvl="0" algn="just">
              <a:buFont typeface="Wingdings" pitchFamily="2" charset="2"/>
              <a:buChar char="v"/>
            </a:pPr>
            <a:r>
              <a:rPr lang="en-US" b="1" dirty="0" err="1" smtClean="0">
                <a:latin typeface="Arial Black" panose="020B0A04020102020204" pitchFamily="34" charset="0"/>
                <a:hlinkClick r:id="rId3" tooltip="Thermistor"/>
              </a:rPr>
              <a:t>Thermistor</a:t>
            </a:r>
            <a:r>
              <a:rPr lang="en-US" b="1" dirty="0" smtClean="0">
                <a:latin typeface="Arial Black" panose="020B0A04020102020204" pitchFamily="34" charset="0"/>
              </a:rPr>
              <a:t> </a:t>
            </a:r>
            <a:r>
              <a:rPr lang="en-US" b="1" dirty="0" smtClean="0"/>
              <a:t>– The change in resistance of a semi-conductor that has a negative co-efficient of resistance is known by its corresponding measure of temperature.</a:t>
            </a:r>
            <a:endParaRPr lang="en-IN" b="1" u="sng" dirty="0" smtClean="0"/>
          </a:p>
          <a:p>
            <a:pPr lvl="0" algn="just">
              <a:buFont typeface="Wingdings" pitchFamily="2" charset="2"/>
              <a:buChar char="v"/>
            </a:pPr>
            <a:endParaRPr lang="en-US" b="1" dirty="0" smtClean="0">
              <a:hlinkClick r:id="rId4" tooltip="Linear Potentiometer Transducer"/>
            </a:endParaRPr>
          </a:p>
          <a:p>
            <a:pPr lvl="0" algn="just">
              <a:buFont typeface="Wingdings" pitchFamily="2" charset="2"/>
              <a:buChar char="v"/>
            </a:pPr>
            <a:r>
              <a:rPr lang="en-US" b="1" dirty="0" smtClean="0">
                <a:latin typeface="Arial Black" panose="020B0A04020102020204" pitchFamily="34" charset="0"/>
                <a:hlinkClick r:id="rId4" tooltip="Linear Potentiometer Transducer"/>
              </a:rPr>
              <a:t>Potentiometer Type</a:t>
            </a:r>
            <a:r>
              <a:rPr lang="en-US" b="1" dirty="0" smtClean="0">
                <a:latin typeface="Arial Black" panose="020B0A04020102020204" pitchFamily="34" charset="0"/>
              </a:rPr>
              <a:t> </a:t>
            </a:r>
            <a:r>
              <a:rPr lang="en-US" b="1" dirty="0" smtClean="0"/>
              <a:t>– The change in resistance of a potentiometer reading due to the movement of the slider as a part of an external force applied is known by its corresponding pressure or displacement.</a:t>
            </a:r>
          </a:p>
          <a:p>
            <a:pPr algn="just"/>
            <a:endParaRPr lang="en-US" b="1" u="sng" dirty="0" smtClean="0"/>
          </a:p>
          <a:p>
            <a:pPr algn="just"/>
            <a:r>
              <a:rPr lang="en-US" b="1" dirty="0" smtClean="0">
                <a:latin typeface="Arial Rounded MT Bold" pitchFamily="34" charset="0"/>
              </a:rPr>
              <a:t>b. </a:t>
            </a:r>
            <a:r>
              <a:rPr lang="en-US" b="1" dirty="0" smtClean="0">
                <a:solidFill>
                  <a:srgbClr val="00FF00"/>
                </a:solidFill>
                <a:effectLst>
                  <a:outerShdw blurRad="38100" dist="38100" dir="2700000" algn="tl">
                    <a:srgbClr val="000000">
                      <a:alpha val="43137"/>
                    </a:srgbClr>
                  </a:outerShdw>
                </a:effectLst>
                <a:latin typeface="Arial Black" panose="020B0A04020102020204" pitchFamily="34" charset="0"/>
              </a:rPr>
              <a:t>Capacitance Variation Type</a:t>
            </a:r>
            <a:r>
              <a:rPr lang="en-US" b="1" dirty="0" smtClean="0">
                <a:solidFill>
                  <a:srgbClr val="CC0099"/>
                </a:solidFill>
                <a:latin typeface="Arial Rounded MT Bold" pitchFamily="34" charset="0"/>
              </a:rPr>
              <a:t>: </a:t>
            </a:r>
          </a:p>
          <a:p>
            <a:pPr algn="just"/>
            <a:endParaRPr lang="en-IN" u="sng" dirty="0" smtClean="0">
              <a:latin typeface="Arial Rounded MT Bold" pitchFamily="34" charset="0"/>
            </a:endParaRPr>
          </a:p>
          <a:p>
            <a:pPr lvl="0" algn="just">
              <a:buFont typeface="Wingdings" pitchFamily="2" charset="2"/>
              <a:buChar char="v"/>
            </a:pPr>
            <a:r>
              <a:rPr lang="en-US" b="1" dirty="0" smtClean="0">
                <a:solidFill>
                  <a:srgbClr val="CC0099"/>
                </a:solidFill>
                <a:latin typeface="Bodoni MT Black" panose="02070A03080606020203" pitchFamily="18" charset="0"/>
              </a:rPr>
              <a:t>Variable Capacitance Pressure </a:t>
            </a:r>
            <a:r>
              <a:rPr lang="en-US" b="1" dirty="0" smtClean="0">
                <a:solidFill>
                  <a:srgbClr val="CC0099"/>
                </a:solidFill>
                <a:latin typeface="Bodoni MT Black" panose="02070A03080606020203" pitchFamily="18" charset="0"/>
              </a:rPr>
              <a:t>Gauge</a:t>
            </a:r>
            <a:r>
              <a:rPr lang="en-US" dirty="0" smtClean="0"/>
              <a:t>– </a:t>
            </a:r>
            <a:r>
              <a:rPr lang="en-US" b="1" dirty="0" smtClean="0"/>
              <a:t>The change in capacitance due to the change of distance between two parallel plates caused by an external force is known by its corresponding displacement or pressure.</a:t>
            </a:r>
            <a:endParaRPr lang="en-IN" b="1" u="sng" dirty="0" smtClean="0"/>
          </a:p>
          <a:p>
            <a:pPr lvl="0" algn="just">
              <a:buFont typeface="Wingdings" pitchFamily="2" charset="2"/>
              <a:buChar char="v"/>
            </a:pPr>
            <a:r>
              <a:rPr lang="en-US" b="1" dirty="0" smtClean="0">
                <a:solidFill>
                  <a:srgbClr val="0000FF"/>
                </a:solidFill>
                <a:latin typeface="Arial Black" panose="020B0A04020102020204" pitchFamily="34" charset="0"/>
              </a:rPr>
              <a:t>Dielectric Gauge </a:t>
            </a:r>
            <a:r>
              <a:rPr lang="en-US" b="1" dirty="0" smtClean="0"/>
              <a:t>– The change in capacitance due to a change in the dielectric is known by its corresponding liquid level or thickness.</a:t>
            </a:r>
            <a:endParaRPr lang="en-IN" b="1" u="sng" dirty="0" smtClean="0"/>
          </a:p>
          <a:p>
            <a:pPr lvl="0" algn="just">
              <a:buFont typeface="Wingdings" pitchFamily="2" charset="2"/>
              <a:buChar char="v"/>
            </a:pPr>
            <a:r>
              <a:rPr lang="en-US" b="1" dirty="0" smtClean="0">
                <a:solidFill>
                  <a:srgbClr val="0000FF"/>
                </a:solidFill>
                <a:latin typeface="Arial Black" panose="020B0A04020102020204" pitchFamily="34" charset="0"/>
              </a:rPr>
              <a:t>Capacitor Microphone </a:t>
            </a:r>
            <a:r>
              <a:rPr lang="en-US" b="1" dirty="0" smtClean="0"/>
              <a:t>– The change in capacitance due to the variation in sound pressure on a movable diagram is known by its corresponding sound.</a:t>
            </a:r>
            <a:endParaRPr lang="en-IN" b="1" u="sng" dirty="0" smtClean="0"/>
          </a:p>
          <a:p>
            <a:pPr lvl="0" algn="just">
              <a:buFont typeface="Wingdings" pitchFamily="2" charset="2"/>
              <a:buChar char="v"/>
            </a:pPr>
            <a:endParaRPr lang="en-IN" b="1" u="sng" dirty="0" smtClean="0"/>
          </a:p>
          <a:p>
            <a:pPr algn="just"/>
            <a:endParaRPr lang="en-IN" b="1" u="sng" dirty="0" smtClean="0"/>
          </a:p>
          <a:p>
            <a:pPr lvl="0" algn="just" eaLnBrk="0" fontAlgn="base" hangingPunct="0">
              <a:spcBef>
                <a:spcPct val="0"/>
              </a:spcBef>
              <a:spcAft>
                <a:spcPct val="0"/>
              </a:spcAft>
            </a:pPr>
            <a:endParaRPr lang="en-US" b="1" dirty="0" smtClean="0">
              <a:solidFill>
                <a:srgbClr val="FF0000"/>
              </a:solidFill>
              <a:cs typeface="Arial" pitchFamily="34" charset="0"/>
            </a:endParaRPr>
          </a:p>
          <a:p>
            <a:pPr lvl="0" algn="just" eaLnBrk="0" fontAlgn="base" hangingPunct="0">
              <a:spcBef>
                <a:spcPct val="0"/>
              </a:spcBef>
              <a:spcAft>
                <a:spcPct val="0"/>
              </a:spcAft>
            </a:pPr>
            <a:endParaRPr lang="en-US" b="1" dirty="0" smtClean="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GPC\Pictures\05112.png"/>
          <p:cNvPicPr>
            <a:picLocks noChangeAspect="1" noChangeArrowheads="1"/>
          </p:cNvPicPr>
          <p:nvPr/>
        </p:nvPicPr>
        <p:blipFill>
          <a:blip r:embed="rId3">
            <a:lum bright="-20000" contrast="40000"/>
          </a:blip>
          <a:srcRect/>
          <a:stretch>
            <a:fillRect/>
          </a:stretch>
        </p:blipFill>
        <p:spPr bwMode="auto">
          <a:xfrm>
            <a:off x="142844" y="142852"/>
            <a:ext cx="4929222" cy="2428892"/>
          </a:xfrm>
          <a:prstGeom prst="rect">
            <a:avLst/>
          </a:prstGeom>
          <a:noFill/>
          <a:ln w="9525">
            <a:noFill/>
            <a:miter lim="800000"/>
            <a:headEnd/>
            <a:tailEnd/>
          </a:ln>
        </p:spPr>
      </p:pic>
      <p:pic>
        <p:nvPicPr>
          <p:cNvPr id="3" name="Picture 2" descr="pot2"/>
          <p:cNvPicPr>
            <a:picLocks noChangeAspect="1" noChangeArrowheads="1"/>
          </p:cNvPicPr>
          <p:nvPr/>
        </p:nvPicPr>
        <p:blipFill>
          <a:blip r:embed="rId4">
            <a:lum bright="-20000" contrast="40000"/>
          </a:blip>
          <a:srcRect/>
          <a:stretch>
            <a:fillRect/>
          </a:stretch>
        </p:blipFill>
        <p:spPr bwMode="auto">
          <a:xfrm>
            <a:off x="5500694" y="71414"/>
            <a:ext cx="3357586" cy="2590992"/>
          </a:xfrm>
          <a:prstGeom prst="rect">
            <a:avLst/>
          </a:prstGeom>
          <a:solidFill>
            <a:srgbClr val="FFFFFF"/>
          </a:solidFill>
          <a:ln w="9525">
            <a:solidFill>
              <a:srgbClr val="FFFFFF"/>
            </a:solidFill>
            <a:miter lim="800000"/>
            <a:headEnd/>
            <a:tailEnd/>
          </a:ln>
        </p:spPr>
      </p:pic>
      <p:pic>
        <p:nvPicPr>
          <p:cNvPr id="4" name="Picture 2" descr="C:\Users\GPC\Pictures\temperature_measurement_using_thermistor.JPG"/>
          <p:cNvPicPr>
            <a:picLocks noChangeAspect="1" noChangeArrowheads="1"/>
          </p:cNvPicPr>
          <p:nvPr/>
        </p:nvPicPr>
        <p:blipFill>
          <a:blip r:embed="rId5"/>
          <a:srcRect/>
          <a:stretch>
            <a:fillRect/>
          </a:stretch>
        </p:blipFill>
        <p:spPr>
          <a:xfrm>
            <a:off x="457200" y="2786058"/>
            <a:ext cx="8229600" cy="4000528"/>
          </a:xfrm>
          <a:prstGeom prst="rect">
            <a:avLst/>
          </a:prstGeom>
          <a:noFill/>
        </p:spPr>
      </p:pic>
      <p:sp>
        <p:nvSpPr>
          <p:cNvPr id="5" name="Rectangle 4"/>
          <p:cNvSpPr/>
          <p:nvPr/>
        </p:nvSpPr>
        <p:spPr>
          <a:xfrm>
            <a:off x="4423340" y="142852"/>
            <a:ext cx="1577420" cy="369332"/>
          </a:xfrm>
          <a:prstGeom prst="rect">
            <a:avLst/>
          </a:prstGeom>
        </p:spPr>
        <p:txBody>
          <a:bodyPr wrap="none">
            <a:spAutoFit/>
          </a:bodyPr>
          <a:lstStyle/>
          <a:p>
            <a:r>
              <a:rPr lang="en-US" b="1" dirty="0" smtClean="0">
                <a:hlinkClick r:id="rId6" tooltip="Linear Potentiometer Transducer"/>
              </a:rPr>
              <a:t>Potentiometer</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42844" y="110377"/>
            <a:ext cx="8858312"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C0099"/>
                </a:solidFill>
                <a:effectLst/>
                <a:latin typeface="Arial Rounded MT Bold" pitchFamily="34" charset="0"/>
                <a:ea typeface="Times New Roman" pitchFamily="18" charset="0"/>
                <a:cs typeface="Times New Roman" pitchFamily="18" charset="0"/>
              </a:rPr>
              <a:t>c. </a:t>
            </a:r>
            <a:r>
              <a:rPr kumimoji="0" lang="en-US" b="1" i="0" u="none" strike="noStrike" cap="none" normalizeH="0" baseline="0" dirty="0" smtClean="0">
                <a:ln>
                  <a:noFill/>
                </a:ln>
                <a:solidFill>
                  <a:srgbClr val="00FF00"/>
                </a:solidFill>
                <a:effectLst>
                  <a:outerShdw blurRad="38100" dist="38100" dir="2700000" algn="tl">
                    <a:srgbClr val="000000">
                      <a:alpha val="43137"/>
                    </a:srgbClr>
                  </a:outerShdw>
                </a:effectLst>
                <a:latin typeface="Arial Black" panose="020B0A04020102020204" pitchFamily="34" charset="0"/>
                <a:ea typeface="Times New Roman" pitchFamily="18" charset="0"/>
                <a:cs typeface="Times New Roman" pitchFamily="18" charset="0"/>
              </a:rPr>
              <a:t>Inductance Variation Type: </a:t>
            </a:r>
          </a:p>
          <a:p>
            <a:pPr lvl="0" algn="just">
              <a:buFont typeface="Wingdings" pitchFamily="2" charset="2"/>
              <a:buChar char="v"/>
            </a:pPr>
            <a:r>
              <a:rPr lang="en-US" b="1" dirty="0" smtClean="0">
                <a:hlinkClick r:id="rId2" tooltip="Eddy Current Transducer"/>
              </a:rPr>
              <a:t>Eddy Current Transducer</a:t>
            </a:r>
            <a:r>
              <a:rPr lang="en-US" b="1" dirty="0" smtClean="0"/>
              <a:t> – The change in inductance of a coil due to the proximity of an eddy current plate is known by its corresponding displacement or thickness.</a:t>
            </a:r>
            <a:endParaRPr lang="en-IN" b="1" u="sng" dirty="0" smtClean="0"/>
          </a:p>
          <a:p>
            <a:pPr lvl="0" algn="just">
              <a:buFont typeface="Wingdings" pitchFamily="2" charset="2"/>
              <a:buChar char="v"/>
            </a:pPr>
            <a:r>
              <a:rPr lang="en-US" b="1" dirty="0" smtClean="0">
                <a:hlinkClick r:id="rId3" tooltip="Variable Reluctance Type Proximity Tranducer"/>
              </a:rPr>
              <a:t>Variable Reluctance Type</a:t>
            </a:r>
            <a:r>
              <a:rPr lang="en-US" b="1" dirty="0" smtClean="0"/>
              <a:t> – The variation in reluctance of a magnetic circuit that occurs due to the change in position of the iron core or coil is known by its corresponding displacement or pressure.</a:t>
            </a:r>
            <a:endParaRPr lang="en-IN" b="1" u="sng" dirty="0" smtClean="0"/>
          </a:p>
          <a:p>
            <a:pPr lvl="0" algn="just">
              <a:buFont typeface="Wingdings" pitchFamily="2" charset="2"/>
              <a:buChar char="v"/>
            </a:pPr>
            <a:r>
              <a:rPr lang="en-US" b="1" dirty="0" smtClean="0">
                <a:hlinkClick r:id="rId3" tooltip="Proximity Inductance Type"/>
              </a:rPr>
              <a:t>Proximity Inductance Type</a:t>
            </a:r>
            <a:r>
              <a:rPr lang="en-US" b="1" dirty="0" smtClean="0"/>
              <a:t> – The inductance change of an alternating current excited coil due to the change in the magnetic circuit is known by its corresponding pressure or displacement.</a:t>
            </a:r>
            <a:endParaRPr lang="en-IN" b="1" u="sng" dirty="0" smtClean="0"/>
          </a:p>
          <a:p>
            <a:pPr lvl="0" algn="just">
              <a:buFont typeface="Wingdings" pitchFamily="2" charset="2"/>
              <a:buChar char="v"/>
            </a:pPr>
            <a:r>
              <a:rPr lang="en-US" b="1" dirty="0" smtClean="0">
                <a:hlinkClick r:id="rId4" tooltip="Linear Voltage Differential Transformer (LVDT)"/>
              </a:rPr>
              <a:t>Differential Transformer</a:t>
            </a:r>
            <a:r>
              <a:rPr lang="en-US" b="1" dirty="0" smtClean="0"/>
              <a:t> – The change in differential voltage of 2 secondary windings of a transformer because of the change in position of the magnetic core is known by its corresponding  force, pressure or displacement.</a:t>
            </a:r>
            <a:endParaRPr lang="en-IN" b="1" u="sng" dirty="0" smtClean="0"/>
          </a:p>
          <a:p>
            <a:pPr lvl="0" algn="just">
              <a:buFont typeface="Wingdings" pitchFamily="2" charset="2"/>
              <a:buChar char="v"/>
            </a:pPr>
            <a:r>
              <a:rPr lang="en-US" b="1" dirty="0" err="1" smtClean="0">
                <a:hlinkClick r:id="rId5" tooltip="Magnetostrictive Transducer"/>
              </a:rPr>
              <a:t>Magnetostrictive</a:t>
            </a:r>
            <a:r>
              <a:rPr lang="en-US" b="1" dirty="0" smtClean="0">
                <a:hlinkClick r:id="rId5" tooltip="Magnetostrictive Transducer"/>
              </a:rPr>
              <a:t> Transducer</a:t>
            </a:r>
            <a:r>
              <a:rPr lang="en-US" b="1" dirty="0" smtClean="0"/>
              <a:t> – The change in magnetic properties due to change in pressure and stress is known by its corresponding sound value, pressure or force.</a:t>
            </a:r>
          </a:p>
          <a:p>
            <a:pPr algn="just"/>
            <a:endParaRPr lang="en-US" b="1" u="sng" dirty="0" smtClean="0"/>
          </a:p>
          <a:p>
            <a:pPr algn="just"/>
            <a:r>
              <a:rPr lang="en-US" b="1" dirty="0" smtClean="0">
                <a:solidFill>
                  <a:srgbClr val="CC0099"/>
                </a:solidFill>
                <a:latin typeface="Arial Rounded MT Bold" pitchFamily="34" charset="0"/>
              </a:rPr>
              <a:t>d</a:t>
            </a:r>
            <a:r>
              <a:rPr lang="en-US" b="1" dirty="0" smtClean="0">
                <a:solidFill>
                  <a:srgbClr val="00FF00"/>
                </a:solidFill>
                <a:effectLst>
                  <a:outerShdw blurRad="38100" dist="38100" dir="2700000" algn="tl">
                    <a:srgbClr val="000000">
                      <a:alpha val="43137"/>
                    </a:srgbClr>
                  </a:outerShdw>
                </a:effectLst>
                <a:latin typeface="Arial Black" panose="020B0A04020102020204" pitchFamily="34" charset="0"/>
              </a:rPr>
              <a:t>. Voltage and Current Type:</a:t>
            </a:r>
            <a:endParaRPr lang="en-IN" u="sng" dirty="0" smtClean="0">
              <a:solidFill>
                <a:srgbClr val="00FF00"/>
              </a:solidFill>
              <a:effectLst>
                <a:outerShdw blurRad="38100" dist="38100" dir="2700000" algn="tl">
                  <a:srgbClr val="000000">
                    <a:alpha val="43137"/>
                  </a:srgbClr>
                </a:outerShdw>
              </a:effectLst>
              <a:latin typeface="Arial Black" panose="020B0A04020102020204" pitchFamily="34" charset="0"/>
            </a:endParaRPr>
          </a:p>
          <a:p>
            <a:pPr lvl="0" algn="just">
              <a:buFont typeface="Wingdings" pitchFamily="2" charset="2"/>
              <a:buChar char="v"/>
            </a:pPr>
            <a:r>
              <a:rPr lang="en-US" b="1" dirty="0" smtClean="0">
                <a:hlinkClick r:id="rId6" tooltip="Photo-Emissive Cell"/>
              </a:rPr>
              <a:t>Photo-emissive Cell</a:t>
            </a:r>
            <a:r>
              <a:rPr lang="en-US" b="1" dirty="0" smtClean="0"/>
              <a:t> – Electron emission due to light incidence on photo-emissive surface is known by its corresponding light flux value.</a:t>
            </a:r>
            <a:endParaRPr lang="en-IN" b="1" u="sng" dirty="0" smtClean="0"/>
          </a:p>
          <a:p>
            <a:pPr lvl="0" algn="just">
              <a:buFont typeface="Wingdings" pitchFamily="2" charset="2"/>
              <a:buChar char="v"/>
            </a:pPr>
            <a:r>
              <a:rPr lang="en-US" b="1" dirty="0" smtClean="0">
                <a:solidFill>
                  <a:srgbClr val="0000FF"/>
                </a:solidFill>
              </a:rPr>
              <a:t>Hall Effect – </a:t>
            </a:r>
            <a:r>
              <a:rPr lang="en-US" b="1" dirty="0" smtClean="0"/>
              <a:t>The voltage generated due to magnetic flux across a semi-conductor plate with a movement of current through it is known by its corresponding value of magnetic flux or current.</a:t>
            </a:r>
            <a:endParaRPr lang="en-IN" b="1" u="sng" dirty="0" smtClean="0"/>
          </a:p>
          <a:p>
            <a:pPr lvl="0" algn="just">
              <a:buFont typeface="Wingdings" pitchFamily="2" charset="2"/>
              <a:buChar char="v"/>
            </a:pPr>
            <a:r>
              <a:rPr lang="en-US" b="1" dirty="0" err="1" smtClean="0">
                <a:solidFill>
                  <a:srgbClr val="0000FF"/>
                </a:solidFill>
              </a:rPr>
              <a:t>Ionisation</a:t>
            </a:r>
            <a:r>
              <a:rPr lang="en-US" b="1" dirty="0" smtClean="0">
                <a:solidFill>
                  <a:srgbClr val="0000FF"/>
                </a:solidFill>
              </a:rPr>
              <a:t> Chamber </a:t>
            </a:r>
            <a:r>
              <a:rPr lang="en-US" b="1" dirty="0" smtClean="0"/>
              <a:t>– The electron flow variation due to the </a:t>
            </a:r>
            <a:r>
              <a:rPr lang="en-US" b="1" dirty="0" err="1" smtClean="0"/>
              <a:t>ionisation</a:t>
            </a:r>
            <a:r>
              <a:rPr lang="en-US" b="1" dirty="0" smtClean="0"/>
              <a:t> of gas caused by radio-active radiation is known by its corresponding radiation value.</a:t>
            </a:r>
            <a:endParaRPr lang="en-IN" b="1" u="sng" dirty="0" smtClean="0"/>
          </a:p>
          <a:p>
            <a:pPr lvl="0" algn="just">
              <a:buFont typeface="Wingdings" pitchFamily="2" charset="2"/>
              <a:buChar char="v"/>
            </a:pPr>
            <a:endParaRPr lang="en-IN" b="1" u="sng" dirty="0" smtClean="0"/>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endParaRPr kumimoji="0" lang="en-US" b="1" i="0" u="none" strike="noStrike" cap="none" normalizeH="0" baseline="0" dirty="0" smtClean="0">
              <a:ln>
                <a:noFill/>
              </a:ln>
              <a:solidFill>
                <a:srgbClr val="CC0099"/>
              </a:solidFill>
              <a:effectLst/>
              <a:latin typeface="Arial Rounded MT Bold"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571528" y="928670"/>
            <a:ext cx="8001000" cy="5181600"/>
          </a:xfrm>
          <a:prstGeom prst="rect">
            <a:avLst/>
          </a:prstGeom>
          <a:noFill/>
          <a:ln w="9525">
            <a:noFill/>
            <a:miter lim="800000"/>
            <a:headEnd/>
            <a:tailEnd/>
          </a:ln>
        </p:spPr>
      </p:pic>
      <p:sp>
        <p:nvSpPr>
          <p:cNvPr id="3" name="Title 4"/>
          <p:cNvSpPr txBox="1">
            <a:spLocks/>
          </p:cNvSpPr>
          <p:nvPr/>
        </p:nvSpPr>
        <p:spPr>
          <a:xfrm>
            <a:off x="500034" y="71414"/>
            <a:ext cx="8501122" cy="78581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solidFill>
                    <a:sysClr val="windowText" lastClr="000000"/>
                  </a:solidFill>
                </a:ln>
                <a:solidFill>
                  <a:srgbClr val="FF3300"/>
                </a:solidFill>
                <a:effectLst/>
                <a:uLnTx/>
                <a:uFillTx/>
                <a:latin typeface="Broadway" pitchFamily="82" charset="0"/>
                <a:ea typeface="+mj-ea"/>
                <a:cs typeface="Times New Roman" pitchFamily="18" charset="0"/>
              </a:rPr>
              <a:t>Classification of passive transducers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276872"/>
            <a:ext cx="7572428" cy="991012"/>
          </a:xfrm>
          <a:prstGeom prst="rect">
            <a:avLst/>
          </a:prstGeom>
        </p:spPr>
        <p:txBody>
          <a:bodyPr wrap="square">
            <a:prstTxWarp prst="textStop">
              <a:avLst/>
            </a:prstTxWarp>
            <a:spAutoFit/>
            <a:scene3d>
              <a:camera prst="orthographicFront"/>
              <a:lightRig rig="sunset" dir="t"/>
            </a:scene3d>
            <a:sp3d extrusionH="57150" prstMaterial="metal">
              <a:bevelT h="25400" prst="softRound"/>
            </a:sp3d>
          </a:bodyPr>
          <a:lstStyle/>
          <a:p>
            <a:pPr algn="ctr"/>
            <a:r>
              <a:rPr lang="en-US" sz="7200" dirty="0" smtClean="0">
                <a:ln w="19050">
                  <a:solidFill>
                    <a:sysClr val="windowText" lastClr="000000"/>
                  </a:solidFill>
                </a:ln>
                <a:gradFill flip="none" rotWithShape="1">
                  <a:gsLst>
                    <a:gs pos="0">
                      <a:srgbClr val="000082"/>
                    </a:gs>
                    <a:gs pos="30000">
                      <a:srgbClr val="66008F"/>
                    </a:gs>
                    <a:gs pos="64999">
                      <a:srgbClr val="BA0066"/>
                    </a:gs>
                    <a:gs pos="89999">
                      <a:srgbClr val="FF0000"/>
                    </a:gs>
                    <a:gs pos="100000">
                      <a:srgbClr val="FF8200"/>
                    </a:gs>
                  </a:gsLst>
                  <a:lin ang="16200000" scaled="1"/>
                  <a:tileRect/>
                </a:gradFill>
                <a:effectLst>
                  <a:outerShdw dist="203200" dir="7140000" sx="98000" sy="98000" algn="br" rotWithShape="0">
                    <a:prstClr val="black">
                      <a:alpha val="77000"/>
                    </a:prstClr>
                  </a:outerShdw>
                  <a:reflection blurRad="6350" stA="55000" endA="300" endPos="45500" dir="5400000" sy="-100000" algn="bl" rotWithShape="0"/>
                </a:effectLst>
                <a:latin typeface="Playbill" pitchFamily="82" charset="0"/>
              </a:rPr>
              <a:t>TRANSDUCER</a:t>
            </a:r>
            <a:endParaRPr lang="en-IN" sz="7200" dirty="0">
              <a:gradFill flip="none" rotWithShape="1">
                <a:gsLst>
                  <a:gs pos="0">
                    <a:srgbClr val="000082"/>
                  </a:gs>
                  <a:gs pos="30000">
                    <a:srgbClr val="66008F"/>
                  </a:gs>
                  <a:gs pos="64999">
                    <a:srgbClr val="BA0066"/>
                  </a:gs>
                  <a:gs pos="89999">
                    <a:srgbClr val="FF0000"/>
                  </a:gs>
                  <a:gs pos="100000">
                    <a:srgbClr val="FF8200"/>
                  </a:gs>
                </a:gsLst>
                <a:lin ang="16200000" scaled="1"/>
                <a:tileRect/>
              </a:gradFill>
            </a:endParaRPr>
          </a:p>
        </p:txBody>
      </p:sp>
    </p:spTree>
    <p:extLst>
      <p:ext uri="{BB962C8B-B14F-4D97-AF65-F5344CB8AC3E}">
        <p14:creationId xmlns:p14="http://schemas.microsoft.com/office/powerpoint/2010/main" val="2278312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38287" y="155556"/>
            <a:ext cx="8648555"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99"/>
                </a:solidFill>
                <a:effectLst/>
                <a:latin typeface="Bodoni MT Black" pitchFamily="18" charset="0"/>
                <a:ea typeface="Times New Roman" pitchFamily="18" charset="0"/>
                <a:cs typeface="Times New Roman" pitchFamily="18" charset="0"/>
              </a:rPr>
              <a:t>2. Active Type: </a:t>
            </a:r>
            <a:endParaRPr lang="en-US" b="1" dirty="0" smtClean="0"/>
          </a:p>
          <a:p>
            <a:pPr lvl="0" algn="just">
              <a:buFont typeface="Wingdings" pitchFamily="2" charset="2"/>
              <a:buChar char="v"/>
            </a:pPr>
            <a:r>
              <a:rPr lang="en-US" b="1" dirty="0" smtClean="0">
                <a:solidFill>
                  <a:srgbClr val="0000FF"/>
                </a:solidFill>
              </a:rPr>
              <a:t>Photo-voltaic Cell </a:t>
            </a:r>
            <a:r>
              <a:rPr lang="en-US" b="1" dirty="0" smtClean="0"/>
              <a:t>– The voltage change that occurs across the p-n junction due to light radiation is known by its corresponding solar cell value or light intensity.</a:t>
            </a:r>
            <a:endParaRPr lang="en-IN" b="1" u="sng" dirty="0" smtClean="0"/>
          </a:p>
          <a:p>
            <a:pPr lvl="0" algn="just">
              <a:buFont typeface="Wingdings" pitchFamily="2" charset="2"/>
              <a:buChar char="v"/>
            </a:pPr>
            <a:r>
              <a:rPr lang="en-US" b="1" dirty="0" smtClean="0">
                <a:hlinkClick r:id="rId2"/>
              </a:rPr>
              <a:t>Thermopile</a:t>
            </a:r>
            <a:r>
              <a:rPr lang="en-US" b="1" dirty="0" smtClean="0"/>
              <a:t> – The voltage change developed across a junction of two dissimilar metals is known by its corresponding value of temperature, heat or flow.</a:t>
            </a:r>
            <a:endParaRPr lang="en-IN" b="1" u="sng" dirty="0" smtClean="0"/>
          </a:p>
          <a:p>
            <a:pPr lvl="0" algn="just">
              <a:buFont typeface="Wingdings" pitchFamily="2" charset="2"/>
              <a:buChar char="v"/>
            </a:pPr>
            <a:r>
              <a:rPr lang="en-US" b="1" dirty="0" smtClean="0">
                <a:hlinkClick r:id="rId3" tooltip="Piezoelectric Transducer"/>
              </a:rPr>
              <a:t>Piezoelectric Type</a:t>
            </a:r>
            <a:r>
              <a:rPr lang="en-US" b="1" dirty="0" smtClean="0"/>
              <a:t> – When an external force is applied on to a quartz crystal, there will be a change in the voltage generated across the surface. This change is measured by its corresponding value of sound or vibration.</a:t>
            </a:r>
            <a:endParaRPr lang="en-IN" b="1" u="sng" dirty="0" smtClean="0"/>
          </a:p>
          <a:p>
            <a:pPr lvl="0" algn="just">
              <a:buFont typeface="Wingdings" pitchFamily="2" charset="2"/>
              <a:buChar char="v"/>
            </a:pPr>
            <a:r>
              <a:rPr lang="en-US" b="1" dirty="0" smtClean="0">
                <a:solidFill>
                  <a:srgbClr val="0000FF"/>
                </a:solidFill>
              </a:rPr>
              <a:t>Moving Coil Type </a:t>
            </a:r>
            <a:r>
              <a:rPr lang="en-US" b="1" dirty="0" smtClean="0"/>
              <a:t>– The change in voltage generated in a magnetic field can be measured using its corresponding value of vibration or velocity.</a:t>
            </a:r>
            <a:endParaRPr lang="en-IN" b="1" u="sng" dirty="0" smtClean="0"/>
          </a:p>
          <a:p>
            <a:pPr algn="just"/>
            <a:endParaRPr lang="en-IN" b="1" u="sng" dirty="0" smtClean="0"/>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000099"/>
              </a:solidFill>
              <a:effectLst/>
              <a:latin typeface="Bodoni MT Black" pitchFamily="18" charset="0"/>
              <a:cs typeface="Arial" pitchFamily="34" charset="0"/>
            </a:endParaRPr>
          </a:p>
        </p:txBody>
      </p:sp>
      <p:pic>
        <p:nvPicPr>
          <p:cNvPr id="3" name="Picture 6"/>
          <p:cNvPicPr>
            <a:picLocks noChangeAspect="1" noChangeArrowheads="1"/>
          </p:cNvPicPr>
          <p:nvPr/>
        </p:nvPicPr>
        <p:blipFill>
          <a:blip r:embed="rId4"/>
          <a:srcRect/>
          <a:stretch>
            <a:fillRect/>
          </a:stretch>
        </p:blipFill>
        <p:spPr bwMode="auto">
          <a:xfrm>
            <a:off x="142844" y="3219472"/>
            <a:ext cx="5143536" cy="3352800"/>
          </a:xfrm>
          <a:prstGeom prst="rect">
            <a:avLst/>
          </a:prstGeom>
          <a:noFill/>
          <a:ln w="9525">
            <a:noFill/>
            <a:miter lim="800000"/>
            <a:headEnd/>
            <a:tailEnd/>
          </a:ln>
        </p:spPr>
      </p:pic>
      <p:pic>
        <p:nvPicPr>
          <p:cNvPr id="4" name="Picture 2" descr="C:\Users\GPC\Pictures\SchemaPiezo.gif"/>
          <p:cNvPicPr>
            <a:picLocks noChangeAspect="1" noChangeArrowheads="1"/>
          </p:cNvPicPr>
          <p:nvPr/>
        </p:nvPicPr>
        <p:blipFill>
          <a:blip r:embed="rId5"/>
          <a:srcRect/>
          <a:stretch>
            <a:fillRect/>
          </a:stretch>
        </p:blipFill>
        <p:spPr>
          <a:xfrm>
            <a:off x="5572133" y="3071810"/>
            <a:ext cx="3357586" cy="3171825"/>
          </a:xfrm>
          <a:prstGeom prst="rect">
            <a:avLst/>
          </a:prstGeom>
          <a:noFill/>
        </p:spPr>
      </p:pic>
      <p:sp>
        <p:nvSpPr>
          <p:cNvPr id="5" name="Rectangle 4"/>
          <p:cNvSpPr/>
          <p:nvPr/>
        </p:nvSpPr>
        <p:spPr>
          <a:xfrm>
            <a:off x="6138857" y="6274378"/>
            <a:ext cx="2538772" cy="369332"/>
          </a:xfrm>
          <a:prstGeom prst="rect">
            <a:avLst/>
          </a:prstGeom>
        </p:spPr>
        <p:txBody>
          <a:bodyPr wrap="none">
            <a:spAutoFit/>
          </a:bodyPr>
          <a:lstStyle/>
          <a:p>
            <a:r>
              <a:rPr lang="en-US" b="1" dirty="0" smtClean="0">
                <a:solidFill>
                  <a:srgbClr val="FF3300"/>
                </a:solidFill>
              </a:rPr>
              <a:t>Piezoelectric  Transducer</a:t>
            </a:r>
            <a:endParaRPr lang="en-IN" b="1" dirty="0">
              <a:solidFill>
                <a:srgbClr val="FF33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42844" y="71414"/>
            <a:ext cx="9001124" cy="700070"/>
          </a:xfrm>
          <a:prstGeom prst="rect">
            <a:avLst/>
          </a:prstGeom>
        </p:spPr>
        <p:txBody>
          <a:bodyPr rtlCol="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solidFill>
                    <a:sysClr val="windowText" lastClr="000000"/>
                  </a:solidFill>
                </a:ln>
                <a:solidFill>
                  <a:srgbClr val="FF3300"/>
                </a:solidFill>
                <a:effectLst/>
                <a:uLnTx/>
                <a:uFillTx/>
                <a:latin typeface="Broadway" pitchFamily="82" charset="0"/>
                <a:ea typeface="+mj-ea"/>
                <a:cs typeface="Times New Roman" pitchFamily="18" charset="0"/>
              </a:rPr>
              <a:t>Primary and Secondary Transducers</a:t>
            </a:r>
          </a:p>
        </p:txBody>
      </p:sp>
      <p:sp>
        <p:nvSpPr>
          <p:cNvPr id="4" name="Text Box 29"/>
          <p:cNvSpPr txBox="1">
            <a:spLocks noChangeArrowheads="1"/>
          </p:cNvSpPr>
          <p:nvPr/>
        </p:nvSpPr>
        <p:spPr bwMode="auto">
          <a:xfrm>
            <a:off x="395536" y="714356"/>
            <a:ext cx="8253442" cy="2169825"/>
          </a:xfrm>
          <a:prstGeom prst="rect">
            <a:avLst/>
          </a:prstGeom>
          <a:noFill/>
          <a:ln w="9525">
            <a:noFill/>
            <a:miter lim="800000"/>
            <a:headEnd/>
            <a:tailEnd/>
          </a:ln>
        </p:spPr>
        <p:txBody>
          <a:bodyPr wrap="square">
            <a:spAutoFit/>
          </a:bodyPr>
          <a:lstStyle/>
          <a:p>
            <a:pPr marL="285750" indent="-285750" algn="just">
              <a:spcBef>
                <a:spcPct val="50000"/>
              </a:spcBef>
              <a:buFont typeface="Wingdings" panose="05000000000000000000" pitchFamily="2" charset="2"/>
              <a:buChar char="q"/>
            </a:pPr>
            <a:r>
              <a:rPr lang="en-US" b="1" dirty="0"/>
              <a:t> </a:t>
            </a:r>
            <a:r>
              <a:rPr lang="en-US" b="1" dirty="0">
                <a:cs typeface="Times New Roman" pitchFamily="18" charset="0"/>
              </a:rPr>
              <a:t>Some transducers contain the mechanical as well as electrical device. </a:t>
            </a:r>
            <a:r>
              <a:rPr lang="en-US" b="1" dirty="0">
                <a:solidFill>
                  <a:srgbClr val="000099"/>
                </a:solidFill>
                <a:effectLst>
                  <a:outerShdw blurRad="38100" dist="38100" dir="2700000" algn="tl">
                    <a:srgbClr val="000000">
                      <a:alpha val="43137"/>
                    </a:srgbClr>
                  </a:outerShdw>
                </a:effectLst>
                <a:cs typeface="Times New Roman" pitchFamily="18" charset="0"/>
              </a:rPr>
              <a:t>The mechanical device converts the physical quantity to be measured into a mechanical signal. Such mechanical device are called as the </a:t>
            </a:r>
            <a:r>
              <a:rPr lang="en-US" b="1" u="sng" dirty="0">
                <a:solidFill>
                  <a:srgbClr val="000099"/>
                </a:solidFill>
                <a:effectLst>
                  <a:outerShdw blurRad="38100" dist="38100" dir="2700000" algn="tl">
                    <a:srgbClr val="000000">
                      <a:alpha val="43137"/>
                    </a:srgbClr>
                  </a:outerShdw>
                </a:effectLst>
                <a:cs typeface="Times New Roman" pitchFamily="18" charset="0"/>
              </a:rPr>
              <a:t>primary transducers</a:t>
            </a:r>
            <a:r>
              <a:rPr lang="en-US" b="1" dirty="0">
                <a:solidFill>
                  <a:srgbClr val="000099"/>
                </a:solidFill>
                <a:effectLst>
                  <a:outerShdw blurRad="38100" dist="38100" dir="2700000" algn="tl">
                    <a:srgbClr val="000000">
                      <a:alpha val="43137"/>
                    </a:srgbClr>
                  </a:outerShdw>
                </a:effectLst>
                <a:cs typeface="Times New Roman" pitchFamily="18" charset="0"/>
              </a:rPr>
              <a:t>,</a:t>
            </a:r>
            <a:r>
              <a:rPr lang="en-US" b="1" dirty="0">
                <a:cs typeface="Times New Roman" pitchFamily="18" charset="0"/>
              </a:rPr>
              <a:t> because they deal with the physical quantity to be measured.</a:t>
            </a:r>
          </a:p>
          <a:p>
            <a:pPr marL="285750" indent="-285750" algn="just">
              <a:spcBef>
                <a:spcPct val="50000"/>
              </a:spcBef>
              <a:buFont typeface="Wingdings" panose="05000000000000000000" pitchFamily="2" charset="2"/>
              <a:buChar char="q"/>
            </a:pPr>
            <a:r>
              <a:rPr lang="en-US" b="1" dirty="0">
                <a:solidFill>
                  <a:srgbClr val="C00000"/>
                </a:solidFill>
                <a:cs typeface="Times New Roman" pitchFamily="18" charset="0"/>
              </a:rPr>
              <a:t>The electrical device then convert this mechanical signal into a corresponding electrical signal. Such electrical device are known as </a:t>
            </a:r>
            <a:r>
              <a:rPr lang="en-US" b="1" u="sng" dirty="0" smtClean="0">
                <a:solidFill>
                  <a:srgbClr val="0000FF"/>
                </a:solidFill>
                <a:cs typeface="Times New Roman" pitchFamily="18" charset="0"/>
              </a:rPr>
              <a:t>secondary </a:t>
            </a:r>
            <a:r>
              <a:rPr lang="en-US" b="1" u="sng" dirty="0">
                <a:solidFill>
                  <a:srgbClr val="0000FF"/>
                </a:solidFill>
                <a:cs typeface="Times New Roman" pitchFamily="18" charset="0"/>
              </a:rPr>
              <a:t>transducers</a:t>
            </a:r>
            <a:r>
              <a:rPr lang="en-US" b="1" dirty="0" smtClean="0">
                <a:solidFill>
                  <a:srgbClr val="C00000"/>
                </a:solidFill>
                <a:cs typeface="Times New Roman" pitchFamily="18" charset="0"/>
              </a:rPr>
              <a:t>.</a:t>
            </a:r>
          </a:p>
          <a:p>
            <a:pPr marL="285750" indent="-285750">
              <a:buFont typeface="Wingdings" panose="05000000000000000000" pitchFamily="2" charset="2"/>
              <a:buChar char="q"/>
            </a:pPr>
            <a:endParaRPr lang="en-US" b="1" dirty="0" smtClean="0">
              <a:cs typeface="Times New Roman" pitchFamily="18" charset="0"/>
            </a:endParaRPr>
          </a:p>
        </p:txBody>
      </p:sp>
      <p:pic>
        <p:nvPicPr>
          <p:cNvPr id="5" name="Picture 4"/>
          <p:cNvPicPr>
            <a:picLocks noChangeAspect="1" noChangeArrowheads="1"/>
          </p:cNvPicPr>
          <p:nvPr/>
        </p:nvPicPr>
        <p:blipFill>
          <a:blip r:embed="rId2">
            <a:lum bright="-20000" contrast="40000"/>
          </a:blip>
          <a:srcRect/>
          <a:stretch>
            <a:fillRect/>
          </a:stretch>
        </p:blipFill>
        <p:spPr bwMode="auto">
          <a:xfrm>
            <a:off x="4572000" y="2708920"/>
            <a:ext cx="4392488" cy="3762565"/>
          </a:xfrm>
          <a:prstGeom prst="rect">
            <a:avLst/>
          </a:prstGeom>
          <a:noFill/>
          <a:ln w="9525">
            <a:noFill/>
            <a:miter lim="800000"/>
            <a:headEnd/>
            <a:tailEnd/>
          </a:ln>
        </p:spPr>
      </p:pic>
      <p:sp>
        <p:nvSpPr>
          <p:cNvPr id="6" name="Rectangle 5"/>
          <p:cNvSpPr/>
          <p:nvPr/>
        </p:nvSpPr>
        <p:spPr>
          <a:xfrm>
            <a:off x="395536" y="2835188"/>
            <a:ext cx="3784472" cy="3139321"/>
          </a:xfrm>
          <a:prstGeom prst="rect">
            <a:avLst/>
          </a:prstGeom>
        </p:spPr>
        <p:txBody>
          <a:bodyPr wrap="square">
            <a:spAutoFit/>
          </a:bodyPr>
          <a:lstStyle/>
          <a:p>
            <a:pPr marL="285750" indent="-285750" algn="just">
              <a:buFont typeface="Wingdings" panose="05000000000000000000" pitchFamily="2" charset="2"/>
              <a:buChar char="q"/>
            </a:pPr>
            <a:r>
              <a:rPr lang="en-US" b="1" dirty="0" smtClean="0">
                <a:solidFill>
                  <a:srgbClr val="0000FF"/>
                </a:solidFill>
                <a:cs typeface="Times New Roman" pitchFamily="18" charset="0"/>
              </a:rPr>
              <a:t>Ref  fig in which the diaphragm  act as primary transducer. It convert pressure (the quantity to be measured) into displacement(the mechanical signal).</a:t>
            </a:r>
          </a:p>
          <a:p>
            <a:pPr marL="285750" indent="-285750" algn="just">
              <a:buFont typeface="Wingdings" panose="05000000000000000000" pitchFamily="2" charset="2"/>
              <a:buChar char="q"/>
            </a:pPr>
            <a:endParaRPr lang="en-US" b="1" dirty="0" smtClean="0">
              <a:cs typeface="Times New Roman" pitchFamily="18" charset="0"/>
            </a:endParaRPr>
          </a:p>
          <a:p>
            <a:pPr marL="285750" indent="-285750" algn="just">
              <a:buFont typeface="Wingdings" panose="05000000000000000000" pitchFamily="2" charset="2"/>
              <a:buChar char="q"/>
            </a:pPr>
            <a:r>
              <a:rPr lang="en-US" b="1" dirty="0" smtClean="0">
                <a:solidFill>
                  <a:srgbClr val="CC0099"/>
                </a:solidFill>
                <a:cs typeface="Times New Roman" pitchFamily="18" charset="0"/>
              </a:rPr>
              <a:t>displacement is then converted into change in resistance using strain gauge. Hence strain gauge acts as the secondary transducer.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3568" y="548680"/>
            <a:ext cx="7924800" cy="1143000"/>
          </a:xfrm>
          <a:prstGeom prst="rect">
            <a:avLst/>
          </a:prstGeom>
        </p:spPr>
        <p:txBody>
          <a:bodyPr anchor="ctr">
            <a:normAutofit fontScale="97500"/>
          </a:bodyPr>
          <a:lstStyle/>
          <a:p>
            <a:pPr algn="ctr" fontAlgn="auto">
              <a:spcAft>
                <a:spcPts val="0"/>
              </a:spcAft>
              <a:defRPr/>
            </a:pPr>
            <a:r>
              <a:rPr lang="en-US" sz="3200" dirty="0">
                <a:solidFill>
                  <a:srgbClr val="FF3300"/>
                </a:solidFill>
                <a:latin typeface="Broadway" pitchFamily="82" charset="0"/>
                <a:ea typeface="+mj-ea"/>
                <a:cs typeface="Times New Roman" pitchFamily="18" charset="0"/>
              </a:rPr>
              <a:t>CLASSIFICATION OF TRANSDUCERS</a:t>
            </a:r>
            <a:br>
              <a:rPr lang="en-US" sz="3200" dirty="0">
                <a:solidFill>
                  <a:srgbClr val="FF3300"/>
                </a:solidFill>
                <a:latin typeface="Broadway" pitchFamily="82" charset="0"/>
                <a:ea typeface="+mj-ea"/>
                <a:cs typeface="Times New Roman" pitchFamily="18" charset="0"/>
              </a:rPr>
            </a:br>
            <a:r>
              <a:rPr lang="en-US" sz="3200" dirty="0">
                <a:solidFill>
                  <a:srgbClr val="000099"/>
                </a:solidFill>
                <a:latin typeface="Broadway" pitchFamily="82" charset="0"/>
                <a:ea typeface="+mj-ea"/>
                <a:cs typeface="Times New Roman" pitchFamily="18" charset="0"/>
              </a:rPr>
              <a:t>According to Transduction P</a:t>
            </a:r>
            <a:r>
              <a:rPr lang="en-US" sz="3200" dirty="0" err="1">
                <a:solidFill>
                  <a:srgbClr val="000099"/>
                </a:solidFill>
                <a:latin typeface="Broadway" pitchFamily="82" charset="0"/>
                <a:ea typeface="+mj-ea"/>
                <a:cs typeface="Times New Roman" pitchFamily="18" charset="0"/>
              </a:rPr>
              <a:t>rinciple</a:t>
            </a:r>
            <a:r>
              <a:rPr lang="en-US" sz="3200" dirty="0">
                <a:solidFill>
                  <a:srgbClr val="000099"/>
                </a:solidFill>
                <a:latin typeface="Broadway" pitchFamily="82" charset="0"/>
                <a:ea typeface="+mj-ea"/>
                <a:cs typeface="Times New Roman" pitchFamily="18" charset="0"/>
              </a:rPr>
              <a:t> </a:t>
            </a:r>
          </a:p>
        </p:txBody>
      </p:sp>
      <p:pic>
        <p:nvPicPr>
          <p:cNvPr id="4" name="Picture 1"/>
          <p:cNvPicPr>
            <a:picLocks noChangeAspect="1" noChangeArrowheads="1"/>
          </p:cNvPicPr>
          <p:nvPr/>
        </p:nvPicPr>
        <p:blipFill>
          <a:blip r:embed="rId2"/>
          <a:srcRect/>
          <a:stretch>
            <a:fillRect/>
          </a:stretch>
        </p:blipFill>
        <p:spPr>
          <a:xfrm>
            <a:off x="438547" y="2204864"/>
            <a:ext cx="8229600" cy="401002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214282" y="71414"/>
            <a:ext cx="8643998" cy="4801314"/>
          </a:xfrm>
          <a:prstGeom prst="rect">
            <a:avLst/>
          </a:prstGeom>
          <a:noFill/>
          <a:ln w="9525">
            <a:noFill/>
            <a:miter lim="800000"/>
            <a:headEnd/>
            <a:tailEnd/>
          </a:ln>
        </p:spPr>
        <p:txBody>
          <a:bodyPr wrap="square">
            <a:spAutoFit/>
          </a:bodyPr>
          <a:lstStyle/>
          <a:p>
            <a:pPr algn="just"/>
            <a:r>
              <a:rPr lang="en-US" b="1" dirty="0">
                <a:solidFill>
                  <a:srgbClr val="000099"/>
                </a:solidFill>
                <a:cs typeface="Times New Roman" pitchFamily="18" charset="0"/>
              </a:rPr>
              <a:t>CAPACITIVE TRANSDUCER:</a:t>
            </a:r>
          </a:p>
          <a:p>
            <a:pPr algn="just">
              <a:buFont typeface="Arial" pitchFamily="34" charset="0"/>
              <a:buChar char="•"/>
            </a:pPr>
            <a:r>
              <a:rPr lang="en-US" b="1" dirty="0">
                <a:cs typeface="Times New Roman" pitchFamily="18" charset="0"/>
              </a:rPr>
              <a:t>In capacitive transduction transducers the </a:t>
            </a:r>
            <a:r>
              <a:rPr lang="en-US" b="1" dirty="0" err="1">
                <a:cs typeface="Times New Roman" pitchFamily="18" charset="0"/>
              </a:rPr>
              <a:t>measurand</a:t>
            </a:r>
            <a:r>
              <a:rPr lang="en-US" b="1" dirty="0">
                <a:cs typeface="Times New Roman" pitchFamily="18" charset="0"/>
              </a:rPr>
              <a:t> is converted to a change in the capacitance.</a:t>
            </a:r>
          </a:p>
          <a:p>
            <a:pPr algn="just"/>
            <a:r>
              <a:rPr lang="en-US" b="1" dirty="0">
                <a:cs typeface="Times New Roman" pitchFamily="18" charset="0"/>
              </a:rPr>
              <a:t>• A typical capacitor is comprised of two parallel plates of conducting material separated by an electrical insulating material called a dielectric. The plates and the dielectric may be either flattened or rolled.</a:t>
            </a:r>
          </a:p>
          <a:p>
            <a:pPr algn="just"/>
            <a:r>
              <a:rPr lang="en-US" b="1" dirty="0">
                <a:cs typeface="Times New Roman" pitchFamily="18" charset="0"/>
              </a:rPr>
              <a:t>• The purpose of the dielectric is to help the two parallel plates maintain their stored electrical charges.</a:t>
            </a:r>
          </a:p>
          <a:p>
            <a:pPr algn="just"/>
            <a:r>
              <a:rPr lang="en-US" b="1" dirty="0">
                <a:cs typeface="Times New Roman" pitchFamily="18" charset="0"/>
              </a:rPr>
              <a:t>• The relationship between the capacitance and the size of capacitor plate, amount of plate separation, and the dielectric is given by</a:t>
            </a:r>
          </a:p>
          <a:p>
            <a:pPr algn="just"/>
            <a:r>
              <a:rPr lang="en-US" b="1" dirty="0">
                <a:cs typeface="Times New Roman" pitchFamily="18" charset="0"/>
              </a:rPr>
              <a:t>C  = </a:t>
            </a:r>
            <a:r>
              <a:rPr lang="el-GR" b="1" dirty="0">
                <a:cs typeface="Times New Roman" pitchFamily="18" charset="0"/>
              </a:rPr>
              <a:t> ε</a:t>
            </a:r>
            <a:r>
              <a:rPr lang="en-US" b="1" dirty="0">
                <a:cs typeface="Times New Roman" pitchFamily="18" charset="0"/>
              </a:rPr>
              <a:t>0</a:t>
            </a:r>
            <a:r>
              <a:rPr lang="el-GR" b="1" dirty="0">
                <a:cs typeface="Times New Roman" pitchFamily="18" charset="0"/>
              </a:rPr>
              <a:t> ε</a:t>
            </a:r>
            <a:r>
              <a:rPr lang="en-US" b="1" dirty="0">
                <a:cs typeface="Times New Roman" pitchFamily="18" charset="0"/>
              </a:rPr>
              <a:t>r A / d</a:t>
            </a:r>
          </a:p>
          <a:p>
            <a:pPr algn="just"/>
            <a:r>
              <a:rPr lang="en-US" b="1" dirty="0">
                <a:cs typeface="Times New Roman" pitchFamily="18" charset="0"/>
              </a:rPr>
              <a:t>d is the separation distance of plates (m)</a:t>
            </a:r>
          </a:p>
          <a:p>
            <a:pPr algn="just"/>
            <a:r>
              <a:rPr lang="en-US" b="1" i="1" dirty="0">
                <a:cs typeface="Times New Roman" pitchFamily="18" charset="0"/>
              </a:rPr>
              <a:t>C is the capacitance (F, Farad)</a:t>
            </a:r>
          </a:p>
          <a:p>
            <a:pPr algn="just"/>
            <a:r>
              <a:rPr lang="el-GR" b="1" dirty="0">
                <a:cs typeface="Times New Roman" pitchFamily="18" charset="0"/>
              </a:rPr>
              <a:t>ε</a:t>
            </a:r>
            <a:r>
              <a:rPr lang="en-US" b="1" dirty="0">
                <a:cs typeface="Times New Roman" pitchFamily="18" charset="0"/>
              </a:rPr>
              <a:t>0 : absolute permittivity of vacuum</a:t>
            </a:r>
          </a:p>
          <a:p>
            <a:pPr algn="just"/>
            <a:r>
              <a:rPr lang="el-GR" b="1" dirty="0">
                <a:cs typeface="Times New Roman" pitchFamily="18" charset="0"/>
              </a:rPr>
              <a:t>ε</a:t>
            </a:r>
            <a:r>
              <a:rPr lang="en-US" b="1" dirty="0">
                <a:cs typeface="Times New Roman" pitchFamily="18" charset="0"/>
              </a:rPr>
              <a:t>r : relative permittivity</a:t>
            </a:r>
          </a:p>
          <a:p>
            <a:pPr algn="just"/>
            <a:r>
              <a:rPr lang="en-US" b="1" i="1" dirty="0">
                <a:cs typeface="Times New Roman" pitchFamily="18" charset="0"/>
              </a:rPr>
              <a:t>A is the effective (overlapping) area of capacitor plates (m2)</a:t>
            </a:r>
          </a:p>
          <a:p>
            <a:pPr algn="just"/>
            <a:endParaRPr lang="en-US" b="1" dirty="0">
              <a:cs typeface="Times New Roman" pitchFamily="18" charset="0"/>
            </a:endParaRPr>
          </a:p>
        </p:txBody>
      </p:sp>
      <p:grpSp>
        <p:nvGrpSpPr>
          <p:cNvPr id="3" name="Group 3"/>
          <p:cNvGrpSpPr>
            <a:grpSpLocks/>
          </p:cNvGrpSpPr>
          <p:nvPr/>
        </p:nvGrpSpPr>
        <p:grpSpPr bwMode="auto">
          <a:xfrm>
            <a:off x="5000628" y="2833694"/>
            <a:ext cx="1609725" cy="1524000"/>
            <a:chOff x="302" y="372"/>
            <a:chExt cx="1014" cy="800"/>
          </a:xfrm>
        </p:grpSpPr>
        <p:sp>
          <p:nvSpPr>
            <p:cNvPr id="4" name="Line 4"/>
            <p:cNvSpPr>
              <a:spLocks noChangeShapeType="1"/>
            </p:cNvSpPr>
            <p:nvPr/>
          </p:nvSpPr>
          <p:spPr bwMode="auto">
            <a:xfrm>
              <a:off x="748" y="709"/>
              <a:ext cx="0" cy="96"/>
            </a:xfrm>
            <a:prstGeom prst="line">
              <a:avLst/>
            </a:prstGeom>
            <a:noFill/>
            <a:ln w="9525">
              <a:solidFill>
                <a:srgbClr val="FFFF00"/>
              </a:solidFill>
              <a:round/>
              <a:headEnd/>
              <a:tailEnd type="triangle" w="med" len="med"/>
            </a:ln>
          </p:spPr>
          <p:txBody>
            <a:bodyPr/>
            <a:lstStyle/>
            <a:p>
              <a:endParaRPr lang="en-IN"/>
            </a:p>
          </p:txBody>
        </p:sp>
        <p:sp>
          <p:nvSpPr>
            <p:cNvPr id="5" name="Text Box 5"/>
            <p:cNvSpPr txBox="1">
              <a:spLocks noChangeArrowheads="1"/>
            </p:cNvSpPr>
            <p:nvPr/>
          </p:nvSpPr>
          <p:spPr bwMode="auto">
            <a:xfrm>
              <a:off x="617" y="436"/>
              <a:ext cx="357" cy="327"/>
            </a:xfrm>
            <a:prstGeom prst="rect">
              <a:avLst/>
            </a:prstGeom>
            <a:noFill/>
            <a:ln w="9525">
              <a:noFill/>
              <a:miter lim="800000"/>
              <a:headEnd/>
              <a:tailEnd/>
            </a:ln>
          </p:spPr>
          <p:txBody>
            <a:bodyPr wrap="none">
              <a:spAutoFit/>
            </a:bodyPr>
            <a:lstStyle/>
            <a:p>
              <a:r>
                <a:rPr lang="en-US" b="1"/>
                <a:t>d</a:t>
              </a:r>
              <a:r>
                <a:rPr lang="en-US" sz="2800">
                  <a:solidFill>
                    <a:srgbClr val="FFFF00"/>
                  </a:solidFill>
                </a:rPr>
                <a:t>  </a:t>
              </a:r>
            </a:p>
          </p:txBody>
        </p:sp>
        <p:sp>
          <p:nvSpPr>
            <p:cNvPr id="6" name="Rectangle 6"/>
            <p:cNvSpPr>
              <a:spLocks noChangeArrowheads="1"/>
            </p:cNvSpPr>
            <p:nvPr/>
          </p:nvSpPr>
          <p:spPr bwMode="auto">
            <a:xfrm>
              <a:off x="306" y="372"/>
              <a:ext cx="960" cy="48"/>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7" name="Rectangle 7"/>
            <p:cNvSpPr>
              <a:spLocks noChangeArrowheads="1"/>
            </p:cNvSpPr>
            <p:nvPr/>
          </p:nvSpPr>
          <p:spPr bwMode="auto">
            <a:xfrm>
              <a:off x="302" y="804"/>
              <a:ext cx="960" cy="48"/>
            </a:xfrm>
            <a:prstGeom prst="rect">
              <a:avLst/>
            </a:prstGeom>
            <a:solidFill>
              <a:srgbClr val="FFFF00"/>
            </a:solidFill>
            <a:ln w="9525">
              <a:solidFill>
                <a:schemeClr val="tx1"/>
              </a:solidFill>
              <a:miter lim="800000"/>
              <a:headEnd/>
              <a:tailEnd/>
            </a:ln>
          </p:spPr>
          <p:txBody>
            <a:bodyPr wrap="none" anchor="ctr"/>
            <a:lstStyle/>
            <a:p>
              <a:endParaRPr lang="en-US">
                <a:latin typeface="Calibri" pitchFamily="34" charset="0"/>
              </a:endParaRPr>
            </a:p>
          </p:txBody>
        </p:sp>
        <p:sp>
          <p:nvSpPr>
            <p:cNvPr id="8" name="Text Box 8"/>
            <p:cNvSpPr txBox="1">
              <a:spLocks noChangeArrowheads="1"/>
            </p:cNvSpPr>
            <p:nvPr/>
          </p:nvSpPr>
          <p:spPr bwMode="auto">
            <a:xfrm>
              <a:off x="397" y="845"/>
              <a:ext cx="919" cy="327"/>
            </a:xfrm>
            <a:prstGeom prst="rect">
              <a:avLst/>
            </a:prstGeom>
            <a:noFill/>
            <a:ln w="9525">
              <a:noFill/>
              <a:miter lim="800000"/>
              <a:headEnd/>
              <a:tailEnd/>
            </a:ln>
          </p:spPr>
          <p:txBody>
            <a:bodyPr wrap="none">
              <a:spAutoFit/>
            </a:bodyPr>
            <a:lstStyle/>
            <a:p>
              <a:r>
                <a:rPr lang="en-US" b="1"/>
                <a:t>Area=A</a:t>
              </a:r>
              <a:r>
                <a:rPr lang="en-US" sz="2800"/>
                <a:t>  </a:t>
              </a:r>
            </a:p>
          </p:txBody>
        </p:sp>
        <p:sp>
          <p:nvSpPr>
            <p:cNvPr id="9" name="Line 9"/>
            <p:cNvSpPr>
              <a:spLocks noChangeShapeType="1"/>
            </p:cNvSpPr>
            <p:nvPr/>
          </p:nvSpPr>
          <p:spPr bwMode="auto">
            <a:xfrm flipV="1">
              <a:off x="728" y="436"/>
              <a:ext cx="0" cy="96"/>
            </a:xfrm>
            <a:prstGeom prst="line">
              <a:avLst/>
            </a:prstGeom>
            <a:noFill/>
            <a:ln w="9525">
              <a:solidFill>
                <a:srgbClr val="FFFF00"/>
              </a:solidFill>
              <a:round/>
              <a:headEnd/>
              <a:tailEnd type="triangle" w="med" len="med"/>
            </a:ln>
          </p:spPr>
          <p:txBody>
            <a:bodyPr/>
            <a:lstStyle/>
            <a:p>
              <a:endParaRPr lang="en-IN"/>
            </a:p>
          </p:txBody>
        </p:sp>
      </p:grpSp>
      <p:pic>
        <p:nvPicPr>
          <p:cNvPr id="11" name="Picture 1"/>
          <p:cNvPicPr>
            <a:picLocks noChangeAspect="1" noChangeArrowheads="1"/>
          </p:cNvPicPr>
          <p:nvPr/>
        </p:nvPicPr>
        <p:blipFill>
          <a:blip r:embed="rId2"/>
          <a:srcRect/>
          <a:stretch>
            <a:fillRect/>
          </a:stretch>
        </p:blipFill>
        <p:spPr bwMode="auto">
          <a:xfrm>
            <a:off x="6572264" y="2857496"/>
            <a:ext cx="2533647" cy="990600"/>
          </a:xfrm>
          <a:prstGeom prst="rect">
            <a:avLst/>
          </a:prstGeom>
          <a:noFill/>
          <a:ln w="9525">
            <a:noFill/>
            <a:miter lim="800000"/>
            <a:headEnd/>
            <a:tailEnd/>
          </a:ln>
        </p:spPr>
      </p:pic>
      <p:sp>
        <p:nvSpPr>
          <p:cNvPr id="12" name="Text Box 12"/>
          <p:cNvSpPr txBox="1">
            <a:spLocks noChangeArrowheads="1"/>
          </p:cNvSpPr>
          <p:nvPr/>
        </p:nvSpPr>
        <p:spPr bwMode="auto">
          <a:xfrm>
            <a:off x="6243670" y="3857628"/>
            <a:ext cx="2971800" cy="369888"/>
          </a:xfrm>
          <a:prstGeom prst="rect">
            <a:avLst/>
          </a:prstGeom>
          <a:noFill/>
          <a:ln w="9525">
            <a:noFill/>
            <a:miter lim="800000"/>
            <a:headEnd/>
            <a:tailEnd/>
          </a:ln>
        </p:spPr>
        <p:txBody>
          <a:bodyPr>
            <a:spAutoFit/>
          </a:bodyPr>
          <a:lstStyle/>
          <a:p>
            <a:r>
              <a:rPr lang="en-US" b="1" dirty="0">
                <a:latin typeface="Calibri" pitchFamily="34" charset="0"/>
              </a:rPr>
              <a:t>Either A, d or </a:t>
            </a:r>
            <a:r>
              <a:rPr lang="en-US" b="1" dirty="0">
                <a:latin typeface="Calibri" pitchFamily="34" charset="0"/>
                <a:cs typeface="Times New Roman" pitchFamily="18" charset="0"/>
              </a:rPr>
              <a:t>ε can be varied.</a:t>
            </a:r>
          </a:p>
        </p:txBody>
      </p:sp>
      <p:sp>
        <p:nvSpPr>
          <p:cNvPr id="13" name="TextBox 4"/>
          <p:cNvSpPr txBox="1">
            <a:spLocks noChangeArrowheads="1"/>
          </p:cNvSpPr>
          <p:nvPr/>
        </p:nvSpPr>
        <p:spPr bwMode="auto">
          <a:xfrm>
            <a:off x="142844" y="4683823"/>
            <a:ext cx="5857916" cy="1200329"/>
          </a:xfrm>
          <a:prstGeom prst="rect">
            <a:avLst/>
          </a:prstGeom>
          <a:noFill/>
          <a:ln w="9525">
            <a:noFill/>
            <a:miter lim="800000"/>
            <a:headEnd/>
            <a:tailEnd/>
          </a:ln>
        </p:spPr>
        <p:txBody>
          <a:bodyPr wrap="square">
            <a:spAutoFit/>
          </a:bodyPr>
          <a:lstStyle/>
          <a:p>
            <a:pPr algn="just"/>
            <a:r>
              <a:rPr lang="en-US" b="1" dirty="0">
                <a:solidFill>
                  <a:srgbClr val="000099"/>
                </a:solidFill>
                <a:cs typeface="Times New Roman" pitchFamily="18" charset="0"/>
              </a:rPr>
              <a:t>ELECTROMAGNETIC TRANSDUCTION:</a:t>
            </a:r>
          </a:p>
          <a:p>
            <a:pPr algn="just">
              <a:buFont typeface="Arial" pitchFamily="34" charset="0"/>
              <a:buChar char="•"/>
            </a:pPr>
            <a:r>
              <a:rPr lang="en-US" b="1" dirty="0">
                <a:cs typeface="Times New Roman" pitchFamily="18" charset="0"/>
              </a:rPr>
              <a:t>In electromagnetic transduction, the </a:t>
            </a:r>
            <a:r>
              <a:rPr lang="en-US" b="1" dirty="0" err="1" smtClean="0">
                <a:cs typeface="Times New Roman" pitchFamily="18" charset="0"/>
              </a:rPr>
              <a:t>measurand</a:t>
            </a:r>
            <a:r>
              <a:rPr lang="en-US" b="1" dirty="0" smtClean="0">
                <a:cs typeface="Times New Roman" pitchFamily="18" charset="0"/>
              </a:rPr>
              <a:t> </a:t>
            </a:r>
            <a:r>
              <a:rPr lang="en-US" b="1" dirty="0">
                <a:cs typeface="Times New Roman" pitchFamily="18" charset="0"/>
              </a:rPr>
              <a:t>is converted to voltage induced in conductor by change in the magnetic flux, in absence of excitation</a:t>
            </a:r>
            <a:r>
              <a:rPr lang="en-US" b="1" dirty="0" smtClean="0">
                <a:cs typeface="Times New Roman" pitchFamily="18" charset="0"/>
              </a:rPr>
              <a:t>.</a:t>
            </a:r>
            <a:endParaRPr lang="en-US" b="1" dirty="0">
              <a:cs typeface="Times New Roman" pitchFamily="18" charset="0"/>
            </a:endParaRPr>
          </a:p>
        </p:txBody>
      </p:sp>
      <p:sp>
        <p:nvSpPr>
          <p:cNvPr id="14" name="Rectangle 13"/>
          <p:cNvSpPr/>
          <p:nvPr/>
        </p:nvSpPr>
        <p:spPr>
          <a:xfrm>
            <a:off x="142844" y="5863256"/>
            <a:ext cx="8858312" cy="923330"/>
          </a:xfrm>
          <a:prstGeom prst="rect">
            <a:avLst/>
          </a:prstGeom>
        </p:spPr>
        <p:txBody>
          <a:bodyPr wrap="square">
            <a:spAutoFit/>
          </a:bodyPr>
          <a:lstStyle/>
          <a:p>
            <a:pPr algn="just">
              <a:buFont typeface="Arial" pitchFamily="34" charset="0"/>
              <a:buChar char="•"/>
            </a:pPr>
            <a:r>
              <a:rPr lang="en-US" b="1" dirty="0" smtClean="0">
                <a:cs typeface="Times New Roman" pitchFamily="18" charset="0"/>
              </a:rPr>
              <a:t>The electromagnetic transducer are self generating active transducers</a:t>
            </a:r>
          </a:p>
          <a:p>
            <a:pPr algn="just">
              <a:buFont typeface="Arial" pitchFamily="34" charset="0"/>
              <a:buChar char="•"/>
            </a:pPr>
            <a:r>
              <a:rPr lang="en-US" b="1" dirty="0" smtClean="0">
                <a:cs typeface="Times New Roman" pitchFamily="18" charset="0"/>
              </a:rPr>
              <a:t>The motion between a piece of magnet and an electromagnet is responsible for the change in flux</a:t>
            </a:r>
            <a:endParaRPr lang="en-US" b="1" dirty="0">
              <a:cs typeface="Times New Roman" pitchFamily="18" charset="0"/>
            </a:endParaRPr>
          </a:p>
        </p:txBody>
      </p:sp>
      <p:pic>
        <p:nvPicPr>
          <p:cNvPr id="15" name="Picture 2" descr="http://www.radioelectronicschool.net/files/downloads/faradyanim.gif"/>
          <p:cNvPicPr>
            <a:picLocks noChangeAspect="1" noChangeArrowheads="1" noCrop="1"/>
          </p:cNvPicPr>
          <p:nvPr/>
        </p:nvPicPr>
        <p:blipFill>
          <a:blip r:embed="rId3"/>
          <a:srcRect/>
          <a:stretch>
            <a:fillRect/>
          </a:stretch>
        </p:blipFill>
        <p:spPr bwMode="auto">
          <a:xfrm>
            <a:off x="6215074" y="4214818"/>
            <a:ext cx="2857520" cy="16824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30_01_Magnet_and_coil"/>
          <p:cNvPicPr>
            <a:picLocks noChangeAspect="1" noChangeArrowheads="1"/>
          </p:cNvPicPr>
          <p:nvPr/>
        </p:nvPicPr>
        <p:blipFill>
          <a:blip r:embed="rId2">
            <a:lum bright="-20000" contrast="40000"/>
          </a:blip>
          <a:srcRect/>
          <a:stretch>
            <a:fillRect/>
          </a:stretch>
        </p:blipFill>
        <p:spPr bwMode="auto">
          <a:xfrm>
            <a:off x="142876" y="108078"/>
            <a:ext cx="8929718" cy="5321186"/>
          </a:xfrm>
          <a:prstGeom prst="rect">
            <a:avLst/>
          </a:prstGeom>
          <a:noFill/>
          <a:ln w="9525">
            <a:noFill/>
            <a:miter lim="800000"/>
            <a:headEnd/>
            <a:tailEnd/>
          </a:ln>
        </p:spPr>
      </p:pic>
      <p:sp>
        <p:nvSpPr>
          <p:cNvPr id="3" name="Text Box 3"/>
          <p:cNvSpPr txBox="1">
            <a:spLocks noChangeArrowheads="1"/>
          </p:cNvSpPr>
          <p:nvPr/>
        </p:nvSpPr>
        <p:spPr bwMode="auto">
          <a:xfrm>
            <a:off x="1866900" y="5824557"/>
            <a:ext cx="5334000" cy="461963"/>
          </a:xfrm>
          <a:prstGeom prst="rect">
            <a:avLst/>
          </a:prstGeom>
          <a:noFill/>
          <a:ln w="9525">
            <a:noFill/>
            <a:miter lim="800000"/>
            <a:headEnd/>
            <a:tailEnd/>
          </a:ln>
        </p:spPr>
        <p:txBody>
          <a:bodyPr lIns="45720" tIns="22860" rIns="45720" bIns="22860">
            <a:spAutoFit/>
          </a:bodyPr>
          <a:lstStyle/>
          <a:p>
            <a:pPr algn="ctr">
              <a:spcBef>
                <a:spcPct val="50000"/>
              </a:spcBef>
            </a:pPr>
            <a:r>
              <a:rPr lang="en-US" sz="2700" b="1" dirty="0">
                <a:latin typeface="Comic Sans MS" pitchFamily="66" charset="0"/>
              </a:rPr>
              <a:t>Current induced in a coil.</a:t>
            </a:r>
            <a:r>
              <a:rPr lang="en-US" sz="2700" dirty="0">
                <a:latin typeface="Calibri" pitchFamily="34"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51" descr="Figure29_01"/>
          <p:cNvPicPr>
            <a:picLocks noChangeAspect="1" noChangeArrowheads="1"/>
          </p:cNvPicPr>
          <p:nvPr/>
        </p:nvPicPr>
        <p:blipFill>
          <a:blip r:embed="rId2"/>
          <a:srcRect/>
          <a:stretch>
            <a:fillRect/>
          </a:stretch>
        </p:blipFill>
        <p:spPr bwMode="auto">
          <a:xfrm>
            <a:off x="142876" y="71438"/>
            <a:ext cx="8858280" cy="6643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a:spLocks noChangeArrowheads="1"/>
          </p:cNvSpPr>
          <p:nvPr/>
        </p:nvSpPr>
        <p:spPr bwMode="auto">
          <a:xfrm>
            <a:off x="214282" y="71414"/>
            <a:ext cx="8572560" cy="4247317"/>
          </a:xfrm>
          <a:prstGeom prst="rect">
            <a:avLst/>
          </a:prstGeom>
          <a:noFill/>
          <a:ln w="9525">
            <a:noFill/>
            <a:miter lim="800000"/>
            <a:headEnd/>
            <a:tailEnd/>
          </a:ln>
        </p:spPr>
        <p:txBody>
          <a:bodyPr wrap="square">
            <a:spAutoFit/>
          </a:bodyPr>
          <a:lstStyle/>
          <a:p>
            <a:r>
              <a:rPr lang="en-US" b="1" dirty="0">
                <a:solidFill>
                  <a:srgbClr val="0000FF"/>
                </a:solidFill>
                <a:cs typeface="Times New Roman" pitchFamily="18" charset="0"/>
              </a:rPr>
              <a:t>INDUCTIVE TRANSDUCER:</a:t>
            </a:r>
          </a:p>
          <a:p>
            <a:pPr algn="just">
              <a:buFont typeface="Wingdings" pitchFamily="2" charset="2"/>
              <a:buChar char="v"/>
            </a:pPr>
            <a:r>
              <a:rPr lang="en-US" b="1" dirty="0" smtClean="0">
                <a:cs typeface="Times New Roman" pitchFamily="18" charset="0"/>
              </a:rPr>
              <a:t>In </a:t>
            </a:r>
            <a:r>
              <a:rPr lang="en-US" b="1" dirty="0">
                <a:cs typeface="Times New Roman" pitchFamily="18" charset="0"/>
              </a:rPr>
              <a:t>inductive transduction, the </a:t>
            </a:r>
            <a:r>
              <a:rPr lang="en-US" b="1" dirty="0" err="1">
                <a:cs typeface="Times New Roman" pitchFamily="18" charset="0"/>
              </a:rPr>
              <a:t>measurand</a:t>
            </a:r>
            <a:r>
              <a:rPr lang="en-US" b="1" dirty="0">
                <a:cs typeface="Times New Roman" pitchFamily="18" charset="0"/>
              </a:rPr>
              <a:t> is converted into a change in the self inductance of a single coil. It is achieved by displacing the core of the coil that is attached to a mechanical sensing </a:t>
            </a:r>
            <a:r>
              <a:rPr lang="en-US" b="1" dirty="0" smtClean="0">
                <a:cs typeface="Times New Roman" pitchFamily="18" charset="0"/>
              </a:rPr>
              <a:t>element. </a:t>
            </a:r>
          </a:p>
          <a:p>
            <a:pPr algn="just"/>
            <a:endParaRPr lang="en-US" b="1" dirty="0" smtClean="0">
              <a:cs typeface="Times New Roman" pitchFamily="18" charset="0"/>
            </a:endParaRPr>
          </a:p>
          <a:p>
            <a:pPr algn="just"/>
            <a:r>
              <a:rPr lang="en-US" b="1" dirty="0" smtClean="0">
                <a:solidFill>
                  <a:srgbClr val="0000FF"/>
                </a:solidFill>
                <a:cs typeface="Times New Roman" pitchFamily="18" charset="0"/>
              </a:rPr>
              <a:t>PIEZO ELECTRIC INDUCTION :</a:t>
            </a:r>
          </a:p>
          <a:p>
            <a:pPr algn="just"/>
            <a:endParaRPr lang="en-US" b="1" dirty="0" smtClean="0">
              <a:cs typeface="Times New Roman" pitchFamily="18" charset="0"/>
            </a:endParaRPr>
          </a:p>
          <a:p>
            <a:pPr algn="just">
              <a:buFont typeface="Wingdings" pitchFamily="2" charset="2"/>
              <a:buChar char="v"/>
            </a:pPr>
            <a:r>
              <a:rPr lang="en-US" b="1" dirty="0" smtClean="0">
                <a:cs typeface="Times New Roman" pitchFamily="18" charset="0"/>
              </a:rPr>
              <a:t>In piezoelectric induction the </a:t>
            </a:r>
            <a:r>
              <a:rPr lang="en-US" b="1" dirty="0" err="1" smtClean="0">
                <a:cs typeface="Times New Roman" pitchFamily="18" charset="0"/>
              </a:rPr>
              <a:t>measurand</a:t>
            </a:r>
            <a:r>
              <a:rPr lang="en-US" b="1" dirty="0" smtClean="0">
                <a:cs typeface="Times New Roman" pitchFamily="18" charset="0"/>
              </a:rPr>
              <a:t> is converted into a change in electrostatic charge q or voltage V generated by crystals when mechanically it is stressed as shown in fig.</a:t>
            </a:r>
          </a:p>
          <a:p>
            <a:pPr algn="just">
              <a:buFont typeface="Wingdings" pitchFamily="2" charset="2"/>
              <a:buChar char="v"/>
            </a:pPr>
            <a:endParaRPr lang="en-US" b="1" dirty="0" smtClean="0">
              <a:cs typeface="Times New Roman" pitchFamily="18" charset="0"/>
            </a:endParaRPr>
          </a:p>
          <a:p>
            <a:pPr algn="just"/>
            <a:r>
              <a:rPr lang="en-US" b="1" dirty="0" smtClean="0">
                <a:solidFill>
                  <a:srgbClr val="0000FF"/>
                </a:solidFill>
                <a:cs typeface="Times New Roman" pitchFamily="18" charset="0"/>
              </a:rPr>
              <a:t>PHOTOVOLTAIC TRANSDUCTION :</a:t>
            </a:r>
          </a:p>
          <a:p>
            <a:pPr algn="just"/>
            <a:endParaRPr lang="en-US" b="1" dirty="0" smtClean="0">
              <a:cs typeface="Times New Roman" pitchFamily="18" charset="0"/>
            </a:endParaRPr>
          </a:p>
          <a:p>
            <a:pPr algn="just">
              <a:buFont typeface="Wingdings" pitchFamily="2" charset="2"/>
              <a:buChar char="v"/>
            </a:pPr>
            <a:r>
              <a:rPr lang="en-US" b="1" dirty="0" smtClean="0">
                <a:cs typeface="Times New Roman" pitchFamily="18" charset="0"/>
              </a:rPr>
              <a:t>In photovoltaic transduction the </a:t>
            </a:r>
            <a:r>
              <a:rPr lang="en-US" b="1" dirty="0" err="1" smtClean="0">
                <a:cs typeface="Times New Roman" pitchFamily="18" charset="0"/>
              </a:rPr>
              <a:t>measurand</a:t>
            </a:r>
            <a:r>
              <a:rPr lang="en-US" b="1" dirty="0" smtClean="0">
                <a:cs typeface="Times New Roman" pitchFamily="18" charset="0"/>
              </a:rPr>
              <a:t> is converted to voltage generated when the junction between dissimilar material is illuminated as shown in fig.</a:t>
            </a:r>
          </a:p>
        </p:txBody>
      </p:sp>
      <p:pic>
        <p:nvPicPr>
          <p:cNvPr id="3" name="Picture 2" descr="http://www.bluffton.edu/courses/TLC/MontelA/Montel/Alternative_Energy_Website/jenaefinal.gif"/>
          <p:cNvPicPr>
            <a:picLocks noChangeAspect="1" noChangeArrowheads="1" noCrop="1"/>
          </p:cNvPicPr>
          <p:nvPr/>
        </p:nvPicPr>
        <p:blipFill>
          <a:blip r:embed="rId2">
            <a:lum bright="-20000" contrast="40000"/>
          </a:blip>
          <a:srcRect/>
          <a:stretch>
            <a:fillRect/>
          </a:stretch>
        </p:blipFill>
        <p:spPr bwMode="auto">
          <a:xfrm>
            <a:off x="500034" y="4286256"/>
            <a:ext cx="3529010" cy="2511026"/>
          </a:xfrm>
          <a:prstGeom prst="rect">
            <a:avLst/>
          </a:prstGeom>
          <a:noFill/>
          <a:ln w="9525">
            <a:noFill/>
            <a:miter lim="800000"/>
            <a:headEnd/>
            <a:tailEnd/>
          </a:ln>
        </p:spPr>
      </p:pic>
      <p:pic>
        <p:nvPicPr>
          <p:cNvPr id="4" name="Picture 6" descr="solarcell"/>
          <p:cNvPicPr>
            <a:picLocks noChangeAspect="1" noChangeArrowheads="1"/>
          </p:cNvPicPr>
          <p:nvPr/>
        </p:nvPicPr>
        <p:blipFill>
          <a:blip r:embed="rId3">
            <a:lum bright="-20000" contrast="40000"/>
          </a:blip>
          <a:srcRect/>
          <a:stretch>
            <a:fillRect/>
          </a:stretch>
        </p:blipFill>
        <p:spPr bwMode="auto">
          <a:xfrm>
            <a:off x="4800600" y="4286256"/>
            <a:ext cx="3843366" cy="23161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133600" y="4191000"/>
            <a:ext cx="4572000" cy="914400"/>
          </a:xfrm>
          <a:prstGeom prst="rect">
            <a:avLst/>
          </a:prstGeom>
          <a:solidFill>
            <a:srgbClr val="FF944B"/>
          </a:solidFill>
          <a:ln w="9525">
            <a:solidFill>
              <a:schemeClr val="tx1"/>
            </a:solidFill>
            <a:miter lim="800000"/>
            <a:headEnd/>
            <a:tailEnd/>
          </a:ln>
        </p:spPr>
        <p:txBody>
          <a:bodyPr wrap="none" anchor="ctr"/>
          <a:lstStyle/>
          <a:p>
            <a:endParaRPr lang="en-US">
              <a:latin typeface="Calibri" pitchFamily="34" charset="0"/>
            </a:endParaRPr>
          </a:p>
        </p:txBody>
      </p:sp>
      <p:sp>
        <p:nvSpPr>
          <p:cNvPr id="19459" name="Rectangle 3"/>
          <p:cNvSpPr>
            <a:spLocks noChangeArrowheads="1"/>
          </p:cNvSpPr>
          <p:nvPr/>
        </p:nvSpPr>
        <p:spPr bwMode="auto">
          <a:xfrm>
            <a:off x="2133600" y="2895600"/>
            <a:ext cx="4572000" cy="914400"/>
          </a:xfrm>
          <a:prstGeom prst="rect">
            <a:avLst/>
          </a:prstGeom>
          <a:solidFill>
            <a:srgbClr val="C0C0C0"/>
          </a:solidFill>
          <a:ln w="9525">
            <a:solidFill>
              <a:schemeClr val="tx1"/>
            </a:solidFill>
            <a:miter lim="800000"/>
            <a:headEnd/>
            <a:tailEnd/>
          </a:ln>
        </p:spPr>
        <p:txBody>
          <a:bodyPr wrap="none" anchor="ctr"/>
          <a:lstStyle/>
          <a:p>
            <a:endParaRPr lang="en-US">
              <a:latin typeface="Calibri" pitchFamily="34" charset="0"/>
            </a:endParaRPr>
          </a:p>
        </p:txBody>
      </p:sp>
      <p:sp>
        <p:nvSpPr>
          <p:cNvPr id="25604" name="Line 4"/>
          <p:cNvSpPr>
            <a:spLocks noChangeShapeType="1"/>
          </p:cNvSpPr>
          <p:nvPr/>
        </p:nvSpPr>
        <p:spPr bwMode="auto">
          <a:xfrm>
            <a:off x="2133600" y="4000500"/>
            <a:ext cx="4572000" cy="0"/>
          </a:xfrm>
          <a:prstGeom prst="line">
            <a:avLst/>
          </a:prstGeom>
          <a:noFill/>
          <a:ln w="19050">
            <a:solidFill>
              <a:srgbClr val="003366"/>
            </a:solidFill>
            <a:round/>
            <a:headEnd/>
            <a:tailEnd/>
          </a:ln>
        </p:spPr>
        <p:txBody>
          <a:bodyPr/>
          <a:lstStyle/>
          <a:p>
            <a:endParaRPr lang="en-IN"/>
          </a:p>
        </p:txBody>
      </p:sp>
      <p:sp>
        <p:nvSpPr>
          <p:cNvPr id="19461" name="Text Box 5"/>
          <p:cNvSpPr txBox="1">
            <a:spLocks noChangeArrowheads="1"/>
          </p:cNvSpPr>
          <p:nvPr/>
        </p:nvSpPr>
        <p:spPr bwMode="auto">
          <a:xfrm>
            <a:off x="6718300" y="3098800"/>
            <a:ext cx="1828800" cy="641350"/>
          </a:xfrm>
          <a:prstGeom prst="rect">
            <a:avLst/>
          </a:prstGeom>
          <a:noFill/>
          <a:ln w="9525">
            <a:noFill/>
            <a:miter lim="800000"/>
            <a:headEnd/>
            <a:tailEnd/>
          </a:ln>
        </p:spPr>
        <p:txBody>
          <a:bodyPr>
            <a:spAutoFit/>
          </a:bodyPr>
          <a:lstStyle/>
          <a:p>
            <a:pPr>
              <a:spcBef>
                <a:spcPct val="50000"/>
              </a:spcBef>
            </a:pPr>
            <a:r>
              <a:rPr lang="en-US" b="1" dirty="0">
                <a:solidFill>
                  <a:srgbClr val="800000"/>
                </a:solidFill>
                <a:latin typeface="Palatino Linotype" pitchFamily="18" charset="0"/>
              </a:rPr>
              <a:t>n-type semiconductor</a:t>
            </a:r>
          </a:p>
        </p:txBody>
      </p:sp>
      <p:sp>
        <p:nvSpPr>
          <p:cNvPr id="19462" name="Text Box 6"/>
          <p:cNvSpPr txBox="1">
            <a:spLocks noChangeArrowheads="1"/>
          </p:cNvSpPr>
          <p:nvPr/>
        </p:nvSpPr>
        <p:spPr bwMode="auto">
          <a:xfrm>
            <a:off x="6705600" y="4349750"/>
            <a:ext cx="1828800" cy="641350"/>
          </a:xfrm>
          <a:prstGeom prst="rect">
            <a:avLst/>
          </a:prstGeom>
          <a:noFill/>
          <a:ln w="9525">
            <a:noFill/>
            <a:miter lim="800000"/>
            <a:headEnd/>
            <a:tailEnd/>
          </a:ln>
        </p:spPr>
        <p:txBody>
          <a:bodyPr>
            <a:spAutoFit/>
          </a:bodyPr>
          <a:lstStyle/>
          <a:p>
            <a:pPr>
              <a:spcBef>
                <a:spcPct val="50000"/>
              </a:spcBef>
            </a:pPr>
            <a:r>
              <a:rPr lang="en-US" b="1" dirty="0">
                <a:solidFill>
                  <a:srgbClr val="800000"/>
                </a:solidFill>
                <a:latin typeface="Palatino Linotype" pitchFamily="18" charset="0"/>
              </a:rPr>
              <a:t>p-type semiconductor</a:t>
            </a:r>
          </a:p>
        </p:txBody>
      </p:sp>
      <p:sp>
        <p:nvSpPr>
          <p:cNvPr id="19463" name="Rectangle 7"/>
          <p:cNvSpPr>
            <a:spLocks noChangeArrowheads="1"/>
          </p:cNvSpPr>
          <p:nvPr/>
        </p:nvSpPr>
        <p:spPr bwMode="auto">
          <a:xfrm>
            <a:off x="2133600" y="3810000"/>
            <a:ext cx="4572000" cy="381000"/>
          </a:xfrm>
          <a:prstGeom prst="rect">
            <a:avLst/>
          </a:prstGeom>
          <a:solidFill>
            <a:srgbClr val="00AFD8"/>
          </a:solidFill>
          <a:ln w="9525">
            <a:noFill/>
            <a:miter lim="800000"/>
            <a:headEnd/>
            <a:tailEnd/>
          </a:ln>
        </p:spPr>
        <p:txBody>
          <a:bodyPr wrap="none" anchor="ctr"/>
          <a:lstStyle/>
          <a:p>
            <a:endParaRPr lang="en-US">
              <a:latin typeface="Calibri" pitchFamily="34" charset="0"/>
            </a:endParaRPr>
          </a:p>
        </p:txBody>
      </p:sp>
      <p:sp>
        <p:nvSpPr>
          <p:cNvPr id="25608" name="Line 8"/>
          <p:cNvSpPr>
            <a:spLocks noChangeShapeType="1"/>
          </p:cNvSpPr>
          <p:nvPr/>
        </p:nvSpPr>
        <p:spPr bwMode="auto">
          <a:xfrm>
            <a:off x="2133600" y="4000500"/>
            <a:ext cx="4572000" cy="0"/>
          </a:xfrm>
          <a:prstGeom prst="line">
            <a:avLst/>
          </a:prstGeom>
          <a:noFill/>
          <a:ln w="15875">
            <a:solidFill>
              <a:schemeClr val="tx1"/>
            </a:solidFill>
            <a:round/>
            <a:headEnd/>
            <a:tailEnd/>
          </a:ln>
        </p:spPr>
        <p:txBody>
          <a:bodyPr/>
          <a:lstStyle/>
          <a:p>
            <a:endParaRPr lang="en-IN"/>
          </a:p>
        </p:txBody>
      </p:sp>
      <p:sp>
        <p:nvSpPr>
          <p:cNvPr id="25609" name="Text Box 9"/>
          <p:cNvSpPr txBox="1">
            <a:spLocks noChangeArrowheads="1"/>
          </p:cNvSpPr>
          <p:nvPr/>
        </p:nvSpPr>
        <p:spPr bwMode="auto">
          <a:xfrm>
            <a:off x="2209800" y="3810000"/>
            <a:ext cx="4419600" cy="366713"/>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19466" name="Text Box 10"/>
          <p:cNvSpPr txBox="1">
            <a:spLocks noChangeArrowheads="1"/>
          </p:cNvSpPr>
          <p:nvPr/>
        </p:nvSpPr>
        <p:spPr bwMode="auto">
          <a:xfrm>
            <a:off x="2133600" y="3721100"/>
            <a:ext cx="4572000" cy="366713"/>
          </a:xfrm>
          <a:prstGeom prst="rect">
            <a:avLst/>
          </a:prstGeom>
          <a:noFill/>
          <a:ln w="9525">
            <a:noFill/>
            <a:miter lim="800000"/>
            <a:headEnd/>
            <a:tailEnd/>
          </a:ln>
        </p:spPr>
        <p:txBody>
          <a:bodyPr>
            <a:spAutoFit/>
          </a:bodyPr>
          <a:lstStyle/>
          <a:p>
            <a:pPr>
              <a:spcBef>
                <a:spcPct val="50000"/>
              </a:spcBef>
            </a:pPr>
            <a:r>
              <a:rPr lang="en-US">
                <a:solidFill>
                  <a:schemeClr val="bg1"/>
                </a:solidFill>
                <a:latin typeface="Palatino Linotype" pitchFamily="18" charset="0"/>
              </a:rPr>
              <a:t> </a:t>
            </a:r>
            <a:r>
              <a:rPr lang="en-US" b="1">
                <a:solidFill>
                  <a:schemeClr val="bg1"/>
                </a:solidFill>
                <a:latin typeface="Palatino Linotype" pitchFamily="18" charset="0"/>
              </a:rPr>
              <a:t>+   +   +   +    +   +   +   +   +   +   +   +   +   +  +</a:t>
            </a:r>
            <a:r>
              <a:rPr lang="en-US">
                <a:solidFill>
                  <a:schemeClr val="bg1"/>
                </a:solidFill>
                <a:latin typeface="Palatino Linotype" pitchFamily="18" charset="0"/>
              </a:rPr>
              <a:t>  </a:t>
            </a:r>
          </a:p>
        </p:txBody>
      </p:sp>
      <p:sp>
        <p:nvSpPr>
          <p:cNvPr id="19467" name="Text Box 11"/>
          <p:cNvSpPr txBox="1">
            <a:spLocks noChangeArrowheads="1"/>
          </p:cNvSpPr>
          <p:nvPr/>
        </p:nvSpPr>
        <p:spPr bwMode="auto">
          <a:xfrm>
            <a:off x="2057400" y="3900488"/>
            <a:ext cx="4572000" cy="366712"/>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Palatino Linotype" pitchFamily="18" charset="0"/>
              </a:rPr>
              <a:t> </a:t>
            </a:r>
            <a:r>
              <a:rPr lang="en-US" b="1" dirty="0">
                <a:solidFill>
                  <a:schemeClr val="bg1"/>
                </a:solidFill>
                <a:latin typeface="Palatino Linotype" pitchFamily="18" charset="0"/>
              </a:rPr>
              <a:t>-  -   -    -   -   -   -   -   -   -   -   -   -   -   -   -   -   -</a:t>
            </a:r>
            <a:r>
              <a:rPr lang="en-US" dirty="0">
                <a:solidFill>
                  <a:schemeClr val="bg1"/>
                </a:solidFill>
                <a:latin typeface="Palatino Linotype" pitchFamily="18" charset="0"/>
              </a:rPr>
              <a:t>  </a:t>
            </a:r>
          </a:p>
        </p:txBody>
      </p:sp>
      <p:sp>
        <p:nvSpPr>
          <p:cNvPr id="19468" name="Oval 12"/>
          <p:cNvSpPr>
            <a:spLocks noChangeArrowheads="1"/>
          </p:cNvSpPr>
          <p:nvPr/>
        </p:nvSpPr>
        <p:spPr bwMode="auto">
          <a:xfrm>
            <a:off x="2438400" y="44196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69" name="Oval 13"/>
          <p:cNvSpPr>
            <a:spLocks noChangeArrowheads="1"/>
          </p:cNvSpPr>
          <p:nvPr/>
        </p:nvSpPr>
        <p:spPr bwMode="auto">
          <a:xfrm>
            <a:off x="2895600" y="47244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70" name="Oval 14"/>
          <p:cNvSpPr>
            <a:spLocks noChangeArrowheads="1"/>
          </p:cNvSpPr>
          <p:nvPr/>
        </p:nvSpPr>
        <p:spPr bwMode="auto">
          <a:xfrm>
            <a:off x="3505200" y="43434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71" name="Oval 15"/>
          <p:cNvSpPr>
            <a:spLocks noChangeArrowheads="1"/>
          </p:cNvSpPr>
          <p:nvPr/>
        </p:nvSpPr>
        <p:spPr bwMode="auto">
          <a:xfrm>
            <a:off x="3962400" y="47244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72" name="Oval 16"/>
          <p:cNvSpPr>
            <a:spLocks noChangeArrowheads="1"/>
          </p:cNvSpPr>
          <p:nvPr/>
        </p:nvSpPr>
        <p:spPr bwMode="auto">
          <a:xfrm>
            <a:off x="4572000" y="44196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73" name="Oval 17"/>
          <p:cNvSpPr>
            <a:spLocks noChangeArrowheads="1"/>
          </p:cNvSpPr>
          <p:nvPr/>
        </p:nvSpPr>
        <p:spPr bwMode="auto">
          <a:xfrm>
            <a:off x="5486400" y="45720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25618" name="Line 18"/>
          <p:cNvSpPr>
            <a:spLocks noChangeShapeType="1"/>
          </p:cNvSpPr>
          <p:nvPr/>
        </p:nvSpPr>
        <p:spPr bwMode="auto">
          <a:xfrm flipV="1">
            <a:off x="4419600" y="1905000"/>
            <a:ext cx="0" cy="990600"/>
          </a:xfrm>
          <a:prstGeom prst="line">
            <a:avLst/>
          </a:prstGeom>
          <a:noFill/>
          <a:ln w="38100">
            <a:solidFill>
              <a:schemeClr val="tx1"/>
            </a:solidFill>
            <a:round/>
            <a:headEnd/>
            <a:tailEnd/>
          </a:ln>
        </p:spPr>
        <p:txBody>
          <a:bodyPr/>
          <a:lstStyle/>
          <a:p>
            <a:endParaRPr lang="en-IN"/>
          </a:p>
        </p:txBody>
      </p:sp>
      <p:sp>
        <p:nvSpPr>
          <p:cNvPr id="25619" name="Line 19"/>
          <p:cNvSpPr>
            <a:spLocks noChangeShapeType="1"/>
          </p:cNvSpPr>
          <p:nvPr/>
        </p:nvSpPr>
        <p:spPr bwMode="auto">
          <a:xfrm flipV="1">
            <a:off x="4432300" y="5092700"/>
            <a:ext cx="0" cy="990600"/>
          </a:xfrm>
          <a:prstGeom prst="line">
            <a:avLst/>
          </a:prstGeom>
          <a:noFill/>
          <a:ln w="38100">
            <a:solidFill>
              <a:schemeClr val="tx1"/>
            </a:solidFill>
            <a:round/>
            <a:headEnd/>
            <a:tailEnd/>
          </a:ln>
        </p:spPr>
        <p:txBody>
          <a:bodyPr/>
          <a:lstStyle/>
          <a:p>
            <a:endParaRPr lang="en-IN"/>
          </a:p>
        </p:txBody>
      </p:sp>
      <p:sp>
        <p:nvSpPr>
          <p:cNvPr id="25620" name="Line 20"/>
          <p:cNvSpPr>
            <a:spLocks noChangeShapeType="1"/>
          </p:cNvSpPr>
          <p:nvPr/>
        </p:nvSpPr>
        <p:spPr bwMode="auto">
          <a:xfrm>
            <a:off x="4419600" y="1905000"/>
            <a:ext cx="3810000" cy="0"/>
          </a:xfrm>
          <a:prstGeom prst="line">
            <a:avLst/>
          </a:prstGeom>
          <a:noFill/>
          <a:ln w="38100">
            <a:solidFill>
              <a:schemeClr val="tx1"/>
            </a:solidFill>
            <a:round/>
            <a:headEnd/>
            <a:tailEnd/>
          </a:ln>
        </p:spPr>
        <p:txBody>
          <a:bodyPr/>
          <a:lstStyle/>
          <a:p>
            <a:endParaRPr lang="en-IN"/>
          </a:p>
        </p:txBody>
      </p:sp>
      <p:sp>
        <p:nvSpPr>
          <p:cNvPr id="25621" name="Line 21"/>
          <p:cNvSpPr>
            <a:spLocks noChangeShapeType="1"/>
          </p:cNvSpPr>
          <p:nvPr/>
        </p:nvSpPr>
        <p:spPr bwMode="auto">
          <a:xfrm>
            <a:off x="4419600" y="6057900"/>
            <a:ext cx="3810000" cy="0"/>
          </a:xfrm>
          <a:prstGeom prst="line">
            <a:avLst/>
          </a:prstGeom>
          <a:noFill/>
          <a:ln w="38100">
            <a:solidFill>
              <a:schemeClr val="tx1"/>
            </a:solidFill>
            <a:round/>
            <a:headEnd/>
            <a:tailEnd/>
          </a:ln>
        </p:spPr>
        <p:txBody>
          <a:bodyPr/>
          <a:lstStyle/>
          <a:p>
            <a:endParaRPr lang="en-IN"/>
          </a:p>
        </p:txBody>
      </p:sp>
      <p:sp>
        <p:nvSpPr>
          <p:cNvPr id="19478" name="Line 22"/>
          <p:cNvSpPr>
            <a:spLocks noChangeShapeType="1"/>
          </p:cNvSpPr>
          <p:nvPr/>
        </p:nvSpPr>
        <p:spPr bwMode="auto">
          <a:xfrm>
            <a:off x="847708" y="1190620"/>
            <a:ext cx="1295400" cy="1524000"/>
          </a:xfrm>
          <a:prstGeom prst="line">
            <a:avLst/>
          </a:prstGeom>
          <a:noFill/>
          <a:ln w="25400">
            <a:solidFill>
              <a:srgbClr val="FFFF00"/>
            </a:solidFill>
            <a:round/>
            <a:headEnd/>
            <a:tailEnd type="stealth" w="lg" len="lg"/>
          </a:ln>
        </p:spPr>
        <p:txBody>
          <a:bodyPr/>
          <a:lstStyle/>
          <a:p>
            <a:endParaRPr lang="en-IN"/>
          </a:p>
        </p:txBody>
      </p:sp>
      <p:sp>
        <p:nvSpPr>
          <p:cNvPr id="19479" name="Line 23"/>
          <p:cNvSpPr>
            <a:spLocks noChangeShapeType="1"/>
          </p:cNvSpPr>
          <p:nvPr/>
        </p:nvSpPr>
        <p:spPr bwMode="auto">
          <a:xfrm>
            <a:off x="1447800" y="1219200"/>
            <a:ext cx="1295400" cy="1524000"/>
          </a:xfrm>
          <a:prstGeom prst="line">
            <a:avLst/>
          </a:prstGeom>
          <a:noFill/>
          <a:ln w="25400">
            <a:solidFill>
              <a:srgbClr val="FFFF00"/>
            </a:solidFill>
            <a:round/>
            <a:headEnd/>
            <a:tailEnd type="stealth" w="lg" len="lg"/>
          </a:ln>
        </p:spPr>
        <p:txBody>
          <a:bodyPr/>
          <a:lstStyle/>
          <a:p>
            <a:endParaRPr lang="en-IN"/>
          </a:p>
        </p:txBody>
      </p:sp>
      <p:sp>
        <p:nvSpPr>
          <p:cNvPr id="19480" name="Line 24"/>
          <p:cNvSpPr>
            <a:spLocks noChangeShapeType="1"/>
          </p:cNvSpPr>
          <p:nvPr/>
        </p:nvSpPr>
        <p:spPr bwMode="auto">
          <a:xfrm>
            <a:off x="304800" y="1295400"/>
            <a:ext cx="1295400" cy="1524000"/>
          </a:xfrm>
          <a:prstGeom prst="line">
            <a:avLst/>
          </a:prstGeom>
          <a:noFill/>
          <a:ln w="19050">
            <a:solidFill>
              <a:srgbClr val="FFFF00"/>
            </a:solidFill>
            <a:round/>
            <a:headEnd/>
            <a:tailEnd type="stealth" w="lg" len="med"/>
          </a:ln>
        </p:spPr>
        <p:txBody>
          <a:bodyPr/>
          <a:lstStyle/>
          <a:p>
            <a:endParaRPr lang="en-IN"/>
          </a:p>
        </p:txBody>
      </p:sp>
      <p:sp>
        <p:nvSpPr>
          <p:cNvPr id="19481" name="Line 25"/>
          <p:cNvSpPr>
            <a:spLocks noChangeShapeType="1"/>
          </p:cNvSpPr>
          <p:nvPr/>
        </p:nvSpPr>
        <p:spPr bwMode="auto">
          <a:xfrm>
            <a:off x="2500298" y="3124200"/>
            <a:ext cx="1295400" cy="1524000"/>
          </a:xfrm>
          <a:prstGeom prst="line">
            <a:avLst/>
          </a:prstGeom>
          <a:noFill/>
          <a:ln w="38100">
            <a:solidFill>
              <a:srgbClr val="FFCC00"/>
            </a:solidFill>
            <a:round/>
            <a:headEnd/>
            <a:tailEnd type="stealth" w="lg" len="lg"/>
          </a:ln>
        </p:spPr>
        <p:txBody>
          <a:bodyPr/>
          <a:lstStyle/>
          <a:p>
            <a:endParaRPr lang="en-IN"/>
          </a:p>
        </p:txBody>
      </p:sp>
      <p:sp>
        <p:nvSpPr>
          <p:cNvPr id="19482" name="Oval 26"/>
          <p:cNvSpPr>
            <a:spLocks noChangeArrowheads="1"/>
          </p:cNvSpPr>
          <p:nvPr/>
        </p:nvSpPr>
        <p:spPr bwMode="auto">
          <a:xfrm>
            <a:off x="4343400" y="34290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83" name="Rectangle 27"/>
          <p:cNvSpPr>
            <a:spLocks noChangeArrowheads="1"/>
          </p:cNvSpPr>
          <p:nvPr/>
        </p:nvSpPr>
        <p:spPr bwMode="auto">
          <a:xfrm>
            <a:off x="3962400" y="4711700"/>
            <a:ext cx="381000" cy="304800"/>
          </a:xfrm>
          <a:prstGeom prst="rect">
            <a:avLst/>
          </a:prstGeom>
          <a:solidFill>
            <a:srgbClr val="FF944B"/>
          </a:solidFill>
          <a:ln w="9525">
            <a:noFill/>
            <a:miter lim="800000"/>
            <a:headEnd/>
            <a:tailEnd/>
          </a:ln>
        </p:spPr>
        <p:txBody>
          <a:bodyPr wrap="none" anchor="ctr"/>
          <a:lstStyle/>
          <a:p>
            <a:endParaRPr lang="en-US">
              <a:latin typeface="Calibri" pitchFamily="34" charset="0"/>
            </a:endParaRPr>
          </a:p>
        </p:txBody>
      </p:sp>
      <p:sp>
        <p:nvSpPr>
          <p:cNvPr id="19484" name="Line 28"/>
          <p:cNvSpPr>
            <a:spLocks noChangeShapeType="1"/>
          </p:cNvSpPr>
          <p:nvPr/>
        </p:nvSpPr>
        <p:spPr bwMode="auto">
          <a:xfrm flipV="1">
            <a:off x="4114800" y="3657600"/>
            <a:ext cx="228600" cy="914400"/>
          </a:xfrm>
          <a:prstGeom prst="line">
            <a:avLst/>
          </a:prstGeom>
          <a:noFill/>
          <a:ln w="19050">
            <a:solidFill>
              <a:schemeClr val="tx1"/>
            </a:solidFill>
            <a:round/>
            <a:headEnd/>
            <a:tailEnd type="arrow" w="lg" len="med"/>
          </a:ln>
        </p:spPr>
        <p:txBody>
          <a:bodyPr/>
          <a:lstStyle/>
          <a:p>
            <a:endParaRPr lang="en-IN"/>
          </a:p>
        </p:txBody>
      </p:sp>
      <p:sp>
        <p:nvSpPr>
          <p:cNvPr id="19485" name="Oval 29"/>
          <p:cNvSpPr>
            <a:spLocks noChangeArrowheads="1"/>
          </p:cNvSpPr>
          <p:nvPr/>
        </p:nvSpPr>
        <p:spPr bwMode="auto">
          <a:xfrm>
            <a:off x="4343400" y="3429000"/>
            <a:ext cx="152400" cy="152400"/>
          </a:xfrm>
          <a:prstGeom prst="ellipse">
            <a:avLst/>
          </a:prstGeom>
          <a:solidFill>
            <a:srgbClr val="C0C0C0"/>
          </a:solidFill>
          <a:ln w="9525">
            <a:noFill/>
            <a:round/>
            <a:headEnd/>
            <a:tailEnd/>
          </a:ln>
        </p:spPr>
        <p:txBody>
          <a:bodyPr wrap="none" anchor="ctr"/>
          <a:lstStyle/>
          <a:p>
            <a:endParaRPr lang="en-US">
              <a:latin typeface="Calibri" pitchFamily="34" charset="0"/>
            </a:endParaRPr>
          </a:p>
        </p:txBody>
      </p:sp>
      <p:sp>
        <p:nvSpPr>
          <p:cNvPr id="19486" name="Oval 30"/>
          <p:cNvSpPr>
            <a:spLocks noChangeArrowheads="1"/>
          </p:cNvSpPr>
          <p:nvPr/>
        </p:nvSpPr>
        <p:spPr bwMode="auto">
          <a:xfrm>
            <a:off x="4343400" y="25146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87" name="Oval 31"/>
          <p:cNvSpPr>
            <a:spLocks noChangeArrowheads="1"/>
          </p:cNvSpPr>
          <p:nvPr/>
        </p:nvSpPr>
        <p:spPr bwMode="auto">
          <a:xfrm>
            <a:off x="4648200" y="18288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88" name="Oval 32"/>
          <p:cNvSpPr>
            <a:spLocks noChangeArrowheads="1"/>
          </p:cNvSpPr>
          <p:nvPr/>
        </p:nvSpPr>
        <p:spPr bwMode="auto">
          <a:xfrm>
            <a:off x="5486400" y="18288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89" name="Oval 33"/>
          <p:cNvSpPr>
            <a:spLocks noChangeArrowheads="1"/>
          </p:cNvSpPr>
          <p:nvPr/>
        </p:nvSpPr>
        <p:spPr bwMode="auto">
          <a:xfrm>
            <a:off x="6400800" y="18288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90" name="Line 34"/>
          <p:cNvSpPr>
            <a:spLocks noChangeShapeType="1"/>
          </p:cNvSpPr>
          <p:nvPr/>
        </p:nvSpPr>
        <p:spPr bwMode="auto">
          <a:xfrm>
            <a:off x="4800600" y="1600200"/>
            <a:ext cx="1600200" cy="0"/>
          </a:xfrm>
          <a:prstGeom prst="line">
            <a:avLst/>
          </a:prstGeom>
          <a:ln>
            <a:headEnd type="none" w="lg" len="lg"/>
            <a:tailEnd type="arrow" w="lg" len="lg"/>
          </a:ln>
        </p:spPr>
        <p:style>
          <a:lnRef idx="3">
            <a:schemeClr val="dk1"/>
          </a:lnRef>
          <a:fillRef idx="0">
            <a:schemeClr val="dk1"/>
          </a:fillRef>
          <a:effectRef idx="2">
            <a:schemeClr val="dk1"/>
          </a:effectRef>
          <a:fontRef idx="minor">
            <a:schemeClr val="tx1"/>
          </a:fontRef>
        </p:style>
        <p:txBody>
          <a:bodyPr/>
          <a:lstStyle/>
          <a:p>
            <a:endParaRPr lang="en-IN"/>
          </a:p>
        </p:txBody>
      </p:sp>
      <p:sp>
        <p:nvSpPr>
          <p:cNvPr id="19491" name="Oval 35"/>
          <p:cNvSpPr>
            <a:spLocks noChangeArrowheads="1"/>
          </p:cNvSpPr>
          <p:nvPr/>
        </p:nvSpPr>
        <p:spPr bwMode="auto">
          <a:xfrm>
            <a:off x="4851400" y="59563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92" name="Oval 36"/>
          <p:cNvSpPr>
            <a:spLocks noChangeArrowheads="1"/>
          </p:cNvSpPr>
          <p:nvPr/>
        </p:nvSpPr>
        <p:spPr bwMode="auto">
          <a:xfrm>
            <a:off x="5689600" y="59563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93" name="Oval 37"/>
          <p:cNvSpPr>
            <a:spLocks noChangeArrowheads="1"/>
          </p:cNvSpPr>
          <p:nvPr/>
        </p:nvSpPr>
        <p:spPr bwMode="auto">
          <a:xfrm>
            <a:off x="6604000" y="5956300"/>
            <a:ext cx="152400" cy="152400"/>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19494" name="Line 38"/>
          <p:cNvSpPr>
            <a:spLocks noChangeShapeType="1"/>
          </p:cNvSpPr>
          <p:nvPr/>
        </p:nvSpPr>
        <p:spPr bwMode="auto">
          <a:xfrm>
            <a:off x="4953000" y="6400800"/>
            <a:ext cx="1600200" cy="0"/>
          </a:xfrm>
          <a:prstGeom prst="line">
            <a:avLst/>
          </a:prstGeom>
          <a:ln>
            <a:headEnd type="arrow" w="lg" len="lg"/>
            <a:tailEnd type="none" w="lg" len="lg"/>
          </a:ln>
        </p:spPr>
        <p:style>
          <a:lnRef idx="3">
            <a:schemeClr val="dk1"/>
          </a:lnRef>
          <a:fillRef idx="0">
            <a:schemeClr val="dk1"/>
          </a:fillRef>
          <a:effectRef idx="2">
            <a:schemeClr val="dk1"/>
          </a:effectRef>
          <a:fontRef idx="minor">
            <a:schemeClr val="tx1"/>
          </a:fontRef>
        </p:style>
        <p:txBody>
          <a:bodyPr/>
          <a:lstStyle/>
          <a:p>
            <a:endParaRPr lang="en-IN"/>
          </a:p>
        </p:txBody>
      </p:sp>
      <p:sp>
        <p:nvSpPr>
          <p:cNvPr id="25639" name="Text Box 39"/>
          <p:cNvSpPr txBox="1">
            <a:spLocks noChangeArrowheads="1"/>
          </p:cNvSpPr>
          <p:nvPr/>
        </p:nvSpPr>
        <p:spPr bwMode="auto">
          <a:xfrm>
            <a:off x="1905000" y="214290"/>
            <a:ext cx="6781800" cy="1077218"/>
          </a:xfrm>
          <a:prstGeom prst="rect">
            <a:avLst/>
          </a:prstGeom>
          <a:noFill/>
          <a:ln w="9525">
            <a:noFill/>
            <a:miter lim="800000"/>
            <a:headEnd/>
            <a:tailEnd/>
          </a:ln>
        </p:spPr>
        <p:txBody>
          <a:bodyPr>
            <a:spAutoFit/>
          </a:bodyPr>
          <a:lstStyle/>
          <a:p>
            <a:pPr algn="ctr"/>
            <a:r>
              <a:rPr lang="en-US" sz="3200" dirty="0">
                <a:solidFill>
                  <a:srgbClr val="800000"/>
                </a:solidFill>
                <a:latin typeface="Rockwell Extra Bold" pitchFamily="18" charset="0"/>
              </a:rPr>
              <a:t>Physics of Photovoltaic </a:t>
            </a:r>
            <a:r>
              <a:rPr lang="en-US" sz="3200" dirty="0" smtClean="0">
                <a:solidFill>
                  <a:srgbClr val="800000"/>
                </a:solidFill>
                <a:latin typeface="Rockwell Extra Bold" pitchFamily="18" charset="0"/>
              </a:rPr>
              <a:t>Generation</a:t>
            </a:r>
            <a:endParaRPr lang="en-US" sz="2400" dirty="0">
              <a:solidFill>
                <a:srgbClr val="800000"/>
              </a:solidFill>
              <a:latin typeface="Rockwell Extra Bold" pitchFamily="18" charset="0"/>
            </a:endParaRPr>
          </a:p>
        </p:txBody>
      </p:sp>
      <p:sp>
        <p:nvSpPr>
          <p:cNvPr id="25640" name="Oval 40"/>
          <p:cNvSpPr>
            <a:spLocks noChangeArrowheads="1"/>
          </p:cNvSpPr>
          <p:nvPr/>
        </p:nvSpPr>
        <p:spPr bwMode="auto">
          <a:xfrm>
            <a:off x="161900" y="161908"/>
            <a:ext cx="838200" cy="838200"/>
          </a:xfrm>
          <a:prstGeom prst="ellipse">
            <a:avLst/>
          </a:prstGeom>
          <a:solidFill>
            <a:srgbClr val="FFFF00"/>
          </a:solidFill>
          <a:ln w="9525">
            <a:noFill/>
            <a:round/>
            <a:headEnd/>
            <a:tailEnd/>
          </a:ln>
        </p:spPr>
        <p:txBody>
          <a:bodyPr wrap="none" anchor="ctr"/>
          <a:lstStyle/>
          <a:p>
            <a:endParaRPr lang="en-US">
              <a:latin typeface="Calibri" pitchFamily="34" charset="0"/>
            </a:endParaRPr>
          </a:p>
        </p:txBody>
      </p:sp>
      <p:sp>
        <p:nvSpPr>
          <p:cNvPr id="19500" name="Text Box 44"/>
          <p:cNvSpPr txBox="1">
            <a:spLocks noChangeArrowheads="1"/>
          </p:cNvSpPr>
          <p:nvPr/>
        </p:nvSpPr>
        <p:spPr bwMode="auto">
          <a:xfrm>
            <a:off x="6700838" y="3810000"/>
            <a:ext cx="1828800" cy="366713"/>
          </a:xfrm>
          <a:prstGeom prst="rect">
            <a:avLst/>
          </a:prstGeom>
          <a:noFill/>
          <a:ln w="9525">
            <a:noFill/>
            <a:miter lim="800000"/>
            <a:headEnd/>
            <a:tailEnd/>
          </a:ln>
        </p:spPr>
        <p:txBody>
          <a:bodyPr>
            <a:spAutoFit/>
          </a:bodyPr>
          <a:lstStyle/>
          <a:p>
            <a:pPr>
              <a:spcBef>
                <a:spcPct val="50000"/>
              </a:spcBef>
            </a:pPr>
            <a:r>
              <a:rPr lang="en-US" b="1" dirty="0">
                <a:latin typeface="Palatino Linotype" pitchFamily="18" charset="0"/>
              </a:rPr>
              <a:t>Depletion Zone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fade">
                                      <p:cBhvr>
                                        <p:cTn id="12" dur="500"/>
                                        <p:tgtEl>
                                          <p:spTgt spid="194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62"/>
                                        </p:tgtEl>
                                        <p:attrNameLst>
                                          <p:attrName>style.visibility</p:attrName>
                                        </p:attrNameLst>
                                      </p:cBhvr>
                                      <p:to>
                                        <p:strVal val="visible"/>
                                      </p:to>
                                    </p:set>
                                    <p:animEffect transition="in" filter="fade">
                                      <p:cBhvr>
                                        <p:cTn id="17" dur="500"/>
                                        <p:tgtEl>
                                          <p:spTgt spid="194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9461"/>
                                        </p:tgtEl>
                                        <p:attrNameLst>
                                          <p:attrName>style.visibility</p:attrName>
                                        </p:attrNameLst>
                                      </p:cBhvr>
                                      <p:to>
                                        <p:strVal val="visible"/>
                                      </p:to>
                                    </p:set>
                                    <p:animEffect transition="in" filter="fade">
                                      <p:cBhvr>
                                        <p:cTn id="22" dur="500"/>
                                        <p:tgtEl>
                                          <p:spTgt spid="194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463"/>
                                        </p:tgtEl>
                                        <p:attrNameLst>
                                          <p:attrName>style.visibility</p:attrName>
                                        </p:attrNameLst>
                                      </p:cBhvr>
                                      <p:to>
                                        <p:strVal val="visible"/>
                                      </p:to>
                                    </p:set>
                                    <p:animEffect transition="in" filter="blinds(horizontal)">
                                      <p:cBhvr>
                                        <p:cTn id="27" dur="500"/>
                                        <p:tgtEl>
                                          <p:spTgt spid="194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66"/>
                                        </p:tgtEl>
                                        <p:attrNameLst>
                                          <p:attrName>style.visibility</p:attrName>
                                        </p:attrNameLst>
                                      </p:cBhvr>
                                      <p:to>
                                        <p:strVal val="visible"/>
                                      </p:to>
                                    </p:set>
                                    <p:animEffect transition="in" filter="fade">
                                      <p:cBhvr>
                                        <p:cTn id="32" dur="500"/>
                                        <p:tgtEl>
                                          <p:spTgt spid="1946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467"/>
                                        </p:tgtEl>
                                        <p:attrNameLst>
                                          <p:attrName>style.visibility</p:attrName>
                                        </p:attrNameLst>
                                      </p:cBhvr>
                                      <p:to>
                                        <p:strVal val="visible"/>
                                      </p:to>
                                    </p:set>
                                    <p:animEffect transition="in" filter="fade">
                                      <p:cBhvr>
                                        <p:cTn id="37" dur="500"/>
                                        <p:tgtEl>
                                          <p:spTgt spid="1946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9500">
                                            <p:txEl>
                                              <p:pRg st="0" end="0"/>
                                            </p:txEl>
                                          </p:spTgt>
                                        </p:tgtEl>
                                        <p:attrNameLst>
                                          <p:attrName>style.visibility</p:attrName>
                                        </p:attrNameLst>
                                      </p:cBhvr>
                                      <p:to>
                                        <p:strVal val="visible"/>
                                      </p:to>
                                    </p:set>
                                    <p:animEffect transition="in" filter="fade">
                                      <p:cBhvr>
                                        <p:cTn id="42" dur="1000"/>
                                        <p:tgtEl>
                                          <p:spTgt spid="19500">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468"/>
                                        </p:tgtEl>
                                        <p:attrNameLst>
                                          <p:attrName>style.visibility</p:attrName>
                                        </p:attrNameLst>
                                      </p:cBhvr>
                                      <p:to>
                                        <p:strVal val="visible"/>
                                      </p:to>
                                    </p:set>
                                    <p:animEffect transition="in" filter="fade">
                                      <p:cBhvr>
                                        <p:cTn id="47" dur="2000"/>
                                        <p:tgtEl>
                                          <p:spTgt spid="1946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469"/>
                                        </p:tgtEl>
                                        <p:attrNameLst>
                                          <p:attrName>style.visibility</p:attrName>
                                        </p:attrNameLst>
                                      </p:cBhvr>
                                      <p:to>
                                        <p:strVal val="visible"/>
                                      </p:to>
                                    </p:set>
                                    <p:animEffect transition="in" filter="fade">
                                      <p:cBhvr>
                                        <p:cTn id="50" dur="2000"/>
                                        <p:tgtEl>
                                          <p:spTgt spid="1946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470"/>
                                        </p:tgtEl>
                                        <p:attrNameLst>
                                          <p:attrName>style.visibility</p:attrName>
                                        </p:attrNameLst>
                                      </p:cBhvr>
                                      <p:to>
                                        <p:strVal val="visible"/>
                                      </p:to>
                                    </p:set>
                                    <p:animEffect transition="in" filter="fade">
                                      <p:cBhvr>
                                        <p:cTn id="53" dur="2000"/>
                                        <p:tgtEl>
                                          <p:spTgt spid="1947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471"/>
                                        </p:tgtEl>
                                        <p:attrNameLst>
                                          <p:attrName>style.visibility</p:attrName>
                                        </p:attrNameLst>
                                      </p:cBhvr>
                                      <p:to>
                                        <p:strVal val="visible"/>
                                      </p:to>
                                    </p:set>
                                    <p:animEffect transition="in" filter="fade">
                                      <p:cBhvr>
                                        <p:cTn id="56" dur="2000"/>
                                        <p:tgtEl>
                                          <p:spTgt spid="1947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472"/>
                                        </p:tgtEl>
                                        <p:attrNameLst>
                                          <p:attrName>style.visibility</p:attrName>
                                        </p:attrNameLst>
                                      </p:cBhvr>
                                      <p:to>
                                        <p:strVal val="visible"/>
                                      </p:to>
                                    </p:set>
                                    <p:animEffect transition="in" filter="fade">
                                      <p:cBhvr>
                                        <p:cTn id="59" dur="2000"/>
                                        <p:tgtEl>
                                          <p:spTgt spid="1947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473"/>
                                        </p:tgtEl>
                                        <p:attrNameLst>
                                          <p:attrName>style.visibility</p:attrName>
                                        </p:attrNameLst>
                                      </p:cBhvr>
                                      <p:to>
                                        <p:strVal val="visible"/>
                                      </p:to>
                                    </p:set>
                                    <p:animEffect transition="in" filter="fade">
                                      <p:cBhvr>
                                        <p:cTn id="62" dur="2000"/>
                                        <p:tgtEl>
                                          <p:spTgt spid="1947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9" fill="hold" grpId="0" nodeType="clickEffect">
                                  <p:stCondLst>
                                    <p:cond delay="0"/>
                                  </p:stCondLst>
                                  <p:childTnLst>
                                    <p:set>
                                      <p:cBhvr>
                                        <p:cTn id="66" dur="1" fill="hold">
                                          <p:stCondLst>
                                            <p:cond delay="0"/>
                                          </p:stCondLst>
                                        </p:cTn>
                                        <p:tgtEl>
                                          <p:spTgt spid="19480"/>
                                        </p:tgtEl>
                                        <p:attrNameLst>
                                          <p:attrName>style.visibility</p:attrName>
                                        </p:attrNameLst>
                                      </p:cBhvr>
                                      <p:to>
                                        <p:strVal val="visible"/>
                                      </p:to>
                                    </p:set>
                                    <p:anim calcmode="lin" valueType="num">
                                      <p:cBhvr additive="base">
                                        <p:cTn id="67" dur="1000" fill="hold"/>
                                        <p:tgtEl>
                                          <p:spTgt spid="19480"/>
                                        </p:tgtEl>
                                        <p:attrNameLst>
                                          <p:attrName>ppt_x</p:attrName>
                                        </p:attrNameLst>
                                      </p:cBhvr>
                                      <p:tavLst>
                                        <p:tav tm="0">
                                          <p:val>
                                            <p:strVal val="0-#ppt_w/2"/>
                                          </p:val>
                                        </p:tav>
                                        <p:tav tm="100000">
                                          <p:val>
                                            <p:strVal val="#ppt_x"/>
                                          </p:val>
                                        </p:tav>
                                      </p:tavLst>
                                    </p:anim>
                                    <p:anim calcmode="lin" valueType="num">
                                      <p:cBhvr additive="base">
                                        <p:cTn id="68" dur="1000" fill="hold"/>
                                        <p:tgtEl>
                                          <p:spTgt spid="19480"/>
                                        </p:tgtEl>
                                        <p:attrNameLst>
                                          <p:attrName>ppt_y</p:attrName>
                                        </p:attrNameLst>
                                      </p:cBhvr>
                                      <p:tavLst>
                                        <p:tav tm="0">
                                          <p:val>
                                            <p:strVal val="0-#ppt_h/2"/>
                                          </p:val>
                                        </p:tav>
                                        <p:tav tm="100000">
                                          <p:val>
                                            <p:strVal val="#ppt_y"/>
                                          </p:val>
                                        </p:tav>
                                      </p:tavLst>
                                    </p:anim>
                                  </p:childTnLst>
                                </p:cTn>
                              </p:par>
                              <p:par>
                                <p:cTn id="69" presetID="2" presetClass="entr" presetSubtype="9" fill="hold" grpId="0" nodeType="withEffect">
                                  <p:stCondLst>
                                    <p:cond delay="0"/>
                                  </p:stCondLst>
                                  <p:childTnLst>
                                    <p:set>
                                      <p:cBhvr>
                                        <p:cTn id="70" dur="1" fill="hold">
                                          <p:stCondLst>
                                            <p:cond delay="0"/>
                                          </p:stCondLst>
                                        </p:cTn>
                                        <p:tgtEl>
                                          <p:spTgt spid="19478"/>
                                        </p:tgtEl>
                                        <p:attrNameLst>
                                          <p:attrName>style.visibility</p:attrName>
                                        </p:attrNameLst>
                                      </p:cBhvr>
                                      <p:to>
                                        <p:strVal val="visible"/>
                                      </p:to>
                                    </p:set>
                                    <p:anim calcmode="lin" valueType="num">
                                      <p:cBhvr additive="base">
                                        <p:cTn id="71" dur="1000" fill="hold"/>
                                        <p:tgtEl>
                                          <p:spTgt spid="19478"/>
                                        </p:tgtEl>
                                        <p:attrNameLst>
                                          <p:attrName>ppt_x</p:attrName>
                                        </p:attrNameLst>
                                      </p:cBhvr>
                                      <p:tavLst>
                                        <p:tav tm="0">
                                          <p:val>
                                            <p:strVal val="0-#ppt_w/2"/>
                                          </p:val>
                                        </p:tav>
                                        <p:tav tm="100000">
                                          <p:val>
                                            <p:strVal val="#ppt_x"/>
                                          </p:val>
                                        </p:tav>
                                      </p:tavLst>
                                    </p:anim>
                                    <p:anim calcmode="lin" valueType="num">
                                      <p:cBhvr additive="base">
                                        <p:cTn id="72" dur="1000" fill="hold"/>
                                        <p:tgtEl>
                                          <p:spTgt spid="19478"/>
                                        </p:tgtEl>
                                        <p:attrNameLst>
                                          <p:attrName>ppt_y</p:attrName>
                                        </p:attrNameLst>
                                      </p:cBhvr>
                                      <p:tavLst>
                                        <p:tav tm="0">
                                          <p:val>
                                            <p:strVal val="0-#ppt_h/2"/>
                                          </p:val>
                                        </p:tav>
                                        <p:tav tm="100000">
                                          <p:val>
                                            <p:strVal val="#ppt_y"/>
                                          </p:val>
                                        </p:tav>
                                      </p:tavLst>
                                    </p:anim>
                                  </p:childTnLst>
                                </p:cTn>
                              </p:par>
                              <p:par>
                                <p:cTn id="73" presetID="2" presetClass="entr" presetSubtype="9" fill="hold" grpId="0" nodeType="withEffect">
                                  <p:stCondLst>
                                    <p:cond delay="0"/>
                                  </p:stCondLst>
                                  <p:childTnLst>
                                    <p:set>
                                      <p:cBhvr>
                                        <p:cTn id="74" dur="1" fill="hold">
                                          <p:stCondLst>
                                            <p:cond delay="0"/>
                                          </p:stCondLst>
                                        </p:cTn>
                                        <p:tgtEl>
                                          <p:spTgt spid="19479"/>
                                        </p:tgtEl>
                                        <p:attrNameLst>
                                          <p:attrName>style.visibility</p:attrName>
                                        </p:attrNameLst>
                                      </p:cBhvr>
                                      <p:to>
                                        <p:strVal val="visible"/>
                                      </p:to>
                                    </p:set>
                                    <p:anim calcmode="lin" valueType="num">
                                      <p:cBhvr additive="base">
                                        <p:cTn id="75" dur="1000" fill="hold"/>
                                        <p:tgtEl>
                                          <p:spTgt spid="19479"/>
                                        </p:tgtEl>
                                        <p:attrNameLst>
                                          <p:attrName>ppt_x</p:attrName>
                                        </p:attrNameLst>
                                      </p:cBhvr>
                                      <p:tavLst>
                                        <p:tav tm="0">
                                          <p:val>
                                            <p:strVal val="0-#ppt_w/2"/>
                                          </p:val>
                                        </p:tav>
                                        <p:tav tm="100000">
                                          <p:val>
                                            <p:strVal val="#ppt_x"/>
                                          </p:val>
                                        </p:tav>
                                      </p:tavLst>
                                    </p:anim>
                                    <p:anim calcmode="lin" valueType="num">
                                      <p:cBhvr additive="base">
                                        <p:cTn id="76" dur="1000" fill="hold"/>
                                        <p:tgtEl>
                                          <p:spTgt spid="19479"/>
                                        </p:tgtEl>
                                        <p:attrNameLst>
                                          <p:attrName>ppt_y</p:attrName>
                                        </p:attrNameLst>
                                      </p:cBhvr>
                                      <p:tavLst>
                                        <p:tav tm="0">
                                          <p:val>
                                            <p:strVal val="0-#ppt_h/2"/>
                                          </p:val>
                                        </p:tav>
                                        <p:tav tm="100000">
                                          <p:val>
                                            <p:strVal val="#ppt_y"/>
                                          </p:val>
                                        </p:tav>
                                      </p:tavLst>
                                    </p:anim>
                                  </p:childTnLst>
                                </p:cTn>
                              </p:par>
                              <p:par>
                                <p:cTn id="77" presetID="2" presetClass="entr" presetSubtype="9" fill="hold" grpId="0" nodeType="withEffect">
                                  <p:stCondLst>
                                    <p:cond delay="0"/>
                                  </p:stCondLst>
                                  <p:childTnLst>
                                    <p:set>
                                      <p:cBhvr>
                                        <p:cTn id="78" dur="1" fill="hold">
                                          <p:stCondLst>
                                            <p:cond delay="0"/>
                                          </p:stCondLst>
                                        </p:cTn>
                                        <p:tgtEl>
                                          <p:spTgt spid="19481"/>
                                        </p:tgtEl>
                                        <p:attrNameLst>
                                          <p:attrName>style.visibility</p:attrName>
                                        </p:attrNameLst>
                                      </p:cBhvr>
                                      <p:to>
                                        <p:strVal val="visible"/>
                                      </p:to>
                                    </p:set>
                                    <p:anim calcmode="lin" valueType="num">
                                      <p:cBhvr additive="base">
                                        <p:cTn id="79" dur="1000" fill="hold"/>
                                        <p:tgtEl>
                                          <p:spTgt spid="19481"/>
                                        </p:tgtEl>
                                        <p:attrNameLst>
                                          <p:attrName>ppt_x</p:attrName>
                                        </p:attrNameLst>
                                      </p:cBhvr>
                                      <p:tavLst>
                                        <p:tav tm="0">
                                          <p:val>
                                            <p:strVal val="0-#ppt_w/2"/>
                                          </p:val>
                                        </p:tav>
                                        <p:tav tm="100000">
                                          <p:val>
                                            <p:strVal val="#ppt_x"/>
                                          </p:val>
                                        </p:tav>
                                      </p:tavLst>
                                    </p:anim>
                                    <p:anim calcmode="lin" valueType="num">
                                      <p:cBhvr additive="base">
                                        <p:cTn id="80" dur="1000" fill="hold"/>
                                        <p:tgtEl>
                                          <p:spTgt spid="19481"/>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9" fill="hold" grpId="1" nodeType="clickEffect">
                                  <p:stCondLst>
                                    <p:cond delay="0"/>
                                  </p:stCondLst>
                                  <p:childTnLst>
                                    <p:set>
                                      <p:cBhvr>
                                        <p:cTn id="84" dur="1" fill="hold">
                                          <p:stCondLst>
                                            <p:cond delay="0"/>
                                          </p:stCondLst>
                                        </p:cTn>
                                        <p:tgtEl>
                                          <p:spTgt spid="19481"/>
                                        </p:tgtEl>
                                        <p:attrNameLst>
                                          <p:attrName>style.visibility</p:attrName>
                                        </p:attrNameLst>
                                      </p:cBhvr>
                                      <p:to>
                                        <p:strVal val="visible"/>
                                      </p:to>
                                    </p:set>
                                    <p:anim calcmode="lin" valueType="num">
                                      <p:cBhvr additive="base">
                                        <p:cTn id="85" dur="500" fill="hold"/>
                                        <p:tgtEl>
                                          <p:spTgt spid="19481"/>
                                        </p:tgtEl>
                                        <p:attrNameLst>
                                          <p:attrName>ppt_x</p:attrName>
                                        </p:attrNameLst>
                                      </p:cBhvr>
                                      <p:tavLst>
                                        <p:tav tm="0">
                                          <p:val>
                                            <p:strVal val="0-#ppt_w/2"/>
                                          </p:val>
                                        </p:tav>
                                        <p:tav tm="100000">
                                          <p:val>
                                            <p:strVal val="#ppt_x"/>
                                          </p:val>
                                        </p:tav>
                                      </p:tavLst>
                                    </p:anim>
                                    <p:anim calcmode="lin" valueType="num">
                                      <p:cBhvr additive="base">
                                        <p:cTn id="86" dur="500" fill="hold"/>
                                        <p:tgtEl>
                                          <p:spTgt spid="19481"/>
                                        </p:tgtEl>
                                        <p:attrNameLst>
                                          <p:attrName>ppt_y</p:attrName>
                                        </p:attrNameLst>
                                      </p:cBhvr>
                                      <p:tavLst>
                                        <p:tav tm="0">
                                          <p:val>
                                            <p:strVal val="0-#ppt_h/2"/>
                                          </p:val>
                                        </p:tav>
                                        <p:tav tm="100000">
                                          <p:val>
                                            <p:strVal val="#ppt_y"/>
                                          </p:val>
                                        </p:tav>
                                      </p:tavLst>
                                    </p:anim>
                                  </p:childTnLst>
                                </p:cTn>
                              </p:par>
                              <p:par>
                                <p:cTn id="87" presetID="10" presetClass="entr" presetSubtype="0" fill="hold" grpId="0" nodeType="withEffect">
                                  <p:stCondLst>
                                    <p:cond delay="0"/>
                                  </p:stCondLst>
                                  <p:childTnLst>
                                    <p:set>
                                      <p:cBhvr>
                                        <p:cTn id="88" dur="1" fill="hold">
                                          <p:stCondLst>
                                            <p:cond delay="0"/>
                                          </p:stCondLst>
                                        </p:cTn>
                                        <p:tgtEl>
                                          <p:spTgt spid="19482"/>
                                        </p:tgtEl>
                                        <p:attrNameLst>
                                          <p:attrName>style.visibility</p:attrName>
                                        </p:attrNameLst>
                                      </p:cBhvr>
                                      <p:to>
                                        <p:strVal val="visible"/>
                                      </p:to>
                                    </p:set>
                                    <p:animEffect transition="in" filter="fade">
                                      <p:cBhvr>
                                        <p:cTn id="89" dur="1000"/>
                                        <p:tgtEl>
                                          <p:spTgt spid="19482"/>
                                        </p:tgtEl>
                                      </p:cBhvr>
                                    </p:animEffect>
                                  </p:childTnLst>
                                </p:cTn>
                              </p:par>
                              <p:par>
                                <p:cTn id="90" presetID="10" presetClass="entr" presetSubtype="0" fill="hold" grpId="1" nodeType="withEffect">
                                  <p:stCondLst>
                                    <p:cond delay="0"/>
                                  </p:stCondLst>
                                  <p:childTnLst>
                                    <p:set>
                                      <p:cBhvr>
                                        <p:cTn id="91" dur="1" fill="hold">
                                          <p:stCondLst>
                                            <p:cond delay="0"/>
                                          </p:stCondLst>
                                        </p:cTn>
                                        <p:tgtEl>
                                          <p:spTgt spid="19482"/>
                                        </p:tgtEl>
                                        <p:attrNameLst>
                                          <p:attrName>style.visibility</p:attrName>
                                        </p:attrNameLst>
                                      </p:cBhvr>
                                      <p:to>
                                        <p:strVal val="visible"/>
                                      </p:to>
                                    </p:set>
                                    <p:animEffect transition="in" filter="fade">
                                      <p:cBhvr>
                                        <p:cTn id="92" dur="1000"/>
                                        <p:tgtEl>
                                          <p:spTgt spid="1948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9483"/>
                                        </p:tgtEl>
                                        <p:attrNameLst>
                                          <p:attrName>style.visibility</p:attrName>
                                        </p:attrNameLst>
                                      </p:cBhvr>
                                      <p:to>
                                        <p:strVal val="visible"/>
                                      </p:to>
                                    </p:set>
                                    <p:animEffect transition="in" filter="fade">
                                      <p:cBhvr>
                                        <p:cTn id="97" dur="1000"/>
                                        <p:tgtEl>
                                          <p:spTgt spid="1948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9484"/>
                                        </p:tgtEl>
                                        <p:attrNameLst>
                                          <p:attrName>style.visibility</p:attrName>
                                        </p:attrNameLst>
                                      </p:cBhvr>
                                      <p:to>
                                        <p:strVal val="visible"/>
                                      </p:to>
                                    </p:set>
                                    <p:animEffect transition="in" filter="fade">
                                      <p:cBhvr>
                                        <p:cTn id="100" dur="1000"/>
                                        <p:tgtEl>
                                          <p:spTgt spid="19484"/>
                                        </p:tgtEl>
                                      </p:cBhvr>
                                    </p:animEffect>
                                  </p:childTnLst>
                                </p:cTn>
                              </p:par>
                              <p:par>
                                <p:cTn id="101" presetID="10" presetClass="entr" presetSubtype="0" fill="hold" grpId="2" nodeType="withEffect">
                                  <p:stCondLst>
                                    <p:cond delay="0"/>
                                  </p:stCondLst>
                                  <p:childTnLst>
                                    <p:set>
                                      <p:cBhvr>
                                        <p:cTn id="102" dur="1" fill="hold">
                                          <p:stCondLst>
                                            <p:cond delay="0"/>
                                          </p:stCondLst>
                                        </p:cTn>
                                        <p:tgtEl>
                                          <p:spTgt spid="19482"/>
                                        </p:tgtEl>
                                        <p:attrNameLst>
                                          <p:attrName>style.visibility</p:attrName>
                                        </p:attrNameLst>
                                      </p:cBhvr>
                                      <p:to>
                                        <p:strVal val="visible"/>
                                      </p:to>
                                    </p:set>
                                    <p:animEffect transition="in" filter="fade">
                                      <p:cBhvr>
                                        <p:cTn id="103" dur="1000"/>
                                        <p:tgtEl>
                                          <p:spTgt spid="1948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9485"/>
                                        </p:tgtEl>
                                        <p:attrNameLst>
                                          <p:attrName>style.visibility</p:attrName>
                                        </p:attrNameLst>
                                      </p:cBhvr>
                                      <p:to>
                                        <p:strVal val="visible"/>
                                      </p:to>
                                    </p:set>
                                    <p:animEffect transition="in" filter="fade">
                                      <p:cBhvr>
                                        <p:cTn id="106" dur="1000"/>
                                        <p:tgtEl>
                                          <p:spTgt spid="19485"/>
                                        </p:tgtEl>
                                      </p:cBhvr>
                                    </p:animEffect>
                                  </p:childTnLst>
                                </p:cTn>
                              </p:par>
                              <p:par>
                                <p:cTn id="107" presetID="10" presetClass="entr" presetSubtype="0" fill="hold" grpId="1" nodeType="withEffect">
                                  <p:stCondLst>
                                    <p:cond delay="0"/>
                                  </p:stCondLst>
                                  <p:childTnLst>
                                    <p:set>
                                      <p:cBhvr>
                                        <p:cTn id="108" dur="1" fill="hold">
                                          <p:stCondLst>
                                            <p:cond delay="0"/>
                                          </p:stCondLst>
                                        </p:cTn>
                                        <p:tgtEl>
                                          <p:spTgt spid="19485"/>
                                        </p:tgtEl>
                                        <p:attrNameLst>
                                          <p:attrName>style.visibility</p:attrName>
                                        </p:attrNameLst>
                                      </p:cBhvr>
                                      <p:to>
                                        <p:strVal val="visible"/>
                                      </p:to>
                                    </p:set>
                                    <p:animEffect transition="in" filter="fade">
                                      <p:cBhvr>
                                        <p:cTn id="109" dur="1000"/>
                                        <p:tgtEl>
                                          <p:spTgt spid="19485"/>
                                        </p:tgtEl>
                                      </p:cBhvr>
                                    </p:animEffect>
                                  </p:childTnLst>
                                </p:cTn>
                              </p:par>
                              <p:par>
                                <p:cTn id="110" presetID="10" presetClass="entr" presetSubtype="0" fill="hold" grpId="2" nodeType="withEffect">
                                  <p:stCondLst>
                                    <p:cond delay="0"/>
                                  </p:stCondLst>
                                  <p:childTnLst>
                                    <p:set>
                                      <p:cBhvr>
                                        <p:cTn id="111" dur="1" fill="hold">
                                          <p:stCondLst>
                                            <p:cond delay="0"/>
                                          </p:stCondLst>
                                        </p:cTn>
                                        <p:tgtEl>
                                          <p:spTgt spid="19485"/>
                                        </p:tgtEl>
                                        <p:attrNameLst>
                                          <p:attrName>style.visibility</p:attrName>
                                        </p:attrNameLst>
                                      </p:cBhvr>
                                      <p:to>
                                        <p:strVal val="visible"/>
                                      </p:to>
                                    </p:set>
                                    <p:animEffect transition="in" filter="fade">
                                      <p:cBhvr>
                                        <p:cTn id="112" dur="1000"/>
                                        <p:tgtEl>
                                          <p:spTgt spid="1948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9486"/>
                                        </p:tgtEl>
                                        <p:attrNameLst>
                                          <p:attrName>style.visibility</p:attrName>
                                        </p:attrNameLst>
                                      </p:cBhvr>
                                      <p:to>
                                        <p:strVal val="visible"/>
                                      </p:to>
                                    </p:set>
                                    <p:animEffect transition="in" filter="fade">
                                      <p:cBhvr>
                                        <p:cTn id="115" dur="1000"/>
                                        <p:tgtEl>
                                          <p:spTgt spid="19486"/>
                                        </p:tgtEl>
                                      </p:cBhvr>
                                    </p:animEffect>
                                  </p:childTnLst>
                                </p:cTn>
                              </p:par>
                              <p:par>
                                <p:cTn id="116" presetID="10" presetClass="entr" presetSubtype="0" fill="hold" grpId="1" nodeType="withEffect">
                                  <p:stCondLst>
                                    <p:cond delay="0"/>
                                  </p:stCondLst>
                                  <p:childTnLst>
                                    <p:set>
                                      <p:cBhvr>
                                        <p:cTn id="117" dur="1" fill="hold">
                                          <p:stCondLst>
                                            <p:cond delay="0"/>
                                          </p:stCondLst>
                                        </p:cTn>
                                        <p:tgtEl>
                                          <p:spTgt spid="19486"/>
                                        </p:tgtEl>
                                        <p:attrNameLst>
                                          <p:attrName>style.visibility</p:attrName>
                                        </p:attrNameLst>
                                      </p:cBhvr>
                                      <p:to>
                                        <p:strVal val="visible"/>
                                      </p:to>
                                    </p:set>
                                    <p:animEffect transition="in" filter="fade">
                                      <p:cBhvr>
                                        <p:cTn id="118" dur="1000"/>
                                        <p:tgtEl>
                                          <p:spTgt spid="19486"/>
                                        </p:tgtEl>
                                      </p:cBhvr>
                                    </p:animEffect>
                                  </p:childTnLst>
                                </p:cTn>
                              </p:par>
                              <p:par>
                                <p:cTn id="119" presetID="10" presetClass="entr" presetSubtype="0" fill="hold" grpId="2" nodeType="withEffect">
                                  <p:stCondLst>
                                    <p:cond delay="0"/>
                                  </p:stCondLst>
                                  <p:childTnLst>
                                    <p:set>
                                      <p:cBhvr>
                                        <p:cTn id="120" dur="1" fill="hold">
                                          <p:stCondLst>
                                            <p:cond delay="0"/>
                                          </p:stCondLst>
                                        </p:cTn>
                                        <p:tgtEl>
                                          <p:spTgt spid="19486"/>
                                        </p:tgtEl>
                                        <p:attrNameLst>
                                          <p:attrName>style.visibility</p:attrName>
                                        </p:attrNameLst>
                                      </p:cBhvr>
                                      <p:to>
                                        <p:strVal val="visible"/>
                                      </p:to>
                                    </p:set>
                                    <p:animEffect transition="in" filter="fade">
                                      <p:cBhvr>
                                        <p:cTn id="121" dur="1000"/>
                                        <p:tgtEl>
                                          <p:spTgt spid="19486"/>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0" presetClass="entr" presetSubtype="0" fill="hold" grpId="3" nodeType="clickEffect">
                                  <p:stCondLst>
                                    <p:cond delay="0"/>
                                  </p:stCondLst>
                                  <p:childTnLst>
                                    <p:set>
                                      <p:cBhvr>
                                        <p:cTn id="125" dur="1" fill="hold">
                                          <p:stCondLst>
                                            <p:cond delay="0"/>
                                          </p:stCondLst>
                                        </p:cTn>
                                        <p:tgtEl>
                                          <p:spTgt spid="19485"/>
                                        </p:tgtEl>
                                        <p:attrNameLst>
                                          <p:attrName>style.visibility</p:attrName>
                                        </p:attrNameLst>
                                      </p:cBhvr>
                                      <p:to>
                                        <p:strVal val="visible"/>
                                      </p:to>
                                    </p:set>
                                    <p:animEffect transition="in" filter="fade">
                                      <p:cBhvr>
                                        <p:cTn id="126" dur="1000"/>
                                        <p:tgtEl>
                                          <p:spTgt spid="19485"/>
                                        </p:tgtEl>
                                      </p:cBhvr>
                                    </p:animEffect>
                                  </p:childTnLst>
                                </p:cTn>
                              </p:par>
                              <p:par>
                                <p:cTn id="127" presetID="10" presetClass="entr" presetSubtype="0" fill="hold" grpId="3" nodeType="withEffect">
                                  <p:stCondLst>
                                    <p:cond delay="0"/>
                                  </p:stCondLst>
                                  <p:childTnLst>
                                    <p:set>
                                      <p:cBhvr>
                                        <p:cTn id="128" dur="1" fill="hold">
                                          <p:stCondLst>
                                            <p:cond delay="0"/>
                                          </p:stCondLst>
                                        </p:cTn>
                                        <p:tgtEl>
                                          <p:spTgt spid="19486"/>
                                        </p:tgtEl>
                                        <p:attrNameLst>
                                          <p:attrName>style.visibility</p:attrName>
                                        </p:attrNameLst>
                                      </p:cBhvr>
                                      <p:to>
                                        <p:strVal val="visible"/>
                                      </p:to>
                                    </p:set>
                                    <p:animEffect transition="in" filter="fade">
                                      <p:cBhvr>
                                        <p:cTn id="129" dur="1000"/>
                                        <p:tgtEl>
                                          <p:spTgt spid="1948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9487"/>
                                        </p:tgtEl>
                                        <p:attrNameLst>
                                          <p:attrName>style.visibility</p:attrName>
                                        </p:attrNameLst>
                                      </p:cBhvr>
                                      <p:to>
                                        <p:strVal val="visible"/>
                                      </p:to>
                                    </p:set>
                                    <p:animEffect transition="in" filter="fade">
                                      <p:cBhvr>
                                        <p:cTn id="132" dur="500"/>
                                        <p:tgtEl>
                                          <p:spTgt spid="19487"/>
                                        </p:tgtEl>
                                      </p:cBhvr>
                                    </p:animEffect>
                                  </p:childTnLst>
                                </p:cTn>
                              </p:par>
                              <p:par>
                                <p:cTn id="133" presetID="10" presetClass="entr" presetSubtype="0" fill="hold" grpId="1" nodeType="withEffect">
                                  <p:stCondLst>
                                    <p:cond delay="0"/>
                                  </p:stCondLst>
                                  <p:childTnLst>
                                    <p:set>
                                      <p:cBhvr>
                                        <p:cTn id="134" dur="1" fill="hold">
                                          <p:stCondLst>
                                            <p:cond delay="0"/>
                                          </p:stCondLst>
                                        </p:cTn>
                                        <p:tgtEl>
                                          <p:spTgt spid="19487"/>
                                        </p:tgtEl>
                                        <p:attrNameLst>
                                          <p:attrName>style.visibility</p:attrName>
                                        </p:attrNameLst>
                                      </p:cBhvr>
                                      <p:to>
                                        <p:strVal val="visible"/>
                                      </p:to>
                                    </p:set>
                                    <p:animEffect transition="in" filter="fade">
                                      <p:cBhvr>
                                        <p:cTn id="135" dur="500"/>
                                        <p:tgtEl>
                                          <p:spTgt spid="19487"/>
                                        </p:tgtEl>
                                      </p:cBhvr>
                                    </p:animEffect>
                                  </p:childTnLst>
                                </p:cTn>
                              </p:par>
                              <p:par>
                                <p:cTn id="136" presetID="10" presetClass="entr" presetSubtype="0" fill="hold" grpId="2" nodeType="withEffect">
                                  <p:stCondLst>
                                    <p:cond delay="0"/>
                                  </p:stCondLst>
                                  <p:childTnLst>
                                    <p:set>
                                      <p:cBhvr>
                                        <p:cTn id="137" dur="1" fill="hold">
                                          <p:stCondLst>
                                            <p:cond delay="0"/>
                                          </p:stCondLst>
                                        </p:cTn>
                                        <p:tgtEl>
                                          <p:spTgt spid="19487"/>
                                        </p:tgtEl>
                                        <p:attrNameLst>
                                          <p:attrName>style.visibility</p:attrName>
                                        </p:attrNameLst>
                                      </p:cBhvr>
                                      <p:to>
                                        <p:strVal val="visible"/>
                                      </p:to>
                                    </p:set>
                                    <p:animEffect transition="in" filter="fade">
                                      <p:cBhvr>
                                        <p:cTn id="138" dur="500"/>
                                        <p:tgtEl>
                                          <p:spTgt spid="19487"/>
                                        </p:tgtEl>
                                      </p:cBhvr>
                                    </p:animEffect>
                                  </p:childTnLst>
                                </p:cTn>
                              </p:par>
                              <p:par>
                                <p:cTn id="139" presetID="10" presetClass="entr" presetSubtype="0" fill="hold" grpId="3" nodeType="withEffect">
                                  <p:stCondLst>
                                    <p:cond delay="0"/>
                                  </p:stCondLst>
                                  <p:childTnLst>
                                    <p:set>
                                      <p:cBhvr>
                                        <p:cTn id="140" dur="1" fill="hold">
                                          <p:stCondLst>
                                            <p:cond delay="0"/>
                                          </p:stCondLst>
                                        </p:cTn>
                                        <p:tgtEl>
                                          <p:spTgt spid="19487"/>
                                        </p:tgtEl>
                                        <p:attrNameLst>
                                          <p:attrName>style.visibility</p:attrName>
                                        </p:attrNameLst>
                                      </p:cBhvr>
                                      <p:to>
                                        <p:strVal val="visible"/>
                                      </p:to>
                                    </p:set>
                                    <p:animEffect transition="in" filter="fade">
                                      <p:cBhvr>
                                        <p:cTn id="141" dur="500"/>
                                        <p:tgtEl>
                                          <p:spTgt spid="1948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9488"/>
                                        </p:tgtEl>
                                        <p:attrNameLst>
                                          <p:attrName>style.visibility</p:attrName>
                                        </p:attrNameLst>
                                      </p:cBhvr>
                                      <p:to>
                                        <p:strVal val="visible"/>
                                      </p:to>
                                    </p:set>
                                    <p:animEffect transition="in" filter="fade">
                                      <p:cBhvr>
                                        <p:cTn id="144" dur="500"/>
                                        <p:tgtEl>
                                          <p:spTgt spid="19488"/>
                                        </p:tgtEl>
                                      </p:cBhvr>
                                    </p:animEffect>
                                  </p:childTnLst>
                                </p:cTn>
                              </p:par>
                              <p:par>
                                <p:cTn id="145" presetID="10" presetClass="entr" presetSubtype="0" fill="hold" grpId="1" nodeType="withEffect">
                                  <p:stCondLst>
                                    <p:cond delay="0"/>
                                  </p:stCondLst>
                                  <p:childTnLst>
                                    <p:set>
                                      <p:cBhvr>
                                        <p:cTn id="146" dur="1" fill="hold">
                                          <p:stCondLst>
                                            <p:cond delay="0"/>
                                          </p:stCondLst>
                                        </p:cTn>
                                        <p:tgtEl>
                                          <p:spTgt spid="19488"/>
                                        </p:tgtEl>
                                        <p:attrNameLst>
                                          <p:attrName>style.visibility</p:attrName>
                                        </p:attrNameLst>
                                      </p:cBhvr>
                                      <p:to>
                                        <p:strVal val="visible"/>
                                      </p:to>
                                    </p:set>
                                    <p:animEffect transition="in" filter="fade">
                                      <p:cBhvr>
                                        <p:cTn id="147" dur="500"/>
                                        <p:tgtEl>
                                          <p:spTgt spid="19488"/>
                                        </p:tgtEl>
                                      </p:cBhvr>
                                    </p:animEffect>
                                  </p:childTnLst>
                                </p:cTn>
                              </p:par>
                              <p:par>
                                <p:cTn id="148" presetID="10" presetClass="entr" presetSubtype="0" fill="hold" grpId="2" nodeType="withEffect">
                                  <p:stCondLst>
                                    <p:cond delay="0"/>
                                  </p:stCondLst>
                                  <p:childTnLst>
                                    <p:set>
                                      <p:cBhvr>
                                        <p:cTn id="149" dur="1" fill="hold">
                                          <p:stCondLst>
                                            <p:cond delay="0"/>
                                          </p:stCondLst>
                                        </p:cTn>
                                        <p:tgtEl>
                                          <p:spTgt spid="19488"/>
                                        </p:tgtEl>
                                        <p:attrNameLst>
                                          <p:attrName>style.visibility</p:attrName>
                                        </p:attrNameLst>
                                      </p:cBhvr>
                                      <p:to>
                                        <p:strVal val="visible"/>
                                      </p:to>
                                    </p:set>
                                    <p:animEffect transition="in" filter="fade">
                                      <p:cBhvr>
                                        <p:cTn id="150" dur="500"/>
                                        <p:tgtEl>
                                          <p:spTgt spid="19488"/>
                                        </p:tgtEl>
                                      </p:cBhvr>
                                    </p:animEffect>
                                  </p:childTnLst>
                                </p:cTn>
                              </p:par>
                              <p:par>
                                <p:cTn id="151" presetID="10" presetClass="entr" presetSubtype="0" fill="hold" grpId="3" nodeType="withEffect">
                                  <p:stCondLst>
                                    <p:cond delay="0"/>
                                  </p:stCondLst>
                                  <p:childTnLst>
                                    <p:set>
                                      <p:cBhvr>
                                        <p:cTn id="152" dur="1" fill="hold">
                                          <p:stCondLst>
                                            <p:cond delay="0"/>
                                          </p:stCondLst>
                                        </p:cTn>
                                        <p:tgtEl>
                                          <p:spTgt spid="19488"/>
                                        </p:tgtEl>
                                        <p:attrNameLst>
                                          <p:attrName>style.visibility</p:attrName>
                                        </p:attrNameLst>
                                      </p:cBhvr>
                                      <p:to>
                                        <p:strVal val="visible"/>
                                      </p:to>
                                    </p:set>
                                    <p:animEffect transition="in" filter="fade">
                                      <p:cBhvr>
                                        <p:cTn id="153" dur="500"/>
                                        <p:tgtEl>
                                          <p:spTgt spid="19488"/>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9489"/>
                                        </p:tgtEl>
                                        <p:attrNameLst>
                                          <p:attrName>style.visibility</p:attrName>
                                        </p:attrNameLst>
                                      </p:cBhvr>
                                      <p:to>
                                        <p:strVal val="visible"/>
                                      </p:to>
                                    </p:set>
                                    <p:animEffect transition="in" filter="fade">
                                      <p:cBhvr>
                                        <p:cTn id="156" dur="500"/>
                                        <p:tgtEl>
                                          <p:spTgt spid="19489"/>
                                        </p:tgtEl>
                                      </p:cBhvr>
                                    </p:animEffect>
                                  </p:childTnLst>
                                </p:cTn>
                              </p:par>
                              <p:par>
                                <p:cTn id="157" presetID="10" presetClass="entr" presetSubtype="0" fill="hold" grpId="1" nodeType="withEffect">
                                  <p:stCondLst>
                                    <p:cond delay="0"/>
                                  </p:stCondLst>
                                  <p:childTnLst>
                                    <p:set>
                                      <p:cBhvr>
                                        <p:cTn id="158" dur="1" fill="hold">
                                          <p:stCondLst>
                                            <p:cond delay="0"/>
                                          </p:stCondLst>
                                        </p:cTn>
                                        <p:tgtEl>
                                          <p:spTgt spid="19489"/>
                                        </p:tgtEl>
                                        <p:attrNameLst>
                                          <p:attrName>style.visibility</p:attrName>
                                        </p:attrNameLst>
                                      </p:cBhvr>
                                      <p:to>
                                        <p:strVal val="visible"/>
                                      </p:to>
                                    </p:set>
                                    <p:animEffect transition="in" filter="fade">
                                      <p:cBhvr>
                                        <p:cTn id="159" dur="500"/>
                                        <p:tgtEl>
                                          <p:spTgt spid="19489"/>
                                        </p:tgtEl>
                                      </p:cBhvr>
                                    </p:animEffect>
                                  </p:childTnLst>
                                </p:cTn>
                              </p:par>
                              <p:par>
                                <p:cTn id="160" presetID="10" presetClass="entr" presetSubtype="0" fill="hold" grpId="2" nodeType="withEffect">
                                  <p:stCondLst>
                                    <p:cond delay="0"/>
                                  </p:stCondLst>
                                  <p:childTnLst>
                                    <p:set>
                                      <p:cBhvr>
                                        <p:cTn id="161" dur="1" fill="hold">
                                          <p:stCondLst>
                                            <p:cond delay="0"/>
                                          </p:stCondLst>
                                        </p:cTn>
                                        <p:tgtEl>
                                          <p:spTgt spid="19489"/>
                                        </p:tgtEl>
                                        <p:attrNameLst>
                                          <p:attrName>style.visibility</p:attrName>
                                        </p:attrNameLst>
                                      </p:cBhvr>
                                      <p:to>
                                        <p:strVal val="visible"/>
                                      </p:to>
                                    </p:set>
                                    <p:animEffect transition="in" filter="fade">
                                      <p:cBhvr>
                                        <p:cTn id="162" dur="500"/>
                                        <p:tgtEl>
                                          <p:spTgt spid="19489"/>
                                        </p:tgtEl>
                                      </p:cBhvr>
                                    </p:animEffect>
                                  </p:childTnLst>
                                </p:cTn>
                              </p:par>
                              <p:par>
                                <p:cTn id="163" presetID="10" presetClass="entr" presetSubtype="0" fill="hold" grpId="3" nodeType="withEffect">
                                  <p:stCondLst>
                                    <p:cond delay="0"/>
                                  </p:stCondLst>
                                  <p:childTnLst>
                                    <p:set>
                                      <p:cBhvr>
                                        <p:cTn id="164" dur="1" fill="hold">
                                          <p:stCondLst>
                                            <p:cond delay="0"/>
                                          </p:stCondLst>
                                        </p:cTn>
                                        <p:tgtEl>
                                          <p:spTgt spid="19489"/>
                                        </p:tgtEl>
                                        <p:attrNameLst>
                                          <p:attrName>style.visibility</p:attrName>
                                        </p:attrNameLst>
                                      </p:cBhvr>
                                      <p:to>
                                        <p:strVal val="visible"/>
                                      </p:to>
                                    </p:set>
                                    <p:animEffect transition="in" filter="fade">
                                      <p:cBhvr>
                                        <p:cTn id="165" dur="500"/>
                                        <p:tgtEl>
                                          <p:spTgt spid="19489"/>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9491"/>
                                        </p:tgtEl>
                                        <p:attrNameLst>
                                          <p:attrName>style.visibility</p:attrName>
                                        </p:attrNameLst>
                                      </p:cBhvr>
                                      <p:to>
                                        <p:strVal val="visible"/>
                                      </p:to>
                                    </p:set>
                                    <p:animEffect transition="in" filter="fade">
                                      <p:cBhvr>
                                        <p:cTn id="168" dur="500"/>
                                        <p:tgtEl>
                                          <p:spTgt spid="19491"/>
                                        </p:tgtEl>
                                      </p:cBhvr>
                                    </p:animEffect>
                                  </p:childTnLst>
                                </p:cTn>
                              </p:par>
                              <p:par>
                                <p:cTn id="169" presetID="10" presetClass="entr" presetSubtype="0" fill="hold" grpId="1" nodeType="withEffect">
                                  <p:stCondLst>
                                    <p:cond delay="0"/>
                                  </p:stCondLst>
                                  <p:childTnLst>
                                    <p:set>
                                      <p:cBhvr>
                                        <p:cTn id="170" dur="1" fill="hold">
                                          <p:stCondLst>
                                            <p:cond delay="0"/>
                                          </p:stCondLst>
                                        </p:cTn>
                                        <p:tgtEl>
                                          <p:spTgt spid="19491"/>
                                        </p:tgtEl>
                                        <p:attrNameLst>
                                          <p:attrName>style.visibility</p:attrName>
                                        </p:attrNameLst>
                                      </p:cBhvr>
                                      <p:to>
                                        <p:strVal val="visible"/>
                                      </p:to>
                                    </p:set>
                                    <p:animEffect transition="in" filter="fade">
                                      <p:cBhvr>
                                        <p:cTn id="171" dur="500"/>
                                        <p:tgtEl>
                                          <p:spTgt spid="19491"/>
                                        </p:tgtEl>
                                      </p:cBhvr>
                                    </p:animEffect>
                                  </p:childTnLst>
                                </p:cTn>
                              </p:par>
                              <p:par>
                                <p:cTn id="172" presetID="10" presetClass="entr" presetSubtype="0" fill="hold" grpId="2" nodeType="withEffect">
                                  <p:stCondLst>
                                    <p:cond delay="0"/>
                                  </p:stCondLst>
                                  <p:childTnLst>
                                    <p:set>
                                      <p:cBhvr>
                                        <p:cTn id="173" dur="1" fill="hold">
                                          <p:stCondLst>
                                            <p:cond delay="0"/>
                                          </p:stCondLst>
                                        </p:cTn>
                                        <p:tgtEl>
                                          <p:spTgt spid="19491"/>
                                        </p:tgtEl>
                                        <p:attrNameLst>
                                          <p:attrName>style.visibility</p:attrName>
                                        </p:attrNameLst>
                                      </p:cBhvr>
                                      <p:to>
                                        <p:strVal val="visible"/>
                                      </p:to>
                                    </p:set>
                                    <p:animEffect transition="in" filter="fade">
                                      <p:cBhvr>
                                        <p:cTn id="174" dur="500"/>
                                        <p:tgtEl>
                                          <p:spTgt spid="19491"/>
                                        </p:tgtEl>
                                      </p:cBhvr>
                                    </p:animEffect>
                                  </p:childTnLst>
                                </p:cTn>
                              </p:par>
                              <p:par>
                                <p:cTn id="175" presetID="10" presetClass="entr" presetSubtype="0" fill="hold" grpId="3" nodeType="withEffect">
                                  <p:stCondLst>
                                    <p:cond delay="0"/>
                                  </p:stCondLst>
                                  <p:childTnLst>
                                    <p:set>
                                      <p:cBhvr>
                                        <p:cTn id="176" dur="1" fill="hold">
                                          <p:stCondLst>
                                            <p:cond delay="0"/>
                                          </p:stCondLst>
                                        </p:cTn>
                                        <p:tgtEl>
                                          <p:spTgt spid="19491"/>
                                        </p:tgtEl>
                                        <p:attrNameLst>
                                          <p:attrName>style.visibility</p:attrName>
                                        </p:attrNameLst>
                                      </p:cBhvr>
                                      <p:to>
                                        <p:strVal val="visible"/>
                                      </p:to>
                                    </p:set>
                                    <p:animEffect transition="in" filter="fade">
                                      <p:cBhvr>
                                        <p:cTn id="177" dur="500"/>
                                        <p:tgtEl>
                                          <p:spTgt spid="19491"/>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9492"/>
                                        </p:tgtEl>
                                        <p:attrNameLst>
                                          <p:attrName>style.visibility</p:attrName>
                                        </p:attrNameLst>
                                      </p:cBhvr>
                                      <p:to>
                                        <p:strVal val="visible"/>
                                      </p:to>
                                    </p:set>
                                    <p:animEffect transition="in" filter="fade">
                                      <p:cBhvr>
                                        <p:cTn id="180" dur="500"/>
                                        <p:tgtEl>
                                          <p:spTgt spid="19492"/>
                                        </p:tgtEl>
                                      </p:cBhvr>
                                    </p:animEffect>
                                  </p:childTnLst>
                                </p:cTn>
                              </p:par>
                              <p:par>
                                <p:cTn id="181" presetID="10" presetClass="entr" presetSubtype="0" fill="hold" grpId="1" nodeType="withEffect">
                                  <p:stCondLst>
                                    <p:cond delay="0"/>
                                  </p:stCondLst>
                                  <p:childTnLst>
                                    <p:set>
                                      <p:cBhvr>
                                        <p:cTn id="182" dur="1" fill="hold">
                                          <p:stCondLst>
                                            <p:cond delay="0"/>
                                          </p:stCondLst>
                                        </p:cTn>
                                        <p:tgtEl>
                                          <p:spTgt spid="19492"/>
                                        </p:tgtEl>
                                        <p:attrNameLst>
                                          <p:attrName>style.visibility</p:attrName>
                                        </p:attrNameLst>
                                      </p:cBhvr>
                                      <p:to>
                                        <p:strVal val="visible"/>
                                      </p:to>
                                    </p:set>
                                    <p:animEffect transition="in" filter="fade">
                                      <p:cBhvr>
                                        <p:cTn id="183" dur="500"/>
                                        <p:tgtEl>
                                          <p:spTgt spid="19492"/>
                                        </p:tgtEl>
                                      </p:cBhvr>
                                    </p:animEffect>
                                  </p:childTnLst>
                                </p:cTn>
                              </p:par>
                              <p:par>
                                <p:cTn id="184" presetID="10" presetClass="entr" presetSubtype="0" fill="hold" grpId="2" nodeType="withEffect">
                                  <p:stCondLst>
                                    <p:cond delay="0"/>
                                  </p:stCondLst>
                                  <p:childTnLst>
                                    <p:set>
                                      <p:cBhvr>
                                        <p:cTn id="185" dur="1" fill="hold">
                                          <p:stCondLst>
                                            <p:cond delay="0"/>
                                          </p:stCondLst>
                                        </p:cTn>
                                        <p:tgtEl>
                                          <p:spTgt spid="19492"/>
                                        </p:tgtEl>
                                        <p:attrNameLst>
                                          <p:attrName>style.visibility</p:attrName>
                                        </p:attrNameLst>
                                      </p:cBhvr>
                                      <p:to>
                                        <p:strVal val="visible"/>
                                      </p:to>
                                    </p:set>
                                    <p:animEffect transition="in" filter="fade">
                                      <p:cBhvr>
                                        <p:cTn id="186" dur="500"/>
                                        <p:tgtEl>
                                          <p:spTgt spid="19492"/>
                                        </p:tgtEl>
                                      </p:cBhvr>
                                    </p:animEffect>
                                  </p:childTnLst>
                                </p:cTn>
                              </p:par>
                              <p:par>
                                <p:cTn id="187" presetID="10" presetClass="entr" presetSubtype="0" fill="hold" grpId="3" nodeType="withEffect">
                                  <p:stCondLst>
                                    <p:cond delay="0"/>
                                  </p:stCondLst>
                                  <p:childTnLst>
                                    <p:set>
                                      <p:cBhvr>
                                        <p:cTn id="188" dur="1" fill="hold">
                                          <p:stCondLst>
                                            <p:cond delay="0"/>
                                          </p:stCondLst>
                                        </p:cTn>
                                        <p:tgtEl>
                                          <p:spTgt spid="19492"/>
                                        </p:tgtEl>
                                        <p:attrNameLst>
                                          <p:attrName>style.visibility</p:attrName>
                                        </p:attrNameLst>
                                      </p:cBhvr>
                                      <p:to>
                                        <p:strVal val="visible"/>
                                      </p:to>
                                    </p:set>
                                    <p:animEffect transition="in" filter="fade">
                                      <p:cBhvr>
                                        <p:cTn id="189" dur="500"/>
                                        <p:tgtEl>
                                          <p:spTgt spid="19492"/>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9493"/>
                                        </p:tgtEl>
                                        <p:attrNameLst>
                                          <p:attrName>style.visibility</p:attrName>
                                        </p:attrNameLst>
                                      </p:cBhvr>
                                      <p:to>
                                        <p:strVal val="visible"/>
                                      </p:to>
                                    </p:set>
                                    <p:animEffect transition="in" filter="fade">
                                      <p:cBhvr>
                                        <p:cTn id="192" dur="500"/>
                                        <p:tgtEl>
                                          <p:spTgt spid="19493"/>
                                        </p:tgtEl>
                                      </p:cBhvr>
                                    </p:animEffect>
                                  </p:childTnLst>
                                </p:cTn>
                              </p:par>
                              <p:par>
                                <p:cTn id="193" presetID="10" presetClass="entr" presetSubtype="0" fill="hold" grpId="1" nodeType="withEffect">
                                  <p:stCondLst>
                                    <p:cond delay="0"/>
                                  </p:stCondLst>
                                  <p:childTnLst>
                                    <p:set>
                                      <p:cBhvr>
                                        <p:cTn id="194" dur="1" fill="hold">
                                          <p:stCondLst>
                                            <p:cond delay="0"/>
                                          </p:stCondLst>
                                        </p:cTn>
                                        <p:tgtEl>
                                          <p:spTgt spid="19493"/>
                                        </p:tgtEl>
                                        <p:attrNameLst>
                                          <p:attrName>style.visibility</p:attrName>
                                        </p:attrNameLst>
                                      </p:cBhvr>
                                      <p:to>
                                        <p:strVal val="visible"/>
                                      </p:to>
                                    </p:set>
                                    <p:animEffect transition="in" filter="fade">
                                      <p:cBhvr>
                                        <p:cTn id="195" dur="500"/>
                                        <p:tgtEl>
                                          <p:spTgt spid="19493"/>
                                        </p:tgtEl>
                                      </p:cBhvr>
                                    </p:animEffect>
                                  </p:childTnLst>
                                </p:cTn>
                              </p:par>
                              <p:par>
                                <p:cTn id="196" presetID="10" presetClass="entr" presetSubtype="0" fill="hold" grpId="2" nodeType="withEffect">
                                  <p:stCondLst>
                                    <p:cond delay="0"/>
                                  </p:stCondLst>
                                  <p:childTnLst>
                                    <p:set>
                                      <p:cBhvr>
                                        <p:cTn id="197" dur="1" fill="hold">
                                          <p:stCondLst>
                                            <p:cond delay="0"/>
                                          </p:stCondLst>
                                        </p:cTn>
                                        <p:tgtEl>
                                          <p:spTgt spid="19493"/>
                                        </p:tgtEl>
                                        <p:attrNameLst>
                                          <p:attrName>style.visibility</p:attrName>
                                        </p:attrNameLst>
                                      </p:cBhvr>
                                      <p:to>
                                        <p:strVal val="visible"/>
                                      </p:to>
                                    </p:set>
                                    <p:animEffect transition="in" filter="fade">
                                      <p:cBhvr>
                                        <p:cTn id="198" dur="500"/>
                                        <p:tgtEl>
                                          <p:spTgt spid="19493"/>
                                        </p:tgtEl>
                                      </p:cBhvr>
                                    </p:animEffect>
                                  </p:childTnLst>
                                </p:cTn>
                              </p:par>
                              <p:par>
                                <p:cTn id="199" presetID="10" presetClass="entr" presetSubtype="0" fill="hold" grpId="3" nodeType="withEffect">
                                  <p:stCondLst>
                                    <p:cond delay="0"/>
                                  </p:stCondLst>
                                  <p:childTnLst>
                                    <p:set>
                                      <p:cBhvr>
                                        <p:cTn id="200" dur="1" fill="hold">
                                          <p:stCondLst>
                                            <p:cond delay="0"/>
                                          </p:stCondLst>
                                        </p:cTn>
                                        <p:tgtEl>
                                          <p:spTgt spid="19493"/>
                                        </p:tgtEl>
                                        <p:attrNameLst>
                                          <p:attrName>style.visibility</p:attrName>
                                        </p:attrNameLst>
                                      </p:cBhvr>
                                      <p:to>
                                        <p:strVal val="visible"/>
                                      </p:to>
                                    </p:set>
                                    <p:animEffect transition="in" filter="fade">
                                      <p:cBhvr>
                                        <p:cTn id="201" dur="500"/>
                                        <p:tgtEl>
                                          <p:spTgt spid="19493"/>
                                        </p:tgtEl>
                                      </p:cBhvr>
                                    </p:animEffec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19461"/>
                                        </p:tgtEl>
                                        <p:attrNameLst>
                                          <p:attrName>style.visibility</p:attrName>
                                        </p:attrNameLst>
                                      </p:cBhvr>
                                      <p:to>
                                        <p:strVal val="visible"/>
                                      </p:to>
                                    </p:set>
                                    <p:animEffect transition="in" filter="fade">
                                      <p:cBhvr>
                                        <p:cTn id="206" dur="500"/>
                                        <p:tgtEl>
                                          <p:spTgt spid="19461"/>
                                        </p:tgtEl>
                                      </p:cBhvr>
                                    </p:animEffect>
                                  </p:childTnLst>
                                </p:cTn>
                              </p:par>
                              <p:par>
                                <p:cTn id="207" presetID="10" presetClass="entr" presetSubtype="0" fill="hold" grpId="4" nodeType="withEffect">
                                  <p:stCondLst>
                                    <p:cond delay="0"/>
                                  </p:stCondLst>
                                  <p:childTnLst>
                                    <p:set>
                                      <p:cBhvr>
                                        <p:cTn id="208" dur="1" fill="hold">
                                          <p:stCondLst>
                                            <p:cond delay="0"/>
                                          </p:stCondLst>
                                        </p:cTn>
                                        <p:tgtEl>
                                          <p:spTgt spid="19487"/>
                                        </p:tgtEl>
                                        <p:attrNameLst>
                                          <p:attrName>style.visibility</p:attrName>
                                        </p:attrNameLst>
                                      </p:cBhvr>
                                      <p:to>
                                        <p:strVal val="visible"/>
                                      </p:to>
                                    </p:set>
                                    <p:animEffect transition="in" filter="fade">
                                      <p:cBhvr>
                                        <p:cTn id="209" dur="500"/>
                                        <p:tgtEl>
                                          <p:spTgt spid="19487"/>
                                        </p:tgtEl>
                                      </p:cBhvr>
                                    </p:animEffect>
                                  </p:childTnLst>
                                </p:cTn>
                              </p:par>
                              <p:par>
                                <p:cTn id="210" presetID="10" presetClass="entr" presetSubtype="0" fill="hold" grpId="4" nodeType="withEffect">
                                  <p:stCondLst>
                                    <p:cond delay="0"/>
                                  </p:stCondLst>
                                  <p:childTnLst>
                                    <p:set>
                                      <p:cBhvr>
                                        <p:cTn id="211" dur="1" fill="hold">
                                          <p:stCondLst>
                                            <p:cond delay="0"/>
                                          </p:stCondLst>
                                        </p:cTn>
                                        <p:tgtEl>
                                          <p:spTgt spid="19488"/>
                                        </p:tgtEl>
                                        <p:attrNameLst>
                                          <p:attrName>style.visibility</p:attrName>
                                        </p:attrNameLst>
                                      </p:cBhvr>
                                      <p:to>
                                        <p:strVal val="visible"/>
                                      </p:to>
                                    </p:set>
                                    <p:animEffect transition="in" filter="fade">
                                      <p:cBhvr>
                                        <p:cTn id="212" dur="500"/>
                                        <p:tgtEl>
                                          <p:spTgt spid="19488"/>
                                        </p:tgtEl>
                                      </p:cBhvr>
                                    </p:animEffect>
                                  </p:childTnLst>
                                </p:cTn>
                              </p:par>
                              <p:par>
                                <p:cTn id="213" presetID="10" presetClass="entr" presetSubtype="0" fill="hold" grpId="4" nodeType="withEffect">
                                  <p:stCondLst>
                                    <p:cond delay="0"/>
                                  </p:stCondLst>
                                  <p:childTnLst>
                                    <p:set>
                                      <p:cBhvr>
                                        <p:cTn id="214" dur="1" fill="hold">
                                          <p:stCondLst>
                                            <p:cond delay="0"/>
                                          </p:stCondLst>
                                        </p:cTn>
                                        <p:tgtEl>
                                          <p:spTgt spid="19489"/>
                                        </p:tgtEl>
                                        <p:attrNameLst>
                                          <p:attrName>style.visibility</p:attrName>
                                        </p:attrNameLst>
                                      </p:cBhvr>
                                      <p:to>
                                        <p:strVal val="visible"/>
                                      </p:to>
                                    </p:set>
                                    <p:animEffect transition="in" filter="fade">
                                      <p:cBhvr>
                                        <p:cTn id="215" dur="500"/>
                                        <p:tgtEl>
                                          <p:spTgt spid="19489"/>
                                        </p:tgtEl>
                                      </p:cBhvr>
                                    </p:animEffect>
                                  </p:childTnLst>
                                </p:cTn>
                              </p:par>
                              <p:par>
                                <p:cTn id="216" presetID="10" presetClass="entr" presetSubtype="0" fill="hold" grpId="4" nodeType="withEffect">
                                  <p:stCondLst>
                                    <p:cond delay="0"/>
                                  </p:stCondLst>
                                  <p:childTnLst>
                                    <p:set>
                                      <p:cBhvr>
                                        <p:cTn id="217" dur="1" fill="hold">
                                          <p:stCondLst>
                                            <p:cond delay="0"/>
                                          </p:stCondLst>
                                        </p:cTn>
                                        <p:tgtEl>
                                          <p:spTgt spid="19491"/>
                                        </p:tgtEl>
                                        <p:attrNameLst>
                                          <p:attrName>style.visibility</p:attrName>
                                        </p:attrNameLst>
                                      </p:cBhvr>
                                      <p:to>
                                        <p:strVal val="visible"/>
                                      </p:to>
                                    </p:set>
                                    <p:animEffect transition="in" filter="fade">
                                      <p:cBhvr>
                                        <p:cTn id="218" dur="500"/>
                                        <p:tgtEl>
                                          <p:spTgt spid="19491"/>
                                        </p:tgtEl>
                                      </p:cBhvr>
                                    </p:animEffect>
                                  </p:childTnLst>
                                </p:cTn>
                              </p:par>
                              <p:par>
                                <p:cTn id="219" presetID="10" presetClass="entr" presetSubtype="0" fill="hold" grpId="4" nodeType="withEffect">
                                  <p:stCondLst>
                                    <p:cond delay="0"/>
                                  </p:stCondLst>
                                  <p:childTnLst>
                                    <p:set>
                                      <p:cBhvr>
                                        <p:cTn id="220" dur="1" fill="hold">
                                          <p:stCondLst>
                                            <p:cond delay="0"/>
                                          </p:stCondLst>
                                        </p:cTn>
                                        <p:tgtEl>
                                          <p:spTgt spid="19492"/>
                                        </p:tgtEl>
                                        <p:attrNameLst>
                                          <p:attrName>style.visibility</p:attrName>
                                        </p:attrNameLst>
                                      </p:cBhvr>
                                      <p:to>
                                        <p:strVal val="visible"/>
                                      </p:to>
                                    </p:set>
                                    <p:animEffect transition="in" filter="fade">
                                      <p:cBhvr>
                                        <p:cTn id="221" dur="500"/>
                                        <p:tgtEl>
                                          <p:spTgt spid="19492"/>
                                        </p:tgtEl>
                                      </p:cBhvr>
                                    </p:animEffect>
                                  </p:childTnLst>
                                </p:cTn>
                              </p:par>
                              <p:par>
                                <p:cTn id="222" presetID="10" presetClass="entr" presetSubtype="0" fill="hold" grpId="4" nodeType="withEffect">
                                  <p:stCondLst>
                                    <p:cond delay="0"/>
                                  </p:stCondLst>
                                  <p:childTnLst>
                                    <p:set>
                                      <p:cBhvr>
                                        <p:cTn id="223" dur="1" fill="hold">
                                          <p:stCondLst>
                                            <p:cond delay="0"/>
                                          </p:stCondLst>
                                        </p:cTn>
                                        <p:tgtEl>
                                          <p:spTgt spid="19493"/>
                                        </p:tgtEl>
                                        <p:attrNameLst>
                                          <p:attrName>style.visibility</p:attrName>
                                        </p:attrNameLst>
                                      </p:cBhvr>
                                      <p:to>
                                        <p:strVal val="visible"/>
                                      </p:to>
                                    </p:set>
                                    <p:animEffect transition="in" filter="fade">
                                      <p:cBhvr>
                                        <p:cTn id="224" dur="500"/>
                                        <p:tgtEl>
                                          <p:spTgt spid="19493"/>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19490"/>
                                        </p:tgtEl>
                                        <p:attrNameLst>
                                          <p:attrName>style.visibility</p:attrName>
                                        </p:attrNameLst>
                                      </p:cBhvr>
                                      <p:to>
                                        <p:strVal val="visible"/>
                                      </p:to>
                                    </p:set>
                                    <p:animEffect transition="in" filter="fade">
                                      <p:cBhvr>
                                        <p:cTn id="227" dur="500"/>
                                        <p:tgtEl>
                                          <p:spTgt spid="19490"/>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19494"/>
                                        </p:tgtEl>
                                        <p:attrNameLst>
                                          <p:attrName>style.visibility</p:attrName>
                                        </p:attrNameLst>
                                      </p:cBhvr>
                                      <p:to>
                                        <p:strVal val="visible"/>
                                      </p:to>
                                    </p:set>
                                    <p:animEffect transition="in" filter="fade">
                                      <p:cBhvr>
                                        <p:cTn id="230" dur="500"/>
                                        <p:tgtEl>
                                          <p:spTgt spid="19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nimBg="1"/>
      <p:bldP spid="19461" grpId="0"/>
      <p:bldP spid="19461" grpId="1"/>
      <p:bldP spid="19462" grpId="0"/>
      <p:bldP spid="19463" grpId="0" animBg="1"/>
      <p:bldP spid="19466" grpId="0"/>
      <p:bldP spid="19467" grpId="0"/>
      <p:bldP spid="19468" grpId="0" animBg="1"/>
      <p:bldP spid="19469" grpId="0" animBg="1"/>
      <p:bldP spid="19470" grpId="0" animBg="1"/>
      <p:bldP spid="19471" grpId="0" animBg="1"/>
      <p:bldP spid="19472" grpId="0" animBg="1"/>
      <p:bldP spid="19473" grpId="0" animBg="1"/>
      <p:bldP spid="19478" grpId="0" animBg="1"/>
      <p:bldP spid="19479" grpId="0" animBg="1"/>
      <p:bldP spid="19480" grpId="0" animBg="1"/>
      <p:bldP spid="19481" grpId="0" animBg="1"/>
      <p:bldP spid="19481" grpId="1" animBg="1"/>
      <p:bldP spid="19482" grpId="0" animBg="1"/>
      <p:bldP spid="19482" grpId="1" animBg="1"/>
      <p:bldP spid="19482" grpId="2" animBg="1"/>
      <p:bldP spid="19483" grpId="0" animBg="1"/>
      <p:bldP spid="19484" grpId="0" animBg="1"/>
      <p:bldP spid="19485" grpId="0" animBg="1"/>
      <p:bldP spid="19485" grpId="1" animBg="1"/>
      <p:bldP spid="19485" grpId="2" animBg="1"/>
      <p:bldP spid="19485" grpId="3" animBg="1"/>
      <p:bldP spid="19486" grpId="0" animBg="1"/>
      <p:bldP spid="19486" grpId="1" animBg="1"/>
      <p:bldP spid="19486" grpId="2" animBg="1"/>
      <p:bldP spid="19486" grpId="3" animBg="1"/>
      <p:bldP spid="19487" grpId="0" animBg="1"/>
      <p:bldP spid="19487" grpId="1" animBg="1"/>
      <p:bldP spid="19487" grpId="2" animBg="1"/>
      <p:bldP spid="19487" grpId="3" animBg="1"/>
      <p:bldP spid="19487" grpId="4" animBg="1"/>
      <p:bldP spid="19488" grpId="0" animBg="1"/>
      <p:bldP spid="19488" grpId="1" animBg="1"/>
      <p:bldP spid="19488" grpId="2" animBg="1"/>
      <p:bldP spid="19488" grpId="3" animBg="1"/>
      <p:bldP spid="19488" grpId="4" animBg="1"/>
      <p:bldP spid="19489" grpId="0" animBg="1"/>
      <p:bldP spid="19489" grpId="1" animBg="1"/>
      <p:bldP spid="19489" grpId="2" animBg="1"/>
      <p:bldP spid="19489" grpId="3" animBg="1"/>
      <p:bldP spid="19489" grpId="4" animBg="1"/>
      <p:bldP spid="19490" grpId="0" animBg="1"/>
      <p:bldP spid="19491" grpId="0" animBg="1"/>
      <p:bldP spid="19491" grpId="1" animBg="1"/>
      <p:bldP spid="19491" grpId="2" animBg="1"/>
      <p:bldP spid="19491" grpId="3" animBg="1"/>
      <p:bldP spid="19491" grpId="4" animBg="1"/>
      <p:bldP spid="19492" grpId="0" animBg="1"/>
      <p:bldP spid="19492" grpId="1" animBg="1"/>
      <p:bldP spid="19492" grpId="2" animBg="1"/>
      <p:bldP spid="19492" grpId="3" animBg="1"/>
      <p:bldP spid="19492" grpId="4" animBg="1"/>
      <p:bldP spid="19493" grpId="0" animBg="1"/>
      <p:bldP spid="19493" grpId="1" animBg="1"/>
      <p:bldP spid="19493" grpId="2" animBg="1"/>
      <p:bldP spid="19493" grpId="3" animBg="1"/>
      <p:bldP spid="19493" grpId="4" animBg="1"/>
      <p:bldP spid="1949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285720" y="785794"/>
            <a:ext cx="8643998" cy="1015663"/>
          </a:xfrm>
          <a:prstGeom prst="rect">
            <a:avLst/>
          </a:prstGeom>
          <a:noFill/>
          <a:ln w="9525">
            <a:noFill/>
            <a:miter lim="800000"/>
            <a:headEnd/>
            <a:tailEnd/>
          </a:ln>
        </p:spPr>
        <p:txBody>
          <a:bodyPr wrap="square">
            <a:spAutoFit/>
          </a:bodyPr>
          <a:lstStyle/>
          <a:p>
            <a:pPr algn="just"/>
            <a:r>
              <a:rPr lang="en-US" sz="2000" b="1" dirty="0" smtClean="0">
                <a:cs typeface="Times New Roman" pitchFamily="18" charset="0"/>
              </a:rPr>
              <a:t>In </a:t>
            </a:r>
            <a:r>
              <a:rPr lang="en-US" sz="2000" b="1" dirty="0">
                <a:cs typeface="Times New Roman" pitchFamily="18" charset="0"/>
              </a:rPr>
              <a:t>photoconductive transduction the </a:t>
            </a:r>
            <a:r>
              <a:rPr lang="en-US" sz="2000" b="1" dirty="0" err="1">
                <a:cs typeface="Times New Roman" pitchFamily="18" charset="0"/>
              </a:rPr>
              <a:t>measurand</a:t>
            </a:r>
            <a:r>
              <a:rPr lang="en-US" sz="2000" b="1" dirty="0">
                <a:cs typeface="Times New Roman" pitchFamily="18" charset="0"/>
              </a:rPr>
              <a:t> is converted to change in resistance of semiconductor material by the change in light incident on the material.</a:t>
            </a:r>
          </a:p>
        </p:txBody>
      </p:sp>
      <p:sp>
        <p:nvSpPr>
          <p:cNvPr id="5" name="Rectangle 4"/>
          <p:cNvSpPr/>
          <p:nvPr/>
        </p:nvSpPr>
        <p:spPr>
          <a:xfrm>
            <a:off x="1714496" y="142852"/>
            <a:ext cx="5643586" cy="461665"/>
          </a:xfrm>
          <a:prstGeom prst="rect">
            <a:avLst/>
          </a:prstGeom>
        </p:spPr>
        <p:txBody>
          <a:bodyPr wrap="square">
            <a:spAutoFit/>
          </a:bodyPr>
          <a:lstStyle/>
          <a:p>
            <a:r>
              <a:rPr lang="en-US" sz="2400" b="1" dirty="0" smtClean="0">
                <a:latin typeface="Stencil" pitchFamily="82" charset="0"/>
                <a:cs typeface="Times New Roman" pitchFamily="18" charset="0"/>
              </a:rPr>
              <a:t>PHOTO CONDUCTIVE TRANSDUCTION </a:t>
            </a:r>
            <a:endParaRPr lang="en-US" sz="2400" b="1" dirty="0">
              <a:latin typeface="Stencil" pitchFamily="82" charset="0"/>
              <a:cs typeface="Times New Roman" pitchFamily="18" charset="0"/>
            </a:endParaRPr>
          </a:p>
        </p:txBody>
      </p:sp>
      <p:pic>
        <p:nvPicPr>
          <p:cNvPr id="6" name="Picture 5"/>
          <p:cNvPicPr>
            <a:picLocks noChangeAspect="1" noChangeArrowheads="1"/>
          </p:cNvPicPr>
          <p:nvPr/>
        </p:nvPicPr>
        <p:blipFill>
          <a:blip r:embed="rId2"/>
          <a:srcRect/>
          <a:stretch>
            <a:fillRect/>
          </a:stretch>
        </p:blipFill>
        <p:spPr bwMode="auto">
          <a:xfrm>
            <a:off x="2928926" y="1643050"/>
            <a:ext cx="3124200" cy="1371600"/>
          </a:xfrm>
          <a:prstGeom prst="rect">
            <a:avLst/>
          </a:prstGeom>
          <a:noFill/>
          <a:ln w="9525">
            <a:noFill/>
            <a:miter lim="800000"/>
            <a:headEnd/>
            <a:tailEnd/>
          </a:ln>
        </p:spPr>
      </p:pic>
      <p:sp>
        <p:nvSpPr>
          <p:cNvPr id="17409" name="Rectangle 1"/>
          <p:cNvSpPr>
            <a:spLocks noChangeArrowheads="1"/>
          </p:cNvSpPr>
          <p:nvPr/>
        </p:nvSpPr>
        <p:spPr bwMode="auto">
          <a:xfrm>
            <a:off x="2909640" y="3110211"/>
            <a:ext cx="2948243" cy="46166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Stencil" pitchFamily="82" charset="0"/>
                <a:ea typeface="Times New Roman" pitchFamily="18" charset="0"/>
                <a:cs typeface="Arial" pitchFamily="34" charset="0"/>
              </a:rPr>
              <a:t>Pressure sensor</a:t>
            </a:r>
          </a:p>
        </p:txBody>
      </p:sp>
      <p:sp>
        <p:nvSpPr>
          <p:cNvPr id="17410" name="Rectangle 2"/>
          <p:cNvSpPr>
            <a:spLocks noChangeArrowheads="1"/>
          </p:cNvSpPr>
          <p:nvPr/>
        </p:nvSpPr>
        <p:spPr bwMode="auto">
          <a:xfrm>
            <a:off x="357158" y="3643314"/>
            <a:ext cx="857256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ea typeface="Times New Roman" pitchFamily="18" charset="0"/>
                <a:cs typeface="Arial" pitchFamily="34" charset="0"/>
              </a:rPr>
              <a:t>A pressure sensor measures </a:t>
            </a:r>
            <a:r>
              <a:rPr kumimoji="0" lang="en-US" b="1" i="0" u="none" strike="noStrike" cap="none" normalizeH="0" baseline="0" dirty="0" smtClean="0">
                <a:ln>
                  <a:noFill/>
                </a:ln>
                <a:solidFill>
                  <a:schemeClr val="tx1"/>
                </a:solidFill>
                <a:effectLst/>
                <a:ea typeface="Times New Roman" pitchFamily="18" charset="0"/>
                <a:cs typeface="Arial" pitchFamily="34" charset="0"/>
                <a:hlinkClick r:id="rId3" tooltip="Pressure"/>
              </a:rPr>
              <a:t>pressure</a:t>
            </a:r>
            <a:r>
              <a:rPr kumimoji="0" lang="en-US" b="1" i="0" u="none" strike="noStrike" cap="none" normalizeH="0" baseline="0" dirty="0" smtClean="0">
                <a:ln>
                  <a:noFill/>
                </a:ln>
                <a:solidFill>
                  <a:schemeClr val="tx1"/>
                </a:solidFill>
                <a:effectLst/>
                <a:ea typeface="Times New Roman" pitchFamily="18" charset="0"/>
                <a:cs typeface="Arial" pitchFamily="34" charset="0"/>
              </a:rPr>
              <a:t>, typically of </a:t>
            </a:r>
            <a:r>
              <a:rPr kumimoji="0" lang="en-US" b="1" i="0" u="none" strike="noStrike" cap="none" normalizeH="0" baseline="0" dirty="0" smtClean="0">
                <a:ln>
                  <a:noFill/>
                </a:ln>
                <a:solidFill>
                  <a:schemeClr val="tx1"/>
                </a:solidFill>
                <a:effectLst/>
                <a:ea typeface="Times New Roman" pitchFamily="18" charset="0"/>
                <a:cs typeface="Arial" pitchFamily="34" charset="0"/>
                <a:hlinkClick r:id="rId4" tooltip="Gas"/>
              </a:rPr>
              <a:t>gases</a:t>
            </a:r>
            <a:r>
              <a:rPr kumimoji="0" lang="en-US" b="1" i="0" u="none" strike="noStrike" cap="none" normalizeH="0" baseline="0" dirty="0" smtClean="0">
                <a:ln>
                  <a:noFill/>
                </a:ln>
                <a:solidFill>
                  <a:schemeClr val="tx1"/>
                </a:solidFill>
                <a:effectLst/>
                <a:ea typeface="Times New Roman" pitchFamily="18" charset="0"/>
                <a:cs typeface="Arial" pitchFamily="34" charset="0"/>
              </a:rPr>
              <a:t> or </a:t>
            </a:r>
            <a:r>
              <a:rPr kumimoji="0" lang="en-US" b="1" i="0" u="none" strike="noStrike" cap="none" normalizeH="0" baseline="0" dirty="0" smtClean="0">
                <a:ln>
                  <a:noFill/>
                </a:ln>
                <a:solidFill>
                  <a:schemeClr val="tx1"/>
                </a:solidFill>
                <a:effectLst/>
                <a:ea typeface="Times New Roman" pitchFamily="18" charset="0"/>
                <a:cs typeface="Arial" pitchFamily="34" charset="0"/>
                <a:hlinkClick r:id="rId5" tooltip="Liquids"/>
              </a:rPr>
              <a:t>liquids</a:t>
            </a:r>
            <a:r>
              <a:rPr kumimoji="0" lang="en-US" b="1" i="0" u="none" strike="noStrike" cap="none" normalizeH="0" baseline="0" dirty="0" smtClean="0">
                <a:ln>
                  <a:noFill/>
                </a:ln>
                <a:solidFill>
                  <a:schemeClr val="tx1"/>
                </a:solidFill>
                <a:effectLst/>
                <a:ea typeface="Times New Roman" pitchFamily="18" charset="0"/>
                <a:cs typeface="Arial" pitchFamily="34" charset="0"/>
              </a:rPr>
              <a:t>. Pressure is an expression of the force required to stop a fluid from expanding, and is usually stated in terms of force per unit area. A pressure sensor usually acts as a </a:t>
            </a:r>
            <a:r>
              <a:rPr kumimoji="0" lang="en-US" b="1" i="0" u="none" strike="noStrike" cap="none" normalizeH="0" baseline="0" dirty="0" smtClean="0">
                <a:ln>
                  <a:noFill/>
                </a:ln>
                <a:solidFill>
                  <a:schemeClr val="tx1"/>
                </a:solidFill>
                <a:effectLst/>
                <a:ea typeface="Times New Roman" pitchFamily="18" charset="0"/>
                <a:cs typeface="Arial" pitchFamily="34" charset="0"/>
                <a:hlinkClick r:id="rId6" tooltip="Transducer"/>
              </a:rPr>
              <a:t>transducer</a:t>
            </a:r>
            <a:r>
              <a:rPr kumimoji="0" lang="en-US" b="1" i="0" u="none" strike="noStrike" cap="none" normalizeH="0" baseline="0" dirty="0" smtClean="0">
                <a:ln>
                  <a:noFill/>
                </a:ln>
                <a:solidFill>
                  <a:schemeClr val="tx1"/>
                </a:solidFill>
                <a:effectLst/>
                <a:ea typeface="Times New Roman" pitchFamily="18" charset="0"/>
                <a:cs typeface="Arial" pitchFamily="34" charset="0"/>
              </a:rPr>
              <a:t>; it generates a signal as a </a:t>
            </a:r>
            <a:r>
              <a:rPr kumimoji="0" lang="en-US" b="1" i="0" u="none" strike="noStrike" cap="none" normalizeH="0" baseline="0" dirty="0" smtClean="0">
                <a:ln>
                  <a:noFill/>
                </a:ln>
                <a:solidFill>
                  <a:schemeClr val="tx1"/>
                </a:solidFill>
                <a:effectLst/>
                <a:ea typeface="Times New Roman" pitchFamily="18" charset="0"/>
                <a:cs typeface="Arial" pitchFamily="34" charset="0"/>
                <a:hlinkClick r:id="rId7" tooltip="Function (mathematics)"/>
              </a:rPr>
              <a:t>function</a:t>
            </a:r>
            <a:r>
              <a:rPr kumimoji="0" lang="en-US" b="1" i="0" u="none" strike="noStrike" cap="none" normalizeH="0" baseline="0" dirty="0" smtClean="0">
                <a:ln>
                  <a:noFill/>
                </a:ln>
                <a:solidFill>
                  <a:schemeClr val="tx1"/>
                </a:solidFill>
                <a:effectLst/>
                <a:ea typeface="Times New Roman" pitchFamily="18" charset="0"/>
                <a:cs typeface="Arial" pitchFamily="34" charset="0"/>
              </a:rPr>
              <a:t> of the pressure imposed. For the purposes of this article, such a signal is electrical.</a:t>
            </a:r>
          </a:p>
          <a:p>
            <a:pPr marL="0" marR="0" lvl="0" indent="0" algn="just" defTabSz="914400" rtl="0" eaLnBrk="1" fontAlgn="base" latinLnBrk="0" hangingPunct="1">
              <a:lnSpc>
                <a:spcPct val="100000"/>
              </a:lnSpc>
              <a:spcBef>
                <a:spcPct val="0"/>
              </a:spcBef>
              <a:spcAft>
                <a:spcPct val="0"/>
              </a:spcAft>
              <a:buClrTx/>
              <a:buSzTx/>
              <a:buFontTx/>
              <a:buNone/>
              <a:tabLst/>
            </a:pPr>
            <a:endParaRPr lang="en-US" b="1" dirty="0" smtClean="0">
              <a:cs typeface="Arial" pitchFamily="34" charset="0"/>
            </a:endParaRPr>
          </a:p>
          <a:p>
            <a:pPr algn="just" fontAlgn="base">
              <a:spcBef>
                <a:spcPct val="0"/>
              </a:spcBef>
              <a:spcAft>
                <a:spcPct val="0"/>
              </a:spcAft>
            </a:pPr>
            <a:r>
              <a:rPr lang="en-IN" b="1" dirty="0" smtClean="0"/>
              <a:t>Pressure sensors are used for control and monitoring in thousands of everyday applications. Pressure sensors can also be used to indirectly measure other variables such as fluid/gas flow, speed, water level, and altitude. Pressure sensors can alternatively be called </a:t>
            </a:r>
            <a:r>
              <a:rPr lang="en-IN" b="1" dirty="0" smtClean="0">
                <a:solidFill>
                  <a:srgbClr val="C00000"/>
                </a:solidFill>
              </a:rPr>
              <a:t>pressure transducers, pressure transmitters, pressure senders, pressure indicators and </a:t>
            </a:r>
            <a:r>
              <a:rPr lang="en-IN" b="1" dirty="0" err="1" smtClean="0">
                <a:solidFill>
                  <a:srgbClr val="C00000"/>
                </a:solidFill>
              </a:rPr>
              <a:t>piezometers</a:t>
            </a:r>
            <a:r>
              <a:rPr lang="en-IN" b="1" dirty="0" smtClean="0">
                <a:solidFill>
                  <a:srgbClr val="C00000"/>
                </a:solidFill>
              </a:rPr>
              <a:t>, manometers, among other names.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214282" y="115179"/>
            <a:ext cx="8643998"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ea typeface="Times New Roman" pitchFamily="18" charset="0"/>
                <a:cs typeface="Arial" pitchFamily="34" charset="0"/>
              </a:rPr>
              <a:t>There is also a category of pressure sensors that are designed to measure in a dynamic mode for capturing very high speed changes in pressure. Example applications for this type of sensor would be in the measuring of combustion pressure in an engine cylinder or in a gas turbine. These sensors are commonly manufactured out of </a:t>
            </a:r>
            <a:r>
              <a:rPr kumimoji="0" lang="en-US" b="1" i="0" u="none" strike="noStrike" cap="none" normalizeH="0" baseline="0" dirty="0" smtClean="0">
                <a:ln>
                  <a:noFill/>
                </a:ln>
                <a:solidFill>
                  <a:schemeClr val="tx1"/>
                </a:solidFill>
                <a:effectLst/>
                <a:ea typeface="Times New Roman" pitchFamily="18" charset="0"/>
                <a:cs typeface="Arial" pitchFamily="34" charset="0"/>
                <a:hlinkClick r:id="rId2" tooltip="Piezoelectric"/>
              </a:rPr>
              <a:t>piezoelectric</a:t>
            </a:r>
            <a:r>
              <a:rPr kumimoji="0" lang="en-US" b="1" i="0" u="none" strike="noStrike" cap="none" normalizeH="0" baseline="0" dirty="0" smtClean="0">
                <a:ln>
                  <a:noFill/>
                </a:ln>
                <a:solidFill>
                  <a:schemeClr val="tx1"/>
                </a:solidFill>
                <a:effectLst/>
                <a:ea typeface="Times New Roman" pitchFamily="18" charset="0"/>
                <a:cs typeface="Arial" pitchFamily="34" charset="0"/>
              </a:rPr>
              <a:t> materials such as quartz.</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ea typeface="Times New Roman" pitchFamily="18" charset="0"/>
                <a:cs typeface="Arial" pitchFamily="34" charset="0"/>
              </a:rPr>
              <a:t>Some pressure sensors, such as those found in some </a:t>
            </a:r>
            <a:r>
              <a:rPr kumimoji="0" lang="en-US" b="1" i="0" u="none" strike="noStrike" cap="none" normalizeH="0" baseline="0" dirty="0" smtClean="0">
                <a:ln>
                  <a:noFill/>
                </a:ln>
                <a:solidFill>
                  <a:schemeClr val="tx1"/>
                </a:solidFill>
                <a:effectLst/>
                <a:ea typeface="Times New Roman" pitchFamily="18" charset="0"/>
                <a:cs typeface="Arial" pitchFamily="34" charset="0"/>
                <a:hlinkClick r:id="rId3" tooltip="Traffic enforcement camera"/>
              </a:rPr>
              <a:t>traffic enforcement cameras</a:t>
            </a:r>
            <a:r>
              <a:rPr kumimoji="0" lang="en-US" b="1" i="0" u="none" strike="noStrike" cap="none" normalizeH="0" baseline="0" dirty="0" smtClean="0">
                <a:ln>
                  <a:noFill/>
                </a:ln>
                <a:solidFill>
                  <a:schemeClr val="tx1"/>
                </a:solidFill>
                <a:effectLst/>
                <a:ea typeface="Times New Roman" pitchFamily="18" charset="0"/>
                <a:cs typeface="Arial" pitchFamily="34" charset="0"/>
              </a:rPr>
              <a:t>, function in a binary (on/off) manner, i.e., when pressure is applied to a pressure sensor, the sensor acts to complete or break an electrical circuit. These types of sensors are also known as a </a:t>
            </a:r>
            <a:r>
              <a:rPr kumimoji="0" lang="en-US" b="1" i="0" u="none" strike="noStrike" cap="none" normalizeH="0" baseline="0" dirty="0" smtClean="0">
                <a:ln>
                  <a:noFill/>
                </a:ln>
                <a:solidFill>
                  <a:schemeClr val="tx1"/>
                </a:solidFill>
                <a:effectLst/>
                <a:ea typeface="Times New Roman" pitchFamily="18" charset="0"/>
                <a:cs typeface="Arial" pitchFamily="34" charset="0"/>
                <a:hlinkClick r:id="rId4" tooltip="Pressure switch"/>
              </a:rPr>
              <a:t>pressure switch</a:t>
            </a:r>
            <a:r>
              <a:rPr kumimoji="0" lang="en-US" b="1" i="0" u="none" strike="noStrike" cap="none" normalizeH="0" baseline="0" dirty="0" smtClean="0">
                <a:ln>
                  <a:noFill/>
                </a:ln>
                <a:solidFill>
                  <a:schemeClr val="tx1"/>
                </a:solidFill>
                <a:effectLst/>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b="1" dirty="0" smtClean="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lang="en-US" b="1" dirty="0" smtClean="0">
                <a:solidFill>
                  <a:srgbClr val="CC0099"/>
                </a:solidFill>
                <a:latin typeface="Arial Black" pitchFamily="34" charset="0"/>
                <a:cs typeface="Arial" pitchFamily="34" charset="0"/>
              </a:rPr>
              <a:t>Type of </a:t>
            </a:r>
            <a:r>
              <a:rPr lang="en-US" b="1" dirty="0" smtClean="0">
                <a:solidFill>
                  <a:srgbClr val="CC0099"/>
                </a:solidFill>
                <a:latin typeface="Arial Black" pitchFamily="34" charset="0"/>
                <a:cs typeface="Arial" pitchFamily="34" charset="0"/>
              </a:rPr>
              <a:t>pressor </a:t>
            </a:r>
            <a:r>
              <a:rPr lang="en-US" b="1" dirty="0" smtClean="0">
                <a:solidFill>
                  <a:srgbClr val="CC0099"/>
                </a:solidFill>
                <a:latin typeface="Arial Black" pitchFamily="34" charset="0"/>
                <a:cs typeface="Arial" pitchFamily="34" charset="0"/>
              </a:rPr>
              <a:t>sensor:</a:t>
            </a:r>
          </a:p>
          <a:p>
            <a:pPr algn="just" eaLnBrk="0" fontAlgn="base" hangingPunct="0">
              <a:spcBef>
                <a:spcPct val="0"/>
              </a:spcBef>
              <a:spcAft>
                <a:spcPct val="0"/>
              </a:spcAft>
            </a:pPr>
            <a:r>
              <a:rPr lang="en-IN" b="1" dirty="0" smtClean="0"/>
              <a:t>Pressure sensors can be classified in terms of pressure ranges they measure, temperature ranges of operation, and most importantly the type of pressure they measure. Pressure sensors are variously named according to their purpose, but the same technology may be used under different names.</a:t>
            </a:r>
          </a:p>
          <a:p>
            <a:pPr marL="342900" indent="-342900" algn="just" eaLnBrk="0" fontAlgn="base" hangingPunct="0">
              <a:spcBef>
                <a:spcPct val="0"/>
              </a:spcBef>
              <a:spcAft>
                <a:spcPct val="0"/>
              </a:spcAft>
              <a:buFont typeface="+mj-lt"/>
              <a:buAutoNum type="arabicPeriod"/>
            </a:pPr>
            <a:endParaRPr lang="en-IN" b="1" u="sng" dirty="0" smtClean="0"/>
          </a:p>
          <a:p>
            <a:pPr marL="342900" indent="-342900" algn="just" eaLnBrk="0" fontAlgn="base" hangingPunct="0">
              <a:spcBef>
                <a:spcPct val="0"/>
              </a:spcBef>
              <a:spcAft>
                <a:spcPct val="0"/>
              </a:spcAft>
              <a:buFont typeface="+mj-lt"/>
              <a:buAutoNum type="arabicPeriod"/>
            </a:pPr>
            <a:r>
              <a:rPr lang="en-IN" b="1" dirty="0" smtClean="0">
                <a:solidFill>
                  <a:srgbClr val="00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Absolute pressure sensor:</a:t>
            </a:r>
            <a:r>
              <a:rPr lang="en-IN" b="1" dirty="0" smtClean="0">
                <a:solidFill>
                  <a:srgbClr val="00FF00"/>
                </a:solidFill>
                <a:effectLst>
                  <a:outerShdw blurRad="38100" dist="38100" dir="2700000" algn="tl">
                    <a:srgbClr val="000000">
                      <a:alpha val="43137"/>
                    </a:srgbClr>
                  </a:outerShdw>
                </a:effectLst>
              </a:rPr>
              <a:t> </a:t>
            </a:r>
            <a:r>
              <a:rPr lang="en-IN" b="1" dirty="0" smtClean="0"/>
              <a:t>This sensor measures the pressure relative to </a:t>
            </a:r>
            <a:r>
              <a:rPr lang="en-IN" b="1" dirty="0" smtClean="0">
                <a:hlinkClick r:id="rId5" tooltip="Vacuum"/>
              </a:rPr>
              <a:t>perfect vacuum</a:t>
            </a:r>
            <a:r>
              <a:rPr lang="en-IN" b="1" dirty="0" smtClean="0"/>
              <a:t>.</a:t>
            </a:r>
          </a:p>
          <a:p>
            <a:pPr marL="342900" indent="-342900" algn="just" eaLnBrk="0" fontAlgn="base" hangingPunct="0">
              <a:spcBef>
                <a:spcPct val="0"/>
              </a:spcBef>
              <a:spcAft>
                <a:spcPct val="0"/>
              </a:spcAft>
              <a:buFont typeface="+mj-lt"/>
              <a:buAutoNum type="arabicPeriod"/>
            </a:pPr>
            <a:endParaRPr lang="en-IN" b="1" u="sng" dirty="0" smtClean="0"/>
          </a:p>
          <a:p>
            <a:pPr marL="342900" indent="-342900" algn="just" eaLnBrk="0" fontAlgn="base" hangingPunct="0">
              <a:spcBef>
                <a:spcPct val="0"/>
              </a:spcBef>
              <a:spcAft>
                <a:spcPct val="0"/>
              </a:spcAft>
              <a:buFont typeface="+mj-lt"/>
              <a:buAutoNum type="arabicPeriod"/>
            </a:pPr>
            <a:r>
              <a:rPr lang="en-IN" b="1" dirty="0" smtClean="0">
                <a:solidFill>
                  <a:srgbClr val="FF33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Gauge pressure sensor: </a:t>
            </a:r>
            <a:r>
              <a:rPr lang="en-IN" b="1" dirty="0" smtClean="0"/>
              <a:t>This sensor measures the pressure relative to </a:t>
            </a:r>
            <a:r>
              <a:rPr lang="en-IN" b="1" dirty="0" smtClean="0">
                <a:hlinkClick r:id="rId6" tooltip="Atmospheric pressure"/>
              </a:rPr>
              <a:t>atmospheric pressure</a:t>
            </a:r>
            <a:r>
              <a:rPr lang="en-IN" b="1" dirty="0" smtClean="0"/>
              <a:t>. A tire pressure gauge is an example of gauge pressure measurement; when it indicates zero, then the pressure it is measuring is the same as the ambient pressure.</a:t>
            </a:r>
          </a:p>
          <a:p>
            <a:pPr lvl="0" algn="just" eaLnBrk="0" fontAlgn="base" hangingPunct="0">
              <a:spcBef>
                <a:spcPct val="0"/>
              </a:spcBef>
              <a:spcAft>
                <a:spcPct val="0"/>
              </a:spcAft>
            </a:pPr>
            <a:endParaRPr lang="en-IN" u="sng"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428860" y="58143"/>
            <a:ext cx="473033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solidFill>
                    <a:sysClr val="windowText" lastClr="000000"/>
                  </a:solidFill>
                </a:ln>
                <a:solidFill>
                  <a:srgbClr val="FF3300"/>
                </a:solidFill>
                <a:effectLst/>
                <a:latin typeface="Broadway" pitchFamily="82" charset="0"/>
                <a:ea typeface="Times New Roman" pitchFamily="18" charset="0"/>
                <a:cs typeface="Times New Roman" pitchFamily="18" charset="0"/>
              </a:rPr>
              <a:t>What is Transducer?</a:t>
            </a:r>
            <a:endParaRPr kumimoji="0" lang="en-US" sz="3200" b="0" i="0" u="none" strike="noStrike" cap="none" normalizeH="0" baseline="0" dirty="0" smtClean="0">
              <a:ln>
                <a:solidFill>
                  <a:sysClr val="windowText" lastClr="000000"/>
                </a:solidFill>
              </a:ln>
              <a:solidFill>
                <a:srgbClr val="FF3300"/>
              </a:solidFill>
              <a:effectLst/>
              <a:latin typeface="Broadway" pitchFamily="82" charset="0"/>
              <a:cs typeface="Arial" pitchFamily="34" charset="0"/>
            </a:endParaRPr>
          </a:p>
        </p:txBody>
      </p:sp>
      <p:sp>
        <p:nvSpPr>
          <p:cNvPr id="1026" name="Rectangle 2"/>
          <p:cNvSpPr>
            <a:spLocks noChangeArrowheads="1"/>
          </p:cNvSpPr>
          <p:nvPr/>
        </p:nvSpPr>
        <p:spPr bwMode="auto">
          <a:xfrm>
            <a:off x="148333" y="760050"/>
            <a:ext cx="6950576"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transducer is a device that converts a signal in one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tooltip="Form of energy"/>
              </a:rPr>
              <a:t>form of energy</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to another form of energy. Energy types include (but are not limited to)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3" tooltip="Electricity"/>
              </a:rPr>
              <a:t>electrical</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4" tooltip="Mechanics"/>
              </a:rPr>
              <a:t>mechanical</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5" tooltip="Electromagnetism"/>
              </a:rPr>
              <a:t>electromagnetic</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(including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6" tooltip="Light"/>
              </a:rPr>
              <a:t>light</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7" tooltip="Chemistry"/>
              </a:rPr>
              <a:t>chemical</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radiant,</a:t>
            </a:r>
            <a:r>
              <a:rPr kumimoji="0" lang="en-US" b="1" i="0" u="none" strike="noStrike" cap="none" normalizeH="0" dirty="0" smtClean="0">
                <a:ln>
                  <a:noFill/>
                </a:ln>
                <a:solidFill>
                  <a:srgbClr val="0000FF"/>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8" tooltip="Acoustics"/>
              </a:rPr>
              <a:t>acoustic</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or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9" tooltip="Heat"/>
              </a:rPr>
              <a:t>thermal</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energy.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While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term </a:t>
            </a:r>
            <a:r>
              <a:rPr kumimoji="0" lang="en-US"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transducer</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commonly implies the use of a </a:t>
            </a:r>
            <a:r>
              <a:rPr kumimoji="0" lang="en-US" b="1" i="0" u="none" strike="noStrike" cap="none" normalizeH="0" baseline="0" dirty="0" smtClean="0">
                <a:ln>
                  <a:noFill/>
                </a:ln>
                <a:solidFill>
                  <a:srgbClr val="FF0066"/>
                </a:solidFill>
                <a:effectLst/>
                <a:latin typeface="Calibri" pitchFamily="34" charset="0"/>
                <a:ea typeface="Times New Roman" pitchFamily="18" charset="0"/>
                <a:cs typeface="Times New Roman" pitchFamily="18" charset="0"/>
              </a:rPr>
              <a:t>sensor/detector</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rgbClr val="800000"/>
                </a:solidFill>
                <a:effectLst/>
                <a:latin typeface="Calibri" pitchFamily="34" charset="0"/>
                <a:ea typeface="Times New Roman" pitchFamily="18" charset="0"/>
                <a:cs typeface="Times New Roman" pitchFamily="18" charset="0"/>
              </a:rPr>
              <a:t>any device which converts energy can be considered a transducer.</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Transducers are widely used in measuring instruments.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endParaRPr lang="en-US" b="1" dirty="0" smtClean="0">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lang="en-IN" b="1" dirty="0" smtClean="0">
                <a:solidFill>
                  <a:srgbClr val="0000FF"/>
                </a:solidFill>
              </a:rPr>
              <a:t>A </a:t>
            </a:r>
            <a:r>
              <a:rPr lang="en-IN" b="1" i="1" dirty="0" smtClean="0">
                <a:solidFill>
                  <a:srgbClr val="0000FF"/>
                </a:solidFill>
              </a:rPr>
              <a:t>transducer can be defined as a device capable of converting energy from one form into </a:t>
            </a:r>
            <a:r>
              <a:rPr lang="en-IN" b="1" dirty="0" smtClean="0">
                <a:solidFill>
                  <a:srgbClr val="0000FF"/>
                </a:solidFill>
              </a:rPr>
              <a:t>another. Transducers can be found both at the input as well as at the output stage of a measuring system.</a:t>
            </a:r>
            <a:r>
              <a:rPr lang="en-US" dirty="0" smtClean="0">
                <a:solidFill>
                  <a:srgbClr val="0000FF"/>
                </a:solidFill>
              </a:rPr>
              <a:t>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endParaRPr lang="en-US" b="1" dirty="0" smtClean="0"/>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lang="en-US" b="1" dirty="0" smtClean="0">
                <a:solidFill>
                  <a:srgbClr val="C00000"/>
                </a:solidFill>
              </a:rPr>
              <a:t>A transducer is a device that is used to convert a physical quantity into its corresponding electrical </a:t>
            </a:r>
            <a:r>
              <a:rPr lang="en-US" b="1" dirty="0" smtClean="0">
                <a:solidFill>
                  <a:srgbClr val="C00000"/>
                </a:solidFill>
              </a:rPr>
              <a:t>signal.</a:t>
            </a:r>
            <a:r>
              <a:rPr lang="en-IN" b="1" u="sng" dirty="0">
                <a:solidFill>
                  <a:srgbClr val="C00000"/>
                </a:solidFill>
              </a:rPr>
              <a:t> </a:t>
            </a:r>
            <a:r>
              <a:rPr lang="en-US" b="1" dirty="0" smtClean="0"/>
              <a:t>In </a:t>
            </a:r>
            <a:r>
              <a:rPr lang="en-US" b="1" dirty="0" smtClean="0"/>
              <a:t>most of the electrical systems, the input signal will not be an electrical signal, but a non-electrical signal. This will have to be converted into its corresponding electrical signal if its value is to be measured using electrical methods.</a:t>
            </a:r>
          </a:p>
          <a:p>
            <a:pPr algn="just"/>
            <a:endParaRPr lang="en-US" dirty="0" smtClean="0">
              <a:latin typeface="Times New Roman" pitchFamily="18" charset="0"/>
              <a:cs typeface="Times New Roman" pitchFamily="18" charset="0"/>
            </a:endParaRPr>
          </a:p>
          <a:p>
            <a:pPr algn="just">
              <a:buFont typeface="Wingdings" pitchFamily="2" charset="2"/>
              <a:buChar char="v"/>
            </a:pPr>
            <a:r>
              <a:rPr lang="en-US" b="1" dirty="0" smtClean="0">
                <a:solidFill>
                  <a:srgbClr val="FF3300"/>
                </a:solidFill>
                <a:cs typeface="Times New Roman" pitchFamily="18" charset="0"/>
              </a:rPr>
              <a:t>In other word it is a device that is capable of converting the physical quantity into a proportional electrical quantity such as voltage or current</a:t>
            </a:r>
            <a:r>
              <a:rPr lang="en-US" b="1" dirty="0" smtClean="0">
                <a:solidFill>
                  <a:srgbClr val="FF3300"/>
                </a:solidFill>
                <a:cs typeface="Times New Roman" pitchFamily="18" charset="0"/>
              </a:rPr>
              <a:t>.</a:t>
            </a:r>
            <a:endParaRPr lang="en-US" b="1" dirty="0" smtClean="0">
              <a:solidFill>
                <a:srgbClr val="FF3300"/>
              </a:solidFill>
              <a:cs typeface="Times New Roman" pitchFamily="18" charset="0"/>
            </a:endParaRPr>
          </a:p>
        </p:txBody>
      </p:sp>
      <p:sp>
        <p:nvSpPr>
          <p:cNvPr id="2" name="AutoShape 2" descr="Image result for transducer"/>
          <p:cNvSpPr>
            <a:spLocks noChangeAspect="1" noChangeArrowheads="1"/>
          </p:cNvSpPr>
          <p:nvPr/>
        </p:nvSpPr>
        <p:spPr bwMode="auto">
          <a:xfrm>
            <a:off x="155575" y="-2316163"/>
            <a:ext cx="4838700" cy="4838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1720" y="980729"/>
            <a:ext cx="1872208"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92280" y="2924944"/>
            <a:ext cx="1945020" cy="1080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98908" y="4149080"/>
            <a:ext cx="194501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544026"/>
            <a:ext cx="8572560" cy="3970318"/>
          </a:xfrm>
          <a:prstGeom prst="rect">
            <a:avLst/>
          </a:prstGeom>
        </p:spPr>
        <p:txBody>
          <a:bodyPr wrap="square">
            <a:spAutoFit/>
          </a:bodyPr>
          <a:lstStyle/>
          <a:p>
            <a:pPr marL="342900" indent="-342900" algn="just" eaLnBrk="0" fontAlgn="base" hangingPunct="0">
              <a:spcBef>
                <a:spcPct val="0"/>
              </a:spcBef>
              <a:spcAft>
                <a:spcPct val="0"/>
              </a:spcAft>
            </a:pPr>
            <a:r>
              <a:rPr lang="en-IN" b="1" dirty="0" smtClean="0"/>
              <a:t>3</a:t>
            </a:r>
            <a:r>
              <a:rPr lang="en-IN" b="1" dirty="0" smtClean="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Vacuum pressure sensor:</a:t>
            </a:r>
            <a:r>
              <a:rPr lang="en-IN" dirty="0" smtClean="0"/>
              <a:t> </a:t>
            </a:r>
            <a:r>
              <a:rPr lang="en-IN" b="1" dirty="0" smtClean="0"/>
              <a:t>This term can cause confusion. It may be used to describe a sensor that measures pressures below atmospheric pressure, showing the difference between that low pressure and atmospheric pressure (i.e. negative gauge pressure), but it may also be used to describe a sensor that measures low pressure relative to perfect vacuum (i.e. absolute pressure).</a:t>
            </a:r>
          </a:p>
          <a:p>
            <a:pPr marL="342900" indent="-342900" algn="just" eaLnBrk="0" fontAlgn="base" hangingPunct="0">
              <a:spcBef>
                <a:spcPct val="0"/>
              </a:spcBef>
              <a:spcAft>
                <a:spcPct val="0"/>
              </a:spcAft>
              <a:buFont typeface="+mj-lt"/>
              <a:buAutoNum type="arabicPeriod"/>
            </a:pPr>
            <a:endParaRPr lang="en-IN" b="1" u="sng" dirty="0" smtClean="0"/>
          </a:p>
          <a:p>
            <a:pPr marL="342900" indent="-342900" algn="just" eaLnBrk="0" fontAlgn="base" hangingPunct="0">
              <a:spcBef>
                <a:spcPct val="0"/>
              </a:spcBef>
              <a:spcAft>
                <a:spcPct val="0"/>
              </a:spcAft>
            </a:pPr>
            <a:r>
              <a:rPr lang="en-IN" b="1" dirty="0" smtClean="0"/>
              <a:t>4.  </a:t>
            </a:r>
            <a:r>
              <a:rPr lang="en-IN" b="1" dirty="0" smtClean="0">
                <a:solidFill>
                  <a:srgbClr val="0000FF"/>
                </a:solidFill>
                <a:latin typeface="Aharoni" panose="02010803020104030203" pitchFamily="2" charset="-79"/>
                <a:cs typeface="Aharoni" panose="02010803020104030203" pitchFamily="2" charset="-79"/>
              </a:rPr>
              <a:t>Differential pressure </a:t>
            </a:r>
            <a:r>
              <a:rPr lang="en-IN" b="1" dirty="0" err="1" smtClean="0">
                <a:solidFill>
                  <a:srgbClr val="0000FF"/>
                </a:solidFill>
                <a:latin typeface="Aharoni" panose="02010803020104030203" pitchFamily="2" charset="-79"/>
                <a:cs typeface="Aharoni" panose="02010803020104030203" pitchFamily="2" charset="-79"/>
              </a:rPr>
              <a:t>sensor:</a:t>
            </a:r>
            <a:r>
              <a:rPr lang="en-IN" b="1" dirty="0" err="1" smtClean="0"/>
              <a:t>This</a:t>
            </a:r>
            <a:r>
              <a:rPr lang="en-IN" b="1" dirty="0" smtClean="0"/>
              <a:t> sensor measures the difference between two pressures, one connected to each side of the sensor. Differential pressure sensors are used to measure many properties, such as pressure drops across </a:t>
            </a:r>
            <a:r>
              <a:rPr lang="en-IN" b="1" dirty="0" smtClean="0">
                <a:hlinkClick r:id="rId2" tooltip="Oil filter"/>
              </a:rPr>
              <a:t>oil filters</a:t>
            </a:r>
            <a:r>
              <a:rPr lang="en-IN" b="1" dirty="0" smtClean="0"/>
              <a:t> or </a:t>
            </a:r>
            <a:r>
              <a:rPr lang="en-IN" b="1" dirty="0" smtClean="0">
                <a:hlinkClick r:id="rId3" tooltip="Air filter"/>
              </a:rPr>
              <a:t>air filters</a:t>
            </a:r>
            <a:r>
              <a:rPr lang="en-IN" b="1" dirty="0" smtClean="0"/>
              <a:t>, fluid levels (by comparing the pressure above and below the liquid) or flow rates (by measuring the change in pressure across a restriction). Technically speaking, most pressure sensors are really differential pressure sensors; for example a gauge pressure sensor is merely a differential pressure sensor in which one side is open to the ambient atmosphere</a:t>
            </a:r>
            <a:r>
              <a:rPr lang="en-IN" b="1" dirty="0" smtClean="0"/>
              <a:t>.</a:t>
            </a:r>
            <a:endParaRPr lang="en-IN" b="1" dirty="0" smtClean="0"/>
          </a:p>
        </p:txBody>
      </p:sp>
      <p:sp>
        <p:nvSpPr>
          <p:cNvPr id="3" name="Rectangle 2"/>
          <p:cNvSpPr/>
          <p:nvPr/>
        </p:nvSpPr>
        <p:spPr>
          <a:xfrm>
            <a:off x="179512" y="4566027"/>
            <a:ext cx="4104456" cy="2308324"/>
          </a:xfrm>
          <a:prstGeom prst="rect">
            <a:avLst/>
          </a:prstGeom>
        </p:spPr>
        <p:txBody>
          <a:bodyPr wrap="square">
            <a:spAutoFit/>
          </a:bodyPr>
          <a:lstStyle/>
          <a:p>
            <a:pPr marL="342900" indent="-342900" algn="just" eaLnBrk="0" fontAlgn="base" hangingPunct="0">
              <a:spcBef>
                <a:spcPct val="0"/>
              </a:spcBef>
              <a:spcAft>
                <a:spcPct val="0"/>
              </a:spcAft>
              <a:buAutoNum type="arabicPeriod" startAt="5"/>
            </a:pPr>
            <a:r>
              <a:rPr lang="en-IN" b="1" dirty="0">
                <a:solidFill>
                  <a:srgbClr val="660066"/>
                </a:solidFill>
                <a:latin typeface="Aharoni" panose="02010803020104030203" pitchFamily="2" charset="-79"/>
                <a:cs typeface="Aharoni" panose="02010803020104030203" pitchFamily="2" charset="-79"/>
              </a:rPr>
              <a:t>Sealed pressure sensor: </a:t>
            </a:r>
            <a:r>
              <a:rPr lang="en-IN" b="1" dirty="0"/>
              <a:t>This sensor is similar to a gauge pressure sensor except that it measures pressure relative to some fixed pressure rather than the ambient atmospheric pressure (which varies according to the location and the weather).</a:t>
            </a:r>
          </a:p>
        </p:txBody>
      </p:sp>
      <p:pic>
        <p:nvPicPr>
          <p:cNvPr id="8194" name="Picture 2" descr="Image result for pressure transduc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4751321"/>
            <a:ext cx="2392635" cy="198137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4751321"/>
            <a:ext cx="2232248" cy="1918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214282" y="140439"/>
            <a:ext cx="871543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b="1" i="0" u="sng" strike="noStrike" cap="none" normalizeH="0" baseline="0" dirty="0" err="1" smtClean="0">
                <a:ln>
                  <a:noFill/>
                </a:ln>
                <a:solidFill>
                  <a:srgbClr val="0000FF"/>
                </a:solidFill>
                <a:effectLst/>
                <a:latin typeface="Arial Black" panose="020B0A04020102020204" pitchFamily="34" charset="0"/>
                <a:ea typeface="Times New Roman" pitchFamily="18" charset="0"/>
                <a:cs typeface="Times New Roman" pitchFamily="18" charset="0"/>
              </a:rPr>
              <a:t>Ratiometric</a:t>
            </a:r>
            <a:r>
              <a:rPr kumimoji="0" lang="en-US" b="1" i="0" u="sng" strike="noStrike" cap="none" normalizeH="0" baseline="0" dirty="0" smtClean="0">
                <a:ln>
                  <a:noFill/>
                </a:ln>
                <a:solidFill>
                  <a:srgbClr val="0000FF"/>
                </a:solidFill>
                <a:effectLst/>
                <a:latin typeface="Arial Black" panose="020B0A04020102020204" pitchFamily="34" charset="0"/>
                <a:ea typeface="Times New Roman" pitchFamily="18" charset="0"/>
                <a:cs typeface="Times New Roman" pitchFamily="18" charset="0"/>
              </a:rPr>
              <a:t> Correction of Transducer Output</a:t>
            </a:r>
            <a:endParaRPr kumimoji="0" lang="en-US" b="1" i="0" u="none" strike="noStrike" cap="none" normalizeH="0" baseline="0" dirty="0" smtClean="0">
              <a:ln>
                <a:noFill/>
              </a:ln>
              <a:solidFill>
                <a:srgbClr val="0000FF"/>
              </a:solidFill>
              <a:effectLst/>
              <a:latin typeface="Arial Black" panose="020B0A04020102020204"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ea typeface="Times New Roman" pitchFamily="18" charset="0"/>
                <a:cs typeface="Arial" pitchFamily="34" charset="0"/>
              </a:rPr>
              <a:t>Piezoresistive</a:t>
            </a:r>
            <a:r>
              <a:rPr kumimoji="0" lang="en-US" b="1" i="0" u="none" strike="noStrike" cap="none" normalizeH="0" baseline="0" dirty="0" smtClean="0">
                <a:ln>
                  <a:noFill/>
                </a:ln>
                <a:solidFill>
                  <a:schemeClr val="tx1"/>
                </a:solidFill>
                <a:effectLst/>
                <a:ea typeface="Times New Roman" pitchFamily="18" charset="0"/>
                <a:cs typeface="Arial" pitchFamily="34" charset="0"/>
              </a:rPr>
              <a:t> transducers configured as </a:t>
            </a:r>
            <a:r>
              <a:rPr kumimoji="0" lang="en-US" b="1" i="0" u="none" strike="noStrike" cap="none" normalizeH="0" baseline="0" dirty="0" smtClean="0">
                <a:ln>
                  <a:noFill/>
                </a:ln>
                <a:solidFill>
                  <a:schemeClr val="tx1"/>
                </a:solidFill>
                <a:effectLst/>
                <a:ea typeface="Times New Roman" pitchFamily="18" charset="0"/>
                <a:cs typeface="Arial" pitchFamily="34" charset="0"/>
                <a:hlinkClick r:id="rId2" tooltip="Wheatstone bridge"/>
              </a:rPr>
              <a:t>Wheatstone bridges</a:t>
            </a:r>
            <a:r>
              <a:rPr kumimoji="0" lang="en-US" b="1" i="0" u="none" strike="noStrike" cap="none" normalizeH="0" baseline="0" dirty="0" smtClean="0">
                <a:ln>
                  <a:noFill/>
                </a:ln>
                <a:solidFill>
                  <a:schemeClr val="tx1"/>
                </a:solidFill>
                <a:effectLst/>
                <a:ea typeface="Times New Roman" pitchFamily="18" charset="0"/>
                <a:cs typeface="Arial" pitchFamily="34" charset="0"/>
              </a:rPr>
              <a:t> often exhibit </a:t>
            </a:r>
            <a:r>
              <a:rPr kumimoji="0" lang="en-US" b="1" i="0" u="none" strike="noStrike" cap="none" normalizeH="0" baseline="0" dirty="0" err="1" smtClean="0">
                <a:ln>
                  <a:noFill/>
                </a:ln>
                <a:solidFill>
                  <a:schemeClr val="tx1"/>
                </a:solidFill>
                <a:effectLst/>
                <a:ea typeface="Times New Roman" pitchFamily="18" charset="0"/>
                <a:cs typeface="Arial" pitchFamily="34" charset="0"/>
              </a:rPr>
              <a:t>ratiometric</a:t>
            </a:r>
            <a:r>
              <a:rPr kumimoji="0" lang="en-US" b="1" i="0" u="none" strike="noStrike" cap="none" normalizeH="0" baseline="0" dirty="0" smtClean="0">
                <a:ln>
                  <a:noFill/>
                </a:ln>
                <a:solidFill>
                  <a:schemeClr val="tx1"/>
                </a:solidFill>
                <a:effectLst/>
                <a:ea typeface="Times New Roman" pitchFamily="18" charset="0"/>
                <a:cs typeface="Arial" pitchFamily="34" charset="0"/>
              </a:rPr>
              <a:t> behavior with respect not only to the measured pressure, but also the transducer supply voltage.</a:t>
            </a:r>
            <a:endParaRPr kumimoji="0" lang="en-US" b="1" i="0" u="none" strike="noStrike" cap="none" normalizeH="0" baseline="0" dirty="0" smtClean="0">
              <a:ln>
                <a:noFill/>
              </a:ln>
              <a:solidFill>
                <a:schemeClr val="tx1"/>
              </a:solidFill>
              <a:effectLst/>
              <a:cs typeface="Arial" pitchFamily="34" charset="0"/>
            </a:endParaRPr>
          </a:p>
        </p:txBody>
      </p:sp>
      <p:pic>
        <p:nvPicPr>
          <p:cNvPr id="3" name="Picture 2" descr="V_\mathrm{out} ={ P \times K \times Vs_\mathrm{actual} \over Vs_\mathrm{ideal} } "/>
          <p:cNvPicPr/>
          <p:nvPr/>
        </p:nvPicPr>
        <p:blipFill>
          <a:blip r:embed="rId3">
            <a:lum bright="-30000" contrast="40000"/>
          </a:blip>
          <a:srcRect/>
          <a:stretch>
            <a:fillRect/>
          </a:stretch>
        </p:blipFill>
        <p:spPr bwMode="auto">
          <a:xfrm>
            <a:off x="3590925" y="1142984"/>
            <a:ext cx="1962150" cy="428625"/>
          </a:xfrm>
          <a:prstGeom prst="rect">
            <a:avLst/>
          </a:prstGeom>
          <a:noFill/>
          <a:ln w="9525">
            <a:noFill/>
            <a:miter lim="800000"/>
            <a:headEnd/>
            <a:tailEnd/>
          </a:ln>
        </p:spPr>
      </p:pic>
      <p:sp>
        <p:nvSpPr>
          <p:cNvPr id="56333" name="Rectangle 13"/>
          <p:cNvSpPr>
            <a:spLocks noChangeArrowheads="1"/>
          </p:cNvSpPr>
          <p:nvPr/>
        </p:nvSpPr>
        <p:spPr bwMode="auto">
          <a:xfrm>
            <a:off x="571504" y="1484784"/>
            <a:ext cx="850109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cs typeface="Arial" pitchFamily="34" charset="0"/>
              </a:rPr>
              <a:t>where: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cs typeface="Arial" pitchFamily="34" charset="0"/>
              </a:rPr>
              <a:t>  </a:t>
            </a:r>
            <a:r>
              <a:rPr kumimoji="0" lang="en-US" sz="1000" b="1" i="0" u="none" strike="noStrike" cap="none" normalizeH="0" baseline="0" dirty="0" smtClean="0">
                <a:ln>
                  <a:noFill/>
                </a:ln>
                <a:solidFill>
                  <a:schemeClr val="tx1"/>
                </a:solidFill>
                <a:effectLst/>
                <a:cs typeface="Arial" pitchFamily="34" charset="0"/>
              </a:rPr>
              <a:t> </a:t>
            </a:r>
            <a:r>
              <a:rPr kumimoji="0" lang="en-US" sz="1800" b="1" i="0" u="none" strike="noStrike" cap="none" normalizeH="0" baseline="0" dirty="0" smtClean="0">
                <a:ln>
                  <a:noFill/>
                </a:ln>
                <a:solidFill>
                  <a:srgbClr val="CC0099"/>
                </a:solidFill>
                <a:effectLst/>
                <a:cs typeface="Arial" pitchFamily="34" charset="0"/>
              </a:rPr>
              <a:t>is the output voltage of the transducer.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cs typeface="Arial" pitchFamily="34" charset="0"/>
              </a:rPr>
              <a:t>  </a:t>
            </a:r>
            <a:r>
              <a:rPr kumimoji="0" lang="en-US" sz="800" b="1" i="0" u="none" strike="noStrike" cap="none" normalizeH="0" baseline="0" dirty="0" smtClean="0">
                <a:ln>
                  <a:noFill/>
                </a:ln>
                <a:solidFill>
                  <a:schemeClr val="tx1"/>
                </a:solidFill>
                <a:effectLst/>
                <a:cs typeface="Arial" pitchFamily="34" charset="0"/>
              </a:rPr>
              <a:t> </a:t>
            </a:r>
            <a:r>
              <a:rPr kumimoji="0" lang="en-US" sz="1800" b="1" i="0" u="none" strike="noStrike" cap="none" normalizeH="0" baseline="0" dirty="0" smtClean="0">
                <a:ln>
                  <a:noFill/>
                </a:ln>
                <a:solidFill>
                  <a:srgbClr val="FF3300"/>
                </a:solidFill>
                <a:effectLst/>
                <a:cs typeface="Arial" pitchFamily="34" charset="0"/>
              </a:rPr>
              <a:t>is the actual measured pressure.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cs typeface="Arial" pitchFamily="34" charset="0"/>
              </a:rPr>
              <a:t>  </a:t>
            </a:r>
            <a:r>
              <a:rPr kumimoji="0" lang="en-US" sz="800" b="1" i="0" u="none" strike="noStrike" cap="none" normalizeH="0" baseline="0" dirty="0" smtClean="0">
                <a:ln>
                  <a:noFill/>
                </a:ln>
                <a:solidFill>
                  <a:schemeClr val="tx1"/>
                </a:solidFill>
                <a:effectLst/>
                <a:cs typeface="Arial" pitchFamily="34" charset="0"/>
              </a:rPr>
              <a:t> </a:t>
            </a:r>
            <a:r>
              <a:rPr kumimoji="0" lang="en-US" sz="1800" b="1" i="0" u="none" strike="noStrike" cap="none" normalizeH="0" baseline="0" dirty="0" smtClean="0">
                <a:ln>
                  <a:noFill/>
                </a:ln>
                <a:solidFill>
                  <a:srgbClr val="660066"/>
                </a:solidFill>
                <a:effectLst/>
                <a:cs typeface="Arial" pitchFamily="34" charset="0"/>
              </a:rPr>
              <a:t>is the nominal transducer scale factor (given an ideal transducer supply voltage) in units of voltage per pressure.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cs typeface="Arial" pitchFamily="34" charset="0"/>
              </a:rPr>
              <a:t>  </a:t>
            </a:r>
            <a:r>
              <a:rPr kumimoji="0" lang="en-US" sz="1000" b="1" i="0" u="none" strike="noStrike" cap="none" normalizeH="0" baseline="0" dirty="0" smtClean="0">
                <a:ln>
                  <a:noFill/>
                </a:ln>
                <a:solidFill>
                  <a:schemeClr val="tx1"/>
                </a:solidFill>
                <a:effectLst/>
                <a:cs typeface="Arial" pitchFamily="34" charset="0"/>
              </a:rPr>
              <a:t> </a:t>
            </a:r>
            <a:r>
              <a:rPr kumimoji="0" lang="en-US" sz="1800" b="1" i="0" u="none" strike="noStrike" cap="none" normalizeH="0" baseline="0" dirty="0" smtClean="0">
                <a:ln>
                  <a:noFill/>
                </a:ln>
                <a:solidFill>
                  <a:srgbClr val="003300"/>
                </a:solidFill>
                <a:effectLst/>
                <a:cs typeface="Arial" pitchFamily="34" charset="0"/>
              </a:rPr>
              <a:t>is the actual transducer supply voltage.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cs typeface="Arial" pitchFamily="34" charset="0"/>
            </a:endParaRPr>
          </a:p>
        </p:txBody>
      </p:sp>
      <p:pic>
        <p:nvPicPr>
          <p:cNvPr id="56334" name="Picture 14" descr="V_\mathrm{out}  "/>
          <p:cNvPicPr>
            <a:picLocks noChangeAspect="1" noChangeArrowheads="1"/>
          </p:cNvPicPr>
          <p:nvPr/>
        </p:nvPicPr>
        <p:blipFill>
          <a:blip r:embed="rId4"/>
          <a:srcRect/>
          <a:stretch>
            <a:fillRect/>
          </a:stretch>
        </p:blipFill>
        <p:spPr bwMode="auto">
          <a:xfrm>
            <a:off x="428598" y="1857364"/>
            <a:ext cx="285750" cy="161925"/>
          </a:xfrm>
          <a:prstGeom prst="rect">
            <a:avLst/>
          </a:prstGeom>
          <a:noFill/>
        </p:spPr>
      </p:pic>
      <p:pic>
        <p:nvPicPr>
          <p:cNvPr id="56335" name="Picture 15" descr="P"/>
          <p:cNvPicPr>
            <a:picLocks noChangeAspect="1" noChangeArrowheads="1"/>
          </p:cNvPicPr>
          <p:nvPr/>
        </p:nvPicPr>
        <p:blipFill>
          <a:blip r:embed="rId5"/>
          <a:srcRect/>
          <a:stretch>
            <a:fillRect/>
          </a:stretch>
        </p:blipFill>
        <p:spPr bwMode="auto">
          <a:xfrm>
            <a:off x="500035" y="2143116"/>
            <a:ext cx="142875" cy="133351"/>
          </a:xfrm>
          <a:prstGeom prst="rect">
            <a:avLst/>
          </a:prstGeom>
          <a:noFill/>
        </p:spPr>
      </p:pic>
      <p:pic>
        <p:nvPicPr>
          <p:cNvPr id="56336" name="Picture 16" descr="K"/>
          <p:cNvPicPr>
            <a:picLocks noChangeAspect="1" noChangeArrowheads="1"/>
          </p:cNvPicPr>
          <p:nvPr/>
        </p:nvPicPr>
        <p:blipFill>
          <a:blip r:embed="rId6"/>
          <a:srcRect/>
          <a:stretch>
            <a:fillRect/>
          </a:stretch>
        </p:blipFill>
        <p:spPr bwMode="auto">
          <a:xfrm>
            <a:off x="500034" y="2428868"/>
            <a:ext cx="171450" cy="133350"/>
          </a:xfrm>
          <a:prstGeom prst="rect">
            <a:avLst/>
          </a:prstGeom>
          <a:noFill/>
        </p:spPr>
      </p:pic>
      <p:pic>
        <p:nvPicPr>
          <p:cNvPr id="56337" name="Picture 17" descr="Vs_\mathrm{actual} "/>
          <p:cNvPicPr>
            <a:picLocks noChangeAspect="1" noChangeArrowheads="1"/>
          </p:cNvPicPr>
          <p:nvPr/>
        </p:nvPicPr>
        <p:blipFill>
          <a:blip r:embed="rId7"/>
          <a:srcRect/>
          <a:stretch>
            <a:fillRect/>
          </a:stretch>
        </p:blipFill>
        <p:spPr bwMode="auto">
          <a:xfrm>
            <a:off x="71406" y="2686046"/>
            <a:ext cx="581025" cy="171450"/>
          </a:xfrm>
          <a:prstGeom prst="rect">
            <a:avLst/>
          </a:prstGeom>
          <a:noFill/>
        </p:spPr>
      </p:pic>
      <p:pic>
        <p:nvPicPr>
          <p:cNvPr id="56338" name="Picture 18" descr="Vs_\mathrm{ideal}  "/>
          <p:cNvPicPr>
            <a:picLocks noChangeAspect="1" noChangeArrowheads="1"/>
          </p:cNvPicPr>
          <p:nvPr/>
        </p:nvPicPr>
        <p:blipFill>
          <a:blip r:embed="rId8"/>
          <a:srcRect/>
          <a:stretch>
            <a:fillRect/>
          </a:stretch>
        </p:blipFill>
        <p:spPr bwMode="auto">
          <a:xfrm>
            <a:off x="155575" y="3000372"/>
            <a:ext cx="504825" cy="171450"/>
          </a:xfrm>
          <a:prstGeom prst="rect">
            <a:avLst/>
          </a:prstGeom>
          <a:noFill/>
        </p:spPr>
      </p:pic>
      <p:pic>
        <p:nvPicPr>
          <p:cNvPr id="7170" name="Picture 2" descr="Image result for transduc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5759" y="3356992"/>
            <a:ext cx="8090697" cy="3240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071802" y="71414"/>
            <a:ext cx="300595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solidFill>
                    <a:sysClr val="windowText" lastClr="000000"/>
                  </a:solidFill>
                </a:ln>
                <a:solidFill>
                  <a:srgbClr val="FF3300"/>
                </a:solidFill>
                <a:effectLst/>
                <a:latin typeface="Broadway" pitchFamily="82" charset="0"/>
                <a:ea typeface="Times New Roman" pitchFamily="18" charset="0"/>
                <a:cs typeface="Times New Roman" pitchFamily="18" charset="0"/>
              </a:rPr>
              <a:t>Applications</a:t>
            </a:r>
            <a:endParaRPr kumimoji="0" lang="en-US" sz="3200" b="0" i="0" u="none" strike="noStrike" cap="none" normalizeH="0" baseline="0" dirty="0" smtClean="0">
              <a:ln>
                <a:solidFill>
                  <a:sysClr val="windowText" lastClr="000000"/>
                </a:solidFill>
              </a:ln>
              <a:solidFill>
                <a:srgbClr val="FF3300"/>
              </a:solidFill>
              <a:effectLst/>
              <a:latin typeface="Broadway" pitchFamily="82" charset="0"/>
              <a:cs typeface="Arial" pitchFamily="34" charset="0"/>
            </a:endParaRPr>
          </a:p>
        </p:txBody>
      </p:sp>
      <p:sp>
        <p:nvSpPr>
          <p:cNvPr id="5" name="Rectangle 4"/>
          <p:cNvSpPr/>
          <p:nvPr/>
        </p:nvSpPr>
        <p:spPr>
          <a:xfrm>
            <a:off x="3000364" y="785794"/>
            <a:ext cx="2791983" cy="523220"/>
          </a:xfrm>
          <a:prstGeom prst="rect">
            <a:avLst/>
          </a:prstGeom>
        </p:spPr>
        <p:txBody>
          <a:bodyPr wrap="none">
            <a:spAutoFit/>
          </a:bodyPr>
          <a:lstStyle/>
          <a:p>
            <a:pPr lvl="0" eaLnBrk="0" fontAlgn="base" hangingPunct="0">
              <a:spcBef>
                <a:spcPct val="0"/>
              </a:spcBef>
              <a:spcAft>
                <a:spcPct val="0"/>
              </a:spcAft>
            </a:pPr>
            <a:r>
              <a:rPr lang="en-US" sz="2800" dirty="0" smtClean="0">
                <a:latin typeface="Bernard MT Condensed" pitchFamily="18" charset="0"/>
                <a:ea typeface="Times New Roman" pitchFamily="18" charset="0"/>
                <a:cs typeface="Times New Roman" pitchFamily="18" charset="0"/>
              </a:rPr>
              <a:t>1. Electromagnetic:</a:t>
            </a:r>
            <a:endParaRPr lang="en-US" sz="2800" dirty="0" smtClean="0">
              <a:latin typeface="Bernard MT Condensed" pitchFamily="18" charset="0"/>
              <a:cs typeface="Arial" pitchFamily="34" charset="0"/>
            </a:endParaRPr>
          </a:p>
        </p:txBody>
      </p:sp>
      <p:sp>
        <p:nvSpPr>
          <p:cNvPr id="30725" name="Rectangle 5"/>
          <p:cNvSpPr>
            <a:spLocks noChangeArrowheads="1"/>
          </p:cNvSpPr>
          <p:nvPr/>
        </p:nvSpPr>
        <p:spPr bwMode="auto">
          <a:xfrm>
            <a:off x="214282" y="1493396"/>
            <a:ext cx="871543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Transducers are used in </a:t>
            </a:r>
            <a:r>
              <a:rPr kumimoji="0" lang="en-US" b="1" i="0"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2" tooltip="Electronics"/>
              </a:rPr>
              <a:t>electronic</a:t>
            </a:r>
            <a:r>
              <a:rPr kumimoji="0" lang="en-US" b="1" i="0"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3" tooltip="Communications system"/>
              </a:rPr>
              <a:t>communications</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3" tooltip="Communications system"/>
              </a:rPr>
              <a:t> systems</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to convert signals of various physical forms to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4" tooltip="Signal (electronics)"/>
              </a:rPr>
              <a:t>electronic signals</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a:t>
            </a:r>
            <a:r>
              <a:rPr kumimoji="0" lang="en-US"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vice versa</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5" tooltip="Antenna (radio)"/>
              </a:rPr>
              <a:t>Antenna</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converts propagating electromagnetic waves to and from conducted electrical signals</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6" tooltip="Magnetic cartridge"/>
              </a:rPr>
              <a:t>Magnetic cartridge</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converts relative physical motion to and from electrical signals</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7" tooltip="Tape head"/>
              </a:rPr>
              <a:t>Tape head</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8" tooltip="Disk read-and-write head"/>
              </a:rPr>
              <a:t>Disk read-and-write head</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converts magnetic fields on a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9" tooltip="Magnetic medium"/>
              </a:rPr>
              <a:t>magnetic medium</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to and from electrical signals</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0" tooltip="Hall effect sensor"/>
              </a:rPr>
              <a:t>Hall effect sensor</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converts a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1" tooltip="Magnetic field"/>
              </a:rPr>
              <a:t>magnetic field</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level into an electrical signal</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2931996" y="3929066"/>
            <a:ext cx="2883353" cy="523220"/>
          </a:xfrm>
          <a:prstGeom prst="rect">
            <a:avLst/>
          </a:prstGeom>
        </p:spPr>
        <p:txBody>
          <a:bodyPr wrap="none">
            <a:spAutoFit/>
          </a:bodyPr>
          <a:lstStyle/>
          <a:p>
            <a:pPr lvl="0" eaLnBrk="0" fontAlgn="base" hangingPunct="0">
              <a:spcBef>
                <a:spcPct val="0"/>
              </a:spcBef>
              <a:spcAft>
                <a:spcPct val="0"/>
              </a:spcAft>
            </a:pPr>
            <a:r>
              <a:rPr lang="en-US" sz="2800" dirty="0" smtClean="0">
                <a:latin typeface="Bernard MT Condensed" pitchFamily="18" charset="0"/>
                <a:ea typeface="Times New Roman" pitchFamily="18" charset="0"/>
                <a:cs typeface="Times New Roman" pitchFamily="18" charset="0"/>
              </a:rPr>
              <a:t>2. Electrochemical: </a:t>
            </a:r>
            <a:endParaRPr lang="en-US" sz="2800" dirty="0" smtClean="0">
              <a:latin typeface="Bernard MT Condensed" pitchFamily="18" charset="0"/>
              <a:cs typeface="Arial" pitchFamily="34" charset="0"/>
            </a:endParaRPr>
          </a:p>
        </p:txBody>
      </p:sp>
      <p:sp>
        <p:nvSpPr>
          <p:cNvPr id="30727" name="Rectangle 7"/>
          <p:cNvSpPr>
            <a:spLocks noChangeArrowheads="1"/>
          </p:cNvSpPr>
          <p:nvPr/>
        </p:nvSpPr>
        <p:spPr bwMode="auto">
          <a:xfrm>
            <a:off x="107504" y="4880773"/>
            <a:ext cx="363763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2" tooltip="PH meter"/>
              </a:rPr>
              <a:t>pH probes</a:t>
            </a:r>
            <a:endParaRPr kumimoji="0" lang="en-US" sz="20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3" tooltip="Electro-galvanic fuel cell"/>
              </a:rPr>
              <a:t>Electro-galvanic fuel cell</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9219"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86248" y="4530712"/>
            <a:ext cx="4440398" cy="2107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474629"/>
            <a:ext cx="8572560" cy="954107"/>
          </a:xfrm>
          <a:prstGeom prst="rect">
            <a:avLst/>
          </a:prstGeom>
        </p:spPr>
        <p:txBody>
          <a:bodyPr wrap="square">
            <a:spAutoFit/>
          </a:bodyPr>
          <a:lstStyle/>
          <a:p>
            <a:pPr lvl="0" algn="ctr" eaLnBrk="0" fontAlgn="base" hangingPunct="0">
              <a:spcBef>
                <a:spcPct val="0"/>
              </a:spcBef>
              <a:spcAft>
                <a:spcPct val="0"/>
              </a:spcAft>
            </a:pPr>
            <a:r>
              <a:rPr lang="en-US" sz="2800" dirty="0" smtClean="0">
                <a:latin typeface="Bernard MT Condensed" pitchFamily="18" charset="0"/>
                <a:ea typeface="Times New Roman" pitchFamily="18" charset="0"/>
                <a:cs typeface="Times New Roman" pitchFamily="18" charset="0"/>
              </a:rPr>
              <a:t>3. Electromechanical (electromechanical output devices are generically called </a:t>
            </a:r>
            <a:r>
              <a:rPr lang="en-US" sz="2800" dirty="0" smtClean="0">
                <a:solidFill>
                  <a:srgbClr val="0000FF"/>
                </a:solidFill>
                <a:latin typeface="Bernard MT Condensed" pitchFamily="18" charset="0"/>
                <a:ea typeface="Times New Roman" pitchFamily="18" charset="0"/>
                <a:cs typeface="Times New Roman" pitchFamily="18" charset="0"/>
                <a:hlinkClick r:id="rId2" tooltip="Actuator"/>
              </a:rPr>
              <a:t>actuators</a:t>
            </a:r>
            <a:r>
              <a:rPr lang="en-US" sz="2800" dirty="0" smtClean="0">
                <a:latin typeface="Bernard MT Condensed" pitchFamily="18" charset="0"/>
                <a:ea typeface="Times New Roman" pitchFamily="18" charset="0"/>
                <a:cs typeface="Times New Roman" pitchFamily="18" charset="0"/>
              </a:rPr>
              <a:t>): </a:t>
            </a:r>
            <a:endParaRPr lang="en-US" sz="2800" dirty="0" smtClean="0">
              <a:latin typeface="Bernard MT Condensed" pitchFamily="18" charset="0"/>
              <a:cs typeface="Arial" pitchFamily="34" charset="0"/>
            </a:endParaRPr>
          </a:p>
        </p:txBody>
      </p:sp>
      <p:sp>
        <p:nvSpPr>
          <p:cNvPr id="31746" name="Rectangle 2"/>
          <p:cNvSpPr>
            <a:spLocks noChangeArrowheads="1"/>
          </p:cNvSpPr>
          <p:nvPr/>
        </p:nvSpPr>
        <p:spPr bwMode="auto">
          <a:xfrm>
            <a:off x="142844" y="1539137"/>
            <a:ext cx="885828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3" tooltip="Electroactive polymers"/>
              </a:rPr>
              <a:t>Electroactive</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3" tooltip="Electroactive polymers"/>
              </a:rPr>
              <a:t> polymers</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4" tooltip="Galvanometer"/>
              </a:rPr>
              <a:t>Galvanometer</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5" tooltip="Microelectromechanical systems"/>
              </a:rPr>
              <a:t>Microelectromechanical</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5" tooltip="Microelectromechanical systems"/>
              </a:rPr>
              <a:t> systems</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6" tooltip="Electric motor"/>
              </a:rPr>
              <a:t>Rotary motor</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7" tooltip="Linear motor"/>
              </a:rPr>
              <a:t>linear motor</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8" tooltip="Vibration powered generator"/>
              </a:rPr>
              <a:t>Vibration powered generator</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9" tooltip="Potentiometer"/>
              </a:rPr>
              <a:t>Potentiometer</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when used for measuring position</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0" tooltip="Linear variable differential transformer"/>
              </a:rPr>
              <a:t>Linear variable differential transformer</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or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1" tooltip="Rotary variable differential transformer"/>
              </a:rPr>
              <a:t>Rotary variable differential transformer</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2" tooltip="Load cell"/>
              </a:rPr>
              <a:t>Load cell</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converts force to mV/V electrical signal using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3" tooltip="Strain gauge"/>
              </a:rPr>
              <a:t>strain gauge</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4" tooltip="Accelerometer"/>
              </a:rPr>
              <a:t>Accelerometer</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3" tooltip="Strain gauge"/>
              </a:rPr>
              <a:t>Strain gauge</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5" tooltip="String potentiometer"/>
              </a:rPr>
              <a:t>String potentiometer</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6" tooltip="Mass flow sensor"/>
              </a:rPr>
              <a:t>Air flow sensor</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7" tooltip="Tactile sensor"/>
              </a:rPr>
              <a:t>Tactile sensor</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pic>
        <p:nvPicPr>
          <p:cNvPr id="10242"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96136" y="1412776"/>
            <a:ext cx="2905066" cy="212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67944" y="4221088"/>
            <a:ext cx="4633258" cy="2493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428860" y="97673"/>
            <a:ext cx="407196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Bernard MT Condensed" pitchFamily="18" charset="0"/>
                <a:ea typeface="Times New Roman" pitchFamily="18" charset="0"/>
                <a:cs typeface="Times New Roman" pitchFamily="18" charset="0"/>
              </a:rPr>
              <a:t>4. </a:t>
            </a:r>
            <a:r>
              <a:rPr kumimoji="0" lang="en-US" sz="2800" b="0" i="0" u="none" strike="noStrike" cap="none" normalizeH="0" baseline="0" dirty="0" err="1" smtClean="0">
                <a:ln>
                  <a:noFill/>
                </a:ln>
                <a:solidFill>
                  <a:schemeClr val="tx1"/>
                </a:solidFill>
                <a:effectLst/>
                <a:latin typeface="Bernard MT Condensed" pitchFamily="18" charset="0"/>
                <a:ea typeface="Times New Roman" pitchFamily="18" charset="0"/>
                <a:cs typeface="Times New Roman" pitchFamily="18" charset="0"/>
              </a:rPr>
              <a:t>Electroacoustic</a:t>
            </a:r>
            <a:r>
              <a:rPr kumimoji="0" lang="en-US" sz="2800" b="0" i="0" u="none" strike="noStrike" cap="none" normalizeH="0" baseline="0" dirty="0" smtClean="0">
                <a:ln>
                  <a:noFill/>
                </a:ln>
                <a:solidFill>
                  <a:schemeClr val="tx1"/>
                </a:solidFill>
                <a:effectLst/>
                <a:latin typeface="Bernard MT Condensed"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Bernard MT Condensed" pitchFamily="18" charset="0"/>
              <a:cs typeface="Arial" pitchFamily="34" charset="0"/>
            </a:endParaRPr>
          </a:p>
        </p:txBody>
      </p:sp>
      <p:sp>
        <p:nvSpPr>
          <p:cNvPr id="32770" name="Rectangle 2"/>
          <p:cNvSpPr>
            <a:spLocks noChangeArrowheads="1"/>
          </p:cNvSpPr>
          <p:nvPr/>
        </p:nvSpPr>
        <p:spPr bwMode="auto">
          <a:xfrm>
            <a:off x="142844" y="662962"/>
            <a:ext cx="857252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tooltip="Loudspeaker"/>
              </a:rPr>
              <a:t>Loudspeaker</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3" tooltip="Earphone"/>
              </a:rPr>
              <a:t>earphone</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converts electrical signals into sound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4" tooltip="Amplifier"/>
              </a:rPr>
              <a:t>amplified</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signal →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5" tooltip="Magnetic field"/>
              </a:rPr>
              <a:t>magnetic field</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6" tooltip="Motion (physics)"/>
              </a:rPr>
              <a:t>motion</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air pressure)</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7" tooltip="Microphone"/>
              </a:rPr>
              <a:t>Microphone</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converts sound into an electrical signal (air pressure →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6" tooltip="Motion (physics)"/>
              </a:rPr>
              <a:t>motion</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of conductor/coil →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5" tooltip="Magnetic field"/>
              </a:rPr>
              <a:t>magnetic field</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electrical signal)</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8" tooltip="Pickup (music technology)"/>
              </a:rPr>
              <a:t>Pickup (music technology)</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converts motion of metal strings into an electrical signal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9" tooltip="Magnetism"/>
              </a:rPr>
              <a:t>magnetism</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electrical signal)</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0" tooltip="Tactile transducer"/>
              </a:rPr>
              <a:t>Tactile transducer</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converts electrical signal into vibration ( electrical signal → vibration)</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1" tooltip="Piezoelectricity"/>
              </a:rPr>
              <a:t>Piezoelectric crystal</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converts deformations of solid-state crystals (vibrations) to and from electrical signals</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2" tooltip="Geophone"/>
              </a:rPr>
              <a:t>Geophone</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converts a ground movement (displacement) into voltage (vibrations → motion of conductor/coil →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5" tooltip="Magnetic field"/>
              </a:rPr>
              <a:t>magnetic field</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signal)</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3" tooltip="Phonograph"/>
              </a:rPr>
              <a:t>Gramophone pickup</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(air pressure →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6" tooltip="Motion (physics)"/>
              </a:rPr>
              <a:t>motion</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5" tooltip="Magnetic field"/>
              </a:rPr>
              <a:t>magnetic field</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electrical signal)</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4" tooltip="Hydrophone"/>
              </a:rPr>
              <a:t>Hydrophone</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converts changes in water pressure into an electrical signal</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5" tooltip="Sonar"/>
              </a:rPr>
              <a:t>Sonar transponder</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(water pressure →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6" tooltip="Motion (physics)"/>
              </a:rPr>
              <a:t>motion</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of conductor/coil →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5" tooltip="Magnetic field"/>
              </a:rPr>
              <a:t>magnetic field</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electrical signal)</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6" tooltip="Ultrasonic transceiver"/>
              </a:rPr>
              <a:t>Ultrasonic transceiver</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transmitting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7" tooltip="Ultrasound"/>
              </a:rPr>
              <a:t>ultrasound</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transduced</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from electricity) as well as receiving it after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8" tooltip="Sound reflection"/>
              </a:rPr>
              <a:t>sound reflection</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from target objects, availing for imaging of those objects.</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428728" y="48260"/>
            <a:ext cx="614366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Bernard MT Condensed" pitchFamily="18" charset="0"/>
                <a:ea typeface="Times New Roman" pitchFamily="18" charset="0"/>
                <a:cs typeface="Times New Roman" pitchFamily="18" charset="0"/>
              </a:rPr>
              <a:t>5. Electro-optical (</a:t>
            </a:r>
            <a:r>
              <a:rPr kumimoji="0" lang="en-US" sz="2800" b="0" i="0" u="none" strike="noStrike" cap="none" normalizeH="0" baseline="0" dirty="0" smtClean="0">
                <a:ln>
                  <a:noFill/>
                </a:ln>
                <a:solidFill>
                  <a:srgbClr val="0000FF"/>
                </a:solidFill>
                <a:effectLst/>
                <a:latin typeface="Bernard MT Condensed" pitchFamily="18" charset="0"/>
                <a:ea typeface="Times New Roman" pitchFamily="18" charset="0"/>
                <a:cs typeface="Times New Roman" pitchFamily="18" charset="0"/>
                <a:hlinkClick r:id="rId2" tooltip="Photoelectric effect"/>
              </a:rPr>
              <a:t>Photoelectric</a:t>
            </a:r>
            <a:r>
              <a:rPr kumimoji="0" lang="en-US" sz="2800" b="0" i="0" u="none" strike="noStrike" cap="none" normalizeH="0" baseline="0" dirty="0" smtClean="0">
                <a:ln>
                  <a:noFill/>
                </a:ln>
                <a:solidFill>
                  <a:schemeClr val="tx1"/>
                </a:solidFill>
                <a:effectLst/>
                <a:latin typeface="Bernard MT Condensed"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Bernard MT Condensed" pitchFamily="18" charset="0"/>
              <a:cs typeface="Arial" pitchFamily="34" charset="0"/>
            </a:endParaRPr>
          </a:p>
        </p:txBody>
      </p:sp>
      <p:sp>
        <p:nvSpPr>
          <p:cNvPr id="33794" name="Rectangle 2"/>
          <p:cNvSpPr>
            <a:spLocks noChangeArrowheads="1"/>
          </p:cNvSpPr>
          <p:nvPr/>
        </p:nvSpPr>
        <p:spPr bwMode="auto">
          <a:xfrm>
            <a:off x="71406" y="733838"/>
            <a:ext cx="8929718"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3" tooltip="Fluorescent lamp"/>
              </a:rPr>
              <a:t>Fluorescent lamp</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converts electrical power into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4" tooltip="Coherence (physics)"/>
              </a:rPr>
              <a:t>incoherent light</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5" tooltip="Incandescent lamp"/>
              </a:rPr>
              <a:t>Incandescent lamp</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converts electrical power into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4" tooltip="Coherence (physics)"/>
              </a:rPr>
              <a:t>incoherent light</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6" tooltip="Light-emitting diode"/>
              </a:rPr>
              <a:t>Light-emitting diode</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converts electrical power into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4" tooltip="Coherence (physics)"/>
              </a:rPr>
              <a:t>incoherent light</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7" tooltip="Laser diode"/>
              </a:rPr>
              <a:t>Laser Diode</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converts electrical power into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4" tooltip="Coherence (physics)"/>
              </a:rPr>
              <a:t>coherent light</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8" tooltip="Photodiode"/>
              </a:rPr>
              <a:t>Photodiode</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1" i="0"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9" tooltip="Photoresistor"/>
              </a:rPr>
              <a:t>photoresistor</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0" tooltip="Phototransistor"/>
              </a:rPr>
              <a:t>phototransistor</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1" tooltip="Photomultiplier"/>
              </a:rPr>
              <a:t>photomultiplier</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converts changing light levels into electrical signals</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12" tooltip="Photodetector"/>
              </a:rPr>
              <a:t>Photodetector</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or </a:t>
            </a:r>
            <a:r>
              <a:rPr kumimoji="0" lang="en-US" b="1" i="0"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9" tooltip="Photoresistor"/>
              </a:rPr>
              <a:t>photoresistor</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or light dependent resistor (LDR) – converts changes in light levels into changes in electrical resistance</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3" tooltip="Cathode ray tube"/>
              </a:rPr>
              <a:t>Cathode ray tube</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(CRT) – converts electrical signals into visual signals</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33795" name="Rectangle 3"/>
          <p:cNvSpPr>
            <a:spLocks noChangeArrowheads="1"/>
          </p:cNvSpPr>
          <p:nvPr/>
        </p:nvSpPr>
        <p:spPr bwMode="auto">
          <a:xfrm>
            <a:off x="2786082" y="3643314"/>
            <a:ext cx="307180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Bernard MT Condensed" pitchFamily="18" charset="0"/>
                <a:ea typeface="Times New Roman" pitchFamily="18" charset="0"/>
                <a:cs typeface="Times New Roman" pitchFamily="18" charset="0"/>
              </a:rPr>
              <a:t>6. Electrostatic: </a:t>
            </a:r>
            <a:endParaRPr kumimoji="0" lang="en-US" sz="2800" b="0" i="0" u="none" strike="noStrike" cap="none" normalizeH="0" baseline="0" dirty="0" smtClean="0">
              <a:ln>
                <a:noFill/>
              </a:ln>
              <a:solidFill>
                <a:schemeClr val="tx1"/>
              </a:solidFill>
              <a:effectLst/>
              <a:latin typeface="Bernard MT Condensed" pitchFamily="18" charset="0"/>
              <a:cs typeface="Arial" pitchFamily="34" charset="0"/>
            </a:endParaRPr>
          </a:p>
        </p:txBody>
      </p:sp>
      <p:sp>
        <p:nvSpPr>
          <p:cNvPr id="5" name="Rectangle 4"/>
          <p:cNvSpPr/>
          <p:nvPr/>
        </p:nvSpPr>
        <p:spPr>
          <a:xfrm>
            <a:off x="3178735" y="4131238"/>
            <a:ext cx="1964769" cy="369332"/>
          </a:xfrm>
          <a:prstGeom prst="rect">
            <a:avLst/>
          </a:prstGeom>
        </p:spPr>
        <p:txBody>
          <a:bodyPr wrap="none">
            <a:spAutoFit/>
          </a:bodyPr>
          <a:lstStyle/>
          <a:p>
            <a:pPr lvl="1">
              <a:buFont typeface="Arial" pitchFamily="34" charset="0"/>
              <a:buChar char="•"/>
            </a:pPr>
            <a:r>
              <a:rPr lang="en-US" b="1" dirty="0" smtClean="0">
                <a:hlinkClick r:id="rId14" tooltip="Electrometer"/>
              </a:rPr>
              <a:t>Electrometer</a:t>
            </a:r>
            <a:endParaRPr lang="en-IN" b="1" u="sng" dirty="0" smtClean="0"/>
          </a:p>
        </p:txBody>
      </p:sp>
      <p:sp>
        <p:nvSpPr>
          <p:cNvPr id="7" name="Rectangle 6"/>
          <p:cNvSpPr/>
          <p:nvPr/>
        </p:nvSpPr>
        <p:spPr>
          <a:xfrm>
            <a:off x="3000364" y="4559866"/>
            <a:ext cx="2794355" cy="523220"/>
          </a:xfrm>
          <a:prstGeom prst="rect">
            <a:avLst/>
          </a:prstGeom>
        </p:spPr>
        <p:txBody>
          <a:bodyPr wrap="none">
            <a:spAutoFit/>
          </a:bodyPr>
          <a:lstStyle/>
          <a:p>
            <a:pPr lvl="0" eaLnBrk="0" fontAlgn="base" hangingPunct="0">
              <a:spcBef>
                <a:spcPct val="0"/>
              </a:spcBef>
              <a:spcAft>
                <a:spcPct val="0"/>
              </a:spcAft>
            </a:pPr>
            <a:r>
              <a:rPr lang="en-US" sz="2800" dirty="0" smtClean="0">
                <a:latin typeface="Bernard MT Condensed" pitchFamily="18" charset="0"/>
                <a:ea typeface="Times New Roman" pitchFamily="18" charset="0"/>
                <a:cs typeface="Times New Roman" pitchFamily="18" charset="0"/>
              </a:rPr>
              <a:t>7. Thermoelectric: </a:t>
            </a:r>
            <a:endParaRPr lang="en-US" sz="2800" dirty="0" smtClean="0">
              <a:latin typeface="Bernard MT Condensed" pitchFamily="18" charset="0"/>
              <a:cs typeface="Arial" pitchFamily="34" charset="0"/>
            </a:endParaRPr>
          </a:p>
        </p:txBody>
      </p:sp>
      <p:sp>
        <p:nvSpPr>
          <p:cNvPr id="33797" name="Rectangle 5"/>
          <p:cNvSpPr>
            <a:spLocks noChangeArrowheads="1"/>
          </p:cNvSpPr>
          <p:nvPr/>
        </p:nvSpPr>
        <p:spPr bwMode="auto">
          <a:xfrm>
            <a:off x="71406" y="4714884"/>
            <a:ext cx="878684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5" tooltip="Resistance temperature detector"/>
              </a:rPr>
              <a:t>Resistance temperature detector</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(RTD) - converts temperature into an electrical resistance signal</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6" tooltip="Thermocouple"/>
              </a:rPr>
              <a:t>Thermocouple</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converts relative temperatures of metallic junctions to electrical voltage</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17" tooltip="Peltier cooler"/>
              </a:rPr>
              <a:t>Peltier</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7" tooltip="Peltier cooler"/>
              </a:rPr>
              <a:t> cooler</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18" tooltip="Thermistor"/>
              </a:rPr>
              <a:t>Thermistor</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(includes PTC resistor and NTC resistor)</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7554" y="71414"/>
            <a:ext cx="2736070" cy="523220"/>
          </a:xfrm>
          <a:prstGeom prst="rect">
            <a:avLst/>
          </a:prstGeom>
        </p:spPr>
        <p:txBody>
          <a:bodyPr wrap="none">
            <a:spAutoFit/>
          </a:bodyPr>
          <a:lstStyle/>
          <a:p>
            <a:pPr lvl="0" eaLnBrk="0" fontAlgn="base" hangingPunct="0">
              <a:spcBef>
                <a:spcPct val="0"/>
              </a:spcBef>
              <a:spcAft>
                <a:spcPct val="0"/>
              </a:spcAft>
            </a:pPr>
            <a:r>
              <a:rPr lang="en-US" sz="2800" dirty="0" smtClean="0">
                <a:latin typeface="Bernard MT Condensed" pitchFamily="18" charset="0"/>
                <a:ea typeface="Times New Roman" pitchFamily="18" charset="0"/>
                <a:cs typeface="Times New Roman" pitchFamily="18" charset="0"/>
              </a:rPr>
              <a:t>8. </a:t>
            </a:r>
            <a:r>
              <a:rPr lang="en-US" sz="2800" dirty="0" err="1" smtClean="0">
                <a:latin typeface="Bernard MT Condensed" pitchFamily="18" charset="0"/>
                <a:ea typeface="Times New Roman" pitchFamily="18" charset="0"/>
                <a:cs typeface="Times New Roman" pitchFamily="18" charset="0"/>
              </a:rPr>
              <a:t>Radioacoustic</a:t>
            </a:r>
            <a:r>
              <a:rPr lang="en-US" sz="2800" dirty="0" smtClean="0">
                <a:latin typeface="Bernard MT Condensed" pitchFamily="18" charset="0"/>
                <a:ea typeface="Times New Roman" pitchFamily="18" charset="0"/>
                <a:cs typeface="Times New Roman" pitchFamily="18" charset="0"/>
              </a:rPr>
              <a:t>: </a:t>
            </a:r>
            <a:endParaRPr lang="en-US" sz="2800" dirty="0" smtClean="0">
              <a:latin typeface="Bernard MT Condensed" pitchFamily="18" charset="0"/>
              <a:cs typeface="Arial" pitchFamily="34" charset="0"/>
            </a:endParaRPr>
          </a:p>
        </p:txBody>
      </p:sp>
      <p:sp>
        <p:nvSpPr>
          <p:cNvPr id="34818" name="Rectangle 2"/>
          <p:cNvSpPr>
            <a:spLocks noChangeArrowheads="1"/>
          </p:cNvSpPr>
          <p:nvPr/>
        </p:nvSpPr>
        <p:spPr bwMode="auto">
          <a:xfrm>
            <a:off x="142844" y="428604"/>
            <a:ext cx="885828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tooltip="Geiger–Müller tube"/>
              </a:rPr>
              <a:t>Geiger–</a:t>
            </a:r>
            <a:r>
              <a:rPr kumimoji="0" lang="en-US" b="1" i="0"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2" tooltip="Geiger–Müller tube"/>
              </a:rPr>
              <a:t>Müller</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tooltip="Geiger–Müller tube"/>
              </a:rPr>
              <a:t> tube</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converts incident ionizing radiation to an electrical impulse signal</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3" tooltip="Receiver (radio)"/>
              </a:rPr>
              <a:t>Receiver (radio)</a:t>
            </a:r>
            <a:endPar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4" tooltip="Transmitter"/>
              </a:rPr>
              <a:t>transmitter</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-propagates electromagnetic transmissions to sound</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34" y="4293096"/>
            <a:ext cx="47625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1926704"/>
            <a:ext cx="35972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3443" y="1926704"/>
            <a:ext cx="476091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71462"/>
            <a:ext cx="7572428" cy="584775"/>
          </a:xfrm>
          <a:prstGeom prst="rect">
            <a:avLst/>
          </a:prstGeom>
          <a:noFill/>
        </p:spPr>
        <p:txBody>
          <a:bodyPr wrap="square" rtlCol="0">
            <a:spAutoFit/>
          </a:bodyPr>
          <a:lstStyle/>
          <a:p>
            <a:pPr algn="ctr"/>
            <a:r>
              <a:rPr lang="en-US" sz="3200" dirty="0" smtClean="0">
                <a:ln>
                  <a:solidFill>
                    <a:sysClr val="windowText" lastClr="000000"/>
                  </a:solidFill>
                </a:ln>
                <a:solidFill>
                  <a:srgbClr val="FF0000"/>
                </a:solidFill>
                <a:latin typeface="Broadway" pitchFamily="82" charset="0"/>
              </a:rPr>
              <a:t>What is sensor and actuator?</a:t>
            </a:r>
            <a:endParaRPr lang="en-IN" sz="3200" dirty="0">
              <a:ln>
                <a:solidFill>
                  <a:sysClr val="windowText" lastClr="000000"/>
                </a:solidFill>
              </a:ln>
              <a:solidFill>
                <a:srgbClr val="FF0000"/>
              </a:solidFill>
              <a:latin typeface="Broadway" pitchFamily="82" charset="0"/>
            </a:endParaRPr>
          </a:p>
        </p:txBody>
      </p:sp>
      <p:sp>
        <p:nvSpPr>
          <p:cNvPr id="3" name="Rectangle 2"/>
          <p:cNvSpPr/>
          <p:nvPr/>
        </p:nvSpPr>
        <p:spPr>
          <a:xfrm>
            <a:off x="142844" y="500042"/>
            <a:ext cx="8715436" cy="3693319"/>
          </a:xfrm>
          <a:prstGeom prst="rect">
            <a:avLst/>
          </a:prstGeom>
        </p:spPr>
        <p:txBody>
          <a:bodyPr wrap="square">
            <a:spAutoFit/>
          </a:bodyPr>
          <a:lstStyle/>
          <a:p>
            <a:pPr algn="just">
              <a:buFont typeface="Wingdings" pitchFamily="2" charset="2"/>
              <a:buChar char="q"/>
            </a:pPr>
            <a:r>
              <a:rPr lang="en-IN" b="1" dirty="0" smtClean="0">
                <a:solidFill>
                  <a:srgbClr val="660066"/>
                </a:solidFill>
              </a:rPr>
              <a:t> The input transducer is called the </a:t>
            </a:r>
            <a:r>
              <a:rPr lang="en-IN" b="1" i="1" dirty="0" smtClean="0">
                <a:solidFill>
                  <a:srgbClr val="660066"/>
                </a:solidFill>
              </a:rPr>
              <a:t>sensor, </a:t>
            </a:r>
            <a:r>
              <a:rPr lang="en-IN" b="1" i="1" dirty="0" smtClean="0"/>
              <a:t>because it senses the desired physical quantity and </a:t>
            </a:r>
            <a:r>
              <a:rPr lang="en-IN" b="1" dirty="0" smtClean="0"/>
              <a:t>converts it into another energy form.</a:t>
            </a:r>
          </a:p>
          <a:p>
            <a:pPr algn="just"/>
            <a:endParaRPr lang="en-US" dirty="0" smtClean="0"/>
          </a:p>
          <a:p>
            <a:pPr algn="just"/>
            <a:r>
              <a:rPr lang="en-US" b="1" dirty="0" smtClean="0">
                <a:solidFill>
                  <a:srgbClr val="800000"/>
                </a:solidFill>
              </a:rPr>
              <a:t>A sensor is used to detect a parameter in one form and report it in another form of energy</a:t>
            </a:r>
            <a:r>
              <a:rPr lang="en-US" b="1" dirty="0" smtClean="0"/>
              <a:t>, often an electrical signal. For example, a </a:t>
            </a:r>
            <a:r>
              <a:rPr lang="en-US" b="1" dirty="0" smtClean="0">
                <a:hlinkClick r:id="rId2" tooltip="Pressure sensor"/>
              </a:rPr>
              <a:t>pressure sensor</a:t>
            </a:r>
            <a:r>
              <a:rPr lang="en-US" b="1" dirty="0" smtClean="0"/>
              <a:t> might detect </a:t>
            </a:r>
            <a:r>
              <a:rPr lang="en-US" b="1" dirty="0" smtClean="0">
                <a:hlinkClick r:id="rId3" tooltip="Pressure"/>
              </a:rPr>
              <a:t>pressure</a:t>
            </a:r>
            <a:r>
              <a:rPr lang="en-US" b="1" dirty="0" smtClean="0"/>
              <a:t> (a mechanical form of energy) and convert it to electricity for display at a remote </a:t>
            </a:r>
            <a:r>
              <a:rPr lang="en-US" b="1" dirty="0" smtClean="0">
                <a:hlinkClick r:id="rId4" tooltip="Gauge"/>
              </a:rPr>
              <a:t>gauge</a:t>
            </a:r>
            <a:r>
              <a:rPr lang="en-US" b="1" dirty="0" smtClean="0"/>
              <a:t>.</a:t>
            </a:r>
          </a:p>
          <a:p>
            <a:pPr algn="just"/>
            <a:endParaRPr lang="en-US" b="1" u="sng" dirty="0" smtClean="0"/>
          </a:p>
          <a:p>
            <a:pPr algn="just">
              <a:buFont typeface="Wingdings" pitchFamily="2" charset="2"/>
              <a:buChar char="q"/>
            </a:pPr>
            <a:r>
              <a:rPr lang="en-IN" b="1" dirty="0" smtClean="0">
                <a:solidFill>
                  <a:srgbClr val="FF0066"/>
                </a:solidFill>
              </a:rPr>
              <a:t> The output transducer is called the </a:t>
            </a:r>
            <a:r>
              <a:rPr lang="en-IN" b="1" i="1" dirty="0" smtClean="0">
                <a:solidFill>
                  <a:srgbClr val="FF0066"/>
                </a:solidFill>
              </a:rPr>
              <a:t>actuator</a:t>
            </a:r>
            <a:r>
              <a:rPr lang="en-IN" b="1" i="1" dirty="0" smtClean="0"/>
              <a:t>, because it converts the energy into a form to which </a:t>
            </a:r>
            <a:r>
              <a:rPr lang="en-IN" b="1" dirty="0" smtClean="0"/>
              <a:t>another independent system can react, whether it is a biological system or a technical system. So, for a biological system the </a:t>
            </a:r>
            <a:r>
              <a:rPr lang="en-IN" b="1" dirty="0" smtClean="0">
                <a:solidFill>
                  <a:srgbClr val="FF3300"/>
                </a:solidFill>
              </a:rPr>
              <a:t>actuator can be a numerical display or a loudspeaker to which the visual or aural senses react respectively. </a:t>
            </a:r>
            <a:r>
              <a:rPr lang="en-IN" b="1" dirty="0" smtClean="0"/>
              <a:t>For </a:t>
            </a:r>
            <a:r>
              <a:rPr lang="en-IN" b="1" dirty="0" smtClean="0">
                <a:solidFill>
                  <a:srgbClr val="000099"/>
                </a:solidFill>
              </a:rPr>
              <a:t>a technical system the actuator could be a recorder or a laser, producing holes in a ceramic material. </a:t>
            </a:r>
            <a:r>
              <a:rPr lang="en-IN" b="1" dirty="0" smtClean="0"/>
              <a:t>The results can be interpreted by humans</a:t>
            </a:r>
            <a:r>
              <a:rPr lang="en-IN" b="1" dirty="0" smtClean="0"/>
              <a:t>.</a:t>
            </a:r>
            <a:endParaRPr lang="en-US" b="1" u="sng" dirty="0" smtClean="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4221088"/>
            <a:ext cx="6048672"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882000"/>
            <a:ext cx="4608512" cy="5355312"/>
          </a:xfrm>
          <a:prstGeom prst="rect">
            <a:avLst/>
          </a:prstGeom>
        </p:spPr>
        <p:txBody>
          <a:bodyPr wrap="square">
            <a:spAutoFit/>
          </a:bodyPr>
          <a:lstStyle/>
          <a:p>
            <a:pPr algn="just"/>
            <a:r>
              <a:rPr lang="en-US" b="1" dirty="0">
                <a:solidFill>
                  <a:srgbClr val="800000"/>
                </a:solidFill>
              </a:rPr>
              <a:t>An actuator accepts energy and produces movement (action).</a:t>
            </a:r>
            <a:r>
              <a:rPr lang="en-US" b="1" dirty="0"/>
              <a:t> The energy supplied to an actuator might be electrical or mechanical (</a:t>
            </a:r>
            <a:r>
              <a:rPr lang="en-US" b="1" dirty="0">
                <a:hlinkClick r:id="rId2" tooltip="Pneumatic"/>
              </a:rPr>
              <a:t>pneumatic</a:t>
            </a:r>
            <a:r>
              <a:rPr lang="en-US" b="1" dirty="0"/>
              <a:t>, </a:t>
            </a:r>
            <a:r>
              <a:rPr lang="en-US" b="1" dirty="0">
                <a:hlinkClick r:id="rId3" tooltip="Hydraulic"/>
              </a:rPr>
              <a:t>hydraulic</a:t>
            </a:r>
            <a:r>
              <a:rPr lang="en-US" b="1" dirty="0"/>
              <a:t>, etc.). An </a:t>
            </a:r>
            <a:r>
              <a:rPr lang="en-US" b="1" dirty="0">
                <a:hlinkClick r:id="rId4" tooltip="Electric motor"/>
              </a:rPr>
              <a:t>electric motor</a:t>
            </a:r>
            <a:r>
              <a:rPr lang="en-US" b="1" dirty="0"/>
              <a:t> and a </a:t>
            </a:r>
            <a:r>
              <a:rPr lang="en-US" b="1" dirty="0">
                <a:hlinkClick r:id="rId5" tooltip="Loudspeaker"/>
              </a:rPr>
              <a:t>loudspeaker</a:t>
            </a:r>
            <a:r>
              <a:rPr lang="en-US" b="1" dirty="0"/>
              <a:t> are both actuators, converting electrical energy into motion for different purposes.</a:t>
            </a:r>
          </a:p>
          <a:p>
            <a:pPr algn="just"/>
            <a:endParaRPr lang="en-US" b="1" u="sng" dirty="0"/>
          </a:p>
          <a:p>
            <a:pPr algn="just">
              <a:buFont typeface="Wingdings" pitchFamily="2" charset="2"/>
              <a:buChar char="q"/>
            </a:pPr>
            <a:r>
              <a:rPr lang="en-US" b="1" dirty="0">
                <a:solidFill>
                  <a:srgbClr val="003300"/>
                </a:solidFill>
              </a:rPr>
              <a:t> Combination transducers have both functions; they both detect and create action. For example, a typical </a:t>
            </a:r>
            <a:r>
              <a:rPr lang="en-US" b="1" dirty="0">
                <a:solidFill>
                  <a:srgbClr val="003300"/>
                </a:solidFill>
                <a:hlinkClick r:id="rId6" tooltip="Ultrasonic transducer"/>
              </a:rPr>
              <a:t>ultrasonic transducer</a:t>
            </a:r>
            <a:r>
              <a:rPr lang="en-US" b="1" dirty="0">
                <a:solidFill>
                  <a:srgbClr val="003300"/>
                </a:solidFill>
              </a:rPr>
              <a:t> switches back and forth many times a second between acting as an actuator to produce ultrasonic waves, and acting as a sensor to detect ultrasonic waves. </a:t>
            </a:r>
            <a:endParaRPr lang="en-US" b="1" dirty="0" smtClean="0">
              <a:solidFill>
                <a:srgbClr val="003300"/>
              </a:solidFill>
            </a:endParaRPr>
          </a:p>
          <a:p>
            <a:pPr algn="just">
              <a:buFont typeface="Wingdings" pitchFamily="2" charset="2"/>
              <a:buChar char="q"/>
            </a:pPr>
            <a:endParaRPr lang="en-US" b="1" dirty="0">
              <a:solidFill>
                <a:srgbClr val="003300"/>
              </a:solidFill>
            </a:endParaRPr>
          </a:p>
          <a:p>
            <a:pPr algn="just">
              <a:buFont typeface="Wingdings" pitchFamily="2" charset="2"/>
              <a:buChar char="q"/>
            </a:pPr>
            <a:r>
              <a:rPr lang="en-US" b="1" dirty="0" smtClean="0">
                <a:solidFill>
                  <a:srgbClr val="CC0099"/>
                </a:solidFill>
              </a:rPr>
              <a:t>Rotating </a:t>
            </a:r>
            <a:r>
              <a:rPr lang="en-US" b="1" dirty="0">
                <a:solidFill>
                  <a:srgbClr val="CC0099"/>
                </a:solidFill>
              </a:rPr>
              <a:t>a DC electric motor's rotor will produce electricity and voice-coil speakers can also act as microphones</a:t>
            </a:r>
            <a:r>
              <a:rPr lang="en-US" b="1" dirty="0" smtClean="0">
                <a:solidFill>
                  <a:srgbClr val="CC0099"/>
                </a:solidFill>
              </a:rPr>
              <a:t>.</a:t>
            </a:r>
            <a:endParaRPr lang="en-IN" b="1" u="sng" dirty="0">
              <a:solidFill>
                <a:srgbClr val="CC0099"/>
              </a:solidFill>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5" y="44624"/>
            <a:ext cx="3921620" cy="2517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064" y="2626509"/>
            <a:ext cx="3903686" cy="4186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345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Signal processing system.png"/>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285720" y="285728"/>
            <a:ext cx="8501122" cy="2786082"/>
          </a:xfrm>
          <a:prstGeom prst="rect">
            <a:avLst/>
          </a:prstGeom>
          <a:noFill/>
          <a:ln>
            <a:noFill/>
          </a:ln>
        </p:spPr>
      </p:pic>
      <p:pic>
        <p:nvPicPr>
          <p:cNvPr id="3" name="Picture 2" descr="http://www.pharmainfo.net/files/images/stories/article_images/ClassificationSchemes.jpg"/>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42844" y="3143248"/>
            <a:ext cx="4572032" cy="3571900"/>
          </a:xfrm>
          <a:prstGeom prst="rect">
            <a:avLst/>
          </a:prstGeom>
          <a:noFill/>
          <a:ln>
            <a:noFill/>
          </a:ln>
        </p:spPr>
      </p:pic>
      <p:pic>
        <p:nvPicPr>
          <p:cNvPr id="4" name="Picture 3" descr="http://packagingtech.net/uploads/posts/2012-01/1326285712_biosensors-classification.png"/>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4772056" y="3143248"/>
            <a:ext cx="4229100" cy="35719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670" y="-24"/>
            <a:ext cx="5067798" cy="584775"/>
          </a:xfrm>
          <a:prstGeom prst="rect">
            <a:avLst/>
          </a:prstGeom>
        </p:spPr>
        <p:txBody>
          <a:bodyPr wrap="none">
            <a:spAutoFit/>
          </a:bodyPr>
          <a:lstStyle/>
          <a:p>
            <a:r>
              <a:rPr lang="en-IN" sz="3200" b="1" dirty="0" smtClean="0">
                <a:ln>
                  <a:solidFill>
                    <a:sysClr val="windowText" lastClr="000000"/>
                  </a:solidFill>
                </a:ln>
                <a:solidFill>
                  <a:srgbClr val="FF3300"/>
                </a:solidFill>
                <a:latin typeface="Broadway" pitchFamily="82" charset="0"/>
              </a:rPr>
              <a:t>Types of energy source</a:t>
            </a:r>
            <a:endParaRPr lang="en-IN" sz="3200" dirty="0">
              <a:ln>
                <a:solidFill>
                  <a:sysClr val="windowText" lastClr="000000"/>
                </a:solidFill>
              </a:ln>
              <a:solidFill>
                <a:srgbClr val="FF3300"/>
              </a:solidFill>
              <a:latin typeface="Broadway" pitchFamily="82" charset="0"/>
            </a:endParaRPr>
          </a:p>
        </p:txBody>
      </p:sp>
      <p:sp>
        <p:nvSpPr>
          <p:cNvPr id="3" name="Rectangle 2"/>
          <p:cNvSpPr/>
          <p:nvPr/>
        </p:nvSpPr>
        <p:spPr>
          <a:xfrm>
            <a:off x="285720" y="642918"/>
            <a:ext cx="8643998" cy="2308324"/>
          </a:xfrm>
          <a:prstGeom prst="rect">
            <a:avLst/>
          </a:prstGeom>
        </p:spPr>
        <p:txBody>
          <a:bodyPr wrap="square">
            <a:spAutoFit/>
          </a:bodyPr>
          <a:lstStyle/>
          <a:p>
            <a:pPr algn="just"/>
            <a:r>
              <a:rPr lang="en-IN" b="1" dirty="0" smtClean="0"/>
              <a:t>If the energy sources at the input, or the actuators are acting on at the output, are considered, we can distinguish between </a:t>
            </a:r>
            <a:r>
              <a:rPr lang="en-IN" b="1" i="1" dirty="0" smtClean="0">
                <a:solidFill>
                  <a:srgbClr val="FF0066"/>
                </a:solidFill>
              </a:rPr>
              <a:t>technical systems </a:t>
            </a:r>
            <a:r>
              <a:rPr lang="en-IN" b="1" i="1" dirty="0" smtClean="0"/>
              <a:t>and</a:t>
            </a:r>
            <a:r>
              <a:rPr lang="en-IN" b="1" i="1" dirty="0" smtClean="0">
                <a:solidFill>
                  <a:srgbClr val="FF0066"/>
                </a:solidFill>
              </a:rPr>
              <a:t> biological systems</a:t>
            </a:r>
            <a:r>
              <a:rPr lang="en-IN" b="1" i="1" dirty="0" smtClean="0"/>
              <a:t>.</a:t>
            </a:r>
          </a:p>
          <a:p>
            <a:pPr algn="just">
              <a:buFont typeface="Wingdings" pitchFamily="2" charset="2"/>
              <a:buChar char="v"/>
            </a:pPr>
            <a:endParaRPr lang="en-IN" b="1" dirty="0" smtClean="0">
              <a:solidFill>
                <a:srgbClr val="800000"/>
              </a:solidFill>
            </a:endParaRPr>
          </a:p>
          <a:p>
            <a:pPr algn="just">
              <a:buFont typeface="Wingdings" pitchFamily="2" charset="2"/>
              <a:buChar char="v"/>
            </a:pPr>
            <a:r>
              <a:rPr lang="en-IN" b="1" dirty="0" smtClean="0">
                <a:solidFill>
                  <a:srgbClr val="800000"/>
                </a:solidFill>
              </a:rPr>
              <a:t>Technical systems can produce all six energy forms. Hence at the input side the six different types of energy source can always be recognized.</a:t>
            </a:r>
          </a:p>
          <a:p>
            <a:pPr algn="just">
              <a:buFont typeface="Wingdings" pitchFamily="2" charset="2"/>
              <a:buChar char="v"/>
            </a:pPr>
            <a:endParaRPr lang="en-IN" b="1" dirty="0" smtClean="0">
              <a:solidFill>
                <a:srgbClr val="800000"/>
              </a:solidFill>
            </a:endParaRPr>
          </a:p>
          <a:p>
            <a:pPr algn="just">
              <a:buFont typeface="Wingdings" pitchFamily="2" charset="2"/>
              <a:buChar char="v"/>
            </a:pPr>
            <a:r>
              <a:rPr lang="en-IN" b="1" dirty="0" smtClean="0">
                <a:solidFill>
                  <a:srgbClr val="000099"/>
                </a:solidFill>
              </a:rPr>
              <a:t>For </a:t>
            </a:r>
            <a:r>
              <a:rPr lang="en-IN" b="1" dirty="0" smtClean="0">
                <a:solidFill>
                  <a:srgbClr val="C00000"/>
                </a:solidFill>
              </a:rPr>
              <a:t>biological systems</a:t>
            </a:r>
            <a:r>
              <a:rPr lang="en-IN" b="1" dirty="0" smtClean="0">
                <a:solidFill>
                  <a:srgbClr val="000099"/>
                </a:solidFill>
              </a:rPr>
              <a:t> this is not so clear, but a more careful consideration will reveal the same six different types of energy form.</a:t>
            </a:r>
            <a:endParaRPr lang="en-IN" b="1" dirty="0">
              <a:solidFill>
                <a:srgbClr val="000099"/>
              </a:solidFill>
            </a:endParaRPr>
          </a:p>
        </p:txBody>
      </p:sp>
      <p:sp>
        <p:nvSpPr>
          <p:cNvPr id="4" name="Rectangle 3"/>
          <p:cNvSpPr/>
          <p:nvPr/>
        </p:nvSpPr>
        <p:spPr>
          <a:xfrm>
            <a:off x="142844" y="2932885"/>
            <a:ext cx="5365260" cy="38472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IN" sz="1600" b="1" dirty="0" smtClean="0"/>
              <a:t>1. </a:t>
            </a:r>
            <a:r>
              <a:rPr lang="en-IN" sz="1600" b="1" dirty="0" smtClean="0">
                <a:solidFill>
                  <a:srgbClr val="FF3300"/>
                </a:solidFill>
              </a:rPr>
              <a:t>Radiant energy </a:t>
            </a:r>
            <a:r>
              <a:rPr lang="en-IN" sz="1600" b="1" dirty="0" smtClean="0"/>
              <a:t>is produced by all biological systems. This is normally infrared radiation and can be detected although it is not visible, for instance, with </a:t>
            </a:r>
            <a:r>
              <a:rPr lang="en-IN" sz="1600" b="1" dirty="0" err="1" smtClean="0"/>
              <a:t>thermographic</a:t>
            </a:r>
            <a:r>
              <a:rPr lang="en-IN" sz="1600" b="1" dirty="0" smtClean="0"/>
              <a:t> cameras.</a:t>
            </a:r>
          </a:p>
          <a:p>
            <a:pPr algn="just"/>
            <a:r>
              <a:rPr lang="en-IN" sz="1600" b="1" dirty="0" smtClean="0"/>
              <a:t>2. Biological systems can also produce </a:t>
            </a:r>
            <a:r>
              <a:rPr lang="en-IN" sz="1600" b="1" dirty="0" smtClean="0">
                <a:solidFill>
                  <a:srgbClr val="FF3300"/>
                </a:solidFill>
              </a:rPr>
              <a:t>mechanical energy </a:t>
            </a:r>
            <a:r>
              <a:rPr lang="en-IN" sz="1600" b="1" dirty="0" smtClean="0"/>
              <a:t>as a result of movements or the liquid pressure in the vessels.</a:t>
            </a:r>
          </a:p>
          <a:p>
            <a:pPr algn="just"/>
            <a:r>
              <a:rPr lang="en-IN" sz="1600" b="1" dirty="0" smtClean="0"/>
              <a:t>3. </a:t>
            </a:r>
            <a:r>
              <a:rPr lang="en-IN" sz="1600" b="1" dirty="0" smtClean="0">
                <a:solidFill>
                  <a:srgbClr val="FF3300"/>
                </a:solidFill>
              </a:rPr>
              <a:t>Thermal energy </a:t>
            </a:r>
            <a:r>
              <a:rPr lang="en-IN" sz="1600" b="1" dirty="0" smtClean="0"/>
              <a:t>is produced by all systems in which oxidation takes place.</a:t>
            </a:r>
          </a:p>
          <a:p>
            <a:pPr algn="just"/>
            <a:r>
              <a:rPr lang="en-IN" sz="1600" b="1" dirty="0" smtClean="0"/>
              <a:t>4. </a:t>
            </a:r>
            <a:r>
              <a:rPr lang="en-IN" sz="1600" b="1" dirty="0" smtClean="0">
                <a:solidFill>
                  <a:srgbClr val="FF3300"/>
                </a:solidFill>
              </a:rPr>
              <a:t>Electrical energy </a:t>
            </a:r>
            <a:r>
              <a:rPr lang="en-IN" sz="1600" b="1" dirty="0" smtClean="0"/>
              <a:t>for instance is produced by the heart muscle at a potential of several mV</a:t>
            </a:r>
            <a:r>
              <a:rPr lang="en-IN" sz="1600" b="1" dirty="0" smtClean="0">
                <a:solidFill>
                  <a:srgbClr val="FF3300"/>
                </a:solidFill>
              </a:rPr>
              <a:t>.</a:t>
            </a:r>
          </a:p>
          <a:p>
            <a:pPr algn="just"/>
            <a:r>
              <a:rPr lang="en-IN" sz="1600" b="1" dirty="0" smtClean="0">
                <a:solidFill>
                  <a:srgbClr val="FF3300"/>
                </a:solidFill>
              </a:rPr>
              <a:t>5. Magnetic energy </a:t>
            </a:r>
            <a:r>
              <a:rPr lang="en-IN" sz="1600" b="1" dirty="0" smtClean="0"/>
              <a:t>is also produced by the human heart muscle. Also, magnetic brain</a:t>
            </a:r>
          </a:p>
          <a:p>
            <a:pPr algn="just"/>
            <a:r>
              <a:rPr lang="en-IN" sz="1600" b="1" dirty="0" smtClean="0"/>
              <a:t>activities can be monitored with the help of superconducting quantum interference devices, so-called SQUIDs.</a:t>
            </a:r>
          </a:p>
          <a:p>
            <a:pPr algn="just"/>
            <a:r>
              <a:rPr lang="en-IN" sz="1600" b="1" dirty="0" smtClean="0"/>
              <a:t>6. In biological systems </a:t>
            </a:r>
            <a:r>
              <a:rPr lang="en-IN" sz="1600" b="1" dirty="0" smtClean="0">
                <a:solidFill>
                  <a:srgbClr val="FF3300"/>
                </a:solidFill>
              </a:rPr>
              <a:t>chemical energy </a:t>
            </a:r>
            <a:r>
              <a:rPr lang="en-IN" sz="1600" b="1" dirty="0" smtClean="0"/>
              <a:t>is produced in all types of process and they can act as an energy source also.</a:t>
            </a:r>
            <a:endParaRPr lang="en-IN" sz="16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9848" y="2957716"/>
            <a:ext cx="3508655" cy="1571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0540" y="4581128"/>
            <a:ext cx="2991940" cy="2243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39463"/>
            <a:ext cx="8786874" cy="646331"/>
          </a:xfrm>
          <a:prstGeom prst="rect">
            <a:avLst/>
          </a:prstGeom>
        </p:spPr>
        <p:txBody>
          <a:bodyPr wrap="square">
            <a:spAutoFit/>
          </a:bodyPr>
          <a:lstStyle/>
          <a:p>
            <a:pPr algn="just"/>
            <a:r>
              <a:rPr lang="en-IN" b="1" dirty="0" smtClean="0"/>
              <a:t>At the output we can find the same six energy domains for both types of system. Again for</a:t>
            </a:r>
          </a:p>
          <a:p>
            <a:pPr algn="just"/>
            <a:r>
              <a:rPr lang="en-IN" b="1" dirty="0" smtClean="0">
                <a:solidFill>
                  <a:srgbClr val="C00000"/>
                </a:solidFill>
              </a:rPr>
              <a:t>technical systems </a:t>
            </a:r>
            <a:r>
              <a:rPr lang="en-IN" b="1" dirty="0" smtClean="0"/>
              <a:t>this will be clear, but biological systems require more explanation.</a:t>
            </a:r>
            <a:endParaRPr lang="en-IN" b="1" dirty="0"/>
          </a:p>
        </p:txBody>
      </p:sp>
      <p:sp>
        <p:nvSpPr>
          <p:cNvPr id="3" name="Rectangle 2"/>
          <p:cNvSpPr/>
          <p:nvPr/>
        </p:nvSpPr>
        <p:spPr>
          <a:xfrm>
            <a:off x="285720" y="878689"/>
            <a:ext cx="8643998" cy="5909310"/>
          </a:xfrm>
          <a:prstGeom prst="rect">
            <a:avLst/>
          </a:prstGeom>
        </p:spPr>
        <p:txBody>
          <a:bodyPr wrap="square">
            <a:spAutoFit/>
          </a:bodyPr>
          <a:lstStyle/>
          <a:p>
            <a:pPr algn="just"/>
            <a:r>
              <a:rPr lang="en-IN" b="1" dirty="0" smtClean="0"/>
              <a:t>1. Biological systems with their vision sense can react to </a:t>
            </a:r>
            <a:r>
              <a:rPr lang="en-IN" b="1" dirty="0" smtClean="0">
                <a:solidFill>
                  <a:srgbClr val="FF3300"/>
                </a:solidFill>
              </a:rPr>
              <a:t>radiant energy</a:t>
            </a:r>
            <a:r>
              <a:rPr lang="en-IN" b="1" dirty="0" smtClean="0"/>
              <a:t>, as for instance is the case with the information displayed on a cathode-ray tube (CRT).</a:t>
            </a:r>
          </a:p>
          <a:p>
            <a:pPr algn="just"/>
            <a:endParaRPr lang="en-IN" b="1" dirty="0" smtClean="0"/>
          </a:p>
          <a:p>
            <a:pPr algn="just"/>
            <a:r>
              <a:rPr lang="en-IN" b="1" dirty="0" smtClean="0"/>
              <a:t>2.Biological systems are sensitive to </a:t>
            </a:r>
            <a:r>
              <a:rPr lang="en-IN" b="1" dirty="0" smtClean="0">
                <a:solidFill>
                  <a:srgbClr val="FF3300"/>
                </a:solidFill>
              </a:rPr>
              <a:t>mechanical forces </a:t>
            </a:r>
            <a:r>
              <a:rPr lang="en-IN" b="1" dirty="0" smtClean="0"/>
              <a:t>and will react to them.</a:t>
            </a:r>
          </a:p>
          <a:p>
            <a:pPr algn="just"/>
            <a:endParaRPr lang="en-IN" b="1" dirty="0" smtClean="0"/>
          </a:p>
          <a:p>
            <a:pPr algn="just"/>
            <a:r>
              <a:rPr lang="en-IN" b="1" dirty="0" smtClean="0"/>
              <a:t>3.</a:t>
            </a:r>
            <a:r>
              <a:rPr lang="en-IN" b="1" dirty="0" smtClean="0">
                <a:solidFill>
                  <a:srgbClr val="FF3300"/>
                </a:solidFill>
              </a:rPr>
              <a:t>Thermal energy </a:t>
            </a:r>
            <a:r>
              <a:rPr lang="en-IN" b="1" dirty="0" smtClean="0"/>
              <a:t>influences biological systems to a large extent and for instance determines the velocity of growth and movement.</a:t>
            </a:r>
          </a:p>
          <a:p>
            <a:pPr algn="just"/>
            <a:endParaRPr lang="en-IN" b="1" dirty="0" smtClean="0"/>
          </a:p>
          <a:p>
            <a:pPr algn="just"/>
            <a:r>
              <a:rPr lang="en-IN" b="1" dirty="0" smtClean="0"/>
              <a:t>4.Biological systems are sensitive to </a:t>
            </a:r>
            <a:r>
              <a:rPr lang="en-IN" b="1" dirty="0" smtClean="0">
                <a:solidFill>
                  <a:srgbClr val="FF3300"/>
                </a:solidFill>
              </a:rPr>
              <a:t>electrical energy </a:t>
            </a:r>
            <a:r>
              <a:rPr lang="en-IN" b="1" dirty="0" smtClean="0"/>
              <a:t>and muscles for instance will react to electrical pulses or even produce electrical energy.</a:t>
            </a:r>
          </a:p>
          <a:p>
            <a:pPr algn="just"/>
            <a:endParaRPr lang="en-IN" b="1" dirty="0" smtClean="0"/>
          </a:p>
          <a:p>
            <a:pPr algn="just"/>
            <a:r>
              <a:rPr lang="en-IN" b="1" dirty="0" smtClean="0"/>
              <a:t>5.It is already known that </a:t>
            </a:r>
            <a:r>
              <a:rPr lang="en-IN" b="1" dirty="0" smtClean="0">
                <a:solidFill>
                  <a:srgbClr val="FF3300"/>
                </a:solidFill>
              </a:rPr>
              <a:t>magnetic fields </a:t>
            </a:r>
            <a:r>
              <a:rPr lang="en-IN" b="1" dirty="0" smtClean="0"/>
              <a:t>can cause chemical changes in biological tissues and cell structures and so change the information content.</a:t>
            </a:r>
          </a:p>
          <a:p>
            <a:pPr algn="just"/>
            <a:endParaRPr lang="en-IN" b="1" dirty="0" smtClean="0"/>
          </a:p>
          <a:p>
            <a:pPr algn="just"/>
            <a:r>
              <a:rPr lang="en-IN" b="1" dirty="0" smtClean="0"/>
              <a:t>6.Numerous examples exist in which biological systems are sensitive to </a:t>
            </a:r>
            <a:r>
              <a:rPr lang="en-IN" b="1" dirty="0" smtClean="0">
                <a:solidFill>
                  <a:srgbClr val="FF3300"/>
                </a:solidFill>
              </a:rPr>
              <a:t>chemical actuators </a:t>
            </a:r>
            <a:r>
              <a:rPr lang="en-IN" b="1" dirty="0" smtClean="0"/>
              <a:t>(substances). Examples are all types of medicine.</a:t>
            </a:r>
          </a:p>
          <a:p>
            <a:pPr algn="just"/>
            <a:endParaRPr lang="en-US" b="1" dirty="0" smtClean="0"/>
          </a:p>
          <a:p>
            <a:pPr algn="just"/>
            <a:r>
              <a:rPr lang="en-IN" b="1" dirty="0" smtClean="0">
                <a:latin typeface="Bodoni MT Condensed" pitchFamily="18" charset="0"/>
              </a:rPr>
              <a:t>                </a:t>
            </a:r>
            <a:r>
              <a:rPr lang="en-IN" b="1" dirty="0" smtClean="0">
                <a:solidFill>
                  <a:srgbClr val="800000"/>
                </a:solidFill>
                <a:latin typeface="Bodoni MT Condensed" pitchFamily="18" charset="0"/>
              </a:rPr>
              <a:t>Measuring biological quantities gave rise to a huge effort to manufacture so-called biosensors.</a:t>
            </a:r>
          </a:p>
          <a:p>
            <a:pPr algn="just"/>
            <a:endParaRPr lang="en-US" b="1" dirty="0" smtClean="0">
              <a:solidFill>
                <a:srgbClr val="800000"/>
              </a:solidFill>
              <a:latin typeface="Bodoni MT Condensed" pitchFamily="18" charset="0"/>
            </a:endParaRPr>
          </a:p>
          <a:p>
            <a:pPr algn="ctr"/>
            <a:r>
              <a:rPr lang="en-IN" b="1" dirty="0" smtClean="0">
                <a:solidFill>
                  <a:srgbClr val="FF0066"/>
                </a:solidFill>
                <a:latin typeface="Bodoni MT Condensed" pitchFamily="18" charset="0"/>
              </a:rPr>
              <a:t>Figure At input and output a biological or technical system can act as source and as object</a:t>
            </a:r>
          </a:p>
          <a:p>
            <a:pPr algn="ctr"/>
            <a:r>
              <a:rPr lang="en-IN" b="1" dirty="0" smtClean="0">
                <a:solidFill>
                  <a:srgbClr val="FF0066"/>
                </a:solidFill>
                <a:latin typeface="Bodoni MT Condensed" pitchFamily="18" charset="0"/>
              </a:rPr>
              <a:t>for all six different energy domains</a:t>
            </a:r>
            <a:endParaRPr lang="en-IN" b="1" dirty="0">
              <a:solidFill>
                <a:srgbClr val="FF0066"/>
              </a:solidFill>
              <a:latin typeface="Bodoni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2" end="12"/>
                                            </p:txEl>
                                          </p:spTgt>
                                        </p:tgtEl>
                                      </p:cBhvr>
                                    </p:animEffect>
                                    <p:animScale>
                                      <p:cBhvr>
                                        <p:cTn id="7" dur="250" autoRev="1" fill="hold"/>
                                        <p:tgtEl>
                                          <p:spTgt spid="3">
                                            <p:txEl>
                                              <p:pRg st="12" end="12"/>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4" end="14"/>
                                            </p:txEl>
                                          </p:spTgt>
                                        </p:tgtEl>
                                      </p:cBhvr>
                                    </p:animEffect>
                                    <p:animScale>
                                      <p:cBhvr>
                                        <p:cTn id="12" dur="250" autoRev="1" fill="hold"/>
                                        <p:tgtEl>
                                          <p:spTgt spid="3">
                                            <p:txEl>
                                              <p:pRg st="14" end="1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24"/>
            <a:ext cx="7143800" cy="584775"/>
          </a:xfrm>
          <a:prstGeom prst="rect">
            <a:avLst/>
          </a:prstGeom>
          <a:noFill/>
        </p:spPr>
        <p:txBody>
          <a:bodyPr wrap="square" rtlCol="0">
            <a:spAutoFit/>
          </a:bodyPr>
          <a:lstStyle/>
          <a:p>
            <a:pPr algn="ctr"/>
            <a:r>
              <a:rPr lang="en-US" sz="3200" dirty="0" smtClean="0">
                <a:ln>
                  <a:solidFill>
                    <a:sysClr val="windowText" lastClr="000000"/>
                  </a:solidFill>
                </a:ln>
                <a:solidFill>
                  <a:srgbClr val="FF0000"/>
                </a:solidFill>
                <a:latin typeface="Broadway" pitchFamily="82" charset="0"/>
              </a:rPr>
              <a:t>Structure of Transducer</a:t>
            </a:r>
            <a:endParaRPr lang="en-IN" sz="3200" dirty="0">
              <a:ln>
                <a:solidFill>
                  <a:sysClr val="windowText" lastClr="000000"/>
                </a:solidFill>
              </a:ln>
              <a:solidFill>
                <a:srgbClr val="FF0000"/>
              </a:solidFill>
              <a:latin typeface="Broadway" pitchFamily="82" charset="0"/>
            </a:endParaRPr>
          </a:p>
        </p:txBody>
      </p:sp>
      <p:pic>
        <p:nvPicPr>
          <p:cNvPr id="3" name="Picture 2" descr="Transducer Block Diagram">
            <a:hlinkClick r:id="rId2"/>
          </p:cNvPr>
          <p:cNvPicPr/>
          <p:nvPr/>
        </p:nvPicPr>
        <p:blipFill>
          <a:blip r:embed="rId3">
            <a:lum bright="-30000" contrast="30000"/>
            <a:extLst>
              <a:ext uri="{28A0092B-C50C-407E-A947-70E740481C1C}">
                <a14:useLocalDpi xmlns:a14="http://schemas.microsoft.com/office/drawing/2010/main" val="0"/>
              </a:ext>
            </a:extLst>
          </a:blip>
          <a:srcRect/>
          <a:stretch>
            <a:fillRect/>
          </a:stretch>
        </p:blipFill>
        <p:spPr bwMode="auto">
          <a:xfrm>
            <a:off x="142844" y="685797"/>
            <a:ext cx="6629400" cy="2314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457" name="Rectangle 1"/>
          <p:cNvSpPr>
            <a:spLocks noChangeArrowheads="1"/>
          </p:cNvSpPr>
          <p:nvPr/>
        </p:nvSpPr>
        <p:spPr bwMode="auto">
          <a:xfrm>
            <a:off x="1071538" y="3059668"/>
            <a:ext cx="378621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haroni" pitchFamily="2" charset="-79"/>
                <a:ea typeface="Times New Roman" pitchFamily="18" charset="0"/>
                <a:cs typeface="Aharoni" pitchFamily="2" charset="-79"/>
              </a:rPr>
              <a:t>      Transducer Block Diagram</a:t>
            </a:r>
            <a:endParaRPr kumimoji="0" lang="en-US" b="1" i="0" u="none" strike="noStrike" cap="none" normalizeH="0" baseline="0" dirty="0" smtClean="0">
              <a:ln>
                <a:noFill/>
              </a:ln>
              <a:solidFill>
                <a:schemeClr val="tx1"/>
              </a:solidFill>
              <a:effectLst/>
              <a:latin typeface="Aharoni" pitchFamily="2" charset="-79"/>
              <a:cs typeface="Aharoni" pitchFamily="2" charset="-79"/>
            </a:endParaRPr>
          </a:p>
        </p:txBody>
      </p:sp>
      <p:pic>
        <p:nvPicPr>
          <p:cNvPr id="5" name="Picture 4" descr="http://www.ndt-ed.org/EducationResources/CommunityCollege/Ultrasonics/Graphics/Sound_Beam.jpg"/>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142844" y="3662385"/>
            <a:ext cx="4714908" cy="2981325"/>
          </a:xfrm>
          <a:prstGeom prst="rect">
            <a:avLst/>
          </a:prstGeom>
          <a:ln w="88900" cap="sq" cmpd="thickThin">
            <a:solidFill>
              <a:srgbClr val="000000"/>
            </a:solidFill>
            <a:prstDash val="solid"/>
            <a:miter lim="800000"/>
          </a:ln>
          <a:effectLst>
            <a:innerShdw blurRad="76200">
              <a:srgbClr val="000000"/>
            </a:innerShdw>
          </a:effectLst>
        </p:spPr>
      </p:pic>
      <p:grpSp>
        <p:nvGrpSpPr>
          <p:cNvPr id="12" name="Group 4"/>
          <p:cNvGrpSpPr>
            <a:grpSpLocks/>
          </p:cNvGrpSpPr>
          <p:nvPr/>
        </p:nvGrpSpPr>
        <p:grpSpPr bwMode="auto">
          <a:xfrm>
            <a:off x="6797842" y="1338258"/>
            <a:ext cx="2247315" cy="1447800"/>
            <a:chOff x="285" y="2387"/>
            <a:chExt cx="3772" cy="912"/>
          </a:xfrm>
        </p:grpSpPr>
        <p:sp>
          <p:nvSpPr>
            <p:cNvPr id="13" name="Rectangle 5"/>
            <p:cNvSpPr>
              <a:spLocks noChangeArrowheads="1"/>
            </p:cNvSpPr>
            <p:nvPr/>
          </p:nvSpPr>
          <p:spPr bwMode="auto">
            <a:xfrm>
              <a:off x="1882" y="2387"/>
              <a:ext cx="720" cy="912"/>
            </a:xfrm>
            <a:prstGeom prst="rect">
              <a:avLst/>
            </a:prstGeom>
            <a:solidFill>
              <a:srgbClr val="FFFFFF"/>
            </a:solidFill>
            <a:ln w="38100">
              <a:solidFill>
                <a:schemeClr val="tx1"/>
              </a:solidFill>
              <a:miter lim="800000"/>
              <a:headEnd/>
              <a:tailEnd/>
            </a:ln>
          </p:spPr>
          <p:txBody>
            <a:bodyPr wrap="none" anchor="ctr"/>
            <a:lstStyle/>
            <a:p>
              <a:endParaRPr lang="en-US">
                <a:latin typeface="Calibri" pitchFamily="34" charset="0"/>
              </a:endParaRPr>
            </a:p>
          </p:txBody>
        </p:sp>
        <p:sp>
          <p:nvSpPr>
            <p:cNvPr id="14" name="Text Box 6"/>
            <p:cNvSpPr txBox="1">
              <a:spLocks noChangeArrowheads="1"/>
            </p:cNvSpPr>
            <p:nvPr/>
          </p:nvSpPr>
          <p:spPr bwMode="auto">
            <a:xfrm>
              <a:off x="285" y="2841"/>
              <a:ext cx="1660" cy="174"/>
            </a:xfrm>
            <a:prstGeom prst="rect">
              <a:avLst/>
            </a:prstGeom>
            <a:noFill/>
            <a:ln w="9525">
              <a:noFill/>
              <a:miter lim="800000"/>
              <a:headEnd/>
              <a:tailEnd/>
            </a:ln>
          </p:spPr>
          <p:txBody>
            <a:bodyPr wrap="square">
              <a:spAutoFit/>
            </a:bodyPr>
            <a:lstStyle/>
            <a:p>
              <a:r>
                <a:rPr lang="en-US" sz="1200" dirty="0">
                  <a:latin typeface="Arial Black" pitchFamily="34" charset="0"/>
                </a:rPr>
                <a:t>Pressure</a:t>
              </a:r>
            </a:p>
          </p:txBody>
        </p:sp>
        <p:sp>
          <p:nvSpPr>
            <p:cNvPr id="15" name="Text Box 7"/>
            <p:cNvSpPr txBox="1">
              <a:spLocks noChangeArrowheads="1"/>
            </p:cNvSpPr>
            <p:nvPr/>
          </p:nvSpPr>
          <p:spPr bwMode="auto">
            <a:xfrm>
              <a:off x="2664" y="2831"/>
              <a:ext cx="1393" cy="174"/>
            </a:xfrm>
            <a:prstGeom prst="rect">
              <a:avLst/>
            </a:prstGeom>
            <a:noFill/>
            <a:ln w="9525">
              <a:noFill/>
              <a:miter lim="800000"/>
              <a:headEnd/>
              <a:tailEnd/>
            </a:ln>
          </p:spPr>
          <p:txBody>
            <a:bodyPr wrap="none">
              <a:spAutoFit/>
            </a:bodyPr>
            <a:lstStyle/>
            <a:p>
              <a:r>
                <a:rPr lang="en-US" sz="1200" dirty="0">
                  <a:latin typeface="Arial Black" pitchFamily="34" charset="0"/>
                </a:rPr>
                <a:t>Voltage</a:t>
              </a:r>
            </a:p>
          </p:txBody>
        </p:sp>
      </p:grpSp>
      <p:cxnSp>
        <p:nvCxnSpPr>
          <p:cNvPr id="19" name="Straight Arrow Connector 18"/>
          <p:cNvCxnSpPr/>
          <p:nvPr/>
        </p:nvCxnSpPr>
        <p:spPr>
          <a:xfrm>
            <a:off x="6929454" y="2000240"/>
            <a:ext cx="71438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a:off x="8286776" y="1998652"/>
            <a:ext cx="64294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7" name="Picture 16" descr="http://www.ndt-ed.org/EducationResources/CommunityCollege/Ultrasonics/Graphics/pt.gif"/>
          <p:cNvPicPr/>
          <p:nvPr/>
        </p:nvPicPr>
        <p:blipFill>
          <a:blip r:embed="rId5">
            <a:lum bright="-30000" contrast="40000"/>
            <a:extLst>
              <a:ext uri="{28A0092B-C50C-407E-A947-70E740481C1C}">
                <a14:useLocalDpi xmlns:a14="http://schemas.microsoft.com/office/drawing/2010/main" val="0"/>
              </a:ext>
            </a:extLst>
          </a:blip>
          <a:srcRect/>
          <a:stretch>
            <a:fillRect/>
          </a:stretch>
        </p:blipFill>
        <p:spPr bwMode="auto">
          <a:xfrm>
            <a:off x="5100669" y="3714752"/>
            <a:ext cx="3971925" cy="28575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TotalTime>
  <Words>3999</Words>
  <Application>Microsoft Office PowerPoint</Application>
  <PresentationFormat>On-screen Show (4:3)</PresentationFormat>
  <Paragraphs>278</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Sandip</cp:lastModifiedBy>
  <cp:revision>85</cp:revision>
  <dcterms:created xsi:type="dcterms:W3CDTF">2013-10-26T17:33:01Z</dcterms:created>
  <dcterms:modified xsi:type="dcterms:W3CDTF">2019-12-02T12:04:04Z</dcterms:modified>
</cp:coreProperties>
</file>