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theme/themeOverride15.xml" ContentType="application/vnd.openxmlformats-officedocument.themeOverr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96" r:id="rId2"/>
    <p:sldId id="295" r:id="rId3"/>
    <p:sldId id="324" r:id="rId4"/>
    <p:sldId id="323" r:id="rId5"/>
    <p:sldId id="284" r:id="rId6"/>
    <p:sldId id="283" r:id="rId7"/>
    <p:sldId id="308" r:id="rId8"/>
    <p:sldId id="260" r:id="rId9"/>
    <p:sldId id="262" r:id="rId10"/>
    <p:sldId id="266" r:id="rId11"/>
    <p:sldId id="294" r:id="rId12"/>
    <p:sldId id="268" r:id="rId13"/>
    <p:sldId id="292" r:id="rId14"/>
    <p:sldId id="269" r:id="rId15"/>
    <p:sldId id="285" r:id="rId16"/>
    <p:sldId id="271" r:id="rId17"/>
    <p:sldId id="272" r:id="rId18"/>
    <p:sldId id="288" r:id="rId19"/>
    <p:sldId id="276" r:id="rId20"/>
    <p:sldId id="289" r:id="rId21"/>
    <p:sldId id="277" r:id="rId22"/>
    <p:sldId id="278" r:id="rId23"/>
    <p:sldId id="279" r:id="rId24"/>
    <p:sldId id="290" r:id="rId25"/>
    <p:sldId id="280" r:id="rId26"/>
    <p:sldId id="281" r:id="rId27"/>
    <p:sldId id="282" r:id="rId28"/>
    <p:sldId id="291" r:id="rId29"/>
    <p:sldId id="314" r:id="rId30"/>
    <p:sldId id="313" r:id="rId31"/>
    <p:sldId id="315" r:id="rId32"/>
    <p:sldId id="309" r:id="rId33"/>
    <p:sldId id="320" r:id="rId34"/>
    <p:sldId id="325" r:id="rId35"/>
    <p:sldId id="298" r:id="rId36"/>
    <p:sldId id="299" r:id="rId37"/>
    <p:sldId id="302" r:id="rId38"/>
    <p:sldId id="303" r:id="rId39"/>
    <p:sldId id="304" r:id="rId40"/>
    <p:sldId id="297" r:id="rId41"/>
    <p:sldId id="307" r:id="rId42"/>
    <p:sldId id="306" r:id="rId43"/>
    <p:sldId id="312" r:id="rId44"/>
    <p:sldId id="301" r:id="rId45"/>
    <p:sldId id="322" r:id="rId46"/>
    <p:sldId id="317" r:id="rId47"/>
    <p:sldId id="318" r:id="rId48"/>
    <p:sldId id="293" r:id="rId49"/>
    <p:sldId id="321" r:id="rId50"/>
    <p:sldId id="316" r:id="rId51"/>
    <p:sldId id="311" r:id="rId52"/>
  </p:sldIdLst>
  <p:sldSz cx="73152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434" autoAdjust="0"/>
  </p:normalViewPr>
  <p:slideViewPr>
    <p:cSldViewPr>
      <p:cViewPr>
        <p:scale>
          <a:sx n="100" d="100"/>
          <a:sy n="100" d="100"/>
        </p:scale>
        <p:origin x="-178" y="1315"/>
      </p:cViewPr>
      <p:guideLst>
        <p:guide orient="horz" pos="2160"/>
        <p:guide pos="2304"/>
      </p:guideLst>
    </p:cSldViewPr>
  </p:slideViewPr>
  <p:outlineViewPr>
    <p:cViewPr>
      <p:scale>
        <a:sx n="33" d="100"/>
        <a:sy n="33" d="100"/>
      </p:scale>
      <p:origin x="0" y="2266"/>
    </p:cViewPr>
    <p:sldLst>
      <p:sld r:id="rId1" collapse="1"/>
      <p:sld r:id="rId2" collapse="1"/>
    </p:sldLst>
  </p:outlineViewPr>
  <p:notesTextViewPr>
    <p:cViewPr>
      <p:scale>
        <a:sx n="100" d="100"/>
        <a:sy n="100" d="100"/>
      </p:scale>
      <p:origin x="0" y="0"/>
    </p:cViewPr>
  </p:notesTextViewPr>
  <p:sorterViewPr>
    <p:cViewPr>
      <p:scale>
        <a:sx n="100" d="100"/>
        <a:sy n="100" d="100"/>
      </p:scale>
      <p:origin x="0" y="72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3"/>
  <c:chart>
    <c:title>
      <c:layout/>
    </c:title>
    <c:plotArea>
      <c:layout/>
      <c:barChart>
        <c:barDir val="col"/>
        <c:grouping val="clustered"/>
        <c:ser>
          <c:idx val="0"/>
          <c:order val="0"/>
          <c:tx>
            <c:strRef>
              <c:f>Sheet1!$G$5</c:f>
              <c:strCache>
                <c:ptCount val="1"/>
                <c:pt idx="0">
                  <c:v>CED</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Sheet1!$F$6:$F$20</c:f>
              <c:strCache>
                <c:ptCount val="15"/>
                <c:pt idx="0">
                  <c:v>Bhumij</c:v>
                </c:pt>
                <c:pt idx="1">
                  <c:v>Dhimal </c:v>
                </c:pt>
                <c:pt idx="2">
                  <c:v>Koramudi</c:v>
                </c:pt>
                <c:pt idx="3">
                  <c:v>Koramudi</c:v>
                </c:pt>
                <c:pt idx="4">
                  <c:v>Lodha</c:v>
                </c:pt>
                <c:pt idx="5">
                  <c:v>Munda</c:v>
                </c:pt>
                <c:pt idx="6">
                  <c:v>Oraon</c:v>
                </c:pt>
                <c:pt idx="7">
                  <c:v>Santal</c:v>
                </c:pt>
                <c:pt idx="8">
                  <c:v>Santal</c:v>
                </c:pt>
                <c:pt idx="9">
                  <c:v>Santal</c:v>
                </c:pt>
                <c:pt idx="10">
                  <c:v>Lodha</c:v>
                </c:pt>
                <c:pt idx="11">
                  <c:v>Bhumij</c:v>
                </c:pt>
                <c:pt idx="12">
                  <c:v>Santal</c:v>
                </c:pt>
                <c:pt idx="13">
                  <c:v>Mahali</c:v>
                </c:pt>
                <c:pt idx="14">
                  <c:v>Sabar </c:v>
                </c:pt>
              </c:strCache>
            </c:strRef>
          </c:cat>
          <c:val>
            <c:numRef>
              <c:f>Sheet1!$G$6:$G$20</c:f>
              <c:numCache>
                <c:formatCode>General</c:formatCode>
                <c:ptCount val="15"/>
                <c:pt idx="0">
                  <c:v>53.7</c:v>
                </c:pt>
                <c:pt idx="1">
                  <c:v>36.700000000000003</c:v>
                </c:pt>
                <c:pt idx="2">
                  <c:v>52.2</c:v>
                </c:pt>
                <c:pt idx="3">
                  <c:v>53.5</c:v>
                </c:pt>
                <c:pt idx="4">
                  <c:v>43</c:v>
                </c:pt>
                <c:pt idx="5">
                  <c:v>58.5</c:v>
                </c:pt>
                <c:pt idx="6">
                  <c:v>39.4</c:v>
                </c:pt>
                <c:pt idx="7">
                  <c:v>31.6</c:v>
                </c:pt>
                <c:pt idx="8">
                  <c:v>53.7</c:v>
                </c:pt>
                <c:pt idx="9">
                  <c:v>34.5</c:v>
                </c:pt>
                <c:pt idx="10">
                  <c:v>45.2</c:v>
                </c:pt>
                <c:pt idx="11">
                  <c:v>48.4</c:v>
                </c:pt>
                <c:pt idx="12">
                  <c:v>46.7</c:v>
                </c:pt>
                <c:pt idx="13">
                  <c:v>53.6</c:v>
                </c:pt>
                <c:pt idx="14">
                  <c:v>51.8</c:v>
                </c:pt>
              </c:numCache>
            </c:numRef>
          </c:val>
          <c:extLst xmlns:c16r2="http://schemas.microsoft.com/office/drawing/2015/06/chart">
            <c:ext xmlns:c16="http://schemas.microsoft.com/office/drawing/2014/chart" uri="{C3380CC4-5D6E-409C-BE32-E72D297353CC}">
              <c16:uniqueId val="{00000000-98DB-44FF-9C79-5BE097D41576}"/>
            </c:ext>
          </c:extLst>
        </c:ser>
        <c:dLbls>
          <c:showVal val="1"/>
        </c:dLbls>
        <c:overlap val="-25"/>
        <c:axId val="56776192"/>
        <c:axId val="55603200"/>
      </c:barChart>
      <c:catAx>
        <c:axId val="56776192"/>
        <c:scaling>
          <c:orientation val="minMax"/>
        </c:scaling>
        <c:axPos val="b"/>
        <c:numFmt formatCode="General" sourceLinked="0"/>
        <c:majorTickMark val="none"/>
        <c:tickLblPos val="nextTo"/>
        <c:crossAx val="55603200"/>
        <c:crosses val="autoZero"/>
        <c:auto val="1"/>
        <c:lblAlgn val="ctr"/>
        <c:lblOffset val="100"/>
      </c:catAx>
      <c:valAx>
        <c:axId val="55603200"/>
        <c:scaling>
          <c:orientation val="minMax"/>
        </c:scaling>
        <c:delete val="1"/>
        <c:axPos val="l"/>
        <c:numFmt formatCode="General" sourceLinked="1"/>
        <c:majorTickMark val="none"/>
        <c:tickLblPos val="nextTo"/>
        <c:crossAx val="56776192"/>
        <c:crosses val="autoZero"/>
        <c:crossBetween val="between"/>
      </c:valAx>
    </c:plotArea>
    <c:legend>
      <c:legendPos val="t"/>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91ACB-FCE3-4372-BFC8-23D52E491B5A}" type="datetimeFigureOut">
              <a:rPr lang="en-US" smtClean="0"/>
              <a:pPr/>
              <a:t>3/26/2020</a:t>
            </a:fld>
            <a:endParaRPr lang="en-US"/>
          </a:p>
        </p:txBody>
      </p:sp>
      <p:sp>
        <p:nvSpPr>
          <p:cNvPr id="4" name="Slide Image Placeholder 3"/>
          <p:cNvSpPr>
            <a:spLocks noGrp="1" noRot="1" noChangeAspect="1"/>
          </p:cNvSpPr>
          <p:nvPr>
            <p:ph type="sldImg" idx="2"/>
          </p:nvPr>
        </p:nvSpPr>
        <p:spPr>
          <a:xfrm>
            <a:off x="1600200" y="685800"/>
            <a:ext cx="3657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652E39-9A3E-4D9B-ACFD-AF40E3EF76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the FHI360</a:t>
            </a:r>
            <a:r>
              <a:rPr lang="en-US" baseline="0" dirty="0"/>
              <a:t> headquarters in Washington, D.C. meeting with USAID officials and global experts to determine a new cut-off point for adult MUAC in evaluating </a:t>
            </a:r>
            <a:r>
              <a:rPr lang="en-US" baseline="0" dirty="0" err="1" smtClean="0"/>
              <a:t>undernutrition</a:t>
            </a:r>
            <a:r>
              <a:rPr lang="en-US" baseline="0" smtClean="0"/>
              <a:t>, 2018.</a:t>
            </a:r>
            <a:endParaRPr lang="en-US" dirty="0"/>
          </a:p>
        </p:txBody>
      </p:sp>
      <p:sp>
        <p:nvSpPr>
          <p:cNvPr id="4" name="Slide Number Placeholder 3"/>
          <p:cNvSpPr>
            <a:spLocks noGrp="1"/>
          </p:cNvSpPr>
          <p:nvPr>
            <p:ph type="sldNum" sz="quarter" idx="10"/>
          </p:nvPr>
        </p:nvSpPr>
        <p:spPr/>
        <p:txBody>
          <a:bodyPr/>
          <a:lstStyle/>
          <a:p>
            <a:fld id="{F6652E39-9A3E-4D9B-ACFD-AF40E3EF765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652E39-9A3E-4D9B-ACFD-AF40E3EF76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Consequences of Human Central Obesity.  Editors: </a:t>
            </a:r>
            <a:r>
              <a:rPr lang="en-US" dirty="0" err="1" smtClean="0"/>
              <a:t>Kaushik</a:t>
            </a:r>
            <a:r>
              <a:rPr lang="en-US" dirty="0" smtClean="0"/>
              <a:t> Bose and Raja </a:t>
            </a:r>
            <a:r>
              <a:rPr lang="en-US" dirty="0" err="1" smtClean="0"/>
              <a:t>Chakraborty</a:t>
            </a:r>
            <a:r>
              <a:rPr lang="en-US" dirty="0" smtClean="0"/>
              <a:t>.</a:t>
            </a:r>
          </a:p>
          <a:p>
            <a:r>
              <a:rPr lang="en-US" baseline="0" dirty="0" smtClean="0"/>
              <a:t>NOVA Science Publishers, New York, USA, 2014.</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652E39-9A3E-4D9B-ACFD-AF40E3EF7652}"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Biological Implications of Human Mobility:</a:t>
            </a:r>
            <a:r>
              <a:rPr lang="en-US" baseline="0" dirty="0" smtClean="0"/>
              <a:t>  Editors: </a:t>
            </a:r>
            <a:r>
              <a:rPr lang="en-US" baseline="0" dirty="0" err="1" smtClean="0"/>
              <a:t>Slawomir</a:t>
            </a:r>
            <a:r>
              <a:rPr lang="en-US" baseline="0" dirty="0" smtClean="0"/>
              <a:t> </a:t>
            </a:r>
            <a:r>
              <a:rPr lang="en-US" baseline="0" dirty="0" err="1" smtClean="0"/>
              <a:t>Koziel</a:t>
            </a:r>
            <a:r>
              <a:rPr lang="en-US" baseline="0" dirty="0" smtClean="0"/>
              <a:t>, Raja </a:t>
            </a:r>
            <a:r>
              <a:rPr lang="en-US" baseline="0" dirty="0" err="1" smtClean="0"/>
              <a:t>Chakraborty</a:t>
            </a:r>
            <a:r>
              <a:rPr lang="en-US" baseline="0" dirty="0" smtClean="0"/>
              <a:t> and </a:t>
            </a:r>
            <a:r>
              <a:rPr lang="en-US" baseline="0" dirty="0" err="1" smtClean="0"/>
              <a:t>Kaushik</a:t>
            </a:r>
            <a:r>
              <a:rPr lang="en-US" baseline="0" dirty="0" smtClean="0"/>
              <a:t> Bose.</a:t>
            </a:r>
          </a:p>
          <a:p>
            <a:r>
              <a:rPr lang="en-US" baseline="0" dirty="0" smtClean="0"/>
              <a:t>NOVA Science Publishers, New York,  USA, 2016.</a:t>
            </a:r>
            <a:endParaRPr lang="en-US" dirty="0"/>
          </a:p>
        </p:txBody>
      </p:sp>
      <p:sp>
        <p:nvSpPr>
          <p:cNvPr id="4" name="Slide Number Placeholder 3"/>
          <p:cNvSpPr>
            <a:spLocks noGrp="1"/>
          </p:cNvSpPr>
          <p:nvPr>
            <p:ph type="sldNum" sz="quarter" idx="10"/>
          </p:nvPr>
        </p:nvSpPr>
        <p:spPr/>
        <p:txBody>
          <a:bodyPr/>
          <a:lstStyle/>
          <a:p>
            <a:fld id="{F6652E39-9A3E-4D9B-ACFD-AF40E3EF7652}"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latest edited book published by NOVA Science Publishers, </a:t>
            </a:r>
            <a:r>
              <a:rPr lang="en-US" smtClean="0"/>
              <a:t>New York.</a:t>
            </a:r>
            <a:endParaRPr lang="en-US"/>
          </a:p>
        </p:txBody>
      </p:sp>
      <p:sp>
        <p:nvSpPr>
          <p:cNvPr id="4" name="Slide Number Placeholder 3"/>
          <p:cNvSpPr>
            <a:spLocks noGrp="1"/>
          </p:cNvSpPr>
          <p:nvPr>
            <p:ph type="sldNum" sz="quarter" idx="10"/>
          </p:nvPr>
        </p:nvSpPr>
        <p:spPr/>
        <p:txBody>
          <a:bodyPr/>
          <a:lstStyle/>
          <a:p>
            <a:fld id="{F6652E39-9A3E-4D9B-ACFD-AF40E3EF7652}" type="slidenum">
              <a:rPr lang="en-US" smtClean="0"/>
              <a:pPr/>
              <a:t>44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University of Oxford</a:t>
            </a:r>
            <a:endParaRPr lang="en-US" b="1" dirty="0"/>
          </a:p>
        </p:txBody>
      </p:sp>
      <p:sp>
        <p:nvSpPr>
          <p:cNvPr id="4" name="Slide Number Placeholder 3"/>
          <p:cNvSpPr>
            <a:spLocks noGrp="1"/>
          </p:cNvSpPr>
          <p:nvPr>
            <p:ph type="sldNum" sz="quarter" idx="10"/>
          </p:nvPr>
        </p:nvSpPr>
        <p:spPr/>
        <p:txBody>
          <a:bodyPr/>
          <a:lstStyle/>
          <a:p>
            <a:fld id="{F6652E39-9A3E-4D9B-ACFD-AF40E3EF7652}" type="slidenum">
              <a:rPr lang="en-US" smtClean="0"/>
              <a:pPr/>
              <a:t>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Second International Conference on Applied Statistics (ICAS) organized by the Institute of Statistical Research and Training (ISRT), Dhaka University, Bangladesh, during December 27-29, 2019. The theme of the conference was ‘Emerging Challenges in a Data-Centric World’. </a:t>
            </a:r>
            <a:endParaRPr lang="en-US" dirty="0"/>
          </a:p>
        </p:txBody>
      </p:sp>
      <p:sp>
        <p:nvSpPr>
          <p:cNvPr id="4" name="Slide Number Placeholder 3"/>
          <p:cNvSpPr>
            <a:spLocks noGrp="1"/>
          </p:cNvSpPr>
          <p:nvPr>
            <p:ph type="sldNum" sz="quarter" idx="10"/>
          </p:nvPr>
        </p:nvSpPr>
        <p:spPr/>
        <p:txBody>
          <a:bodyPr/>
          <a:lstStyle/>
          <a:p>
            <a:fld id="{F6652E39-9A3E-4D9B-ACFD-AF40E3EF7652}" type="slidenum">
              <a:rPr lang="en-US" smtClean="0"/>
              <a:pPr/>
              <a:t>49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Dr. </a:t>
            </a:r>
            <a:r>
              <a:rPr lang="en-US" dirty="0" err="1" smtClean="0"/>
              <a:t>Dilip</a:t>
            </a:r>
            <a:r>
              <a:rPr lang="en-US" baseline="0" dirty="0" smtClean="0"/>
              <a:t> </a:t>
            </a:r>
            <a:r>
              <a:rPr lang="en-US" baseline="0" dirty="0" err="1" smtClean="0"/>
              <a:t>Mahalanabis</a:t>
            </a:r>
            <a:r>
              <a:rPr lang="en-US" baseline="0" dirty="0" smtClean="0"/>
              <a:t>, The “Father of ORT” at his residence/office in Kolkata.  Collaborated</a:t>
            </a:r>
          </a:p>
          <a:p>
            <a:r>
              <a:rPr lang="en-US" baseline="0" dirty="0" smtClean="0"/>
              <a:t> with him on topics dealing with low birth weight as well as body composition of infants.  </a:t>
            </a:r>
          </a:p>
          <a:p>
            <a:endParaRPr lang="en-US" dirty="0"/>
          </a:p>
        </p:txBody>
      </p:sp>
      <p:sp>
        <p:nvSpPr>
          <p:cNvPr id="4" name="Slide Number Placeholder 3"/>
          <p:cNvSpPr>
            <a:spLocks noGrp="1"/>
          </p:cNvSpPr>
          <p:nvPr>
            <p:ph type="sldNum" sz="quarter" idx="10"/>
          </p:nvPr>
        </p:nvSpPr>
        <p:spPr/>
        <p:txBody>
          <a:bodyPr/>
          <a:lstStyle/>
          <a:p>
            <a:fld id="{F6652E39-9A3E-4D9B-ACFD-AF40E3EF7652}" type="slidenum">
              <a:rPr lang="en-US" smtClean="0"/>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4ADFEE-5772-4032-8377-16AA75F14F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D73057-3F78-482E-8A57-11B277604C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7616B2-B996-4335-9A8A-3F958FD016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B6E97F-B724-4DEE-8B36-C084693621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3E2418-471D-4E7E-ADF5-8F703D8588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AE3421-0B2F-484A-B5F8-9F7D81F514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F98D9B-324B-45B9-B6B1-B054D7B80F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1D774C-AD5F-433B-AF42-7D8A30168B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4F3467-E5A9-4C19-98D5-FFA13A91781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1C1512-D61F-47C8-8421-C5137485D9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0ACC59-1182-42B7-B436-CF98935217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25" y="274638"/>
            <a:ext cx="6584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65125" y="1600200"/>
            <a:ext cx="65849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65125" y="6245225"/>
            <a:ext cx="17081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2498725" y="6245225"/>
            <a:ext cx="2317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5241925" y="6245225"/>
            <a:ext cx="17081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BA7306D-2D77-4671-A6D3-838157D5B7C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mailto:kaushikbose@cantab.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openxmlformats.org/officeDocument/2006/relationships/image" Target="../media/image10.emf"/><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cambridge.org/core/journals/public-health-nutrition/issue/D21DBDD687CD7F95B3AD062B3F4FFCD1" TargetMode="External"/><Relationship Id="rId2" Type="http://schemas.openxmlformats.org/officeDocument/2006/relationships/hyperlink" Target="https://www.cambridge.org/core/journals/public-health-nutrition/volume/55DCA00077DF1383A2A201EE91757F7C" TargetMode="External"/><Relationship Id="rId1" Type="http://schemas.openxmlformats.org/officeDocument/2006/relationships/slideLayout" Target="../slideLayouts/slideLayout7.xml"/><Relationship Id="rId4" Type="http://schemas.openxmlformats.org/officeDocument/2006/relationships/hyperlink" Target="https://doi.org/10.1017/S136898001800130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krepublishers.com/ecology_culture_nutrition.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oxfordobesity.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Content Placeholder 10"/>
          <p:cNvSpPr>
            <a:spLocks noGrp="1"/>
          </p:cNvSpPr>
          <p:nvPr>
            <p:ph idx="1"/>
          </p:nvPr>
        </p:nvSpPr>
        <p:spPr/>
        <p:txBody>
          <a:bodyPr/>
          <a:lstStyle/>
          <a:p>
            <a:endParaRPr lang="en-US"/>
          </a:p>
        </p:txBody>
      </p:sp>
      <p:pic>
        <p:nvPicPr>
          <p:cNvPr id="1026" name="Picture 2" descr="C:\Users\admin\Desktop\28235386_2120874008199270_8361723174627081063_o.jpg"/>
          <p:cNvPicPr>
            <a:picLocks noChangeAspect="1" noChangeArrowheads="1"/>
          </p:cNvPicPr>
          <p:nvPr/>
        </p:nvPicPr>
        <p:blipFill>
          <a:blip r:embed="rId4"/>
          <a:srcRect/>
          <a:stretch>
            <a:fillRect/>
          </a:stretch>
        </p:blipFill>
        <p:spPr bwMode="auto">
          <a:xfrm>
            <a:off x="-2743200" y="-1371600"/>
            <a:ext cx="12801600" cy="9601200"/>
          </a:xfrm>
          <a:prstGeom prst="rect">
            <a:avLst/>
          </a:prstGeom>
          <a:noFill/>
        </p:spPr>
      </p:pic>
      <p:sp>
        <p:nvSpPr>
          <p:cNvPr id="5" name="Rectangle 4"/>
          <p:cNvSpPr/>
          <p:nvPr/>
        </p:nvSpPr>
        <p:spPr>
          <a:xfrm>
            <a:off x="1828800" y="2551837"/>
            <a:ext cx="3657600" cy="369332"/>
          </a:xfrm>
          <a:prstGeom prst="rect">
            <a:avLst/>
          </a:prstGeom>
        </p:spPr>
        <p:txBody>
          <a:bodyPr>
            <a:spAutoFit/>
          </a:bodyPr>
          <a:lstStyle/>
          <a:p>
            <a:endParaRPr lang="en-US" dirty="0"/>
          </a:p>
        </p:txBody>
      </p:sp>
      <p:sp>
        <p:nvSpPr>
          <p:cNvPr id="6" name="Rectangle 5"/>
          <p:cNvSpPr/>
          <p:nvPr/>
        </p:nvSpPr>
        <p:spPr>
          <a:xfrm>
            <a:off x="1828800" y="2551837"/>
            <a:ext cx="3657600" cy="369332"/>
          </a:xfrm>
          <a:prstGeom prst="rect">
            <a:avLst/>
          </a:prstGeom>
        </p:spPr>
        <p:txBody>
          <a:bodyPr>
            <a:spAutoFit/>
          </a:bodyPr>
          <a:lstStyle/>
          <a:p>
            <a:endParaRPr lang="en-US" dirty="0"/>
          </a:p>
        </p:txBody>
      </p:sp>
      <p:sp>
        <p:nvSpPr>
          <p:cNvPr id="7" name="Rectangle 6"/>
          <p:cNvSpPr/>
          <p:nvPr/>
        </p:nvSpPr>
        <p:spPr>
          <a:xfrm>
            <a:off x="2057400" y="4343400"/>
            <a:ext cx="3657600" cy="1754326"/>
          </a:xfrm>
          <a:prstGeom prst="rect">
            <a:avLst/>
          </a:prstGeom>
        </p:spPr>
        <p:txBody>
          <a:bodyPr>
            <a:spAutoFit/>
          </a:bodyPr>
          <a:lstStyle/>
          <a:p>
            <a:r>
              <a:rPr lang="en-US" dirty="0"/>
              <a:t>At the FHI360 headquarters in Washington, D.C. meeting with USAID officials and global experts to determine a new cut-off point for adult MUAC in evaluating </a:t>
            </a:r>
            <a:r>
              <a:rPr lang="en-US" dirty="0" err="1" smtClean="0"/>
              <a:t>undernutrition</a:t>
            </a:r>
            <a:r>
              <a:rPr lang="en-US" dirty="0" smtClean="0"/>
              <a:t>, 2018.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0" y="279400"/>
            <a:ext cx="7315200" cy="5693866"/>
          </a:xfrm>
          <a:prstGeom prst="rect">
            <a:avLst/>
          </a:prstGeom>
          <a:noFill/>
          <a:ln w="9525">
            <a:noFill/>
            <a:miter lim="800000"/>
            <a:headEnd/>
            <a:tailEnd/>
          </a:ln>
        </p:spPr>
        <p:txBody>
          <a:bodyPr anchor="ctr">
            <a:spAutoFit/>
          </a:bodyPr>
          <a:lstStyle/>
          <a:p>
            <a:pPr algn="ctr"/>
            <a:r>
              <a:rPr lang="en-US" b="1" u="sng" dirty="0"/>
              <a:t>ANTHROPOMETRIC VARIABLES </a:t>
            </a:r>
            <a:endParaRPr lang="en-US" b="1" u="sng" dirty="0" smtClean="0"/>
          </a:p>
          <a:p>
            <a:pPr algn="ctr"/>
            <a:endParaRPr lang="en-US" b="1" u="sng" dirty="0"/>
          </a:p>
          <a:p>
            <a:pPr algn="just">
              <a:buFont typeface="Wingdings" pitchFamily="2" charset="2"/>
              <a:buChar char="Ø"/>
            </a:pPr>
            <a:r>
              <a:rPr lang="en-US" dirty="0"/>
              <a:t> 	THERE ARE VARIOUS ANTHROPOMETRIC VARIABLES. 	HOWEVER, FOR NUTRITIONAL STUDIES ON ADULTS, 	THE FOLLOWING ARE COMMONLY USED TO EVALUATE 	THE NUTRITIONAL / HEALTH STATUS</a:t>
            </a:r>
            <a:r>
              <a:rPr lang="en-US" dirty="0" smtClean="0"/>
              <a:t>:</a:t>
            </a:r>
          </a:p>
          <a:p>
            <a:pPr algn="just">
              <a:buFont typeface="Wingdings" pitchFamily="2" charset="2"/>
              <a:buChar char="Ø"/>
            </a:pPr>
            <a:endParaRPr lang="en-US" dirty="0"/>
          </a:p>
          <a:p>
            <a:pPr marL="742950" lvl="1" indent="-285750" algn="just">
              <a:buFont typeface="Wingdings" pitchFamily="2" charset="2"/>
              <a:buChar char="Ø"/>
            </a:pPr>
            <a:r>
              <a:rPr lang="en-US" dirty="0"/>
              <a:t> WEIGHT </a:t>
            </a:r>
          </a:p>
          <a:p>
            <a:pPr marL="742950" lvl="1" indent="-285750" algn="just">
              <a:buFont typeface="Wingdings" pitchFamily="2" charset="2"/>
              <a:buChar char="Ø"/>
            </a:pPr>
            <a:r>
              <a:rPr lang="en-US" dirty="0"/>
              <a:t> HEIGHT</a:t>
            </a:r>
          </a:p>
          <a:p>
            <a:pPr marL="742950" lvl="1" indent="-285750" algn="just">
              <a:buFont typeface="Wingdings" pitchFamily="2" charset="2"/>
              <a:buChar char="Ø"/>
            </a:pPr>
            <a:r>
              <a:rPr lang="en-US" dirty="0"/>
              <a:t> MID-UPPER </a:t>
            </a:r>
            <a:r>
              <a:rPr lang="en-US" dirty="0" smtClean="0"/>
              <a:t> ARM  CIRCUMFERENCE </a:t>
            </a:r>
            <a:endParaRPr lang="en-US" dirty="0"/>
          </a:p>
          <a:p>
            <a:pPr marL="742950" lvl="1" indent="-285750" algn="just">
              <a:buFont typeface="Wingdings" pitchFamily="2" charset="2"/>
              <a:buChar char="Ø"/>
            </a:pPr>
            <a:r>
              <a:rPr lang="en-US" dirty="0"/>
              <a:t> WAIST CIRCUMFERENCE</a:t>
            </a:r>
          </a:p>
          <a:p>
            <a:pPr marL="742950" lvl="1" indent="-285750" algn="just">
              <a:buFont typeface="Wingdings" pitchFamily="2" charset="2"/>
              <a:buChar char="Ø"/>
            </a:pPr>
            <a:r>
              <a:rPr lang="en-US" dirty="0"/>
              <a:t> HIP </a:t>
            </a:r>
            <a:r>
              <a:rPr lang="en-US" dirty="0" smtClean="0"/>
              <a:t> CIRCUMFERENCE</a:t>
            </a:r>
            <a:endParaRPr lang="en-US" dirty="0"/>
          </a:p>
          <a:p>
            <a:pPr marL="742950" lvl="1" indent="-285750" algn="just">
              <a:buFont typeface="Wingdings" pitchFamily="2" charset="2"/>
              <a:buChar char="Ø"/>
            </a:pPr>
            <a:r>
              <a:rPr lang="en-US" dirty="0"/>
              <a:t>SKINFOLD </a:t>
            </a:r>
            <a:r>
              <a:rPr lang="en-US" dirty="0" smtClean="0"/>
              <a:t> MEASUREMENTS</a:t>
            </a:r>
            <a:r>
              <a:rPr lang="en-US" dirty="0"/>
              <a:t>, etc.</a:t>
            </a:r>
          </a:p>
          <a:p>
            <a:pPr marL="742950" lvl="1" indent="-285750" algn="just">
              <a:buFont typeface="Wingdings" pitchFamily="2" charset="2"/>
              <a:buChar char="Ø"/>
            </a:pPr>
            <a:endParaRPr lang="en-US" dirty="0"/>
          </a:p>
          <a:p>
            <a:pPr algn="ctr"/>
            <a:r>
              <a:rPr lang="en-US" sz="1600" b="1" u="sng" dirty="0"/>
              <a:t>Low Birth Weight</a:t>
            </a:r>
          </a:p>
          <a:p>
            <a:pPr algn="ctr"/>
            <a:endParaRPr lang="en-US" sz="1600" b="1" dirty="0"/>
          </a:p>
          <a:p>
            <a:pPr algn="ctr"/>
            <a:r>
              <a:rPr lang="en-US" sz="1600" b="1" i="1" dirty="0"/>
              <a:t>The prevalence of Low Birth Weight (LBW), i.e. BW &lt; 2.5 </a:t>
            </a:r>
            <a:r>
              <a:rPr lang="en-US" sz="1600" b="1" i="1" dirty="0" smtClean="0"/>
              <a:t>kg. </a:t>
            </a:r>
            <a:r>
              <a:rPr lang="en-US" sz="1600" b="1" i="1" dirty="0"/>
              <a:t>at 37 weeks of gestation is very high in India.  Almost one third of all neonates in India are LBW.  It is one of the highest rates in the world.</a:t>
            </a:r>
          </a:p>
          <a:p>
            <a:pPr algn="ctr"/>
            <a:endParaRPr lang="en-US" sz="1600" b="1" i="1" dirty="0"/>
          </a:p>
          <a:p>
            <a:pPr algn="ctr"/>
            <a:r>
              <a:rPr lang="en-US" sz="1600" b="1" i="1" dirty="0"/>
              <a:t>This is one of the main causes of adult </a:t>
            </a:r>
            <a:r>
              <a:rPr lang="en-US" sz="1600" b="1" i="1" dirty="0" err="1"/>
              <a:t>undernutrition</a:t>
            </a:r>
            <a:r>
              <a:rPr lang="en-US" sz="1600" b="1" i="1" dirty="0"/>
              <a:t>.</a:t>
            </a:r>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7"/>
            <a:ext cx="6781800" cy="3139321"/>
          </a:xfrm>
          <a:prstGeom prst="rect">
            <a:avLst/>
          </a:prstGeom>
        </p:spPr>
        <p:txBody>
          <a:bodyPr wrap="square">
            <a:spAutoFit/>
          </a:bodyPr>
          <a:lstStyle/>
          <a:p>
            <a:pPr algn="ctr"/>
            <a:r>
              <a:rPr lang="en-US" b="1" u="sng" dirty="0">
                <a:latin typeface="+mj-lt"/>
              </a:rPr>
              <a:t>METHODS OF NUTRITIONAL STATUS</a:t>
            </a:r>
          </a:p>
          <a:p>
            <a:pPr algn="just">
              <a:buFont typeface="Wingdings" pitchFamily="2" charset="2"/>
              <a:buChar char="Ø"/>
            </a:pPr>
            <a:r>
              <a:rPr lang="en-US" dirty="0">
                <a:latin typeface="+mj-lt"/>
              </a:rPr>
              <a:t> 	SIMPLE SCREENING OF NUTRITIONAL STATUS 	AMONG THIRD WORLD ADULTS: MID UPPER ARM 	CIRCUMFERENCE (MUAC)</a:t>
            </a:r>
          </a:p>
          <a:p>
            <a:pPr algn="just"/>
            <a:endParaRPr lang="en-US" dirty="0">
              <a:latin typeface="+mj-lt"/>
            </a:endParaRPr>
          </a:p>
          <a:p>
            <a:pPr algn="ctr"/>
            <a:r>
              <a:rPr lang="en-US" b="1" u="sng" dirty="0">
                <a:latin typeface="+mj-lt"/>
              </a:rPr>
              <a:t>THE FOLLOWING ARE THE CUT-OFF POINTS OF MUAC </a:t>
            </a:r>
          </a:p>
          <a:p>
            <a:pPr algn="ctr"/>
            <a:endParaRPr lang="en-US" b="1" u="sng" dirty="0">
              <a:latin typeface="+mj-lt"/>
            </a:endParaRPr>
          </a:p>
          <a:p>
            <a:pPr algn="just"/>
            <a:r>
              <a:rPr lang="en-US" b="1" dirty="0">
                <a:latin typeface="+mj-lt"/>
              </a:rPr>
              <a:t>AMONG			MEN			WOMEN</a:t>
            </a:r>
          </a:p>
          <a:p>
            <a:pPr algn="just"/>
            <a:endParaRPr lang="en-US" b="1" dirty="0">
              <a:latin typeface="+mj-lt"/>
            </a:endParaRPr>
          </a:p>
          <a:p>
            <a:pPr algn="just"/>
            <a:r>
              <a:rPr lang="en-US" b="1" dirty="0">
                <a:latin typeface="+mj-lt"/>
              </a:rPr>
              <a:t>MALNUTRITION	      MUAC &lt; 23.0 CM 	MUAC &lt; 22.0 CM</a:t>
            </a:r>
          </a:p>
          <a:p>
            <a:pPr algn="just"/>
            <a:r>
              <a:rPr lang="en-US" b="1" dirty="0">
                <a:latin typeface="+mj-lt"/>
              </a:rPr>
              <a:t>NORMAL	     MUAC ≥ 23.0 CM          MUAC ≥ 22.0 CM</a:t>
            </a:r>
          </a:p>
        </p:txBody>
      </p:sp>
      <p:graphicFrame>
        <p:nvGraphicFramePr>
          <p:cNvPr id="3" name="Table 2"/>
          <p:cNvGraphicFramePr>
            <a:graphicFrameLocks noGrp="1"/>
          </p:cNvGraphicFramePr>
          <p:nvPr/>
        </p:nvGraphicFramePr>
        <p:xfrm>
          <a:off x="304800" y="5410200"/>
          <a:ext cx="6629400" cy="1219200"/>
        </p:xfrm>
        <a:graphic>
          <a:graphicData uri="http://schemas.openxmlformats.org/drawingml/2006/table">
            <a:tbl>
              <a:tblPr/>
              <a:tblGrid>
                <a:gridCol w="22098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2209800">
                  <a:extLst>
                    <a:ext uri="{9D8B030D-6E8A-4147-A177-3AD203B41FA5}">
                      <a16:colId xmlns="" xmlns:a16="http://schemas.microsoft.com/office/drawing/2014/main" val="20002"/>
                    </a:ext>
                  </a:extLst>
                </a:gridCol>
              </a:tblGrid>
              <a:tr h="406400">
                <a:tc rowSpan="2">
                  <a:txBody>
                    <a:bodyPr/>
                    <a:lstStyle/>
                    <a:p>
                      <a:pPr marL="0" marR="0" algn="ctr">
                        <a:spcBef>
                          <a:spcPts val="0"/>
                        </a:spcBef>
                        <a:spcAft>
                          <a:spcPts val="0"/>
                        </a:spcAft>
                      </a:pPr>
                      <a:r>
                        <a:rPr lang="en-US" sz="1800" dirty="0">
                          <a:latin typeface="Arial"/>
                          <a:ea typeface="Calibri"/>
                          <a:cs typeface="Times New Roman"/>
                        </a:rPr>
                        <a:t>Group</a:t>
                      </a:r>
                      <a:endParaRPr lang="en-US" sz="1800" dirty="0">
                        <a:latin typeface="Calibri"/>
                        <a:ea typeface="Calibri"/>
                        <a:cs typeface="Times New Roman"/>
                      </a:endParaRPr>
                    </a:p>
                  </a:txBody>
                  <a:tcPr marL="55002" marR="55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800">
                          <a:latin typeface="Arial"/>
                          <a:ea typeface="Calibri"/>
                          <a:cs typeface="Times New Roman"/>
                        </a:rPr>
                        <a:t>Nutritional  status</a:t>
                      </a:r>
                      <a:endParaRPr lang="en-US" sz="1800">
                        <a:latin typeface="Calibri"/>
                        <a:ea typeface="Calibri"/>
                        <a:cs typeface="Times New Roman"/>
                      </a:endParaRPr>
                    </a:p>
                  </a:txBody>
                  <a:tcPr marL="55002" marR="55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0"/>
                  </a:ext>
                </a:extLst>
              </a:tr>
              <a:tr h="406400">
                <a:tc vMerge="1">
                  <a:txBody>
                    <a:bodyPr/>
                    <a:lstStyle/>
                    <a:p>
                      <a:endParaRPr lang="en-US"/>
                    </a:p>
                  </a:txBody>
                  <a:tcPr/>
                </a:tc>
                <a:tc>
                  <a:txBody>
                    <a:bodyPr/>
                    <a:lstStyle/>
                    <a:p>
                      <a:pPr marL="0" marR="0" algn="ctr">
                        <a:spcBef>
                          <a:spcPts val="0"/>
                        </a:spcBef>
                        <a:spcAft>
                          <a:spcPts val="0"/>
                        </a:spcAft>
                      </a:pPr>
                      <a:r>
                        <a:rPr lang="en-US" sz="1800" dirty="0">
                          <a:latin typeface="Arial"/>
                          <a:ea typeface="Calibri"/>
                          <a:cs typeface="Times New Roman"/>
                        </a:rPr>
                        <a:t>Under nutrition</a:t>
                      </a:r>
                      <a:endParaRPr lang="en-US" sz="1800" dirty="0">
                        <a:latin typeface="Calibri"/>
                        <a:ea typeface="Calibri"/>
                        <a:cs typeface="Times New Roman"/>
                      </a:endParaRPr>
                    </a:p>
                  </a:txBody>
                  <a:tcPr marL="55002" marR="55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Calibri"/>
                          <a:cs typeface="Times New Roman"/>
                        </a:rPr>
                        <a:t>Normal</a:t>
                      </a:r>
                      <a:endParaRPr lang="en-US" sz="1800" dirty="0">
                        <a:latin typeface="Calibri"/>
                        <a:ea typeface="Calibri"/>
                        <a:cs typeface="Times New Roman"/>
                      </a:endParaRPr>
                    </a:p>
                  </a:txBody>
                  <a:tcPr marL="55002" marR="55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06400">
                <a:tc>
                  <a:txBody>
                    <a:bodyPr/>
                    <a:lstStyle/>
                    <a:p>
                      <a:pPr marL="0" marR="0" algn="ctr">
                        <a:spcBef>
                          <a:spcPts val="0"/>
                        </a:spcBef>
                        <a:spcAft>
                          <a:spcPts val="0"/>
                        </a:spcAft>
                      </a:pPr>
                      <a:r>
                        <a:rPr lang="en-US" sz="1800" dirty="0">
                          <a:latin typeface="Arial"/>
                          <a:ea typeface="Calibri"/>
                          <a:cs typeface="Times New Roman"/>
                        </a:rPr>
                        <a:t>Adult  population</a:t>
                      </a:r>
                      <a:endParaRPr lang="en-US" sz="1800" dirty="0">
                        <a:latin typeface="Calibri"/>
                        <a:ea typeface="Calibri"/>
                        <a:cs typeface="Times New Roman"/>
                      </a:endParaRPr>
                    </a:p>
                  </a:txBody>
                  <a:tcPr marL="55002" marR="55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Calibri"/>
                          <a:cs typeface="Times New Roman"/>
                        </a:rPr>
                        <a:t>MUAC &lt; 24 cm</a:t>
                      </a:r>
                      <a:endParaRPr lang="en-US" sz="1800" dirty="0">
                        <a:latin typeface="Calibri"/>
                        <a:ea typeface="Calibri"/>
                        <a:cs typeface="Times New Roman"/>
                      </a:endParaRPr>
                    </a:p>
                  </a:txBody>
                  <a:tcPr marL="55002" marR="55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Times New Roman"/>
                          <a:cs typeface="Times New Roman"/>
                        </a:rPr>
                        <a:t>MUAC  ≥  24 cm</a:t>
                      </a:r>
                      <a:endParaRPr lang="en-US" sz="1800" dirty="0">
                        <a:latin typeface="Calibri"/>
                        <a:ea typeface="Calibri"/>
                        <a:cs typeface="Times New Roman"/>
                      </a:endParaRPr>
                    </a:p>
                  </a:txBody>
                  <a:tcPr marL="55002" marR="55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1025" name="Rectangle 1"/>
          <p:cNvSpPr>
            <a:spLocks noChangeArrowheads="1"/>
          </p:cNvSpPr>
          <p:nvPr/>
        </p:nvSpPr>
        <p:spPr bwMode="auto">
          <a:xfrm>
            <a:off x="152400" y="3733801"/>
            <a:ext cx="6858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mj-lt"/>
                <a:ea typeface="Calibri" pitchFamily="34" charset="0"/>
                <a:cs typeface="Times New Roman" pitchFamily="18" charset="0"/>
              </a:rPr>
              <a:t>Recently (2018) a </a:t>
            </a:r>
            <a:r>
              <a:rPr kumimoji="0" lang="en-US" sz="1600" b="1" i="0" u="none" strike="noStrike" cap="none" normalizeH="0" baseline="0" dirty="0">
                <a:ln>
                  <a:noFill/>
                </a:ln>
                <a:solidFill>
                  <a:schemeClr val="tx1"/>
                </a:solidFill>
                <a:effectLst/>
                <a:latin typeface="+mj-lt"/>
                <a:ea typeface="Calibri" pitchFamily="34" charset="0"/>
                <a:cs typeface="Times New Roman" pitchFamily="18" charset="0"/>
              </a:rPr>
              <a:t>new cut-off  point of MUAC has been proposed to determine under nutrition.  </a:t>
            </a:r>
            <a:endParaRPr lang="en-US" sz="1600" b="1" dirty="0">
              <a:latin typeface="+mj-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j-lt"/>
                <a:ea typeface="Calibri" pitchFamily="34" charset="0"/>
                <a:cs typeface="Times New Roman" pitchFamily="18" charset="0"/>
              </a:rPr>
              <a:t>It has been proposed by the Food and Nutrition Technical Assistance III Project (FANTA) by USAID.  It was based on numerous studies conducted worldwide including India.</a:t>
            </a:r>
            <a:endParaRPr kumimoji="0" lang="en-US" sz="1600" b="1"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169863" y="358775"/>
            <a:ext cx="6992937" cy="6463308"/>
          </a:xfrm>
          <a:prstGeom prst="rect">
            <a:avLst/>
          </a:prstGeom>
          <a:noFill/>
          <a:ln w="9525">
            <a:noFill/>
            <a:miter lim="800000"/>
            <a:headEnd/>
            <a:tailEnd/>
          </a:ln>
        </p:spPr>
        <p:txBody>
          <a:bodyPr anchor="ctr">
            <a:spAutoFit/>
          </a:bodyPr>
          <a:lstStyle/>
          <a:p>
            <a:pPr algn="ctr"/>
            <a:r>
              <a:rPr lang="en-US" b="1" dirty="0"/>
              <a:t>BODY MASS INDEX (BMI) IS THE MOST COMMONLY USED MEASURE OF MALNUTRITION AMONG ADULTS.</a:t>
            </a:r>
            <a:endParaRPr lang="en-US" dirty="0"/>
          </a:p>
          <a:p>
            <a:pPr algn="ctr"/>
            <a:r>
              <a:rPr lang="en-US" b="1" dirty="0"/>
              <a:t>BMI = WEIGHT (KG) / HEIGHT</a:t>
            </a:r>
            <a:r>
              <a:rPr lang="en-US" b="1" baseline="30000" dirty="0"/>
              <a:t>2</a:t>
            </a:r>
            <a:r>
              <a:rPr lang="en-US" b="1" dirty="0"/>
              <a:t> (M</a:t>
            </a:r>
            <a:r>
              <a:rPr lang="en-US" b="1" baseline="30000" dirty="0"/>
              <a:t>2</a:t>
            </a:r>
            <a:r>
              <a:rPr lang="en-US" b="1" dirty="0"/>
              <a:t>).</a:t>
            </a:r>
          </a:p>
          <a:p>
            <a:pPr algn="ctr"/>
            <a:endParaRPr lang="en-US" dirty="0"/>
          </a:p>
          <a:p>
            <a:pPr algn="ctr"/>
            <a:r>
              <a:rPr lang="en-US" dirty="0"/>
              <a:t>WORLD HEALTH ORGANIZATION (WHO) RECOMMENDED CUT-OFF POINTS OF BMI ARE:</a:t>
            </a:r>
          </a:p>
          <a:p>
            <a:pPr algn="ctr"/>
            <a:endParaRPr lang="en-US" dirty="0"/>
          </a:p>
          <a:p>
            <a:pPr algn="just"/>
            <a:r>
              <a:rPr lang="en-US" dirty="0"/>
              <a:t>UNDERNUTRITION	:              &lt; 18.5 kg/m</a:t>
            </a:r>
            <a:r>
              <a:rPr lang="en-US" baseline="30000" dirty="0"/>
              <a:t>2</a:t>
            </a:r>
          </a:p>
          <a:p>
            <a:pPr algn="just"/>
            <a:r>
              <a:rPr lang="en-US" dirty="0"/>
              <a:t>NORMAL 		:	18.5 - 24.9 kg/m</a:t>
            </a:r>
            <a:r>
              <a:rPr lang="en-US" baseline="30000" dirty="0"/>
              <a:t>2</a:t>
            </a:r>
          </a:p>
          <a:p>
            <a:pPr algn="just"/>
            <a:r>
              <a:rPr lang="en-US" dirty="0"/>
              <a:t>OVERWEIGHT                  	:	25.0 - 29.9 kg/m</a:t>
            </a:r>
            <a:r>
              <a:rPr lang="en-US" baseline="30000" dirty="0"/>
              <a:t>2</a:t>
            </a:r>
          </a:p>
          <a:p>
            <a:pPr algn="just"/>
            <a:r>
              <a:rPr lang="en-US" dirty="0"/>
              <a:t>OBESE 			:   	≥ 30.0 kg/m</a:t>
            </a:r>
            <a:r>
              <a:rPr lang="en-US" baseline="30000" dirty="0"/>
              <a:t>2</a:t>
            </a:r>
            <a:r>
              <a:rPr lang="en-US" dirty="0"/>
              <a:t> </a:t>
            </a:r>
          </a:p>
          <a:p>
            <a:pPr algn="ctr"/>
            <a:endParaRPr lang="en-US" dirty="0"/>
          </a:p>
          <a:p>
            <a:pPr algn="ctr"/>
            <a:r>
              <a:rPr lang="en-US" b="1" u="sng" dirty="0"/>
              <a:t>CHRONIC ENERGY DEFICIENCY (CED) AMONG TRIBAL/RURAL ADULTS  </a:t>
            </a:r>
          </a:p>
          <a:p>
            <a:pPr algn="ctr"/>
            <a:endParaRPr lang="en-US" u="sng" dirty="0"/>
          </a:p>
          <a:p>
            <a:pPr algn="ctr"/>
            <a:r>
              <a:rPr lang="en-US" b="1" dirty="0"/>
              <a:t>	BMI 				STATUS</a:t>
            </a:r>
            <a:endParaRPr lang="en-US" dirty="0"/>
          </a:p>
          <a:p>
            <a:pPr algn="ctr"/>
            <a:r>
              <a:rPr lang="en-US" dirty="0"/>
              <a:t>17.0 - 18.49 kg/m</a:t>
            </a:r>
            <a:r>
              <a:rPr lang="en-US" baseline="30000" dirty="0"/>
              <a:t>2</a:t>
            </a:r>
            <a:r>
              <a:rPr lang="en-US" dirty="0"/>
              <a:t>     			CED GRADE I</a:t>
            </a:r>
          </a:p>
          <a:p>
            <a:pPr algn="ctr"/>
            <a:r>
              <a:rPr lang="en-US" dirty="0"/>
              <a:t>16.0 - 16.99  kg/m</a:t>
            </a:r>
            <a:r>
              <a:rPr lang="en-US" baseline="30000" dirty="0"/>
              <a:t>2</a:t>
            </a:r>
            <a:r>
              <a:rPr lang="en-US" dirty="0"/>
              <a:t> 			 CED GRADE II</a:t>
            </a:r>
          </a:p>
          <a:p>
            <a:pPr algn="ctr"/>
            <a:r>
              <a:rPr lang="en-US" dirty="0"/>
              <a:t>  &lt; 16.0 kg/m</a:t>
            </a:r>
            <a:r>
              <a:rPr lang="en-US" baseline="30000" dirty="0"/>
              <a:t>2</a:t>
            </a:r>
            <a:r>
              <a:rPr lang="en-US" dirty="0"/>
              <a:t> 				  CED GRADE III</a:t>
            </a:r>
          </a:p>
          <a:p>
            <a:pPr algn="ctr"/>
            <a:endParaRPr lang="en-US" dirty="0"/>
          </a:p>
          <a:p>
            <a:pPr algn="just"/>
            <a:r>
              <a:rPr lang="en-US" dirty="0"/>
              <a:t>Recently, WHO Asia-Pacific Cut-Off Points have been proposed where the cut-offs for overweight and obesity have been lowered.</a:t>
            </a:r>
          </a:p>
          <a:p>
            <a:pPr algn="ctr"/>
            <a:endParaRPr lang="en-US" dirty="0"/>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344"/>
            <a:ext cx="6400800" cy="3970318"/>
          </a:xfrm>
          <a:prstGeom prst="rect">
            <a:avLst/>
          </a:prstGeom>
        </p:spPr>
        <p:txBody>
          <a:bodyPr wrap="square">
            <a:spAutoFit/>
          </a:bodyPr>
          <a:lstStyle/>
          <a:p>
            <a:r>
              <a:rPr lang="en-US" b="1" dirty="0">
                <a:latin typeface="Arial" pitchFamily="34" charset="0"/>
                <a:cs typeface="Arial" pitchFamily="34" charset="0"/>
              </a:rPr>
              <a:t>The World Health Organization (WHO) classification of the public health problem of low BMI, based on adult populations worldwide categorizes the prevalence of under nutrition according to the percentage of the population with BMI under 18.5 as: </a:t>
            </a:r>
          </a:p>
          <a:p>
            <a:r>
              <a:rPr lang="en-US" b="1" dirty="0">
                <a:latin typeface="Arial" pitchFamily="34" charset="0"/>
                <a:cs typeface="Arial" pitchFamily="34" charset="0"/>
              </a:rPr>
              <a:t/>
            </a:r>
            <a:br>
              <a:rPr lang="en-US" b="1" dirty="0">
                <a:latin typeface="Arial" pitchFamily="34" charset="0"/>
                <a:cs typeface="Arial" pitchFamily="34" charset="0"/>
              </a:rPr>
            </a:br>
            <a:r>
              <a:rPr lang="en-US" b="1" dirty="0">
                <a:latin typeface="Arial" pitchFamily="34" charset="0"/>
                <a:cs typeface="Arial" pitchFamily="34" charset="0"/>
              </a:rPr>
              <a:t>A)	LOW (5% to 9%), 	     warning sign, 	monitoring required; </a:t>
            </a:r>
          </a:p>
          <a:p>
            <a:r>
              <a:rPr lang="en-US" b="1" dirty="0">
                <a:latin typeface="Arial" pitchFamily="34" charset="0"/>
                <a:cs typeface="Arial" pitchFamily="34" charset="0"/>
              </a:rPr>
              <a:t/>
            </a:r>
            <a:br>
              <a:rPr lang="en-US" b="1" dirty="0">
                <a:latin typeface="Arial" pitchFamily="34" charset="0"/>
                <a:cs typeface="Arial" pitchFamily="34" charset="0"/>
              </a:rPr>
            </a:br>
            <a:r>
              <a:rPr lang="en-US" b="1" dirty="0">
                <a:latin typeface="Arial" pitchFamily="34" charset="0"/>
                <a:cs typeface="Arial" pitchFamily="34" charset="0"/>
              </a:rPr>
              <a:t>B)	MEDIUM (10% to 19%), 	     poor situation; </a:t>
            </a:r>
          </a:p>
          <a:p>
            <a:r>
              <a:rPr lang="en-US" b="1" dirty="0">
                <a:latin typeface="Arial" pitchFamily="34" charset="0"/>
                <a:cs typeface="Arial" pitchFamily="34" charset="0"/>
              </a:rPr>
              <a:t/>
            </a:r>
            <a:br>
              <a:rPr lang="en-US" b="1" dirty="0">
                <a:latin typeface="Arial" pitchFamily="34" charset="0"/>
                <a:cs typeface="Arial" pitchFamily="34" charset="0"/>
              </a:rPr>
            </a:br>
            <a:r>
              <a:rPr lang="en-US" b="1" dirty="0">
                <a:latin typeface="Arial" pitchFamily="34" charset="0"/>
                <a:cs typeface="Arial" pitchFamily="34" charset="0"/>
              </a:rPr>
              <a:t>C)	HIGH (20% to 39%), 	     serious situation;  </a:t>
            </a:r>
          </a:p>
          <a:p>
            <a:r>
              <a:rPr lang="en-US" b="1" dirty="0">
                <a:latin typeface="Arial" pitchFamily="34" charset="0"/>
                <a:cs typeface="Arial" pitchFamily="34" charset="0"/>
              </a:rPr>
              <a:t/>
            </a:r>
            <a:br>
              <a:rPr lang="en-US" b="1" dirty="0">
                <a:latin typeface="Arial" pitchFamily="34" charset="0"/>
                <a:cs typeface="Arial" pitchFamily="34" charset="0"/>
              </a:rPr>
            </a:br>
            <a:r>
              <a:rPr lang="en-US" b="1" dirty="0">
                <a:latin typeface="Arial" pitchFamily="34" charset="0"/>
                <a:cs typeface="Arial" pitchFamily="34" charset="0"/>
              </a:rPr>
              <a:t>D)	VERY HIGH (40% or more),   critical situation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152400" y="84138"/>
            <a:ext cx="7086600" cy="6683375"/>
          </a:xfrm>
          <a:prstGeom prst="rect">
            <a:avLst/>
          </a:prstGeom>
          <a:noFill/>
          <a:ln w="9525">
            <a:noFill/>
            <a:miter lim="800000"/>
            <a:headEnd/>
            <a:tailEnd/>
          </a:ln>
        </p:spPr>
        <p:txBody>
          <a:bodyPr anchor="ctr">
            <a:spAutoFit/>
          </a:bodyPr>
          <a:lstStyle/>
          <a:p>
            <a:pPr marL="342900" indent="-342900" algn="ctr"/>
            <a:r>
              <a:rPr lang="en-US" b="1" u="sng"/>
              <a:t>FOOD CONSUMPTION AMONG TRIBAL/RURAL POPULATIONS</a:t>
            </a:r>
          </a:p>
          <a:p>
            <a:pPr marL="342900" indent="-342900" algn="ctr"/>
            <a:endParaRPr lang="en-US" b="1" u="sng"/>
          </a:p>
          <a:p>
            <a:pPr marL="342900" indent="-342900" algn="just">
              <a:buFont typeface="Wingdings" pitchFamily="2" charset="2"/>
              <a:buChar char="Ø"/>
            </a:pPr>
            <a:r>
              <a:rPr lang="en-US" b="1"/>
              <a:t> 	FOOD CONSUMPTION CAN BE EVALUATED WITH 	THE FOLLOWING METHODS:	</a:t>
            </a:r>
          </a:p>
          <a:p>
            <a:pPr marL="800100" lvl="1" indent="-342900" algn="just">
              <a:buFont typeface="Wingdings" pitchFamily="2" charset="2"/>
              <a:buChar char="Ø"/>
            </a:pPr>
            <a:r>
              <a:rPr lang="en-US"/>
              <a:t> 	TWENTY-FOUR-HOUR RECALL</a:t>
            </a:r>
          </a:p>
          <a:p>
            <a:pPr marL="800100" lvl="1" indent="-342900" algn="just">
              <a:buFont typeface="Wingdings" pitchFamily="2" charset="2"/>
              <a:buChar char="Ø"/>
            </a:pPr>
            <a:r>
              <a:rPr lang="en-US"/>
              <a:t> 	ESTIMATED FOOD RECORD</a:t>
            </a:r>
          </a:p>
          <a:p>
            <a:pPr marL="800100" lvl="1" indent="-342900" algn="just">
              <a:buFont typeface="Wingdings" pitchFamily="2" charset="2"/>
              <a:buChar char="Ø"/>
            </a:pPr>
            <a:r>
              <a:rPr lang="en-US"/>
              <a:t> 	WEIGHED FOOD RECORD</a:t>
            </a:r>
          </a:p>
          <a:p>
            <a:pPr marL="800100" lvl="1" indent="-342900" algn="just">
              <a:buFont typeface="Wingdings" pitchFamily="2" charset="2"/>
              <a:buChar char="Ø"/>
            </a:pPr>
            <a:r>
              <a:rPr lang="en-US"/>
              <a:t> 	DIETARY HISTORY	</a:t>
            </a:r>
          </a:p>
          <a:p>
            <a:pPr marL="800100" lvl="1" indent="-342900" algn="just">
              <a:buFont typeface="Wingdings" pitchFamily="2" charset="2"/>
              <a:buChar char="Ø"/>
            </a:pPr>
            <a:r>
              <a:rPr lang="en-US"/>
              <a:t> 	FOOD FREQUENCY QUESTIONNAIRE (FFQ).</a:t>
            </a:r>
          </a:p>
          <a:p>
            <a:pPr marL="800100" lvl="1" indent="-342900" algn="just">
              <a:buFont typeface="Wingdings" pitchFamily="2" charset="2"/>
              <a:buChar char="Ø"/>
            </a:pPr>
            <a:endParaRPr lang="en-US"/>
          </a:p>
          <a:p>
            <a:pPr marL="800100" lvl="1" indent="-342900" algn="just">
              <a:buFont typeface="Wingdings" pitchFamily="2" charset="2"/>
              <a:buChar char="Ø"/>
            </a:pPr>
            <a:endParaRPr lang="en-US" b="1"/>
          </a:p>
          <a:p>
            <a:pPr marL="342900" indent="-342900" algn="just">
              <a:buFont typeface="Wingdings" pitchFamily="2" charset="2"/>
              <a:buChar char="Ø"/>
            </a:pPr>
            <a:r>
              <a:rPr lang="en-US"/>
              <a:t> </a:t>
            </a:r>
            <a:r>
              <a:rPr lang="en-US" b="1"/>
              <a:t>HUMAN NUTRITION: ESSENTIAL NUTRIENTS:</a:t>
            </a:r>
            <a:endParaRPr lang="en-US"/>
          </a:p>
          <a:p>
            <a:pPr marL="342900" indent="-342900" algn="just">
              <a:buFont typeface="Wingdings" pitchFamily="2" charset="2"/>
              <a:buNone/>
            </a:pPr>
            <a:r>
              <a:rPr lang="en-US"/>
              <a:t>		SUBSTANCES THAT MUST BE SUPPLIED IN THE DIET 	BECAUSE THEY EITHER CANNOT BE MADE BY THE 	BODY OR CANNOT BE MADE IN LARGE ENOUGH 	QUANTITIES TO MEET NEEDS.</a:t>
            </a:r>
          </a:p>
          <a:p>
            <a:pPr marL="342900" indent="-342900" algn="ctr"/>
            <a:endParaRPr lang="en-US" b="1" u="sng"/>
          </a:p>
          <a:p>
            <a:pPr marL="342900" indent="-342900" algn="ctr"/>
            <a:r>
              <a:rPr lang="en-US" b="1" u="sng"/>
              <a:t>THERE ARE SIX CLASSES OF NUTRIENTS:</a:t>
            </a:r>
          </a:p>
          <a:p>
            <a:pPr marL="800100" lvl="1" indent="-342900" algn="just">
              <a:buFont typeface="Wingdings" pitchFamily="2" charset="2"/>
              <a:buChar char="Ø"/>
            </a:pPr>
            <a:r>
              <a:rPr lang="en-US"/>
              <a:t>CARBOHYDRATES</a:t>
            </a:r>
          </a:p>
          <a:p>
            <a:pPr marL="800100" lvl="1" indent="-342900" algn="just">
              <a:buFont typeface="Wingdings" pitchFamily="2" charset="2"/>
              <a:buChar char="Ø"/>
            </a:pPr>
            <a:r>
              <a:rPr lang="en-US"/>
              <a:t>PROTEINS</a:t>
            </a:r>
          </a:p>
          <a:p>
            <a:pPr marL="800100" lvl="1" indent="-342900" algn="just">
              <a:buFont typeface="Wingdings" pitchFamily="2" charset="2"/>
              <a:buChar char="Ø"/>
            </a:pPr>
            <a:r>
              <a:rPr lang="en-US"/>
              <a:t>LIPIDS</a:t>
            </a:r>
          </a:p>
          <a:p>
            <a:pPr marL="800100" lvl="1" indent="-342900" algn="just">
              <a:buFont typeface="Wingdings" pitchFamily="2" charset="2"/>
              <a:buChar char="Ø"/>
            </a:pPr>
            <a:r>
              <a:rPr lang="en-US"/>
              <a:t>WATER</a:t>
            </a:r>
          </a:p>
          <a:p>
            <a:pPr marL="800100" lvl="1" indent="-342900" algn="just">
              <a:buFont typeface="Wingdings" pitchFamily="2" charset="2"/>
              <a:buChar char="Ø"/>
            </a:pPr>
            <a:r>
              <a:rPr lang="en-US"/>
              <a:t>VITAMINS</a:t>
            </a:r>
          </a:p>
          <a:p>
            <a:pPr marL="800100" lvl="1" indent="-342900" algn="just">
              <a:buFont typeface="Wingdings" pitchFamily="2" charset="2"/>
              <a:buChar char="Ø"/>
            </a:pPr>
            <a:r>
              <a:rPr lang="en-US"/>
              <a:t>MINERALS.</a:t>
            </a:r>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7938" y="173038"/>
            <a:ext cx="7307262" cy="6478587"/>
          </a:xfrm>
          <a:prstGeom prst="rect">
            <a:avLst/>
          </a:prstGeom>
          <a:noFill/>
          <a:ln w="9525">
            <a:noFill/>
            <a:miter lim="800000"/>
            <a:headEnd/>
            <a:tailEnd/>
          </a:ln>
        </p:spPr>
        <p:txBody>
          <a:bodyPr anchor="ctr">
            <a:spAutoFit/>
          </a:bodyPr>
          <a:lstStyle/>
          <a:p>
            <a:pPr algn="ctr"/>
            <a:r>
              <a:rPr lang="en-US" sz="1600" b="1" u="sng" dirty="0"/>
              <a:t>THIS LECTURE DEALS WITH VARIOUS ASPECTS OF NUTRITIONAL STUDIES IN </a:t>
            </a:r>
            <a:r>
              <a:rPr lang="en-US" b="1" u="sng" dirty="0"/>
              <a:t>TRIBAL/</a:t>
            </a:r>
            <a:r>
              <a:rPr lang="en-US" sz="1600" b="1" u="sng" dirty="0"/>
              <a:t>RURAL POPULATIONS.</a:t>
            </a:r>
          </a:p>
          <a:p>
            <a:pPr algn="ctr"/>
            <a:endParaRPr lang="en-US" sz="1600" u="sng" dirty="0"/>
          </a:p>
          <a:p>
            <a:pPr algn="just">
              <a:buFont typeface="Wingdings" pitchFamily="2" charset="2"/>
              <a:buChar char="Ø"/>
            </a:pPr>
            <a:r>
              <a:rPr lang="en-US" sz="1600" b="1" dirty="0">
                <a:latin typeface="Times New Roman" pitchFamily="18" charset="0"/>
              </a:rPr>
              <a:t>  	RURAL INDIA HAS ONE OF THE HIGHEST </a:t>
            </a:r>
            <a:r>
              <a:rPr lang="en-US" sz="1600" b="1" dirty="0" smtClean="0">
                <a:latin typeface="Times New Roman" pitchFamily="18" charset="0"/>
              </a:rPr>
              <a:t>PREVALENCE </a:t>
            </a:r>
            <a:r>
              <a:rPr lang="en-US" sz="1600" b="1" dirty="0">
                <a:latin typeface="Times New Roman" pitchFamily="18" charset="0"/>
              </a:rPr>
              <a:t>OF 	MALNUTRITION IN THE WORLD. THERE ARE ETHNIC AND 	REGIONAL VARIATIONS BUT </a:t>
            </a:r>
            <a:r>
              <a:rPr lang="en-US" sz="1600" b="1" dirty="0" smtClean="0">
                <a:latin typeface="Times New Roman" pitchFamily="18" charset="0"/>
              </a:rPr>
              <a:t>EXTENSIVE </a:t>
            </a:r>
            <a:r>
              <a:rPr lang="en-US" sz="1600" b="1" dirty="0">
                <a:latin typeface="Times New Roman" pitchFamily="18" charset="0"/>
              </a:rPr>
              <a:t>AND EXHAUSTIVE 	</a:t>
            </a:r>
            <a:r>
              <a:rPr lang="en-US" sz="1600" b="1" dirty="0" smtClean="0">
                <a:latin typeface="Times New Roman" pitchFamily="18" charset="0"/>
              </a:rPr>
              <a:t>DATA  ARE  </a:t>
            </a:r>
            <a:r>
              <a:rPr lang="en-US" sz="1600" b="1" dirty="0">
                <a:latin typeface="Times New Roman" pitchFamily="18" charset="0"/>
              </a:rPr>
              <a:t>LACKING.</a:t>
            </a:r>
          </a:p>
          <a:p>
            <a:pPr algn="ctr"/>
            <a:r>
              <a:rPr lang="en-US" sz="1600" b="1" dirty="0">
                <a:latin typeface="Times New Roman" pitchFamily="18" charset="0"/>
              </a:rPr>
              <a:t>*********</a:t>
            </a:r>
          </a:p>
          <a:p>
            <a:pPr algn="just">
              <a:buFont typeface="Wingdings" pitchFamily="2" charset="2"/>
              <a:buChar char="Ø"/>
            </a:pPr>
            <a:r>
              <a:rPr lang="en-US" sz="1600" b="1" dirty="0">
                <a:latin typeface="Times New Roman" pitchFamily="18" charset="0"/>
              </a:rPr>
              <a:t> 	THE FUNDAMENTAL OBJECTIVE OF ANY NUTRITIONAL 	STUDY IS TO EVALUATE THE NUTRITIONAL STATUS OF THE 	POPULATION </a:t>
            </a:r>
            <a:r>
              <a:rPr lang="en-US" sz="1600" b="1" dirty="0" smtClean="0">
                <a:latin typeface="Times New Roman" pitchFamily="18" charset="0"/>
              </a:rPr>
              <a:t>UNDER  </a:t>
            </a:r>
            <a:r>
              <a:rPr lang="en-US" sz="1600" b="1" dirty="0">
                <a:latin typeface="Times New Roman" pitchFamily="18" charset="0"/>
              </a:rPr>
              <a:t>STUDY.</a:t>
            </a:r>
          </a:p>
          <a:p>
            <a:pPr algn="ctr"/>
            <a:r>
              <a:rPr lang="en-US" sz="1600" b="1" dirty="0">
                <a:latin typeface="Times New Roman" pitchFamily="18" charset="0"/>
              </a:rPr>
              <a:t>*********</a:t>
            </a:r>
          </a:p>
          <a:p>
            <a:pPr algn="ctr"/>
            <a:r>
              <a:rPr lang="en-US" sz="1600" b="1" u="sng" dirty="0">
                <a:latin typeface="Times New Roman" pitchFamily="18" charset="0"/>
              </a:rPr>
              <a:t>ALL </a:t>
            </a:r>
            <a:r>
              <a:rPr lang="en-US" sz="1600" b="1" u="sng" dirty="0" smtClean="0">
                <a:latin typeface="Times New Roman" pitchFamily="18" charset="0"/>
              </a:rPr>
              <a:t>INDIVIDUALS  CAN  </a:t>
            </a:r>
            <a:r>
              <a:rPr lang="en-US" sz="1600" b="1" u="sng" dirty="0">
                <a:latin typeface="Times New Roman" pitchFamily="18" charset="0"/>
              </a:rPr>
              <a:t>BE </a:t>
            </a:r>
            <a:r>
              <a:rPr lang="en-US" sz="1600" b="1" u="sng" dirty="0" smtClean="0">
                <a:latin typeface="Times New Roman" pitchFamily="18" charset="0"/>
              </a:rPr>
              <a:t> CLASSIFIED  BY  THEIR  </a:t>
            </a:r>
            <a:r>
              <a:rPr lang="en-US" sz="1600" b="1" u="sng" dirty="0">
                <a:latin typeface="Times New Roman" pitchFamily="18" charset="0"/>
              </a:rPr>
              <a:t>NUTRITIONAL STATUS </a:t>
            </a:r>
            <a:r>
              <a:rPr lang="en-US" sz="1600" b="1" u="sng" dirty="0" smtClean="0">
                <a:latin typeface="Times New Roman" pitchFamily="18" charset="0"/>
              </a:rPr>
              <a:t> AS  EITHER</a:t>
            </a:r>
            <a:r>
              <a:rPr lang="en-US" sz="1600" b="1" u="sng" dirty="0">
                <a:latin typeface="Times New Roman" pitchFamily="18" charset="0"/>
              </a:rPr>
              <a:t>:</a:t>
            </a:r>
          </a:p>
          <a:p>
            <a:pPr algn="just"/>
            <a:r>
              <a:rPr lang="en-US" sz="1600" b="1" dirty="0">
                <a:latin typeface="Times New Roman" pitchFamily="18" charset="0"/>
              </a:rPr>
              <a:t>	1</a:t>
            </a:r>
            <a:r>
              <a:rPr lang="en-US" sz="1600" b="1" dirty="0" smtClean="0">
                <a:latin typeface="Times New Roman" pitchFamily="18" charset="0"/>
              </a:rPr>
              <a:t>)  </a:t>
            </a:r>
            <a:r>
              <a:rPr lang="en-US" sz="1600" b="1" dirty="0">
                <a:latin typeface="Times New Roman" pitchFamily="18" charset="0"/>
              </a:rPr>
              <a:t>NORMAL</a:t>
            </a:r>
          </a:p>
          <a:p>
            <a:pPr algn="just"/>
            <a:r>
              <a:rPr lang="en-US" sz="1600" b="1" dirty="0">
                <a:latin typeface="Times New Roman" pitchFamily="18" charset="0"/>
              </a:rPr>
              <a:t>	2) </a:t>
            </a:r>
            <a:r>
              <a:rPr lang="en-US" sz="1600" b="1" dirty="0" smtClean="0">
                <a:latin typeface="Times New Roman" pitchFamily="18" charset="0"/>
              </a:rPr>
              <a:t> MALNUTRITION</a:t>
            </a:r>
            <a:r>
              <a:rPr lang="en-US" sz="1600" b="1" dirty="0">
                <a:latin typeface="Times New Roman" pitchFamily="18" charset="0"/>
              </a:rPr>
              <a:t>.</a:t>
            </a:r>
          </a:p>
          <a:p>
            <a:pPr algn="just"/>
            <a:endParaRPr lang="en-US" sz="1600" b="1" dirty="0">
              <a:latin typeface="Times New Roman" pitchFamily="18" charset="0"/>
            </a:endParaRPr>
          </a:p>
          <a:p>
            <a:pPr algn="just">
              <a:buFont typeface="Wingdings" pitchFamily="2" charset="2"/>
              <a:buChar char="Ø"/>
            </a:pPr>
            <a:r>
              <a:rPr lang="en-US" sz="1600" b="1" dirty="0">
                <a:latin typeface="Times New Roman" pitchFamily="18" charset="0"/>
              </a:rPr>
              <a:t> 	 MALNUTRITIONAL IS DERIVED FROM THE ROOT WORDS 	</a:t>
            </a:r>
            <a:r>
              <a:rPr lang="en-US" sz="1600" b="1" i="1" dirty="0">
                <a:latin typeface="Times New Roman" pitchFamily="18" charset="0"/>
              </a:rPr>
              <a:t>“MAL”</a:t>
            </a:r>
            <a:r>
              <a:rPr lang="en-US" sz="1600" b="1" dirty="0">
                <a:latin typeface="Times New Roman" pitchFamily="18" charset="0"/>
              </a:rPr>
              <a:t> MEANING BAD AND </a:t>
            </a:r>
            <a:r>
              <a:rPr lang="en-US" sz="1600" b="1" i="1" dirty="0">
                <a:latin typeface="Times New Roman" pitchFamily="18" charset="0"/>
              </a:rPr>
              <a:t>“NUTRITION”</a:t>
            </a:r>
            <a:r>
              <a:rPr lang="en-US" sz="1600" b="1" dirty="0">
                <a:latin typeface="Times New Roman" pitchFamily="18" charset="0"/>
              </a:rPr>
              <a:t> MEANING FOOD. 	MALNUTRITION </a:t>
            </a:r>
            <a:r>
              <a:rPr lang="en-US" sz="1600" b="1" dirty="0" smtClean="0">
                <a:latin typeface="Times New Roman" pitchFamily="18" charset="0"/>
              </a:rPr>
              <a:t> CAN  </a:t>
            </a:r>
            <a:r>
              <a:rPr lang="en-US" sz="1600" b="1" dirty="0">
                <a:latin typeface="Times New Roman" pitchFamily="18" charset="0"/>
              </a:rPr>
              <a:t>REFER TO:</a:t>
            </a:r>
          </a:p>
          <a:p>
            <a:pPr algn="just"/>
            <a:endParaRPr lang="en-US" sz="1600" b="1" dirty="0">
              <a:latin typeface="Times New Roman" pitchFamily="18" charset="0"/>
            </a:endParaRPr>
          </a:p>
          <a:p>
            <a:pPr algn="just"/>
            <a:r>
              <a:rPr lang="en-US" sz="1600" b="1" dirty="0">
                <a:latin typeface="Times New Roman" pitchFamily="18" charset="0"/>
              </a:rPr>
              <a:t>	1) </a:t>
            </a:r>
            <a:r>
              <a:rPr lang="en-US" sz="1600" b="1" dirty="0" smtClean="0">
                <a:latin typeface="Times New Roman" pitchFamily="18" charset="0"/>
              </a:rPr>
              <a:t> UNDERNUTRITION</a:t>
            </a:r>
            <a:endParaRPr lang="en-US" sz="1600" b="1" dirty="0">
              <a:latin typeface="Times New Roman" pitchFamily="18" charset="0"/>
            </a:endParaRPr>
          </a:p>
          <a:p>
            <a:pPr algn="just"/>
            <a:r>
              <a:rPr lang="en-US" sz="1600" b="1" dirty="0">
                <a:latin typeface="Times New Roman" pitchFamily="18" charset="0"/>
              </a:rPr>
              <a:t>	2) </a:t>
            </a:r>
            <a:r>
              <a:rPr lang="en-US" sz="1600" b="1" dirty="0" smtClean="0">
                <a:latin typeface="Times New Roman" pitchFamily="18" charset="0"/>
              </a:rPr>
              <a:t> OVERNUTRITION </a:t>
            </a:r>
            <a:r>
              <a:rPr lang="en-US" sz="1600" b="1" dirty="0">
                <a:latin typeface="Times New Roman" pitchFamily="18" charset="0"/>
              </a:rPr>
              <a:t>(OVERWEIGHT OR OBESITY).</a:t>
            </a:r>
          </a:p>
          <a:p>
            <a:pPr algn="just"/>
            <a:endParaRPr lang="en-US" sz="1600" b="1" dirty="0">
              <a:latin typeface="Times New Roman" pitchFamily="18" charset="0"/>
            </a:endParaRPr>
          </a:p>
          <a:p>
            <a:pPr algn="just">
              <a:buFont typeface="Wingdings" pitchFamily="2" charset="2"/>
              <a:buChar char="Ø"/>
            </a:pPr>
            <a:r>
              <a:rPr lang="en-US" sz="1600" b="1" dirty="0">
                <a:latin typeface="Times New Roman" pitchFamily="18" charset="0"/>
              </a:rPr>
              <a:t> 	IN THE CONTEXT OF TRIBAL/RURAL DEVELOPMENT, 	</a:t>
            </a:r>
            <a:r>
              <a:rPr lang="en-US" sz="1600" b="1" dirty="0" smtClean="0">
                <a:latin typeface="Times New Roman" pitchFamily="18" charset="0"/>
              </a:rPr>
              <a:t>MALNUTRITION  </a:t>
            </a:r>
            <a:r>
              <a:rPr lang="en-US" sz="1600" b="1" dirty="0">
                <a:latin typeface="Times New Roman" pitchFamily="18" charset="0"/>
              </a:rPr>
              <a:t>REFERS </a:t>
            </a:r>
            <a:r>
              <a:rPr lang="en-US" sz="1600" b="1" dirty="0" smtClean="0">
                <a:latin typeface="Times New Roman" pitchFamily="18" charset="0"/>
              </a:rPr>
              <a:t> TO  UNDERNUTRITION</a:t>
            </a:r>
            <a:r>
              <a:rPr lang="en-US" sz="1600" b="1" dirty="0">
                <a:latin typeface="Times New Roman" pitchFamily="18" charset="0"/>
              </a:rPr>
              <a:t>.</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0" y="384175"/>
            <a:ext cx="7315200" cy="6463308"/>
          </a:xfrm>
          <a:prstGeom prst="rect">
            <a:avLst/>
          </a:prstGeom>
          <a:noFill/>
          <a:ln w="9525">
            <a:noFill/>
            <a:miter lim="800000"/>
            <a:headEnd/>
            <a:tailEnd/>
          </a:ln>
        </p:spPr>
        <p:txBody>
          <a:bodyPr anchor="ctr">
            <a:spAutoFit/>
          </a:bodyPr>
          <a:lstStyle/>
          <a:p>
            <a:pPr marL="342900" indent="-342900" algn="ctr"/>
            <a:r>
              <a:rPr lang="en-US" b="1" u="sng" dirty="0"/>
              <a:t>HUMAN NUTRITION</a:t>
            </a:r>
            <a:endParaRPr lang="en-US" dirty="0"/>
          </a:p>
          <a:p>
            <a:pPr marL="342900" indent="-342900" algn="ctr"/>
            <a:r>
              <a:rPr lang="en-US" b="1" u="sng" dirty="0"/>
              <a:t>HUNGER ON THE INTERNATIONAL SCENE</a:t>
            </a:r>
          </a:p>
          <a:p>
            <a:pPr marL="342900" indent="-342900" algn="ctr"/>
            <a:endParaRPr lang="en-US" dirty="0"/>
          </a:p>
          <a:p>
            <a:pPr marL="342900" indent="-342900" algn="just">
              <a:buFont typeface="Wingdings" pitchFamily="2" charset="2"/>
              <a:buChar char="Ø"/>
            </a:pPr>
            <a:r>
              <a:rPr lang="en-US" dirty="0"/>
              <a:t> UNDERNUTRITION, THE FORM OF MALNUTRITION RESULTING FROM A DEFICIT OF NUTRIENTS, IS THE MOST COMMON FORM OF MALNUTRITION IN DEVELOPING COUNTRIES. OF THE </a:t>
            </a:r>
            <a:r>
              <a:rPr lang="en-US" dirty="0" smtClean="0"/>
              <a:t>AROUND 6 </a:t>
            </a:r>
            <a:r>
              <a:rPr lang="en-US" dirty="0"/>
              <a:t>BILLION PEOPLE ON THE PLANET, </a:t>
            </a:r>
            <a:r>
              <a:rPr lang="en-US" dirty="0" smtClean="0"/>
              <a:t>ALMOST 5 </a:t>
            </a:r>
            <a:r>
              <a:rPr lang="en-US" dirty="0"/>
              <a:t>BILLION LIVE IN DEVELOPING COUNTRIES WHERE 20</a:t>
            </a:r>
            <a:r>
              <a:rPr lang="en-US" dirty="0" smtClean="0"/>
              <a:t>% (ONE-FIFTH) </a:t>
            </a:r>
            <a:r>
              <a:rPr lang="en-US" dirty="0"/>
              <a:t>OF THE POPULATION SUFFERS </a:t>
            </a:r>
            <a:r>
              <a:rPr lang="en-US" dirty="0" smtClean="0"/>
              <a:t> FROM  UNDERNUTRITION  (WHO, 2019).</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en-US" dirty="0"/>
              <a:t> UNDERNUTRITION CAN RESULT FROM A DEFICIENCY OF ENERGY, PROTEIN OR, MORE USUALLY, A COMBINATION OF THE TWO. ENERGY MALNUTRITION IS THE RESULT OF A DEFICIENCY OF FOOD. IN GENERAL. PROTEIN MALNUTRITION, KWASHIORKOR, OCCURS MOST OFTEN IN INDIVIDUALS WITH THE GREATEST PROTEIN NEEDS — THOSE WHO ARE GROWING, DEVELOPING, OR HEALING. IT OCCURS AS A RESULT OF THE WRONG COMBINATION OF FOODS RATHER THAN A GENERAL LACK OF FOOD. IT IS COMMON WHEN THE MAIN ENERGY SOURCE IS A BULKY CEREAL </a:t>
            </a:r>
            <a:r>
              <a:rPr lang="en-US" dirty="0" smtClean="0"/>
              <a:t>GRAIN  LOW  IN  PROTEIN</a:t>
            </a:r>
            <a:r>
              <a:rPr lang="en-US" dirty="0"/>
              <a:t>.									Continued…….</a:t>
            </a:r>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0" y="152400"/>
            <a:ext cx="7315200" cy="5693866"/>
          </a:xfrm>
          <a:prstGeom prst="rect">
            <a:avLst/>
          </a:prstGeom>
          <a:noFill/>
          <a:ln w="9525">
            <a:noFill/>
            <a:miter lim="800000"/>
            <a:headEnd/>
            <a:tailEnd/>
          </a:ln>
        </p:spPr>
        <p:txBody>
          <a:bodyPr>
            <a:spAutoFit/>
          </a:bodyPr>
          <a:lstStyle/>
          <a:p>
            <a:pPr marL="342900" indent="-342900" algn="just">
              <a:buFont typeface="Wingdings" pitchFamily="2" charset="2"/>
              <a:buChar char="Ø"/>
            </a:pPr>
            <a:r>
              <a:rPr lang="en-US" sz="1400" dirty="0"/>
              <a:t>DEFICIENCIES OF SPECIFIC MINERALS AND VITAMINS, SUCH AS IRON, </a:t>
            </a:r>
            <a:r>
              <a:rPr lang="en-US" sz="1400" dirty="0" smtClean="0"/>
              <a:t>IODINE </a:t>
            </a:r>
            <a:r>
              <a:rPr lang="en-US" sz="1400" dirty="0"/>
              <a:t>AND VITAMIN </a:t>
            </a:r>
            <a:r>
              <a:rPr lang="en-US" sz="1400" dirty="0" smtClean="0"/>
              <a:t>A </a:t>
            </a:r>
            <a:r>
              <a:rPr lang="en-US" sz="1400" dirty="0"/>
              <a:t>ALSO OCCUR COMMONLY IN DEVELOPING COUNTRIES. WORLDWIDE, </a:t>
            </a:r>
            <a:r>
              <a:rPr lang="en-US" sz="1400" dirty="0" smtClean="0"/>
              <a:t>OVER 1.6 BIILLION </a:t>
            </a:r>
            <a:r>
              <a:rPr lang="en-US" sz="1400" dirty="0"/>
              <a:t>PEOPLE SUFFER FROM IRON DEFICIENCY ANAEMIA</a:t>
            </a:r>
            <a:r>
              <a:rPr lang="en-US" sz="1400" dirty="0" smtClean="0"/>
              <a:t>,.  GLOBALLY,  </a:t>
            </a:r>
            <a:r>
              <a:rPr lang="en-US" sz="1400" smtClean="0"/>
              <a:t>THE PREVALENCE  </a:t>
            </a:r>
            <a:r>
              <a:rPr lang="en-US" sz="1400" dirty="0" smtClean="0"/>
              <a:t>OF </a:t>
            </a:r>
            <a:r>
              <a:rPr lang="en-US" sz="1400" smtClean="0"/>
              <a:t>GOITRE IS </a:t>
            </a:r>
            <a:r>
              <a:rPr lang="en-US" sz="1400" dirty="0" smtClean="0"/>
              <a:t>AROUND 15%  FROM  </a:t>
            </a:r>
            <a:r>
              <a:rPr lang="en-US" sz="1400" dirty="0"/>
              <a:t>IODINE </a:t>
            </a:r>
            <a:r>
              <a:rPr lang="en-US" sz="1400" dirty="0" smtClean="0"/>
              <a:t>DEFICIENCY.  APPROXIMATELY, 190 </a:t>
            </a:r>
            <a:r>
              <a:rPr lang="en-US" sz="1400" dirty="0"/>
              <a:t>MILLION </a:t>
            </a:r>
            <a:r>
              <a:rPr lang="en-US" sz="1400" dirty="0" smtClean="0"/>
              <a:t> PRE-SCHOOL  CHILDREN  ARE  VITAMIN  A  </a:t>
            </a:r>
            <a:r>
              <a:rPr lang="en-US" sz="1400" dirty="0"/>
              <a:t>DEFICIENT </a:t>
            </a:r>
            <a:r>
              <a:rPr lang="en-US" sz="1400" dirty="0" smtClean="0"/>
              <a:t>(WHO, 2019).</a:t>
            </a:r>
            <a:endParaRPr lang="en-US" sz="1400" dirty="0"/>
          </a:p>
          <a:p>
            <a:pPr marL="342900" indent="-342900" algn="just">
              <a:buFont typeface="Wingdings" pitchFamily="2" charset="2"/>
              <a:buChar char="Ø"/>
            </a:pPr>
            <a:endParaRPr lang="en-US" sz="1400" dirty="0"/>
          </a:p>
          <a:p>
            <a:pPr marL="342900" indent="-342900" algn="just">
              <a:buFont typeface="Wingdings" pitchFamily="2" charset="2"/>
              <a:buChar char="Ø"/>
            </a:pPr>
            <a:r>
              <a:rPr lang="en-US" sz="1400" dirty="0"/>
              <a:t>THESE DEFICIENCIES ARE MOST COMMON IN THOSE WITH THE GREATEST NUTRIENT NEEDS OR THE MOST LIMITED ABILITY TO CONSUME FOOD — UNDERPRIVILEGED PEOPLE.</a:t>
            </a:r>
          </a:p>
          <a:p>
            <a:pPr marL="342900" indent="-342900" algn="just">
              <a:buFont typeface="Wingdings" pitchFamily="2" charset="2"/>
              <a:buNone/>
            </a:pPr>
            <a:endParaRPr lang="en-US" sz="1400" dirty="0"/>
          </a:p>
          <a:p>
            <a:pPr marL="342900" indent="-342900" algn="just">
              <a:buFont typeface="Wingdings" pitchFamily="2" charset="2"/>
              <a:buChar char="Ø"/>
            </a:pPr>
            <a:r>
              <a:rPr lang="en-US" sz="1400" dirty="0"/>
              <a:t>THE CHRONICALLY DEFICIENT DIETS COMMON IN DEVELOPING COUNTRIES CAN LEAD TO A VICIOUS “</a:t>
            </a:r>
            <a:r>
              <a:rPr lang="en-US" sz="1400" b="1" i="1" dirty="0"/>
              <a:t>CYCLE OF MALNUTRITION </a:t>
            </a:r>
            <a:r>
              <a:rPr lang="en-US" sz="1400" dirty="0"/>
              <a:t>“, WHICH INHIBITS THE DEVELOPMENT OF </a:t>
            </a:r>
            <a:r>
              <a:rPr lang="en-US" sz="1400" dirty="0" smtClean="0"/>
              <a:t> A   HEALTHY PRODUCTIVE  POPULATION  (</a:t>
            </a:r>
            <a:r>
              <a:rPr lang="en-US" sz="1400" dirty="0"/>
              <a:t>SEE FIGURE).</a:t>
            </a:r>
          </a:p>
          <a:p>
            <a:pPr marL="342900" indent="-342900" algn="just">
              <a:buFont typeface="Wingdings" pitchFamily="2" charset="2"/>
              <a:buChar char="Ø"/>
            </a:pPr>
            <a:endParaRPr lang="en-US" sz="1400" dirty="0"/>
          </a:p>
          <a:p>
            <a:pPr marL="342900" indent="-342900" algn="just">
              <a:buFont typeface="Wingdings" pitchFamily="2" charset="2"/>
              <a:buChar char="Ø"/>
            </a:pPr>
            <a:r>
              <a:rPr lang="en-US" sz="1400" dirty="0"/>
              <a:t>THE CYCLE OF MALNUTRITION BEGINS </a:t>
            </a:r>
            <a:r>
              <a:rPr lang="en-US" sz="1400" dirty="0" smtClean="0"/>
              <a:t> WITH </a:t>
            </a:r>
            <a:r>
              <a:rPr lang="en-US" sz="1400" dirty="0"/>
              <a:t>WOMEN </a:t>
            </a:r>
            <a:r>
              <a:rPr lang="en-US" sz="1400" dirty="0" smtClean="0"/>
              <a:t> WHO </a:t>
            </a:r>
            <a:r>
              <a:rPr lang="en-US" sz="1400" dirty="0"/>
              <a:t>ARE NOT ABLE TO MEET THEIR ADDITIONAL ENERGY AND PROTEIN NEEDS DURING PREGNANCY. WHEN THE NUTRIENT NEEDS OF THE PREGNANT WOMEN ARE NOT MET, THEY ARE MORE LIKELY TO PRODUCE LOW BIRTH WEIGHT INFANTS, WHO HAVE A GREATER RISK OF COMPLICATIONS, ILLNESS, AND EARLY DEATH. </a:t>
            </a:r>
          </a:p>
          <a:p>
            <a:pPr marL="342900" indent="-342900" algn="just">
              <a:buFont typeface="Wingdings" pitchFamily="2" charset="2"/>
              <a:buChar char="Ø"/>
            </a:pPr>
            <a:endParaRPr lang="en-US" sz="1400" dirty="0"/>
          </a:p>
          <a:p>
            <a:pPr marL="342900" indent="-342900" algn="just">
              <a:buFont typeface="Wingdings" pitchFamily="2" charset="2"/>
              <a:buChar char="Ø"/>
            </a:pPr>
            <a:r>
              <a:rPr lang="en-IN" sz="1400" dirty="0"/>
              <a:t>UNDERNUTRITION IS MORE COMMON AMONG CHILDREN OF MOTHERS WHO ARE UNDERNOURSIHED THEMSELVES (i.e. BODY MASS INDEX BELOW 18.5) THAN THOSE </a:t>
            </a:r>
            <a:r>
              <a:rPr lang="en-IN" sz="1400" dirty="0" smtClean="0"/>
              <a:t> CHILDREN  WHOSE  MOTHERS  ARE  NOT  UNDERNOURISHED</a:t>
            </a:r>
            <a:r>
              <a:rPr lang="en-IN" sz="1400" dirty="0"/>
              <a:t>.</a:t>
            </a:r>
            <a:endParaRPr lang="en-US" sz="1400" dirty="0"/>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val 4"/>
          <p:cNvSpPr>
            <a:spLocks noChangeArrowheads="1"/>
          </p:cNvSpPr>
          <p:nvPr/>
        </p:nvSpPr>
        <p:spPr bwMode="auto">
          <a:xfrm>
            <a:off x="0" y="-990600"/>
            <a:ext cx="7315200" cy="678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78" name="Line 47"/>
          <p:cNvSpPr>
            <a:spLocks noChangeShapeType="1"/>
          </p:cNvSpPr>
          <p:nvPr/>
        </p:nvSpPr>
        <p:spPr bwMode="auto">
          <a:xfrm flipH="1">
            <a:off x="4800600" y="1828800"/>
            <a:ext cx="0" cy="990600"/>
          </a:xfrm>
          <a:prstGeom prst="line">
            <a:avLst/>
          </a:prstGeom>
          <a:noFill/>
          <a:ln w="9525">
            <a:solidFill>
              <a:schemeClr val="tx1"/>
            </a:solidFill>
            <a:round/>
            <a:headEnd/>
            <a:tailEnd type="triangle" w="med" len="med"/>
          </a:ln>
        </p:spPr>
        <p:txBody>
          <a:bodyPr/>
          <a:lstStyle/>
          <a:p>
            <a:endParaRPr lang="en-US"/>
          </a:p>
        </p:txBody>
      </p:sp>
      <p:sp>
        <p:nvSpPr>
          <p:cNvPr id="24579" name="Rectangle 70"/>
          <p:cNvSpPr>
            <a:spLocks noChangeArrowheads="1"/>
          </p:cNvSpPr>
          <p:nvPr/>
        </p:nvSpPr>
        <p:spPr bwMode="auto">
          <a:xfrm>
            <a:off x="2209800" y="187325"/>
            <a:ext cx="2820988" cy="346075"/>
          </a:xfrm>
          <a:prstGeom prst="rect">
            <a:avLst/>
          </a:prstGeom>
          <a:noFill/>
          <a:ln w="9525">
            <a:solidFill>
              <a:schemeClr val="tx1"/>
            </a:solidFill>
            <a:miter lim="800000"/>
            <a:headEnd/>
            <a:tailEnd/>
          </a:ln>
        </p:spPr>
        <p:txBody>
          <a:bodyPr wrap="none" anchor="ctr">
            <a:spAutoFit/>
          </a:bodyPr>
          <a:lstStyle/>
          <a:p>
            <a:pPr algn="ctr"/>
            <a:r>
              <a:rPr lang="en-US" sz="1600" b="1" u="sng">
                <a:cs typeface="Times New Roman" pitchFamily="18" charset="0"/>
              </a:rPr>
              <a:t>CYCLE OF MALNUTRITION</a:t>
            </a:r>
            <a:endParaRPr lang="en-US" sz="2400" b="1"/>
          </a:p>
        </p:txBody>
      </p:sp>
      <p:sp>
        <p:nvSpPr>
          <p:cNvPr id="24580" name="Line 80"/>
          <p:cNvSpPr>
            <a:spLocks noChangeShapeType="1"/>
          </p:cNvSpPr>
          <p:nvPr/>
        </p:nvSpPr>
        <p:spPr bwMode="auto">
          <a:xfrm flipV="1">
            <a:off x="914400" y="2133600"/>
            <a:ext cx="0" cy="1295400"/>
          </a:xfrm>
          <a:prstGeom prst="line">
            <a:avLst/>
          </a:prstGeom>
          <a:noFill/>
          <a:ln w="9525">
            <a:solidFill>
              <a:schemeClr val="tx1"/>
            </a:solidFill>
            <a:round/>
            <a:headEnd/>
            <a:tailEnd type="triangle" w="med" len="med"/>
          </a:ln>
        </p:spPr>
        <p:txBody>
          <a:bodyPr/>
          <a:lstStyle/>
          <a:p>
            <a:endParaRPr lang="en-US"/>
          </a:p>
        </p:txBody>
      </p:sp>
      <p:sp>
        <p:nvSpPr>
          <p:cNvPr id="24581" name="Line 81"/>
          <p:cNvSpPr>
            <a:spLocks noChangeShapeType="1"/>
          </p:cNvSpPr>
          <p:nvPr/>
        </p:nvSpPr>
        <p:spPr bwMode="auto">
          <a:xfrm flipV="1">
            <a:off x="1447800" y="1600200"/>
            <a:ext cx="2438400" cy="1828800"/>
          </a:xfrm>
          <a:prstGeom prst="line">
            <a:avLst/>
          </a:prstGeom>
          <a:noFill/>
          <a:ln w="9525">
            <a:solidFill>
              <a:schemeClr val="tx1"/>
            </a:solidFill>
            <a:round/>
            <a:headEnd/>
            <a:tailEnd type="triangle" w="med" len="med"/>
          </a:ln>
        </p:spPr>
        <p:txBody>
          <a:bodyPr/>
          <a:lstStyle/>
          <a:p>
            <a:endParaRPr lang="en-US"/>
          </a:p>
        </p:txBody>
      </p:sp>
      <p:sp>
        <p:nvSpPr>
          <p:cNvPr id="24582" name="Line 84"/>
          <p:cNvSpPr>
            <a:spLocks noChangeShapeType="1"/>
          </p:cNvSpPr>
          <p:nvPr/>
        </p:nvSpPr>
        <p:spPr bwMode="auto">
          <a:xfrm flipH="1" flipV="1">
            <a:off x="1143000" y="4267200"/>
            <a:ext cx="533400" cy="685800"/>
          </a:xfrm>
          <a:prstGeom prst="line">
            <a:avLst/>
          </a:prstGeom>
          <a:noFill/>
          <a:ln w="9525">
            <a:solidFill>
              <a:schemeClr val="tx1"/>
            </a:solidFill>
            <a:round/>
            <a:headEnd/>
            <a:tailEnd type="triangle" w="med" len="med"/>
          </a:ln>
        </p:spPr>
        <p:txBody>
          <a:bodyPr/>
          <a:lstStyle/>
          <a:p>
            <a:endParaRPr lang="en-US"/>
          </a:p>
        </p:txBody>
      </p:sp>
      <p:sp>
        <p:nvSpPr>
          <p:cNvPr id="24583" name="Line 85"/>
          <p:cNvSpPr>
            <a:spLocks noChangeShapeType="1"/>
          </p:cNvSpPr>
          <p:nvPr/>
        </p:nvSpPr>
        <p:spPr bwMode="auto">
          <a:xfrm>
            <a:off x="6324600" y="3886200"/>
            <a:ext cx="152400" cy="381000"/>
          </a:xfrm>
          <a:prstGeom prst="line">
            <a:avLst/>
          </a:prstGeom>
          <a:noFill/>
          <a:ln w="9525">
            <a:solidFill>
              <a:schemeClr val="tx1"/>
            </a:solidFill>
            <a:round/>
            <a:headEnd/>
            <a:tailEnd type="triangle" w="med" len="med"/>
          </a:ln>
        </p:spPr>
        <p:txBody>
          <a:bodyPr/>
          <a:lstStyle/>
          <a:p>
            <a:endParaRPr lang="en-US"/>
          </a:p>
        </p:txBody>
      </p:sp>
      <p:sp>
        <p:nvSpPr>
          <p:cNvPr id="24584" name="Line 86"/>
          <p:cNvSpPr>
            <a:spLocks noChangeShapeType="1"/>
          </p:cNvSpPr>
          <p:nvPr/>
        </p:nvSpPr>
        <p:spPr bwMode="auto">
          <a:xfrm flipH="1">
            <a:off x="4800600" y="3962400"/>
            <a:ext cx="0" cy="762000"/>
          </a:xfrm>
          <a:prstGeom prst="line">
            <a:avLst/>
          </a:prstGeom>
          <a:noFill/>
          <a:ln w="9525">
            <a:solidFill>
              <a:schemeClr val="tx1"/>
            </a:solidFill>
            <a:round/>
            <a:headEnd/>
            <a:tailEnd type="triangle" w="med" len="med"/>
          </a:ln>
        </p:spPr>
        <p:txBody>
          <a:bodyPr/>
          <a:lstStyle/>
          <a:p>
            <a:endParaRPr lang="en-US"/>
          </a:p>
        </p:txBody>
      </p:sp>
      <p:sp>
        <p:nvSpPr>
          <p:cNvPr id="24585" name="Oval 18"/>
          <p:cNvSpPr>
            <a:spLocks noChangeArrowheads="1"/>
          </p:cNvSpPr>
          <p:nvPr/>
        </p:nvSpPr>
        <p:spPr bwMode="auto">
          <a:xfrm>
            <a:off x="2743200" y="533400"/>
            <a:ext cx="2514600" cy="1295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86" name="Text Box 19"/>
          <p:cNvSpPr txBox="1">
            <a:spLocks noChangeArrowheads="1"/>
          </p:cNvSpPr>
          <p:nvPr/>
        </p:nvSpPr>
        <p:spPr bwMode="auto">
          <a:xfrm>
            <a:off x="3048000" y="685800"/>
            <a:ext cx="1828800" cy="954107"/>
          </a:xfrm>
          <a:prstGeom prst="rect">
            <a:avLst/>
          </a:prstGeom>
          <a:noFill/>
          <a:ln w="9525">
            <a:noFill/>
            <a:miter lim="800000"/>
            <a:headEnd/>
            <a:tailEnd/>
          </a:ln>
        </p:spPr>
        <p:txBody>
          <a:bodyPr>
            <a:spAutoFit/>
          </a:bodyPr>
          <a:lstStyle/>
          <a:p>
            <a:pPr algn="ctr">
              <a:spcBef>
                <a:spcPct val="50000"/>
              </a:spcBef>
            </a:pPr>
            <a:r>
              <a:rPr lang="en-US" sz="1400" b="1" i="1" u="sng" dirty="0"/>
              <a:t>WOMEN UNABLE TO MEET THE                                         NUTRIENT NEEDS OF PREGNANCY</a:t>
            </a:r>
          </a:p>
        </p:txBody>
      </p:sp>
      <p:sp>
        <p:nvSpPr>
          <p:cNvPr id="24587" name="Oval 20"/>
          <p:cNvSpPr>
            <a:spLocks noChangeArrowheads="1"/>
          </p:cNvSpPr>
          <p:nvPr/>
        </p:nvSpPr>
        <p:spPr bwMode="auto">
          <a:xfrm>
            <a:off x="4267200" y="2819400"/>
            <a:ext cx="2590800" cy="1143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88" name="Text Box 21"/>
          <p:cNvSpPr txBox="1">
            <a:spLocks noChangeArrowheads="1"/>
          </p:cNvSpPr>
          <p:nvPr/>
        </p:nvSpPr>
        <p:spPr bwMode="auto">
          <a:xfrm>
            <a:off x="4495800" y="2971800"/>
            <a:ext cx="2057400" cy="825500"/>
          </a:xfrm>
          <a:prstGeom prst="rect">
            <a:avLst/>
          </a:prstGeom>
          <a:noFill/>
          <a:ln w="9525">
            <a:noFill/>
            <a:miter lim="800000"/>
            <a:headEnd/>
            <a:tailEnd/>
          </a:ln>
        </p:spPr>
        <p:txBody>
          <a:bodyPr>
            <a:spAutoFit/>
          </a:bodyPr>
          <a:lstStyle/>
          <a:p>
            <a:pPr algn="ctr"/>
            <a:r>
              <a:rPr lang="en-US" sz="1600"/>
              <a:t>LOW BIRTH WEIGHT INFANTS (LBW)</a:t>
            </a:r>
          </a:p>
        </p:txBody>
      </p:sp>
      <p:sp>
        <p:nvSpPr>
          <p:cNvPr id="24589" name="Oval 22"/>
          <p:cNvSpPr>
            <a:spLocks noChangeArrowheads="1"/>
          </p:cNvSpPr>
          <p:nvPr/>
        </p:nvSpPr>
        <p:spPr bwMode="auto">
          <a:xfrm>
            <a:off x="5562600" y="4267200"/>
            <a:ext cx="13716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90" name="Text Box 23"/>
          <p:cNvSpPr txBox="1">
            <a:spLocks noChangeArrowheads="1"/>
          </p:cNvSpPr>
          <p:nvPr/>
        </p:nvSpPr>
        <p:spPr bwMode="auto">
          <a:xfrm>
            <a:off x="5486400" y="4343400"/>
            <a:ext cx="1600200" cy="581025"/>
          </a:xfrm>
          <a:prstGeom prst="rect">
            <a:avLst/>
          </a:prstGeom>
          <a:noFill/>
          <a:ln w="9525">
            <a:noFill/>
            <a:miter lim="800000"/>
            <a:headEnd/>
            <a:tailEnd/>
          </a:ln>
        </p:spPr>
        <p:txBody>
          <a:bodyPr>
            <a:spAutoFit/>
          </a:bodyPr>
          <a:lstStyle/>
          <a:p>
            <a:pPr algn="ctr"/>
            <a:r>
              <a:rPr lang="en-US" sz="1600"/>
              <a:t>HIGH MORTALITY </a:t>
            </a:r>
          </a:p>
        </p:txBody>
      </p:sp>
      <p:sp>
        <p:nvSpPr>
          <p:cNvPr id="24591" name="Oval 24"/>
          <p:cNvSpPr>
            <a:spLocks noChangeArrowheads="1"/>
          </p:cNvSpPr>
          <p:nvPr/>
        </p:nvSpPr>
        <p:spPr bwMode="auto">
          <a:xfrm>
            <a:off x="1524000" y="4648200"/>
            <a:ext cx="4114800" cy="1447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92" name="Text Box 25"/>
          <p:cNvSpPr txBox="1">
            <a:spLocks noChangeArrowheads="1"/>
          </p:cNvSpPr>
          <p:nvPr/>
        </p:nvSpPr>
        <p:spPr bwMode="auto">
          <a:xfrm>
            <a:off x="1905000" y="4949825"/>
            <a:ext cx="3352800" cy="1069975"/>
          </a:xfrm>
          <a:prstGeom prst="rect">
            <a:avLst/>
          </a:prstGeom>
          <a:noFill/>
          <a:ln w="9525">
            <a:noFill/>
            <a:miter lim="800000"/>
            <a:headEnd/>
            <a:tailEnd/>
          </a:ln>
        </p:spPr>
        <p:txBody>
          <a:bodyPr>
            <a:spAutoFit/>
          </a:bodyPr>
          <a:lstStyle/>
          <a:p>
            <a:pPr algn="ctr"/>
            <a:r>
              <a:rPr lang="en-US" sz="1600"/>
              <a:t>UNDERNOURISHED CHILDREN WITH IMPAIRED IMMUNITY AND INCREASED RATES OF INFECTION.</a:t>
            </a:r>
          </a:p>
        </p:txBody>
      </p:sp>
      <p:sp>
        <p:nvSpPr>
          <p:cNvPr id="24593" name="Oval 27"/>
          <p:cNvSpPr>
            <a:spLocks noChangeArrowheads="1"/>
          </p:cNvSpPr>
          <p:nvPr/>
        </p:nvSpPr>
        <p:spPr bwMode="auto">
          <a:xfrm>
            <a:off x="533400" y="3429000"/>
            <a:ext cx="20574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94" name="Text Box 28"/>
          <p:cNvSpPr txBox="1">
            <a:spLocks noChangeArrowheads="1"/>
          </p:cNvSpPr>
          <p:nvPr/>
        </p:nvSpPr>
        <p:spPr bwMode="auto">
          <a:xfrm>
            <a:off x="381000" y="3505200"/>
            <a:ext cx="2362200" cy="641350"/>
          </a:xfrm>
          <a:prstGeom prst="rect">
            <a:avLst/>
          </a:prstGeom>
          <a:noFill/>
          <a:ln w="9525">
            <a:noFill/>
            <a:miter lim="800000"/>
            <a:headEnd/>
            <a:tailEnd/>
          </a:ln>
        </p:spPr>
        <p:txBody>
          <a:bodyPr>
            <a:spAutoFit/>
          </a:bodyPr>
          <a:lstStyle/>
          <a:p>
            <a:pPr algn="ctr">
              <a:spcBef>
                <a:spcPct val="50000"/>
              </a:spcBef>
            </a:pPr>
            <a:r>
              <a:rPr lang="en-US"/>
              <a:t>WEAKENED ADULTS</a:t>
            </a:r>
          </a:p>
        </p:txBody>
      </p:sp>
      <p:sp>
        <p:nvSpPr>
          <p:cNvPr id="24595" name="Oval 29"/>
          <p:cNvSpPr>
            <a:spLocks noChangeArrowheads="1"/>
          </p:cNvSpPr>
          <p:nvPr/>
        </p:nvSpPr>
        <p:spPr bwMode="auto">
          <a:xfrm>
            <a:off x="533400" y="1219200"/>
            <a:ext cx="2514600" cy="1143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596" name="Text Box 31"/>
          <p:cNvSpPr txBox="1">
            <a:spLocks noChangeArrowheads="1"/>
          </p:cNvSpPr>
          <p:nvPr/>
        </p:nvSpPr>
        <p:spPr bwMode="auto">
          <a:xfrm>
            <a:off x="533400" y="1476375"/>
            <a:ext cx="2438400" cy="581025"/>
          </a:xfrm>
          <a:prstGeom prst="rect">
            <a:avLst/>
          </a:prstGeom>
          <a:noFill/>
          <a:ln w="9525">
            <a:noFill/>
            <a:miter lim="800000"/>
            <a:headEnd/>
            <a:tailEnd/>
          </a:ln>
        </p:spPr>
        <p:txBody>
          <a:bodyPr>
            <a:spAutoFit/>
          </a:bodyPr>
          <a:lstStyle/>
          <a:p>
            <a:pPr algn="ctr">
              <a:spcBef>
                <a:spcPct val="50000"/>
              </a:spcBef>
            </a:pPr>
            <a:r>
              <a:rPr lang="en-US" sz="1600"/>
              <a:t>POOR PRODUCTIVITY IN THE WORK FORCE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4"/>
          <p:cNvSpPr>
            <a:spLocks noChangeArrowheads="1"/>
          </p:cNvSpPr>
          <p:nvPr/>
        </p:nvSpPr>
        <p:spPr bwMode="auto">
          <a:xfrm>
            <a:off x="34925" y="282575"/>
            <a:ext cx="7280275" cy="5584825"/>
          </a:xfrm>
          <a:prstGeom prst="rect">
            <a:avLst/>
          </a:prstGeom>
          <a:noFill/>
          <a:ln w="9525">
            <a:noFill/>
            <a:miter lim="800000"/>
            <a:headEnd/>
            <a:tailEnd/>
          </a:ln>
        </p:spPr>
        <p:txBody>
          <a:bodyPr anchor="ctr">
            <a:spAutoFit/>
          </a:bodyPr>
          <a:lstStyle/>
          <a:p>
            <a:pPr marL="342900" indent="-342900" algn="ctr"/>
            <a:r>
              <a:rPr lang="en-US" b="1" u="sng" dirty="0"/>
              <a:t>IMPORTANT POINTS ON ANTHROPOMETRY</a:t>
            </a:r>
          </a:p>
          <a:p>
            <a:pPr marL="342900" indent="-342900" algn="just"/>
            <a:endParaRPr lang="en-US" b="1" u="sng" dirty="0"/>
          </a:p>
          <a:p>
            <a:pPr marL="342900" indent="-342900" algn="just">
              <a:buFont typeface="Wingdings" pitchFamily="2" charset="2"/>
              <a:buChar char="Ø"/>
            </a:pPr>
            <a:r>
              <a:rPr lang="en-US" dirty="0"/>
              <a:t> 	ANTHROPOMETRY PROVIDES THE SINGLE MOST 	PORTABLE UNIVERSALLY APPLICABLE, INEXPENSIVE 	AND NON-INVASIVE TECHNIQUE FOR ASSESSING THE 	SIZE, PROPORTIONS, AND  COMPOSITION OF THE 	HUMAN BODY. IT REFLECTS BOTH HEALTH AND 	NUTRITIONAL STATUS AND PREDICTS PERFORMANCE, 	HEALTH, AND SURVIVAL. AS SUCH, IT IS A VALUABLE, 	BUT CURRENTLY UNDERUSED, TOOL FOR GUIDING 	PUBLIC HEALTH POLICY AND CLINICAL DECISIONS.</a:t>
            </a:r>
          </a:p>
          <a:p>
            <a:pPr marL="342900" indent="-342900" algn="just">
              <a:buFont typeface="Wingdings" pitchFamily="2" charset="2"/>
              <a:buChar char="Ø"/>
            </a:pPr>
            <a:endParaRPr lang="en-US" dirty="0"/>
          </a:p>
          <a:p>
            <a:pPr marL="342900" indent="-342900" algn="just">
              <a:buFont typeface="Wingdings" pitchFamily="2" charset="2"/>
              <a:buChar char="Ø"/>
            </a:pPr>
            <a:r>
              <a:rPr lang="en-US" dirty="0"/>
              <a:t> 	THE WORLD HEALTH ORGANIZATION (WHO) SHOULD 	ENCOURAGE THE USE OF ANTHROPOMETRY AS A 	SOCIAL AND TECHNICAL INSTRUMENT FOR 	ASSESSING HEALTH AND NUTRITIONAL STATUS, AND 	MORE BROADLY FOR EVALUATING SOCIAL AND 	ECONOMIC IMPACT OF DEVELOPMENT.</a:t>
            </a:r>
          </a:p>
          <a:p>
            <a:pPr marL="342900" indent="-342900" algn="just">
              <a:buFont typeface="Wingdings" pitchFamily="2" charset="2"/>
              <a:buChar char="Ø"/>
            </a:pPr>
            <a:endParaRPr lang="en-US" dirty="0"/>
          </a:p>
          <a:p>
            <a:pPr marL="342900" indent="-342900" algn="just">
              <a:buFont typeface="Wingdings" pitchFamily="2" charset="2"/>
              <a:buNone/>
            </a:pPr>
            <a:r>
              <a:rPr lang="en-US" dirty="0"/>
              <a:t>							Continued….</a:t>
            </a:r>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4"/>
          <p:cNvSpPr>
            <a:spLocks noGrp="1" noChangeArrowheads="1"/>
          </p:cNvSpPr>
          <p:nvPr>
            <p:ph type="ctrTitle"/>
          </p:nvPr>
        </p:nvSpPr>
        <p:spPr>
          <a:xfrm>
            <a:off x="125413" y="85725"/>
            <a:ext cx="7072312" cy="6553200"/>
          </a:xfrm>
          <a:ln>
            <a:solidFill>
              <a:srgbClr val="FFCC00"/>
            </a:solidFill>
          </a:ln>
        </p:spPr>
        <p:txBody>
          <a:bodyPr/>
          <a:lstStyle/>
          <a:p>
            <a:pPr eaLnBrk="1" hangingPunct="1"/>
            <a:r>
              <a:rPr lang="en-US" sz="2400" b="1" i="1" dirty="0">
                <a:solidFill>
                  <a:schemeClr val="tx1"/>
                </a:solidFill>
                <a:latin typeface="Times New Roman" pitchFamily="18" charset="0"/>
              </a:rPr>
              <a:t>ANTHROPOMETRY  BASED  NUTRITIONAL STATUS  OF ADULT  TRIBAL  POPULATIONS  IN  INDIA:  AN OVERVIEW</a:t>
            </a:r>
            <a:br>
              <a:rPr lang="en-US" sz="2400" b="1" i="1" dirty="0">
                <a:solidFill>
                  <a:schemeClr val="tx1"/>
                </a:solidFill>
                <a:latin typeface="Times New Roman" pitchFamily="18" charset="0"/>
              </a:rPr>
            </a:br>
            <a:r>
              <a:rPr lang="en-US" sz="2400" b="1" i="1" dirty="0">
                <a:solidFill>
                  <a:schemeClr val="tx1"/>
                </a:solidFill>
              </a:rPr>
              <a:t/>
            </a:r>
            <a:br>
              <a:rPr lang="en-US" sz="2400" b="1" i="1" dirty="0">
                <a:solidFill>
                  <a:schemeClr val="tx1"/>
                </a:solidFill>
              </a:rPr>
            </a:br>
            <a:r>
              <a:rPr lang="en-US" sz="2400" b="1" dirty="0">
                <a:solidFill>
                  <a:schemeClr val="tx1"/>
                </a:solidFill>
              </a:rPr>
              <a:t>Prof. </a:t>
            </a:r>
            <a:r>
              <a:rPr lang="en-US" sz="2400" b="1" dirty="0" err="1">
                <a:solidFill>
                  <a:schemeClr val="tx1"/>
                </a:solidFill>
              </a:rPr>
              <a:t>Kaushik</a:t>
            </a:r>
            <a:r>
              <a:rPr lang="en-US" sz="2400" b="1" dirty="0">
                <a:solidFill>
                  <a:schemeClr val="tx1"/>
                </a:solidFill>
              </a:rPr>
              <a:t> Bose</a:t>
            </a:r>
            <a:br>
              <a:rPr lang="en-US" sz="2400" b="1" dirty="0">
                <a:solidFill>
                  <a:schemeClr val="tx1"/>
                </a:solidFill>
              </a:rPr>
            </a:br>
            <a:r>
              <a:rPr lang="en-US" sz="2400" b="1" dirty="0">
                <a:solidFill>
                  <a:schemeClr val="tx1"/>
                </a:solidFill>
              </a:rPr>
              <a:t/>
            </a:r>
            <a:br>
              <a:rPr lang="en-US" sz="2400" b="1" dirty="0">
                <a:solidFill>
                  <a:schemeClr val="tx1"/>
                </a:solidFill>
              </a:rPr>
            </a:br>
            <a:r>
              <a:rPr lang="en-US" sz="2400" b="1" dirty="0">
                <a:solidFill>
                  <a:schemeClr val="tx1"/>
                </a:solidFill>
              </a:rPr>
              <a:t>Ph.D. (</a:t>
            </a:r>
            <a:r>
              <a:rPr lang="en-US" sz="2400" b="1" dirty="0" err="1">
                <a:solidFill>
                  <a:schemeClr val="tx1"/>
                </a:solidFill>
              </a:rPr>
              <a:t>Panjab</a:t>
            </a:r>
            <a:r>
              <a:rPr lang="en-US" sz="2400" b="1" dirty="0">
                <a:solidFill>
                  <a:schemeClr val="tx1"/>
                </a:solidFill>
              </a:rPr>
              <a:t>); Ph.D. (</a:t>
            </a:r>
            <a:r>
              <a:rPr lang="en-US" sz="2400" b="1" dirty="0" err="1">
                <a:solidFill>
                  <a:schemeClr val="tx1"/>
                </a:solidFill>
              </a:rPr>
              <a:t>Cantab.</a:t>
            </a:r>
            <a:r>
              <a:rPr lang="en-US" sz="2400" b="1" dirty="0">
                <a:solidFill>
                  <a:schemeClr val="tx1"/>
                </a:solidFill>
              </a:rPr>
              <a:t>); </a:t>
            </a:r>
            <a:br>
              <a:rPr lang="en-US" sz="2400" b="1" dirty="0">
                <a:solidFill>
                  <a:schemeClr val="tx1"/>
                </a:solidFill>
              </a:rPr>
            </a:br>
            <a:r>
              <a:rPr lang="en-US" sz="2400" b="1" dirty="0">
                <a:solidFill>
                  <a:schemeClr val="tx1"/>
                </a:solidFill>
              </a:rPr>
              <a:t>D.Sc. (</a:t>
            </a:r>
            <a:r>
              <a:rPr lang="en-US" sz="2400" b="1" dirty="0" err="1">
                <a:solidFill>
                  <a:schemeClr val="tx1"/>
                </a:solidFill>
              </a:rPr>
              <a:t>Vidyasagar</a:t>
            </a:r>
            <a:r>
              <a:rPr lang="en-US" sz="2400" b="1" dirty="0">
                <a:solidFill>
                  <a:schemeClr val="tx1"/>
                </a:solidFill>
              </a:rPr>
              <a:t>).</a:t>
            </a:r>
            <a:br>
              <a:rPr lang="en-US" sz="2400" b="1" dirty="0">
                <a:solidFill>
                  <a:schemeClr val="tx1"/>
                </a:solidFill>
              </a:rPr>
            </a:br>
            <a:r>
              <a:rPr lang="en-US" sz="2400" b="1" dirty="0">
                <a:solidFill>
                  <a:schemeClr val="tx1"/>
                </a:solidFill>
              </a:rPr>
              <a:t/>
            </a:r>
            <a:br>
              <a:rPr lang="en-US" sz="2400" b="1" dirty="0">
                <a:solidFill>
                  <a:schemeClr val="tx1"/>
                </a:solidFill>
              </a:rPr>
            </a:br>
            <a:r>
              <a:rPr lang="en-US" sz="2400" b="1" dirty="0">
                <a:solidFill>
                  <a:schemeClr val="tx1"/>
                </a:solidFill>
              </a:rPr>
              <a:t>International Fellow, Unit for </a:t>
            </a:r>
            <a:r>
              <a:rPr lang="en-US" sz="2400" b="1" dirty="0" err="1">
                <a:solidFill>
                  <a:schemeClr val="tx1"/>
                </a:solidFill>
              </a:rPr>
              <a:t>Biocultural</a:t>
            </a:r>
            <a:r>
              <a:rPr lang="en-US" sz="2400" b="1" dirty="0">
                <a:solidFill>
                  <a:schemeClr val="tx1"/>
                </a:solidFill>
              </a:rPr>
              <a:t> Variation and Obesity (UBVO), </a:t>
            </a: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University </a:t>
            </a:r>
            <a:r>
              <a:rPr lang="en-US" sz="2400" b="1" dirty="0">
                <a:solidFill>
                  <a:schemeClr val="tx1"/>
                </a:solidFill>
              </a:rPr>
              <a:t>of Oxford, U.K.</a:t>
            </a:r>
            <a:br>
              <a:rPr lang="en-US" sz="2400" b="1" dirty="0">
                <a:solidFill>
                  <a:schemeClr val="tx1"/>
                </a:solidFill>
              </a:rPr>
            </a:br>
            <a:r>
              <a:rPr lang="en-US" sz="2400" b="1" dirty="0">
                <a:solidFill>
                  <a:schemeClr val="tx1"/>
                </a:solidFill>
              </a:rPr>
              <a:t/>
            </a:r>
            <a:br>
              <a:rPr lang="en-US" sz="2400" b="1" dirty="0">
                <a:solidFill>
                  <a:schemeClr val="tx1"/>
                </a:solidFill>
              </a:rPr>
            </a:br>
            <a:r>
              <a:rPr lang="en-US" sz="2400" b="1" dirty="0">
                <a:solidFill>
                  <a:schemeClr val="tx1"/>
                </a:solidFill>
              </a:rPr>
              <a:t>Department of Anthropology,</a:t>
            </a:r>
            <a:br>
              <a:rPr lang="en-US" sz="2400" b="1" dirty="0">
                <a:solidFill>
                  <a:schemeClr val="tx1"/>
                </a:solidFill>
              </a:rPr>
            </a:br>
            <a:r>
              <a:rPr lang="en-US" sz="2400" b="1" dirty="0" err="1">
                <a:solidFill>
                  <a:schemeClr val="tx1"/>
                </a:solidFill>
              </a:rPr>
              <a:t>Vidyasagar</a:t>
            </a:r>
            <a:r>
              <a:rPr lang="en-US" sz="2400" b="1" dirty="0">
                <a:solidFill>
                  <a:schemeClr val="tx1"/>
                </a:solidFill>
              </a:rPr>
              <a:t> </a:t>
            </a:r>
            <a:r>
              <a:rPr lang="en-US" sz="2400" b="1" dirty="0" err="1">
                <a:solidFill>
                  <a:schemeClr val="tx1"/>
                </a:solidFill>
              </a:rPr>
              <a:t>Univerfsity</a:t>
            </a:r>
            <a:r>
              <a:rPr lang="en-US" sz="2400" b="1" dirty="0">
                <a:solidFill>
                  <a:schemeClr val="tx1"/>
                </a:solidFill>
              </a:rPr>
              <a:t>,</a:t>
            </a:r>
            <a:br>
              <a:rPr lang="en-US" sz="2400" b="1" dirty="0">
                <a:solidFill>
                  <a:schemeClr val="tx1"/>
                </a:solidFill>
              </a:rPr>
            </a:br>
            <a:r>
              <a:rPr lang="en-US" sz="2400" b="1" dirty="0" err="1">
                <a:solidFill>
                  <a:schemeClr val="tx1"/>
                </a:solidFill>
              </a:rPr>
              <a:t>Midnapore</a:t>
            </a:r>
            <a:r>
              <a:rPr lang="en-US" sz="2400" b="1" dirty="0">
                <a:solidFill>
                  <a:schemeClr val="tx1"/>
                </a:solidFill>
              </a:rPr>
              <a:t>, West Bengal.</a:t>
            </a:r>
            <a:br>
              <a:rPr lang="en-US" sz="2400" b="1" dirty="0">
                <a:solidFill>
                  <a:schemeClr val="tx1"/>
                </a:solidFill>
              </a:rPr>
            </a:br>
            <a:r>
              <a:rPr lang="en-US" sz="2400" dirty="0">
                <a:solidFill>
                  <a:schemeClr val="tx1"/>
                </a:solidFill>
              </a:rPr>
              <a:t>E-mail: </a:t>
            </a:r>
            <a:r>
              <a:rPr lang="en-US" sz="2400" i="1" dirty="0">
                <a:solidFill>
                  <a:schemeClr val="tx1"/>
                </a:solidFill>
                <a:hlinkClick r:id="rId4"/>
              </a:rPr>
              <a:t>kaushikbose@cantab.net</a:t>
            </a:r>
            <a:r>
              <a:rPr lang="en-US" sz="2400" dirty="0">
                <a:solidFill>
                  <a:schemeClr val="tx1"/>
                </a:solidFill>
              </a:rPr>
              <a:t/>
            </a:r>
            <a:br>
              <a:rPr lang="en-US" sz="2400" dirty="0">
                <a:solidFill>
                  <a:schemeClr val="tx1"/>
                </a:solidFill>
              </a:rPr>
            </a:br>
            <a:r>
              <a:rPr lang="en-US" sz="2400" dirty="0">
                <a:solidFill>
                  <a:schemeClr val="tx1"/>
                </a:solidFill>
              </a:rPr>
              <a:t>Mobile: 8509924017</a:t>
            </a:r>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152400" y="228600"/>
            <a:ext cx="7010400" cy="5035550"/>
          </a:xfrm>
          <a:prstGeom prst="rect">
            <a:avLst/>
          </a:prstGeom>
          <a:noFill/>
          <a:ln w="9525">
            <a:noFill/>
            <a:miter lim="800000"/>
            <a:headEnd/>
            <a:tailEnd/>
          </a:ln>
        </p:spPr>
        <p:txBody>
          <a:bodyPr>
            <a:spAutoFit/>
          </a:bodyPr>
          <a:lstStyle/>
          <a:p>
            <a:pPr marL="342900" indent="-342900" algn="just">
              <a:buFont typeface="Wingdings" pitchFamily="2" charset="2"/>
              <a:buChar char="Ø"/>
            </a:pPr>
            <a:r>
              <a:rPr lang="en-US"/>
              <a:t> 	THE WHO SHOULD SUPPORT THE RECOMMENDED 	RESEARCH AGENDA ON THE USE OF 	ANTHROPOMETRY TO IMPROVE HEALTH AND  	NUTRITION OF INDIVIDUALS AND POPULATIONS 	WORLDWIDE.</a:t>
            </a:r>
          </a:p>
          <a:p>
            <a:pPr marL="342900" indent="-342900" algn="just">
              <a:buFont typeface="Wingdings" pitchFamily="2" charset="2"/>
              <a:buChar char="Ø"/>
            </a:pPr>
            <a:endParaRPr lang="en-US"/>
          </a:p>
          <a:p>
            <a:pPr marL="342900" indent="-342900" algn="just">
              <a:buFont typeface="Wingdings" pitchFamily="2" charset="2"/>
              <a:buChar char="Ø"/>
            </a:pPr>
            <a:r>
              <a:rPr lang="en-US"/>
              <a:t> 	THE WHO SHOULD FOSTER THE DEVELOPMENT OF </a:t>
            </a:r>
          </a:p>
          <a:p>
            <a:pPr marL="342900" indent="-342900" algn="just">
              <a:buFont typeface="Wingdings" pitchFamily="2" charset="2"/>
              <a:buNone/>
            </a:pPr>
            <a:r>
              <a:rPr lang="en-US"/>
              <a:t>		INTERNATIONAL ANTHROPOMETRIC REFERENCE 	DATA AND VALUES, AND APPROPRIATE 	ANTHROPOMETRIC INDICATORS OF HEALTH, 	NUTRITION, AND SOCIAL AND ECONOMIC WELFARE 	THROUGHOUT 	LIFE.</a:t>
            </a:r>
          </a:p>
          <a:p>
            <a:pPr marL="342900" indent="-342900" algn="just">
              <a:buFont typeface="Wingdings" pitchFamily="2" charset="2"/>
              <a:buNone/>
            </a:pPr>
            <a:endParaRPr lang="en-US"/>
          </a:p>
          <a:p>
            <a:pPr marL="342900" indent="-342900" algn="just">
              <a:buFont typeface="Wingdings" pitchFamily="2" charset="2"/>
              <a:buChar char="Ø"/>
            </a:pPr>
            <a:r>
              <a:rPr lang="en-US"/>
              <a:t> 	THE WHO SHOULD ALSO DEVELOP INTERNATIONAL 	&amp; NATIONAL BODY TO KEEP ANTHROPOMETRIC 	DATA FOR FUTURE REFERENCE AS WELL 	RESEARCH. THAT WILL PROVIDE ETHNIC SPECIFIC 	RECORDS.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102"/>
          <p:cNvSpPr>
            <a:spLocks noChangeArrowheads="1"/>
          </p:cNvSpPr>
          <p:nvPr/>
        </p:nvSpPr>
        <p:spPr bwMode="auto">
          <a:xfrm>
            <a:off x="177800" y="1"/>
            <a:ext cx="6853928" cy="584775"/>
          </a:xfrm>
          <a:prstGeom prst="rect">
            <a:avLst/>
          </a:prstGeom>
          <a:noFill/>
          <a:ln w="9525">
            <a:noFill/>
            <a:miter lim="800000"/>
            <a:headEnd/>
            <a:tailEnd/>
          </a:ln>
        </p:spPr>
        <p:txBody>
          <a:bodyPr wrap="square" anchor="ctr">
            <a:spAutoFit/>
          </a:bodyPr>
          <a:lstStyle/>
          <a:p>
            <a:pPr algn="ctr"/>
            <a:r>
              <a:rPr lang="en-US" sz="1600" b="1" dirty="0">
                <a:cs typeface="Times New Roman" pitchFamily="18" charset="0"/>
              </a:rPr>
              <a:t>Table 1: Comparison of mean BMI (kg/m</a:t>
            </a:r>
            <a:r>
              <a:rPr lang="en-US" sz="1600" b="1" baseline="30000" dirty="0">
                <a:cs typeface="Times New Roman" pitchFamily="18" charset="0"/>
              </a:rPr>
              <a:t>2</a:t>
            </a:r>
            <a:r>
              <a:rPr lang="en-US" sz="1600" b="1" dirty="0">
                <a:cs typeface="Times New Roman" pitchFamily="18" charset="0"/>
              </a:rPr>
              <a:t>)  among tribal populations </a:t>
            </a:r>
          </a:p>
          <a:p>
            <a:pPr algn="ctr"/>
            <a:r>
              <a:rPr lang="en-US" sz="1600" b="1" dirty="0">
                <a:cs typeface="Times New Roman" pitchFamily="18" charset="0"/>
              </a:rPr>
              <a:t>of  West Bengal</a:t>
            </a:r>
            <a:endParaRPr lang="en-US" sz="2400" dirty="0"/>
          </a:p>
        </p:txBody>
      </p:sp>
      <p:graphicFrame>
        <p:nvGraphicFramePr>
          <p:cNvPr id="27748" name="Group 100"/>
          <p:cNvGraphicFramePr>
            <a:graphicFrameLocks noGrp="1"/>
          </p:cNvGraphicFramePr>
          <p:nvPr/>
        </p:nvGraphicFramePr>
        <p:xfrm>
          <a:off x="304799" y="685800"/>
          <a:ext cx="6858000" cy="6100065"/>
        </p:xfrm>
        <a:graphic>
          <a:graphicData uri="http://schemas.openxmlformats.org/drawingml/2006/table">
            <a:tbl>
              <a:tblPr/>
              <a:tblGrid>
                <a:gridCol w="1190065">
                  <a:extLst>
                    <a:ext uri="{9D8B030D-6E8A-4147-A177-3AD203B41FA5}">
                      <a16:colId xmlns="" xmlns:a16="http://schemas.microsoft.com/office/drawing/2014/main" val="20000"/>
                    </a:ext>
                  </a:extLst>
                </a:gridCol>
                <a:gridCol w="1188384">
                  <a:extLst>
                    <a:ext uri="{9D8B030D-6E8A-4147-A177-3AD203B41FA5}">
                      <a16:colId xmlns="" xmlns:a16="http://schemas.microsoft.com/office/drawing/2014/main" val="20001"/>
                    </a:ext>
                  </a:extLst>
                </a:gridCol>
                <a:gridCol w="1190065">
                  <a:extLst>
                    <a:ext uri="{9D8B030D-6E8A-4147-A177-3AD203B41FA5}">
                      <a16:colId xmlns="" xmlns:a16="http://schemas.microsoft.com/office/drawing/2014/main" val="20002"/>
                    </a:ext>
                  </a:extLst>
                </a:gridCol>
                <a:gridCol w="1188383">
                  <a:extLst>
                    <a:ext uri="{9D8B030D-6E8A-4147-A177-3AD203B41FA5}">
                      <a16:colId xmlns="" xmlns:a16="http://schemas.microsoft.com/office/drawing/2014/main" val="20003"/>
                    </a:ext>
                  </a:extLst>
                </a:gridCol>
                <a:gridCol w="2101103">
                  <a:extLst>
                    <a:ext uri="{9D8B030D-6E8A-4147-A177-3AD203B41FA5}">
                      <a16:colId xmlns="" xmlns:a16="http://schemas.microsoft.com/office/drawing/2014/main" val="20004"/>
                    </a:ext>
                  </a:extLst>
                </a:gridCol>
              </a:tblGrid>
              <a:tr h="533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State</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Community</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Male</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BMI (kg/m</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2</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Female</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BMI (kg/m</a:t>
                      </a:r>
                      <a:r>
                        <a:rPr kumimoji="0" lang="en-US" sz="1400" b="1" i="0" u="none" strike="noStrike" cap="none" normalizeH="0" baseline="30000">
                          <a:ln>
                            <a:noFill/>
                          </a:ln>
                          <a:solidFill>
                            <a:schemeClr val="tx1"/>
                          </a:solidFill>
                          <a:effectLst/>
                          <a:latin typeface="Times New Roman" pitchFamily="18" charset="0"/>
                          <a:cs typeface="Times New Roman" pitchFamily="18" charset="0"/>
                        </a:rPr>
                        <a:t>2</a:t>
                      </a:r>
                      <a:r>
                        <a:rPr kumimoji="0" lang="en-US" sz="1400" b="1" i="0" u="none" strike="noStrike" cap="none" normalizeH="0" baseline="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Reference</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31461">
                <a:tc rowSpan="1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West Bengal</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Kora</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Mudi</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18.7</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18.3</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Bose et al, 2006b</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0193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Munda</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18.7</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17.7</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Ghosh</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&amp; </a:t>
                      </a: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Bharati</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2006</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0193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Oraon</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18.8</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19.7</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Mittal &amp; Sivastava, 2006</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0193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Santal</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20.0</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19.3</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Bose et al, 2006c</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0193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Santal</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18.5</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18.7</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Ghosh</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&amp; </a:t>
                      </a: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Mallik</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2007</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0193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Bhumij</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18.7</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18.4</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Ghosh</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2007</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0193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Dhimal</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19.5</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19.1</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Banik</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et al, 2007</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0193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Lodha</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19.5</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19.3</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Mondal</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2007</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0193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Lodha</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19.5</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Bose et al, 2008</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1820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Bhumij</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18.7</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Bose et al, 2008</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18853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Kora Mudi</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18.6</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18.3</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Bisai</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et al, 2008</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18853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Santal</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20.5</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19.5</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Mukhopadhyay</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2009</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18853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Santal</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19.5</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18.1</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Das &amp; Bose, 2010</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18853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Munda</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19.35</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Bose et al., 2011</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18853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Oraon</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19.46</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Bose et al., 2011</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5"/>
                  </a:ext>
                </a:extLst>
              </a:tr>
              <a:tr h="31820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Birhor</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20.5</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20.2</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Das et al, 2013</a:t>
                      </a: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r h="31820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charset="0"/>
                          <a:cs typeface="Arial" charset="0"/>
                        </a:rPr>
                        <a:t>Mahali</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charset="0"/>
                          <a:cs typeface="Arial" charset="0"/>
                        </a:rPr>
                        <a:t>Ghosh</a:t>
                      </a:r>
                      <a:r>
                        <a:rPr kumimoji="0" lang="en-US" sz="1400" b="0" i="0" u="none" strike="noStrike" cap="none" normalizeH="0" baseline="0" dirty="0">
                          <a:ln>
                            <a:noFill/>
                          </a:ln>
                          <a:solidFill>
                            <a:schemeClr val="tx1"/>
                          </a:solidFill>
                          <a:effectLst/>
                          <a:latin typeface="Arial" charset="0"/>
                          <a:cs typeface="Arial" charset="0"/>
                        </a:rPr>
                        <a:t> &amp; Bose, 2017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7"/>
                  </a:ext>
                </a:extLst>
              </a:tr>
              <a:tr h="31820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charset="0"/>
                          <a:cs typeface="Arial" charset="0"/>
                        </a:rPr>
                        <a:t>Sabar</a:t>
                      </a:r>
                      <a:r>
                        <a:rPr kumimoji="0" lang="en-US" sz="1400" b="0" i="0" u="none" strike="noStrike" cap="none" normalizeH="0" baseline="0" dirty="0">
                          <a:ln>
                            <a:noFill/>
                          </a:ln>
                          <a:solidFill>
                            <a:schemeClr val="tx1"/>
                          </a:solidFill>
                          <a:effectLst/>
                          <a:latin typeface="Arial"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charset="0"/>
                          <a:cs typeface="Arial" charset="0"/>
                        </a:rPr>
                        <a:t>Bhandari</a:t>
                      </a:r>
                      <a:r>
                        <a:rPr kumimoji="0" lang="en-US" sz="1400" b="0" i="0" u="none" strike="noStrike" cap="none" normalizeH="0" baseline="0" dirty="0">
                          <a:ln>
                            <a:noFill/>
                          </a:ln>
                          <a:solidFill>
                            <a:schemeClr val="tx1"/>
                          </a:solidFill>
                          <a:effectLst/>
                          <a:latin typeface="Arial" charset="0"/>
                          <a:cs typeface="Arial" charset="0"/>
                        </a:rPr>
                        <a:t> &amp; Bose, 2017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8"/>
                  </a:ext>
                </a:extLst>
              </a:tr>
            </a:tbl>
          </a:graphicData>
        </a:graphic>
      </p:graphicFrame>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88"/>
          <p:cNvSpPr>
            <a:spLocks noChangeArrowheads="1"/>
          </p:cNvSpPr>
          <p:nvPr/>
        </p:nvSpPr>
        <p:spPr bwMode="auto">
          <a:xfrm>
            <a:off x="292100" y="381000"/>
            <a:ext cx="6796219" cy="584775"/>
          </a:xfrm>
          <a:prstGeom prst="rect">
            <a:avLst/>
          </a:prstGeom>
          <a:noFill/>
          <a:ln w="9525">
            <a:noFill/>
            <a:miter lim="800000"/>
            <a:headEnd/>
            <a:tailEnd/>
          </a:ln>
        </p:spPr>
        <p:txBody>
          <a:bodyPr wrap="none" anchor="ctr">
            <a:spAutoFit/>
          </a:bodyPr>
          <a:lstStyle/>
          <a:p>
            <a:pPr algn="ctr"/>
            <a:r>
              <a:rPr lang="en-US" sz="1600" b="1" dirty="0">
                <a:cs typeface="Times New Roman" pitchFamily="18" charset="0"/>
              </a:rPr>
              <a:t>Table 2: Comparison of mean BMI (kg/m</a:t>
            </a:r>
            <a:r>
              <a:rPr lang="en-US" sz="1600" b="1" baseline="30000" dirty="0">
                <a:cs typeface="Times New Roman" pitchFamily="18" charset="0"/>
              </a:rPr>
              <a:t>2</a:t>
            </a:r>
            <a:r>
              <a:rPr lang="en-US" sz="1600" b="1" dirty="0">
                <a:cs typeface="Times New Roman" pitchFamily="18" charset="0"/>
              </a:rPr>
              <a:t>) among tribal populations </a:t>
            </a:r>
          </a:p>
          <a:p>
            <a:pPr algn="ctr"/>
            <a:r>
              <a:rPr lang="en-US" sz="1600" b="1" dirty="0">
                <a:cs typeface="Times New Roman" pitchFamily="18" charset="0"/>
              </a:rPr>
              <a:t>of  Orissa</a:t>
            </a:r>
            <a:endParaRPr lang="en-US" sz="1600" dirty="0"/>
          </a:p>
        </p:txBody>
      </p:sp>
      <p:graphicFrame>
        <p:nvGraphicFramePr>
          <p:cNvPr id="28755" name="Group 83"/>
          <p:cNvGraphicFramePr>
            <a:graphicFrameLocks noGrp="1"/>
          </p:cNvGraphicFramePr>
          <p:nvPr/>
        </p:nvGraphicFramePr>
        <p:xfrm>
          <a:off x="152401" y="1066798"/>
          <a:ext cx="6877049" cy="5458145"/>
        </p:xfrm>
        <a:graphic>
          <a:graphicData uri="http://schemas.openxmlformats.org/drawingml/2006/table">
            <a:tbl>
              <a:tblPr/>
              <a:tblGrid>
                <a:gridCol w="1169164">
                  <a:extLst>
                    <a:ext uri="{9D8B030D-6E8A-4147-A177-3AD203B41FA5}">
                      <a16:colId xmlns="" xmlns:a16="http://schemas.microsoft.com/office/drawing/2014/main" val="20000"/>
                    </a:ext>
                  </a:extLst>
                </a:gridCol>
                <a:gridCol w="1169164">
                  <a:extLst>
                    <a:ext uri="{9D8B030D-6E8A-4147-A177-3AD203B41FA5}">
                      <a16:colId xmlns="" xmlns:a16="http://schemas.microsoft.com/office/drawing/2014/main" val="20001"/>
                    </a:ext>
                  </a:extLst>
                </a:gridCol>
                <a:gridCol w="1169164">
                  <a:extLst>
                    <a:ext uri="{9D8B030D-6E8A-4147-A177-3AD203B41FA5}">
                      <a16:colId xmlns="" xmlns:a16="http://schemas.microsoft.com/office/drawing/2014/main" val="20002"/>
                    </a:ext>
                  </a:extLst>
                </a:gridCol>
                <a:gridCol w="1169164">
                  <a:extLst>
                    <a:ext uri="{9D8B030D-6E8A-4147-A177-3AD203B41FA5}">
                      <a16:colId xmlns="" xmlns:a16="http://schemas.microsoft.com/office/drawing/2014/main" val="20003"/>
                    </a:ext>
                  </a:extLst>
                </a:gridCol>
                <a:gridCol w="2200393">
                  <a:extLst>
                    <a:ext uri="{9D8B030D-6E8A-4147-A177-3AD203B41FA5}">
                      <a16:colId xmlns="" xmlns:a16="http://schemas.microsoft.com/office/drawing/2014/main" val="20004"/>
                    </a:ext>
                  </a:extLst>
                </a:gridCol>
              </a:tblGrid>
              <a:tr h="7634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State</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Population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Male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BMI (kg/m</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2</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Mean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Female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BMI (kg/m</a:t>
                      </a:r>
                      <a:r>
                        <a:rPr kumimoji="0" lang="en-US" sz="1400" b="1" i="0" u="none" strike="noStrike" cap="none" normalizeH="0" baseline="30000" dirty="0">
                          <a:ln>
                            <a:noFill/>
                          </a:ln>
                          <a:solidFill>
                            <a:schemeClr val="tx1"/>
                          </a:solidFill>
                          <a:effectLst/>
                          <a:latin typeface="Times New Roman" pitchFamily="18" charset="0"/>
                          <a:cs typeface="Times New Roman" pitchFamily="18" charset="0"/>
                        </a:rPr>
                        <a:t>2</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Mean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Reference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18124">
                <a:tc rowSpan="1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Orissa</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Bathudi</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18.4</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Bose &amp; </a:t>
                      </a: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Chakrabarty</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2005</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94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Santal</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19.6</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Bose et al, 2006</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1812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Oraon</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18.8</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19.7</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Mittal</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and </a:t>
                      </a: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Srivastava</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2006</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1812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Bhuiya</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19.4</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Chakraborty</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et al, 2008</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1812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Gond</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18.1</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Chakraborty</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et al, 2008</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1812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Khond</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19.2</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Chakraborty</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et al, 2008</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1812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Munda</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19.1</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Chakraborty</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et al, 2008</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1812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Paroja</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17.3</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Chakraborty</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et al, 2008</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1812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Santal</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18.3</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Chakraborty</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et al, 2008</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1812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Savara</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18.5</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Chakraborty</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et al, 2008</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54081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Oraons (Migrants)</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18.8</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18.2</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Beck &amp; </a:t>
                      </a: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Mishra</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2011</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60311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Oraons (Natives)</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18.8</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19.3</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Beck &amp; </a:t>
                      </a: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Mishra</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2011</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31812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Savar</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18.9</a:t>
                      </a:r>
                      <a:endParaRPr kumimoji="0" 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19.3</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Bisai</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&amp; Bose, 2012</a:t>
                      </a:r>
                      <a:endParaRPr kumimoji="0" 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bl>
          </a:graphicData>
        </a:graphic>
      </p:graphicFrame>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319"/>
          <p:cNvSpPr>
            <a:spLocks noChangeArrowheads="1"/>
          </p:cNvSpPr>
          <p:nvPr/>
        </p:nvSpPr>
        <p:spPr bwMode="auto">
          <a:xfrm>
            <a:off x="0" y="5953125"/>
            <a:ext cx="184150" cy="336550"/>
          </a:xfrm>
          <a:prstGeom prst="rect">
            <a:avLst/>
          </a:prstGeom>
          <a:noFill/>
          <a:ln w="9525">
            <a:noFill/>
            <a:miter lim="800000"/>
            <a:headEnd/>
            <a:tailEnd/>
          </a:ln>
        </p:spPr>
        <p:txBody>
          <a:bodyPr wrap="none" anchor="ctr">
            <a:spAutoFit/>
          </a:bodyPr>
          <a:lstStyle/>
          <a:p>
            <a:endParaRPr lang="en-US" sz="1600"/>
          </a:p>
        </p:txBody>
      </p:sp>
      <p:sp>
        <p:nvSpPr>
          <p:cNvPr id="29699" name="Rectangle 628"/>
          <p:cNvSpPr>
            <a:spLocks noChangeArrowheads="1"/>
          </p:cNvSpPr>
          <p:nvPr/>
        </p:nvSpPr>
        <p:spPr bwMode="auto">
          <a:xfrm>
            <a:off x="233363" y="6569075"/>
            <a:ext cx="2371725" cy="304800"/>
          </a:xfrm>
          <a:prstGeom prst="rect">
            <a:avLst/>
          </a:prstGeom>
          <a:noFill/>
          <a:ln w="9525">
            <a:noFill/>
            <a:miter lim="800000"/>
            <a:headEnd/>
            <a:tailEnd/>
          </a:ln>
        </p:spPr>
        <p:txBody>
          <a:bodyPr wrap="none" anchor="ctr">
            <a:spAutoFit/>
          </a:bodyPr>
          <a:lstStyle/>
          <a:p>
            <a:pPr indent="457200">
              <a:tabLst>
                <a:tab pos="587375" algn="l"/>
              </a:tabLst>
            </a:pPr>
            <a:r>
              <a:rPr lang="en-US" sz="1400">
                <a:cs typeface="Times New Roman" pitchFamily="18" charset="0"/>
              </a:rPr>
              <a:t>** Overall BMI (kg/m</a:t>
            </a:r>
            <a:r>
              <a:rPr lang="en-US" sz="1400" baseline="30000">
                <a:cs typeface="Times New Roman" pitchFamily="18" charset="0"/>
              </a:rPr>
              <a:t>2</a:t>
            </a:r>
            <a:r>
              <a:rPr lang="en-US" sz="1400">
                <a:cs typeface="Times New Roman" pitchFamily="18" charset="0"/>
              </a:rPr>
              <a:t>)</a:t>
            </a:r>
            <a:endParaRPr lang="en-US" sz="2000"/>
          </a:p>
        </p:txBody>
      </p:sp>
      <p:sp>
        <p:nvSpPr>
          <p:cNvPr id="29700" name="Rectangle 629"/>
          <p:cNvSpPr>
            <a:spLocks noChangeArrowheads="1"/>
          </p:cNvSpPr>
          <p:nvPr/>
        </p:nvSpPr>
        <p:spPr bwMode="auto">
          <a:xfrm>
            <a:off x="631825" y="114181"/>
            <a:ext cx="6190028" cy="800219"/>
          </a:xfrm>
          <a:prstGeom prst="rect">
            <a:avLst/>
          </a:prstGeom>
          <a:noFill/>
          <a:ln w="9525">
            <a:noFill/>
            <a:miter lim="800000"/>
            <a:headEnd/>
            <a:tailEnd/>
          </a:ln>
        </p:spPr>
        <p:txBody>
          <a:bodyPr wrap="none" anchor="ctr">
            <a:spAutoFit/>
          </a:bodyPr>
          <a:lstStyle/>
          <a:p>
            <a:pPr algn="ctr"/>
            <a:r>
              <a:rPr lang="en-US" b="1" dirty="0">
                <a:cs typeface="Times New Roman" pitchFamily="18" charset="0"/>
              </a:rPr>
              <a:t>Table 3: Mean BMI (kg/m</a:t>
            </a:r>
            <a:r>
              <a:rPr lang="en-US" b="1" baseline="30000" dirty="0">
                <a:cs typeface="Times New Roman" pitchFamily="18" charset="0"/>
              </a:rPr>
              <a:t>2</a:t>
            </a:r>
            <a:r>
              <a:rPr lang="en-US" b="1" dirty="0">
                <a:cs typeface="Times New Roman" pitchFamily="18" charset="0"/>
              </a:rPr>
              <a:t>) among tribal populations of </a:t>
            </a:r>
          </a:p>
          <a:p>
            <a:pPr algn="ctr"/>
            <a:r>
              <a:rPr lang="en-US" b="1" dirty="0">
                <a:cs typeface="Times New Roman" pitchFamily="18" charset="0"/>
              </a:rPr>
              <a:t>Jharkhand, Kerala and Andaman &amp; Nicobar Islands</a:t>
            </a:r>
            <a:endParaRPr lang="en-US" sz="2800" dirty="0"/>
          </a:p>
        </p:txBody>
      </p:sp>
      <p:graphicFrame>
        <p:nvGraphicFramePr>
          <p:cNvPr id="29746" name="Group 50"/>
          <p:cNvGraphicFramePr>
            <a:graphicFrameLocks noGrp="1"/>
          </p:cNvGraphicFramePr>
          <p:nvPr/>
        </p:nvGraphicFramePr>
        <p:xfrm>
          <a:off x="228600" y="1066800"/>
          <a:ext cx="6858000" cy="5351146"/>
        </p:xfrm>
        <a:graphic>
          <a:graphicData uri="http://schemas.openxmlformats.org/drawingml/2006/table">
            <a:tbl>
              <a:tblPr/>
              <a:tblGrid>
                <a:gridCol w="1371600">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1371600">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4"/>
                    </a:ext>
                  </a:extLst>
                </a:gridCol>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State</a:t>
                      </a:r>
                      <a:endParaRPr kumimoji="0" lang="en-US" sz="2800" b="0" i="0" u="none" strike="noStrike" cap="none" normalizeH="0" baseline="0" dirty="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Population</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Male</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BMI (kg/m</a:t>
                      </a:r>
                      <a:r>
                        <a:rPr kumimoji="0" lang="en-US" sz="1800" b="1" i="0" u="none" strike="noStrike" cap="none" normalizeH="0" baseline="30000">
                          <a:ln>
                            <a:noFill/>
                          </a:ln>
                          <a:solidFill>
                            <a:schemeClr val="tx1"/>
                          </a:solidFill>
                          <a:effectLst/>
                          <a:latin typeface="Times New Roman" pitchFamily="18" charset="0"/>
                          <a:cs typeface="Times New Roman" pitchFamily="18" charset="0"/>
                        </a:rPr>
                        <a:t>2</a:t>
                      </a:r>
                      <a:r>
                        <a:rPr kumimoji="0" lang="en-US" sz="1800" b="1"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Mean</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Female</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BMI (kg/m</a:t>
                      </a:r>
                      <a:r>
                        <a:rPr kumimoji="0" lang="en-US" sz="1800" b="1" i="0" u="none" strike="noStrike" cap="none" normalizeH="0" baseline="30000">
                          <a:ln>
                            <a:noFill/>
                          </a:ln>
                          <a:solidFill>
                            <a:schemeClr val="tx1"/>
                          </a:solidFill>
                          <a:effectLst/>
                          <a:latin typeface="Times New Roman" pitchFamily="18" charset="0"/>
                          <a:cs typeface="Times New Roman" pitchFamily="18" charset="0"/>
                        </a:rPr>
                        <a:t>2</a:t>
                      </a:r>
                      <a:r>
                        <a:rPr kumimoji="0" lang="en-US" sz="1800" b="1" i="0" u="none" strike="noStrike" cap="none" normalizeH="0" baseline="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Mean</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Reference</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794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Jharkhand</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Oraon</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18.5</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Datta Banik, 2008</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762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Oraon</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18.0</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Chakraborty &amp; Bose, 2008</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76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Kerala</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Mannan</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20.2</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John &amp; Ramadas, 2008</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778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Andaman &amp; Nicobar Island</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Jarwa</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18.9</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19.8</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Sahani, 2003</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762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Onge</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21.0**</a:t>
                      </a:r>
                      <a:endParaRPr kumimoji="0" lang="en-US" sz="28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Rao et al., 2005</a:t>
                      </a:r>
                      <a:endParaRPr kumimoji="0" lang="en-US" sz="28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457200" y="198438"/>
            <a:ext cx="6629400" cy="523220"/>
          </a:xfrm>
          <a:prstGeom prst="rect">
            <a:avLst/>
          </a:prstGeom>
          <a:noFill/>
          <a:ln w="9525">
            <a:noFill/>
            <a:miter lim="800000"/>
            <a:headEnd/>
            <a:tailEnd/>
          </a:ln>
        </p:spPr>
        <p:txBody>
          <a:bodyPr anchor="ctr">
            <a:spAutoFit/>
          </a:bodyPr>
          <a:lstStyle/>
          <a:p>
            <a:pPr algn="ctr">
              <a:tabLst>
                <a:tab pos="1733550" algn="l"/>
              </a:tabLst>
            </a:pPr>
            <a:r>
              <a:rPr lang="en-US" sz="1400" b="1" dirty="0">
                <a:cs typeface="Times New Roman" pitchFamily="18" charset="0"/>
              </a:rPr>
              <a:t>Table 4: Mean BMI (kg/m</a:t>
            </a:r>
            <a:r>
              <a:rPr lang="en-US" sz="1400" b="1" baseline="30000" dirty="0">
                <a:cs typeface="Times New Roman" pitchFamily="18" charset="0"/>
              </a:rPr>
              <a:t>2</a:t>
            </a:r>
            <a:r>
              <a:rPr lang="en-US" sz="1400" b="1" dirty="0">
                <a:cs typeface="Times New Roman" pitchFamily="18" charset="0"/>
              </a:rPr>
              <a:t>) among tribal populations of </a:t>
            </a:r>
          </a:p>
          <a:p>
            <a:pPr algn="ctr">
              <a:tabLst>
                <a:tab pos="1733550" algn="l"/>
              </a:tabLst>
            </a:pPr>
            <a:r>
              <a:rPr lang="en-US" sz="1400" b="1" dirty="0">
                <a:cs typeface="Times New Roman" pitchFamily="18" charset="0"/>
              </a:rPr>
              <a:t>Assam, Meghalaya, Manipur and </a:t>
            </a:r>
            <a:r>
              <a:rPr lang="en-US" sz="1400" b="1" dirty="0" err="1">
                <a:cs typeface="Times New Roman" pitchFamily="18" charset="0"/>
              </a:rPr>
              <a:t>Uttarakhand</a:t>
            </a:r>
            <a:endParaRPr lang="en-US" sz="2000" dirty="0"/>
          </a:p>
        </p:txBody>
      </p:sp>
      <p:graphicFrame>
        <p:nvGraphicFramePr>
          <p:cNvPr id="30806" name="Group 86"/>
          <p:cNvGraphicFramePr>
            <a:graphicFrameLocks noGrp="1"/>
          </p:cNvGraphicFramePr>
          <p:nvPr/>
        </p:nvGraphicFramePr>
        <p:xfrm>
          <a:off x="152400" y="1055688"/>
          <a:ext cx="7010400" cy="5338766"/>
        </p:xfrm>
        <a:graphic>
          <a:graphicData uri="http://schemas.openxmlformats.org/drawingml/2006/table">
            <a:tbl>
              <a:tblPr/>
              <a:tblGrid>
                <a:gridCol w="1401763">
                  <a:extLst>
                    <a:ext uri="{9D8B030D-6E8A-4147-A177-3AD203B41FA5}">
                      <a16:colId xmlns="" xmlns:a16="http://schemas.microsoft.com/office/drawing/2014/main" val="20000"/>
                    </a:ext>
                  </a:extLst>
                </a:gridCol>
                <a:gridCol w="1341437">
                  <a:extLst>
                    <a:ext uri="{9D8B030D-6E8A-4147-A177-3AD203B41FA5}">
                      <a16:colId xmlns="" xmlns:a16="http://schemas.microsoft.com/office/drawing/2014/main" val="20001"/>
                    </a:ext>
                  </a:extLst>
                </a:gridCol>
                <a:gridCol w="1463675">
                  <a:extLst>
                    <a:ext uri="{9D8B030D-6E8A-4147-A177-3AD203B41FA5}">
                      <a16:colId xmlns="" xmlns:a16="http://schemas.microsoft.com/office/drawing/2014/main" val="20002"/>
                    </a:ext>
                  </a:extLst>
                </a:gridCol>
                <a:gridCol w="1401763">
                  <a:extLst>
                    <a:ext uri="{9D8B030D-6E8A-4147-A177-3AD203B41FA5}">
                      <a16:colId xmlns="" xmlns:a16="http://schemas.microsoft.com/office/drawing/2014/main" val="20003"/>
                    </a:ext>
                  </a:extLst>
                </a:gridCol>
                <a:gridCol w="1401762">
                  <a:extLst>
                    <a:ext uri="{9D8B030D-6E8A-4147-A177-3AD203B41FA5}">
                      <a16:colId xmlns="" xmlns:a16="http://schemas.microsoft.com/office/drawing/2014/main" val="20004"/>
                    </a:ext>
                  </a:extLst>
                </a:gridCol>
              </a:tblGrid>
              <a:tr h="739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cs typeface="Times New Roman" pitchFamily="18" charset="0"/>
                        </a:rPr>
                        <a:t>State</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cs typeface="Times New Roman" pitchFamily="18" charset="0"/>
                        </a:rPr>
                        <a:t>Population</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cs typeface="Times New Roman" pitchFamily="18" charset="0"/>
                        </a:rPr>
                        <a:t>Male</a:t>
                      </a:r>
                      <a:endParaRPr kumimoji="0" lang="en-US" sz="13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cs typeface="Times New Roman" pitchFamily="18" charset="0"/>
                        </a:rPr>
                        <a:t>BMI (kg/m</a:t>
                      </a:r>
                      <a:r>
                        <a:rPr kumimoji="0" lang="en-US" sz="1300" b="1" i="0" u="none" strike="noStrike" cap="none" normalizeH="0" baseline="30000">
                          <a:ln>
                            <a:noFill/>
                          </a:ln>
                          <a:solidFill>
                            <a:schemeClr val="tx1"/>
                          </a:solidFill>
                          <a:effectLst/>
                          <a:latin typeface="Times New Roman" pitchFamily="18" charset="0"/>
                          <a:cs typeface="Times New Roman" pitchFamily="18" charset="0"/>
                        </a:rPr>
                        <a:t>2</a:t>
                      </a:r>
                      <a:r>
                        <a:rPr kumimoji="0" lang="en-US" sz="1300" b="1"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cs typeface="Times New Roman" pitchFamily="18" charset="0"/>
                        </a:rPr>
                        <a:t>Mean</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cs typeface="Times New Roman" pitchFamily="18" charset="0"/>
                        </a:rPr>
                        <a:t>Female</a:t>
                      </a:r>
                      <a:endParaRPr kumimoji="0" lang="en-US" sz="13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cs typeface="Times New Roman" pitchFamily="18" charset="0"/>
                        </a:rPr>
                        <a:t>BMI (kg/m</a:t>
                      </a:r>
                      <a:r>
                        <a:rPr kumimoji="0" lang="en-US" sz="1300" b="1" i="0" u="none" strike="noStrike" cap="none" normalizeH="0" baseline="30000">
                          <a:ln>
                            <a:noFill/>
                          </a:ln>
                          <a:solidFill>
                            <a:schemeClr val="tx1"/>
                          </a:solidFill>
                          <a:effectLst/>
                          <a:latin typeface="Times New Roman" pitchFamily="18" charset="0"/>
                          <a:cs typeface="Times New Roman" pitchFamily="18" charset="0"/>
                        </a:rPr>
                        <a:t>2</a:t>
                      </a:r>
                      <a:r>
                        <a:rPr kumimoji="0" lang="en-US" sz="1300" b="1"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cs typeface="Times New Roman" pitchFamily="18" charset="0"/>
                        </a:rPr>
                        <a:t>Mean</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pitchFamily="18" charset="0"/>
                          <a:cs typeface="Times New Roman" pitchFamily="18" charset="0"/>
                        </a:rPr>
                        <a:t>Reference</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7025">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Assam</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Boro-Kacharis</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19.8</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Khongsdier, 2001</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1591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Lalung</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19.2</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Khongsdier, 2001</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1591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Mechs</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20.5</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Khongsdier, 2001</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1591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Miris</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19.6</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Khongsdier, 2001</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969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Dibongiya</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20.0</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Gogoi &amp; Sengupta, 2002</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159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Meghalaya</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Phars</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19.9</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Khongsdier, 2001</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1432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War Khasis</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20.06</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Khongsdier, 2002</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2705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Manipur</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Tangkhul Nagaa</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21.2</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Mungreiphy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et al., 2012</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5254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Adult tribals (TB Patient)</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18.8</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Tungdim &amp; Kapoor, 2012</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51911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Adult tribals (Control group)</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21.6</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Tungdim &amp; Kapoor, 2012</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Uttarakhand</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Bhotias</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19.4</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imes New Roman" pitchFamily="18" charset="0"/>
                          <a:cs typeface="Times New Roman" pitchFamily="18" charset="0"/>
                        </a:rPr>
                        <a:t>Kapoor et al., 2012</a:t>
                      </a:r>
                      <a:endParaRPr kumimoji="0" lang="en-US" sz="1300" b="0" i="0" u="none" strike="noStrike" cap="none" normalizeH="0" baseline="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srcRect/>
          <a:stretch>
            <a:fillRect/>
          </a:stretch>
        </p:blipFill>
        <p:spPr bwMode="auto">
          <a:xfrm>
            <a:off x="182563" y="4267200"/>
            <a:ext cx="6969125" cy="2590800"/>
          </a:xfrm>
          <a:prstGeom prst="rect">
            <a:avLst/>
          </a:prstGeom>
          <a:noFill/>
          <a:ln w="9525">
            <a:noFill/>
            <a:miter lim="800000"/>
            <a:headEnd/>
            <a:tailEnd/>
          </a:ln>
        </p:spPr>
      </p:pic>
      <p:sp>
        <p:nvSpPr>
          <p:cNvPr id="31747" name="Rectangle 6"/>
          <p:cNvSpPr>
            <a:spLocks noChangeArrowheads="1"/>
          </p:cNvSpPr>
          <p:nvPr/>
        </p:nvSpPr>
        <p:spPr bwMode="auto">
          <a:xfrm>
            <a:off x="152400" y="0"/>
            <a:ext cx="7162800" cy="523220"/>
          </a:xfrm>
          <a:prstGeom prst="rect">
            <a:avLst/>
          </a:prstGeom>
          <a:noFill/>
          <a:ln w="9525">
            <a:noFill/>
            <a:miter lim="800000"/>
            <a:headEnd/>
            <a:tailEnd/>
          </a:ln>
        </p:spPr>
        <p:txBody>
          <a:bodyPr wrap="square" anchor="ctr">
            <a:spAutoFit/>
          </a:bodyPr>
          <a:lstStyle/>
          <a:p>
            <a:r>
              <a:rPr lang="en-US" sz="1400" b="1" dirty="0">
                <a:cs typeface="Times New Roman" pitchFamily="18" charset="0"/>
              </a:rPr>
              <a:t>Figures 1(a-f): Comparison of overall CED prevalence among tribal populations of India . </a:t>
            </a:r>
            <a:r>
              <a:rPr lang="en-US" sz="1400" b="1" dirty="0" err="1">
                <a:cs typeface="Times New Roman" pitchFamily="18" charset="0"/>
              </a:rPr>
              <a:t>Tribals</a:t>
            </a:r>
            <a:r>
              <a:rPr lang="en-US" sz="1400" b="1" dirty="0">
                <a:cs typeface="Times New Roman" pitchFamily="18" charset="0"/>
              </a:rPr>
              <a:t> (West Bengal)  Figure 1 (a)</a:t>
            </a:r>
            <a:endParaRPr lang="en-US" sz="2000" b="1" dirty="0"/>
          </a:p>
        </p:txBody>
      </p:sp>
      <p:sp>
        <p:nvSpPr>
          <p:cNvPr id="31748" name="Rectangle 7"/>
          <p:cNvSpPr>
            <a:spLocks noChangeArrowheads="1"/>
          </p:cNvSpPr>
          <p:nvPr/>
        </p:nvSpPr>
        <p:spPr bwMode="auto">
          <a:xfrm>
            <a:off x="0" y="3817938"/>
            <a:ext cx="7315200" cy="0"/>
          </a:xfrm>
          <a:prstGeom prst="rect">
            <a:avLst/>
          </a:prstGeom>
          <a:noFill/>
          <a:ln w="9525">
            <a:noFill/>
            <a:miter lim="800000"/>
            <a:headEnd/>
            <a:tailEnd/>
          </a:ln>
        </p:spPr>
        <p:txBody>
          <a:bodyPr wrap="none" anchor="ctr">
            <a:spAutoFit/>
          </a:bodyPr>
          <a:lstStyle/>
          <a:p>
            <a:endParaRPr lang="en-US"/>
          </a:p>
        </p:txBody>
      </p:sp>
      <p:sp>
        <p:nvSpPr>
          <p:cNvPr id="31749" name="Rectangle 8"/>
          <p:cNvSpPr>
            <a:spLocks noChangeArrowheads="1"/>
          </p:cNvSpPr>
          <p:nvPr/>
        </p:nvSpPr>
        <p:spPr bwMode="auto">
          <a:xfrm>
            <a:off x="0" y="6570663"/>
            <a:ext cx="7315200" cy="0"/>
          </a:xfrm>
          <a:prstGeom prst="rect">
            <a:avLst/>
          </a:prstGeom>
          <a:noFill/>
          <a:ln w="9525">
            <a:noFill/>
            <a:miter lim="800000"/>
            <a:headEnd/>
            <a:tailEnd/>
          </a:ln>
        </p:spPr>
        <p:txBody>
          <a:bodyPr wrap="none" anchor="ctr">
            <a:spAutoFit/>
          </a:bodyPr>
          <a:lstStyle/>
          <a:p>
            <a:endParaRPr lang="en-US"/>
          </a:p>
        </p:txBody>
      </p:sp>
      <p:graphicFrame>
        <p:nvGraphicFramePr>
          <p:cNvPr id="8" name="Chart 7"/>
          <p:cNvGraphicFramePr/>
          <p:nvPr/>
        </p:nvGraphicFramePr>
        <p:xfrm>
          <a:off x="0" y="609600"/>
          <a:ext cx="7086600" cy="3505200"/>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5"/>
          <p:cNvPicPr>
            <a:picLocks noChangeAspect="1" noChangeArrowheads="1"/>
          </p:cNvPicPr>
          <p:nvPr/>
        </p:nvPicPr>
        <p:blipFill>
          <a:blip r:embed="rId3"/>
          <a:srcRect/>
          <a:stretch>
            <a:fillRect/>
          </a:stretch>
        </p:blipFill>
        <p:spPr bwMode="auto">
          <a:xfrm>
            <a:off x="427038" y="304800"/>
            <a:ext cx="6583362" cy="2743200"/>
          </a:xfrm>
          <a:prstGeom prst="rect">
            <a:avLst/>
          </a:prstGeom>
          <a:noFill/>
          <a:ln w="9525">
            <a:noFill/>
            <a:miter lim="800000"/>
            <a:headEnd/>
            <a:tailEnd/>
          </a:ln>
        </p:spPr>
      </p:pic>
      <p:pic>
        <p:nvPicPr>
          <p:cNvPr id="32770" name="Picture 4"/>
          <p:cNvPicPr>
            <a:picLocks noChangeAspect="1" noChangeArrowheads="1"/>
          </p:cNvPicPr>
          <p:nvPr/>
        </p:nvPicPr>
        <p:blipFill>
          <a:blip r:embed="rId4"/>
          <a:srcRect/>
          <a:stretch>
            <a:fillRect/>
          </a:stretch>
        </p:blipFill>
        <p:spPr bwMode="auto">
          <a:xfrm>
            <a:off x="365125" y="3714750"/>
            <a:ext cx="6645275" cy="2914650"/>
          </a:xfrm>
          <a:prstGeom prst="rect">
            <a:avLst/>
          </a:prstGeom>
          <a:noFill/>
          <a:ln w="9525">
            <a:noFill/>
            <a:miter lim="800000"/>
            <a:headEnd/>
            <a:tailEnd/>
          </a:ln>
        </p:spPr>
      </p:pic>
      <p:sp>
        <p:nvSpPr>
          <p:cNvPr id="32771" name="Rectangle 6"/>
          <p:cNvSpPr>
            <a:spLocks noChangeArrowheads="1"/>
          </p:cNvSpPr>
          <p:nvPr/>
        </p:nvSpPr>
        <p:spPr bwMode="auto">
          <a:xfrm>
            <a:off x="0" y="766763"/>
            <a:ext cx="7315200" cy="0"/>
          </a:xfrm>
          <a:prstGeom prst="rect">
            <a:avLst/>
          </a:prstGeom>
          <a:noFill/>
          <a:ln w="9525">
            <a:noFill/>
            <a:miter lim="800000"/>
            <a:headEnd/>
            <a:tailEnd/>
          </a:ln>
        </p:spPr>
        <p:txBody>
          <a:bodyPr wrap="none" anchor="ctr">
            <a:spAutoFit/>
          </a:bodyPr>
          <a:lstStyle/>
          <a:p>
            <a:endParaRPr lang="en-US"/>
          </a:p>
        </p:txBody>
      </p:sp>
      <p:sp>
        <p:nvSpPr>
          <p:cNvPr id="32772" name="Rectangle 7"/>
          <p:cNvSpPr>
            <a:spLocks noChangeArrowheads="1"/>
          </p:cNvSpPr>
          <p:nvPr/>
        </p:nvSpPr>
        <p:spPr bwMode="auto">
          <a:xfrm>
            <a:off x="0" y="3176588"/>
            <a:ext cx="7315200" cy="0"/>
          </a:xfrm>
          <a:prstGeom prst="rect">
            <a:avLst/>
          </a:prstGeom>
          <a:noFill/>
          <a:ln w="9525">
            <a:noFill/>
            <a:miter lim="800000"/>
            <a:headEnd/>
            <a:tailEnd/>
          </a:ln>
        </p:spPr>
        <p:txBody>
          <a:bodyPr wrap="none" anchor="ctr">
            <a:spAutoFit/>
          </a:bodyPr>
          <a:lstStyle/>
          <a:p>
            <a:endParaRPr lang="en-US"/>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6"/>
          <p:cNvPicPr>
            <a:picLocks noChangeAspect="1" noChangeArrowheads="1"/>
          </p:cNvPicPr>
          <p:nvPr/>
        </p:nvPicPr>
        <p:blipFill>
          <a:blip r:embed="rId3"/>
          <a:srcRect/>
          <a:stretch>
            <a:fillRect/>
          </a:stretch>
        </p:blipFill>
        <p:spPr bwMode="auto">
          <a:xfrm>
            <a:off x="304800" y="-42863"/>
            <a:ext cx="6705600" cy="2552701"/>
          </a:xfrm>
          <a:prstGeom prst="rect">
            <a:avLst/>
          </a:prstGeom>
          <a:noFill/>
          <a:ln w="9525">
            <a:noFill/>
            <a:miter lim="800000"/>
            <a:headEnd/>
            <a:tailEnd/>
          </a:ln>
        </p:spPr>
      </p:pic>
      <p:pic>
        <p:nvPicPr>
          <p:cNvPr id="33794" name="Picture 5"/>
          <p:cNvPicPr>
            <a:picLocks noChangeAspect="1" noChangeArrowheads="1"/>
          </p:cNvPicPr>
          <p:nvPr/>
        </p:nvPicPr>
        <p:blipFill>
          <a:blip r:embed="rId4"/>
          <a:srcRect/>
          <a:stretch>
            <a:fillRect/>
          </a:stretch>
        </p:blipFill>
        <p:spPr bwMode="auto">
          <a:xfrm>
            <a:off x="320675" y="2452688"/>
            <a:ext cx="6705600" cy="2266950"/>
          </a:xfrm>
          <a:prstGeom prst="rect">
            <a:avLst/>
          </a:prstGeom>
          <a:noFill/>
          <a:ln w="9525">
            <a:noFill/>
            <a:miter lim="800000"/>
            <a:headEnd/>
            <a:tailEnd/>
          </a:ln>
        </p:spPr>
      </p:pic>
      <p:pic>
        <p:nvPicPr>
          <p:cNvPr id="33795" name="Picture 4"/>
          <p:cNvPicPr>
            <a:picLocks noChangeAspect="1" noChangeArrowheads="1"/>
          </p:cNvPicPr>
          <p:nvPr/>
        </p:nvPicPr>
        <p:blipFill>
          <a:blip r:embed="rId5"/>
          <a:srcRect/>
          <a:stretch>
            <a:fillRect/>
          </a:stretch>
        </p:blipFill>
        <p:spPr bwMode="auto">
          <a:xfrm>
            <a:off x="331788" y="4657725"/>
            <a:ext cx="6694487" cy="2200275"/>
          </a:xfrm>
          <a:prstGeom prst="rect">
            <a:avLst/>
          </a:prstGeom>
          <a:noFill/>
          <a:ln w="9525">
            <a:noFill/>
            <a:miter lim="800000"/>
            <a:headEnd/>
            <a:tailEnd/>
          </a:ln>
        </p:spPr>
      </p:pic>
      <p:sp>
        <p:nvSpPr>
          <p:cNvPr id="33796" name="Rectangle 7"/>
          <p:cNvSpPr>
            <a:spLocks noChangeArrowheads="1"/>
          </p:cNvSpPr>
          <p:nvPr/>
        </p:nvSpPr>
        <p:spPr bwMode="auto">
          <a:xfrm>
            <a:off x="0" y="-338138"/>
            <a:ext cx="7315200" cy="0"/>
          </a:xfrm>
          <a:prstGeom prst="rect">
            <a:avLst/>
          </a:prstGeom>
          <a:noFill/>
          <a:ln w="9525">
            <a:noFill/>
            <a:miter lim="800000"/>
            <a:headEnd/>
            <a:tailEnd/>
          </a:ln>
        </p:spPr>
        <p:txBody>
          <a:bodyPr wrap="none" anchor="ctr">
            <a:spAutoFit/>
          </a:bodyPr>
          <a:lstStyle/>
          <a:p>
            <a:endParaRPr lang="en-US"/>
          </a:p>
        </p:txBody>
      </p:sp>
      <p:sp>
        <p:nvSpPr>
          <p:cNvPr id="33797" name="Rectangle 8"/>
          <p:cNvSpPr>
            <a:spLocks noChangeArrowheads="1"/>
          </p:cNvSpPr>
          <p:nvPr/>
        </p:nvSpPr>
        <p:spPr bwMode="auto">
          <a:xfrm>
            <a:off x="0" y="2214563"/>
            <a:ext cx="7315200" cy="0"/>
          </a:xfrm>
          <a:prstGeom prst="rect">
            <a:avLst/>
          </a:prstGeom>
          <a:noFill/>
          <a:ln w="9525">
            <a:noFill/>
            <a:miter lim="800000"/>
            <a:headEnd/>
            <a:tailEnd/>
          </a:ln>
        </p:spPr>
        <p:txBody>
          <a:bodyPr wrap="none" anchor="ctr">
            <a:spAutoFit/>
          </a:bodyPr>
          <a:lstStyle/>
          <a:p>
            <a:endParaRPr lang="en-US"/>
          </a:p>
        </p:txBody>
      </p:sp>
      <p:sp>
        <p:nvSpPr>
          <p:cNvPr id="33798" name="Rectangle 9"/>
          <p:cNvSpPr>
            <a:spLocks noChangeArrowheads="1"/>
          </p:cNvSpPr>
          <p:nvPr/>
        </p:nvSpPr>
        <p:spPr bwMode="auto">
          <a:xfrm>
            <a:off x="0" y="4786313"/>
            <a:ext cx="7315200" cy="0"/>
          </a:xfrm>
          <a:prstGeom prst="rect">
            <a:avLst/>
          </a:prstGeom>
          <a:noFill/>
          <a:ln w="9525">
            <a:noFill/>
            <a:miter lim="800000"/>
            <a:headEnd/>
            <a:tailEnd/>
          </a:ln>
        </p:spPr>
        <p:txBody>
          <a:bodyPr wrap="none" anchor="ctr">
            <a:spAutoFit/>
          </a:bodyPr>
          <a:lstStyle/>
          <a:p>
            <a:endParaRPr lang="en-US"/>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28600" y="533400"/>
            <a:ext cx="6781800" cy="6324808"/>
          </a:xfrm>
          <a:prstGeom prst="rect">
            <a:avLst/>
          </a:prstGeom>
          <a:noFill/>
          <a:ln w="9525">
            <a:noFill/>
            <a:miter lim="800000"/>
            <a:headEnd/>
            <a:tailEnd/>
          </a:ln>
          <a:effectLst/>
        </p:spPr>
        <p:txBody>
          <a:bodyPr>
            <a:spAutoFit/>
          </a:bodyPr>
          <a:lstStyle/>
          <a:p>
            <a:pPr algn="ctr">
              <a:spcBef>
                <a:spcPct val="50000"/>
              </a:spcBef>
            </a:pPr>
            <a:r>
              <a:rPr lang="en-US" b="1" dirty="0"/>
              <a:t>CONCLUSION</a:t>
            </a:r>
          </a:p>
          <a:p>
            <a:pPr algn="just">
              <a:spcBef>
                <a:spcPct val="50000"/>
              </a:spcBef>
              <a:buFont typeface="Wingdings" pitchFamily="2" charset="2"/>
              <a:buChar char="Ø"/>
            </a:pPr>
            <a:r>
              <a:rPr lang="en-US" b="1" dirty="0"/>
              <a:t> 	Thus we can conclude that the nutritional profile of 	adult 	tribal population of India is very serious 	(critical). 	Women and old age people  	among them are more vulnerable.  </a:t>
            </a:r>
          </a:p>
          <a:p>
            <a:pPr algn="just">
              <a:spcBef>
                <a:spcPct val="50000"/>
              </a:spcBef>
              <a:buFont typeface="Wingdings" pitchFamily="2" charset="2"/>
              <a:buChar char="Ø"/>
            </a:pPr>
            <a:r>
              <a:rPr lang="en-US" b="1" dirty="0"/>
              <a:t> 	Hitherto, out of the total tribal  communities 	residing in India (approx 650), the anthropometric 	data is incomplete.  More than 200 tribal 	communities have not been studied as yet.</a:t>
            </a:r>
          </a:p>
          <a:p>
            <a:pPr algn="just">
              <a:spcBef>
                <a:spcPct val="50000"/>
              </a:spcBef>
              <a:buFont typeface="Wingdings" pitchFamily="2" charset="2"/>
              <a:buChar char="Ø"/>
            </a:pPr>
            <a:r>
              <a:rPr lang="en-US" b="1" dirty="0"/>
              <a:t> 	It is our responsibility as anthropologists/human 	biologists  to 	study, in details, the different	ethnic 	groups and generate new anthropometric 	data for not 	only 	comparison with other 	tribal groups but also to 	understand their 	contemporary health and nutritional status 	as compared to the other non-tribal groups.  	Appropriate nutritional interventional </a:t>
            </a:r>
            <a:r>
              <a:rPr lang="en-US" b="1" dirty="0" err="1"/>
              <a:t>programmes</a:t>
            </a:r>
            <a:r>
              <a:rPr lang="en-US" b="1" dirty="0"/>
              <a:t> 	can be implemented based on these findings. 	These may have to be </a:t>
            </a:r>
            <a:r>
              <a:rPr lang="en-US" b="1" i="1" dirty="0"/>
              <a:t>“ethnic – specific”.</a:t>
            </a:r>
          </a:p>
          <a:p>
            <a:pPr algn="just">
              <a:spcBef>
                <a:spcPct val="50000"/>
              </a:spcBef>
            </a:pPr>
            <a:endParaRPr lang="en-US" b="1"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371601"/>
            <a:ext cx="5105400" cy="3108543"/>
          </a:xfrm>
          <a:prstGeom prst="rect">
            <a:avLst/>
          </a:prstGeom>
        </p:spPr>
        <p:txBody>
          <a:bodyPr wrap="square">
            <a:spAutoFit/>
          </a:bodyPr>
          <a:lstStyle/>
          <a:p>
            <a:pPr fontAlgn="auto">
              <a:spcBef>
                <a:spcPts val="0"/>
              </a:spcBef>
              <a:spcAft>
                <a:spcPts val="0"/>
              </a:spcAft>
              <a:defRPr/>
            </a:pPr>
            <a:r>
              <a:rPr lang="en-US" sz="2800" i="1" dirty="0" smtClean="0">
                <a:solidFill>
                  <a:srgbClr val="FF0000"/>
                </a:solidFill>
              </a:rPr>
              <a:t>Our main </a:t>
            </a:r>
            <a:r>
              <a:rPr lang="en-US" sz="2800" i="1" dirty="0" err="1" smtClean="0">
                <a:solidFill>
                  <a:srgbClr val="FF0000"/>
                </a:solidFill>
              </a:rPr>
              <a:t>endeavour</a:t>
            </a:r>
            <a:r>
              <a:rPr lang="en-US" sz="2800" i="1" dirty="0" smtClean="0">
                <a:solidFill>
                  <a:srgbClr val="FF0000"/>
                </a:solidFill>
              </a:rPr>
              <a:t> should be to identify the causes and consequences of this nutritional stress with an aim to ameliorate the problem of </a:t>
            </a:r>
            <a:r>
              <a:rPr lang="en-US" sz="2800" i="1" dirty="0" err="1" smtClean="0">
                <a:solidFill>
                  <a:srgbClr val="FF0000"/>
                </a:solidFill>
              </a:rPr>
              <a:t>undernutrition</a:t>
            </a:r>
            <a:r>
              <a:rPr lang="en-US" sz="2800" i="1" dirty="0" smtClean="0">
                <a:solidFill>
                  <a:srgbClr val="FF0000"/>
                </a:solidFill>
              </a:rPr>
              <a:t> among tribal populations of India. </a:t>
            </a:r>
            <a:endParaRPr lang="en-US" sz="2800" i="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05000"/>
            <a:ext cx="5638800" cy="4401205"/>
          </a:xfrm>
          <a:prstGeom prst="rect">
            <a:avLst/>
          </a:prstGeom>
        </p:spPr>
        <p:txBody>
          <a:bodyPr wrap="square">
            <a:spAutoFit/>
          </a:bodyPr>
          <a:lstStyle/>
          <a:p>
            <a:pPr lvl="0"/>
            <a:r>
              <a:rPr lang="en-US" sz="2800" b="1" i="1" dirty="0" smtClean="0">
                <a:latin typeface="Arial" pitchFamily="34" charset="0"/>
                <a:ea typeface="Calibri" pitchFamily="34" charset="0"/>
                <a:cs typeface="Arial" pitchFamily="34" charset="0"/>
              </a:rPr>
              <a:t>Tribe</a:t>
            </a:r>
            <a:r>
              <a:rPr lang="en-US" sz="2800" dirty="0" smtClean="0">
                <a:latin typeface="Arial" pitchFamily="34" charset="0"/>
                <a:ea typeface="Calibri" pitchFamily="34" charset="0"/>
                <a:cs typeface="Arial" pitchFamily="34" charset="0"/>
              </a:rPr>
              <a:t>, in </a:t>
            </a:r>
            <a:r>
              <a:rPr lang="en-US" sz="2800" b="1" i="1" dirty="0" smtClean="0">
                <a:latin typeface="Arial" pitchFamily="34" charset="0"/>
                <a:ea typeface="Calibri" pitchFamily="34" charset="0"/>
                <a:cs typeface="Arial" pitchFamily="34" charset="0"/>
              </a:rPr>
              <a:t>anthropology</a:t>
            </a:r>
            <a:r>
              <a:rPr lang="en-US" sz="2800" dirty="0" smtClean="0">
                <a:latin typeface="Arial" pitchFamily="34" charset="0"/>
                <a:ea typeface="Calibri" pitchFamily="34" charset="0"/>
                <a:cs typeface="Arial" pitchFamily="34" charset="0"/>
              </a:rPr>
              <a:t>, is a notional form of human social organization based on a set of smaller groups (known as bands), having temporary or permanent political integration, and </a:t>
            </a:r>
            <a:r>
              <a:rPr lang="en-US" sz="2800" b="1" dirty="0" smtClean="0">
                <a:latin typeface="Arial" pitchFamily="34" charset="0"/>
                <a:ea typeface="Calibri" pitchFamily="34" charset="0"/>
                <a:cs typeface="Arial" pitchFamily="34" charset="0"/>
              </a:rPr>
              <a:t>defined</a:t>
            </a:r>
            <a:r>
              <a:rPr lang="en-US" sz="2800" dirty="0" smtClean="0">
                <a:latin typeface="Arial" pitchFamily="34" charset="0"/>
                <a:ea typeface="Calibri" pitchFamily="34" charset="0"/>
                <a:cs typeface="Arial" pitchFamily="34" charset="0"/>
              </a:rPr>
              <a:t> by traditions of common descent, language, culture, and ideology.</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447800"/>
            <a:ext cx="5486400" cy="3539430"/>
          </a:xfrm>
          <a:prstGeom prst="rect">
            <a:avLst/>
          </a:prstGeom>
        </p:spPr>
        <p:txBody>
          <a:bodyPr wrap="square">
            <a:spAutoFit/>
          </a:bodyPr>
          <a:lstStyle/>
          <a:p>
            <a:pPr lvl="0" algn="just"/>
            <a:r>
              <a:rPr lang="en-US" sz="3200" b="1" i="1" dirty="0" smtClean="0">
                <a:solidFill>
                  <a:srgbClr val="FF0000"/>
                </a:solidFill>
                <a:latin typeface="Arial" pitchFamily="34" charset="0"/>
                <a:ea typeface="Calibri" pitchFamily="34" charset="0"/>
                <a:cs typeface="Arial" pitchFamily="34" charset="0"/>
              </a:rPr>
              <a:t>The design of the development </a:t>
            </a:r>
            <a:r>
              <a:rPr lang="en-US" sz="3200" b="1" i="1" dirty="0" err="1" smtClean="0">
                <a:solidFill>
                  <a:srgbClr val="FF0000"/>
                </a:solidFill>
                <a:latin typeface="Arial" pitchFamily="34" charset="0"/>
                <a:ea typeface="Calibri" pitchFamily="34" charset="0"/>
                <a:cs typeface="Arial" pitchFamily="34" charset="0"/>
              </a:rPr>
              <a:t>programmes</a:t>
            </a:r>
            <a:r>
              <a:rPr lang="en-US" sz="3200" b="1" i="1" dirty="0" smtClean="0">
                <a:solidFill>
                  <a:srgbClr val="FF0000"/>
                </a:solidFill>
                <a:latin typeface="Arial" pitchFamily="34" charset="0"/>
                <a:ea typeface="Calibri" pitchFamily="34" charset="0"/>
                <a:cs typeface="Arial" pitchFamily="34" charset="0"/>
              </a:rPr>
              <a:t> and the health needs of the tribal populations have to be identified keeping in mind their habitat and socio cultural practices.</a:t>
            </a:r>
            <a:endParaRPr lang="en-US" sz="3200" b="1" i="1"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33400"/>
            <a:ext cx="5257800" cy="6124754"/>
          </a:xfrm>
          <a:prstGeom prst="rect">
            <a:avLst/>
          </a:prstGeom>
        </p:spPr>
        <p:txBody>
          <a:bodyPr wrap="square">
            <a:spAutoFit/>
          </a:bodyPr>
          <a:lstStyle/>
          <a:p>
            <a:r>
              <a:rPr lang="en-US" sz="2800" b="1" i="1" dirty="0" smtClean="0">
                <a:solidFill>
                  <a:srgbClr val="002060"/>
                </a:solidFill>
              </a:rPr>
              <a:t>The government needs to play a more proactive role and form a policy for coordinated action across ministries, such as tribal affairs, women and child development, agriculture, </a:t>
            </a:r>
          </a:p>
          <a:p>
            <a:r>
              <a:rPr lang="en-US" sz="2800" b="1" i="1" dirty="0" smtClean="0">
                <a:solidFill>
                  <a:srgbClr val="002060"/>
                </a:solidFill>
              </a:rPr>
              <a:t>rural development, drinking water and sanitation, and human resource development (education), to inform and strengthen their efforts towards tackling tribal </a:t>
            </a:r>
            <a:r>
              <a:rPr lang="en-US" sz="2800" b="1" i="1" dirty="0" err="1" smtClean="0">
                <a:solidFill>
                  <a:srgbClr val="002060"/>
                </a:solidFill>
              </a:rPr>
              <a:t>undernutrition</a:t>
            </a:r>
            <a:r>
              <a:rPr lang="en-US" sz="2800" b="1" i="1" dirty="0" smtClean="0">
                <a:solidFill>
                  <a:srgbClr val="002060"/>
                </a:solidFill>
              </a:rPr>
              <a:t>.</a:t>
            </a:r>
            <a:endParaRPr lang="en-US" sz="2800" b="1" i="1"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685800"/>
            <a:ext cx="3657600" cy="6247864"/>
          </a:xfrm>
          <a:prstGeom prst="rect">
            <a:avLst/>
          </a:prstGeom>
        </p:spPr>
        <p:txBody>
          <a:bodyPr>
            <a:spAutoFit/>
          </a:bodyPr>
          <a:lstStyle/>
          <a:p>
            <a:endParaRPr lang="en-US" sz="2000" dirty="0" smtClean="0"/>
          </a:p>
          <a:p>
            <a:r>
              <a:rPr lang="en-US" sz="2000" b="1" i="1" dirty="0" err="1" smtClean="0"/>
              <a:t>Gautam</a:t>
            </a:r>
            <a:r>
              <a:rPr lang="en-US" sz="2000" b="1" i="1" dirty="0" smtClean="0"/>
              <a:t> K. </a:t>
            </a:r>
            <a:r>
              <a:rPr lang="en-US" sz="2000" b="1" i="1" dirty="0" err="1" smtClean="0"/>
              <a:t>Kshatriya</a:t>
            </a:r>
            <a:r>
              <a:rPr lang="en-US" sz="2000" b="1" i="1" dirty="0" smtClean="0"/>
              <a:t> and </a:t>
            </a:r>
            <a:r>
              <a:rPr lang="en-US" sz="2000" b="1" i="1" dirty="0" err="1" smtClean="0"/>
              <a:t>Subhendu</a:t>
            </a:r>
            <a:r>
              <a:rPr lang="en-US" sz="2000" b="1" i="1" dirty="0" smtClean="0"/>
              <a:t> K. </a:t>
            </a:r>
            <a:r>
              <a:rPr lang="en-US" sz="2000" b="1" i="1" dirty="0" err="1" smtClean="0"/>
              <a:t>Acharya</a:t>
            </a:r>
            <a:r>
              <a:rPr lang="en-US" sz="2000" b="1" i="1" dirty="0" smtClean="0"/>
              <a:t>  (2016).</a:t>
            </a:r>
          </a:p>
          <a:p>
            <a:endParaRPr lang="en-US" sz="2000" b="1" i="1" dirty="0" smtClean="0"/>
          </a:p>
          <a:p>
            <a:r>
              <a:rPr lang="en-US" sz="2000" dirty="0" smtClean="0"/>
              <a:t>Indian tribes are suffering from the higher prevalence of </a:t>
            </a:r>
            <a:r>
              <a:rPr lang="en-US" sz="2000" dirty="0" err="1" smtClean="0"/>
              <a:t>undernutrition</a:t>
            </a:r>
            <a:r>
              <a:rPr lang="en-US" sz="2000" dirty="0" smtClean="0"/>
              <a:t> by further highlighting a high gender bias. </a:t>
            </a:r>
          </a:p>
          <a:p>
            <a:endParaRPr lang="en-US" sz="2000" dirty="0" smtClean="0"/>
          </a:p>
          <a:p>
            <a:r>
              <a:rPr lang="en-US" sz="2000" dirty="0" smtClean="0"/>
              <a:t>The health and empowerment of adolescent and young tribal girls needs additional focus. </a:t>
            </a:r>
          </a:p>
          <a:p>
            <a:endParaRPr lang="en-US" sz="2000" dirty="0" smtClean="0"/>
          </a:p>
          <a:p>
            <a:r>
              <a:rPr lang="en-US" sz="2000" b="1" i="1" dirty="0" smtClean="0"/>
              <a:t>Overall, no remarkable control on </a:t>
            </a:r>
            <a:r>
              <a:rPr lang="en-US" sz="2000" b="1" i="1" dirty="0" err="1" smtClean="0"/>
              <a:t>undernutrition</a:t>
            </a:r>
            <a:r>
              <a:rPr lang="en-US" sz="2000" b="1" i="1" dirty="0" smtClean="0"/>
              <a:t> has been achieved among Indian tribes despite various efforts.</a:t>
            </a:r>
            <a:endParaRPr lang="en-US" sz="2000" b="1"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514600"/>
            <a:ext cx="5181600" cy="2554545"/>
          </a:xfrm>
          <a:prstGeom prst="rect">
            <a:avLst/>
          </a:prstGeom>
        </p:spPr>
        <p:txBody>
          <a:bodyPr wrap="square">
            <a:spAutoFit/>
          </a:bodyPr>
          <a:lstStyle/>
          <a:p>
            <a:r>
              <a:rPr lang="en-US" sz="3200" dirty="0" smtClean="0"/>
              <a:t>Therefore, a systematic and comprehensive health policy along with timely intervention programs is strongly warranted.</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997839"/>
            <a:ext cx="3657600" cy="2862322"/>
          </a:xfrm>
          <a:prstGeom prst="rect">
            <a:avLst/>
          </a:prstGeom>
        </p:spPr>
        <p:txBody>
          <a:bodyPr>
            <a:spAutoFit/>
          </a:bodyPr>
          <a:lstStyle/>
          <a:p>
            <a:r>
              <a:rPr lang="en-US" b="1" dirty="0" smtClean="0"/>
              <a:t>In context of tribal </a:t>
            </a:r>
            <a:r>
              <a:rPr lang="en-US" b="1" dirty="0" smtClean="0"/>
              <a:t>populations, </a:t>
            </a:r>
            <a:r>
              <a:rPr lang="en-US" b="1" dirty="0" smtClean="0"/>
              <a:t>despite several policies and</a:t>
            </a:r>
          </a:p>
          <a:p>
            <a:r>
              <a:rPr lang="en-US" b="1" dirty="0" smtClean="0"/>
              <a:t>program provisioning, the accessibility, availability, </a:t>
            </a:r>
            <a:endParaRPr lang="en-US" b="1" dirty="0" smtClean="0"/>
          </a:p>
          <a:p>
            <a:r>
              <a:rPr lang="en-US" b="1" dirty="0" smtClean="0"/>
              <a:t>affordability </a:t>
            </a:r>
            <a:r>
              <a:rPr lang="en-US" b="1" dirty="0" smtClean="0"/>
              <a:t>and community</a:t>
            </a:r>
          </a:p>
          <a:p>
            <a:r>
              <a:rPr lang="en-US" b="1" dirty="0" smtClean="0"/>
              <a:t>childcare practices and strengthened implementation remain a challenge to the </a:t>
            </a:r>
            <a:r>
              <a:rPr lang="en-US" b="1" dirty="0" smtClean="0"/>
              <a:t>Indian health </a:t>
            </a:r>
            <a:r>
              <a:rPr lang="en-US" b="1" dirty="0" smtClean="0"/>
              <a:t>care system.</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443841"/>
            <a:ext cx="3657600" cy="4524315"/>
          </a:xfrm>
          <a:prstGeom prst="rect">
            <a:avLst/>
          </a:prstGeom>
        </p:spPr>
        <p:txBody>
          <a:bodyPr>
            <a:spAutoFit/>
          </a:bodyPr>
          <a:lstStyle/>
          <a:p>
            <a:r>
              <a:rPr lang="en-US" b="1" dirty="0"/>
              <a:t>Recommended Citation: </a:t>
            </a:r>
          </a:p>
          <a:p>
            <a:endParaRPr lang="en-US" b="1" dirty="0"/>
          </a:p>
          <a:p>
            <a:r>
              <a:rPr lang="en-US" dirty="0"/>
              <a:t>Alice M. Tang, Mei Chung, Kimberly Dong, Christine </a:t>
            </a:r>
            <a:r>
              <a:rPr lang="en-US" dirty="0" err="1"/>
              <a:t>Wanke</a:t>
            </a:r>
            <a:r>
              <a:rPr lang="en-US" dirty="0"/>
              <a:t>, </a:t>
            </a:r>
            <a:r>
              <a:rPr lang="en-US" dirty="0" err="1"/>
              <a:t>Paluku</a:t>
            </a:r>
            <a:r>
              <a:rPr lang="en-US" dirty="0"/>
              <a:t> </a:t>
            </a:r>
            <a:r>
              <a:rPr lang="en-US" dirty="0" err="1"/>
              <a:t>Bahwere</a:t>
            </a:r>
            <a:r>
              <a:rPr lang="en-US" dirty="0"/>
              <a:t>, </a:t>
            </a:r>
            <a:r>
              <a:rPr lang="en-US" b="1" dirty="0" err="1"/>
              <a:t>Kaushik</a:t>
            </a:r>
            <a:r>
              <a:rPr lang="en-US" b="1" dirty="0"/>
              <a:t> Bose</a:t>
            </a:r>
            <a:r>
              <a:rPr lang="en-US" dirty="0"/>
              <a:t>, Raja </a:t>
            </a:r>
            <a:r>
              <a:rPr lang="en-US" dirty="0" err="1"/>
              <a:t>Chakraborty</a:t>
            </a:r>
            <a:r>
              <a:rPr lang="en-US" dirty="0"/>
              <a:t>, Karen Charlton, Steven Hong, Phuong Nguyen, </a:t>
            </a:r>
            <a:r>
              <a:rPr lang="en-US" dirty="0" err="1"/>
              <a:t>Cecilie</a:t>
            </a:r>
            <a:r>
              <a:rPr lang="en-US" dirty="0"/>
              <a:t> B. </a:t>
            </a:r>
            <a:r>
              <a:rPr lang="en-US" dirty="0" err="1"/>
              <a:t>Patsche</a:t>
            </a:r>
            <a:r>
              <a:rPr lang="en-US" dirty="0"/>
              <a:t>, Megan </a:t>
            </a:r>
            <a:r>
              <a:rPr lang="en-US" dirty="0" err="1"/>
              <a:t>Deitchler</a:t>
            </a:r>
            <a:r>
              <a:rPr lang="en-US" dirty="0"/>
              <a:t>, </a:t>
            </a:r>
            <a:r>
              <a:rPr lang="en-US" dirty="0" err="1"/>
              <a:t>Zeina</a:t>
            </a:r>
            <a:r>
              <a:rPr lang="en-US" dirty="0"/>
              <a:t> </a:t>
            </a:r>
            <a:r>
              <a:rPr lang="en-US" dirty="0" err="1"/>
              <a:t>Maalouf</a:t>
            </a:r>
            <a:r>
              <a:rPr lang="en-US" dirty="0"/>
              <a:t>-Manasseh. (2018). </a:t>
            </a:r>
            <a:r>
              <a:rPr lang="en-US" i="1" dirty="0"/>
              <a:t>Determining a Global Mid-Upper Arm Circumference Cutoff to Assess Underweight in Adults (Men and </a:t>
            </a:r>
            <a:r>
              <a:rPr lang="en-US" i="1" dirty="0" err="1"/>
              <a:t>Nonpregnant</a:t>
            </a:r>
            <a:r>
              <a:rPr lang="en-US" i="1" dirty="0"/>
              <a:t> Women). Washington, DC: FHI 360/FANTA.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889844"/>
            <a:ext cx="3657600" cy="4524315"/>
          </a:xfrm>
          <a:prstGeom prst="rect">
            <a:avLst/>
          </a:prstGeom>
        </p:spPr>
        <p:txBody>
          <a:bodyPr>
            <a:spAutoFit/>
          </a:bodyPr>
          <a:lstStyle/>
          <a:p>
            <a:r>
              <a:rPr lang="en-US" dirty="0"/>
              <a:t>The validity of mid-upper arm circumference as an indicator of low BMI in population screening for </a:t>
            </a:r>
            <a:r>
              <a:rPr lang="en-US" dirty="0" err="1"/>
              <a:t>undernutrition</a:t>
            </a:r>
            <a:r>
              <a:rPr lang="en-US" dirty="0"/>
              <a:t>: a study among</a:t>
            </a:r>
          </a:p>
          <a:p>
            <a:r>
              <a:rPr lang="en-US" dirty="0"/>
              <a:t>adult slum dwellers in eastern India.</a:t>
            </a:r>
          </a:p>
          <a:p>
            <a:r>
              <a:rPr lang="en-US" dirty="0" err="1"/>
              <a:t>Priyanka</a:t>
            </a:r>
            <a:r>
              <a:rPr lang="en-US" dirty="0"/>
              <a:t> Das, </a:t>
            </a:r>
            <a:r>
              <a:rPr lang="en-US" dirty="0" err="1"/>
              <a:t>Argina</a:t>
            </a:r>
            <a:r>
              <a:rPr lang="en-US" dirty="0"/>
              <a:t> </a:t>
            </a:r>
            <a:r>
              <a:rPr lang="en-US" dirty="0" err="1"/>
              <a:t>Khatun</a:t>
            </a:r>
            <a:r>
              <a:rPr lang="en-US" dirty="0"/>
              <a:t>, </a:t>
            </a:r>
            <a:r>
              <a:rPr lang="en-US" b="1" dirty="0" err="1"/>
              <a:t>Kaushik</a:t>
            </a:r>
            <a:r>
              <a:rPr lang="en-US" b="1" dirty="0"/>
              <a:t> Bose</a:t>
            </a:r>
            <a:r>
              <a:rPr lang="en-US" dirty="0"/>
              <a:t> and Raja </a:t>
            </a:r>
            <a:r>
              <a:rPr lang="en-US" dirty="0" err="1"/>
              <a:t>Chakraborty</a:t>
            </a:r>
            <a:endParaRPr lang="en-US" dirty="0"/>
          </a:p>
          <a:p>
            <a:endParaRPr lang="en-US" dirty="0"/>
          </a:p>
          <a:p>
            <a:r>
              <a:rPr lang="en-US" i="1" dirty="0"/>
              <a:t>Public Health Nutrition, </a:t>
            </a:r>
            <a:r>
              <a:rPr lang="en-US" b="1" i="1" u="sng" dirty="0">
                <a:hlinkClick r:id="rId2" tooltip="Volume 21 "/>
              </a:rPr>
              <a:t>Volume 21</a:t>
            </a:r>
            <a:r>
              <a:rPr lang="en-US" b="1" i="1" dirty="0"/>
              <a:t>, </a:t>
            </a:r>
            <a:r>
              <a:rPr lang="en-US" b="1" i="1" dirty="0">
                <a:hlinkClick r:id="rId3" tooltip="Issue 14 "/>
              </a:rPr>
              <a:t>Issue 14</a:t>
            </a:r>
            <a:r>
              <a:rPr lang="en-US" b="1" i="1" dirty="0"/>
              <a:t>, </a:t>
            </a:r>
            <a:r>
              <a:rPr lang="en-US" i="1" dirty="0"/>
              <a:t>October 2018 , pp. 2575-2583.</a:t>
            </a:r>
          </a:p>
          <a:p>
            <a:r>
              <a:rPr lang="en-US" i="1" dirty="0"/>
              <a:t> </a:t>
            </a:r>
            <a:r>
              <a:rPr lang="en-US" i="1" dirty="0">
                <a:hlinkClick r:id="rId4"/>
              </a:rPr>
              <a:t>https://doi.org/10.1017/S1368980018001301</a:t>
            </a:r>
            <a:endParaRPr lang="en-US" i="1" dirty="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143000"/>
            <a:ext cx="3657600" cy="5016758"/>
          </a:xfrm>
          <a:prstGeom prst="rect">
            <a:avLst/>
          </a:prstGeom>
        </p:spPr>
        <p:txBody>
          <a:bodyPr>
            <a:spAutoFit/>
          </a:bodyPr>
          <a:lstStyle/>
          <a:p>
            <a:r>
              <a:rPr lang="en-US" sz="2000" b="1" cap="all" dirty="0" smtClean="0"/>
              <a:t>HUMAN OBESITY: </a:t>
            </a:r>
          </a:p>
          <a:p>
            <a:r>
              <a:rPr lang="en-US" sz="2000" b="1" cap="all" dirty="0" smtClean="0"/>
              <a:t>A  MAJOR  HEALTH BURDEN</a:t>
            </a:r>
          </a:p>
          <a:p>
            <a:endParaRPr lang="en-US" sz="2000" dirty="0" smtClean="0"/>
          </a:p>
          <a:p>
            <a:r>
              <a:rPr lang="en-US" sz="2000" b="1" dirty="0" smtClean="0"/>
              <a:t>KAUSHIK BOSE</a:t>
            </a:r>
            <a:r>
              <a:rPr lang="en-US" sz="2000" dirty="0" smtClean="0"/>
              <a:t> </a:t>
            </a:r>
          </a:p>
          <a:p>
            <a:r>
              <a:rPr lang="en-US" sz="2000" dirty="0" smtClean="0"/>
              <a:t>(</a:t>
            </a:r>
            <a:r>
              <a:rPr lang="en-US" sz="2000" dirty="0" err="1" smtClean="0"/>
              <a:t>Vidyasagar</a:t>
            </a:r>
            <a:r>
              <a:rPr lang="en-US" sz="2000" dirty="0" smtClean="0"/>
              <a:t> University, </a:t>
            </a:r>
            <a:r>
              <a:rPr lang="en-US" sz="2000" dirty="0" err="1" smtClean="0"/>
              <a:t>Midnapore</a:t>
            </a:r>
            <a:r>
              <a:rPr lang="en-US" sz="2000" dirty="0" smtClean="0"/>
              <a:t>, India)</a:t>
            </a:r>
          </a:p>
          <a:p>
            <a:endParaRPr lang="en-US" sz="2000" dirty="0" smtClean="0"/>
          </a:p>
          <a:p>
            <a:r>
              <a:rPr lang="en-US" sz="2000" dirty="0" smtClean="0"/>
              <a:t>2005• Pages: 112• Size: 180x240• ISBN 81-85264-39-2 • Binding: Hard• KAMLA RAJ ENTERPRISES, NEW DELHI.</a:t>
            </a:r>
          </a:p>
          <a:p>
            <a:endParaRPr lang="en-US" sz="2000" dirty="0" smtClean="0"/>
          </a:p>
          <a:p>
            <a:r>
              <a:rPr lang="en-US" sz="2000" dirty="0" smtClean="0"/>
              <a:t>PRICE: US $ 55/-RS. 750/-</a:t>
            </a:r>
          </a:p>
          <a:p>
            <a:r>
              <a:rPr lang="en-US" sz="2000" dirty="0" smtClean="0"/>
              <a:t>(Human Ecology Special Issue No. 13)</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838200"/>
            <a:ext cx="3657600" cy="5632311"/>
          </a:xfrm>
          <a:prstGeom prst="rect">
            <a:avLst/>
          </a:prstGeom>
        </p:spPr>
        <p:txBody>
          <a:bodyPr>
            <a:spAutoFit/>
          </a:bodyPr>
          <a:lstStyle/>
          <a:p>
            <a:r>
              <a:rPr lang="en-US" sz="2000" b="1" cap="all" dirty="0" smtClean="0">
                <a:hlinkClick r:id="rId2"/>
              </a:rPr>
              <a:t>ECOLOGY,  CULTURE, </a:t>
            </a:r>
          </a:p>
          <a:p>
            <a:r>
              <a:rPr lang="en-US" sz="2000" b="1" cap="all" dirty="0" smtClean="0">
                <a:hlinkClick r:id="rId2"/>
              </a:rPr>
              <a:t>NUTRITION,  HEALTH  AND DISEASE</a:t>
            </a:r>
            <a:endParaRPr lang="en-US" sz="2000" b="1" cap="all" dirty="0" smtClean="0"/>
          </a:p>
          <a:p>
            <a:endParaRPr lang="en-US" sz="2000" b="1" dirty="0" smtClean="0"/>
          </a:p>
          <a:p>
            <a:r>
              <a:rPr lang="en-US" sz="2000" b="1" dirty="0" smtClean="0"/>
              <a:t>KAUSHIK BOSE </a:t>
            </a:r>
          </a:p>
          <a:p>
            <a:endParaRPr lang="en-US" sz="2000" dirty="0" smtClean="0"/>
          </a:p>
          <a:p>
            <a:r>
              <a:rPr lang="en-US" sz="2000" dirty="0" smtClean="0"/>
              <a:t>(</a:t>
            </a:r>
            <a:r>
              <a:rPr lang="en-US" sz="2000" dirty="0" err="1" smtClean="0"/>
              <a:t>Vidyasagar</a:t>
            </a:r>
            <a:r>
              <a:rPr lang="en-US" sz="2000" dirty="0" smtClean="0"/>
              <a:t>  University, </a:t>
            </a:r>
            <a:r>
              <a:rPr lang="en-US" sz="2000" dirty="0" err="1" smtClean="0"/>
              <a:t>Midnapore</a:t>
            </a:r>
            <a:r>
              <a:rPr lang="en-US" sz="2000" dirty="0" smtClean="0"/>
              <a:t>, India)</a:t>
            </a:r>
          </a:p>
          <a:p>
            <a:endParaRPr lang="en-US" sz="2000" dirty="0" smtClean="0"/>
          </a:p>
          <a:p>
            <a:r>
              <a:rPr lang="en-US" sz="2000" dirty="0" smtClean="0"/>
              <a:t>KAMLA  RAJ ENTERPRISES, NEW DELHI</a:t>
            </a:r>
          </a:p>
          <a:p>
            <a:endParaRPr lang="en-US" sz="2000" dirty="0" smtClean="0"/>
          </a:p>
          <a:p>
            <a:r>
              <a:rPr lang="en-US" sz="2000" dirty="0" smtClean="0"/>
              <a:t>2006• Pages: 250• Size: 180x240• ISBN 81-85264-42-2 • Binding: Hard•</a:t>
            </a:r>
          </a:p>
          <a:p>
            <a:r>
              <a:rPr lang="en-US" sz="2000" cap="all" dirty="0" smtClean="0"/>
              <a:t>PRICE:</a:t>
            </a:r>
            <a:r>
              <a:rPr lang="en-US" sz="2000" dirty="0" smtClean="0"/>
              <a:t> US $ 75/-RS. 1450/-</a:t>
            </a:r>
          </a:p>
          <a:p>
            <a:r>
              <a:rPr lang="en-US" sz="2000" dirty="0" smtClean="0"/>
              <a:t>(Special Issue of Journal of Human Ecology - No. 14)</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6096000" cy="2062103"/>
          </a:xfrm>
          <a:prstGeom prst="rect">
            <a:avLst/>
          </a:prstGeom>
        </p:spPr>
        <p:txBody>
          <a:bodyPr wrap="square">
            <a:spAutoFit/>
          </a:bodyPr>
          <a:lstStyle/>
          <a:p>
            <a:r>
              <a:rPr lang="en-US" sz="1600" b="1" cap="all" dirty="0" smtClean="0"/>
              <a:t>HEALTH  AND  NUTRITIONAL PROBLEMS  OF INDIGENOUS POPULATIONS</a:t>
            </a:r>
          </a:p>
          <a:p>
            <a:r>
              <a:rPr lang="en-US" sz="1600" b="1" dirty="0" smtClean="0"/>
              <a:t>KAUSHIK BOSE </a:t>
            </a:r>
          </a:p>
          <a:p>
            <a:r>
              <a:rPr lang="en-US" sz="1600" dirty="0" smtClean="0"/>
              <a:t>(</a:t>
            </a:r>
            <a:r>
              <a:rPr lang="en-US" sz="1600" dirty="0" err="1" smtClean="0"/>
              <a:t>Vidyasagar</a:t>
            </a:r>
            <a:r>
              <a:rPr lang="en-US" sz="1600" dirty="0" smtClean="0"/>
              <a:t> University, </a:t>
            </a:r>
            <a:r>
              <a:rPr lang="en-US" sz="1600" dirty="0" err="1" smtClean="0"/>
              <a:t>Midnapore</a:t>
            </a:r>
            <a:r>
              <a:rPr lang="en-US" sz="1600" dirty="0" smtClean="0"/>
              <a:t>, India)</a:t>
            </a:r>
          </a:p>
          <a:p>
            <a:r>
              <a:rPr lang="en-US" sz="1600" dirty="0" smtClean="0"/>
              <a:t>KAMLA RAJ ENTERPRISES, NEW DELHI.</a:t>
            </a:r>
          </a:p>
          <a:p>
            <a:r>
              <a:rPr lang="en-US" sz="1600" dirty="0" smtClean="0"/>
              <a:t>2008 • Pages: 124 • Size: 180 x 240 • ISBN 81-85264-48-1 •</a:t>
            </a:r>
          </a:p>
          <a:p>
            <a:r>
              <a:rPr lang="en-US" sz="1600" dirty="0" smtClean="0"/>
              <a:t>Binding: Hard • PRICE: US $ 55/- Rs. 750/-</a:t>
            </a:r>
          </a:p>
          <a:p>
            <a:r>
              <a:rPr lang="en-US" sz="1600" dirty="0" smtClean="0"/>
              <a:t>(Tribes and </a:t>
            </a:r>
            <a:r>
              <a:rPr lang="en-US" sz="1600" dirty="0" err="1" smtClean="0"/>
              <a:t>Tribals</a:t>
            </a:r>
            <a:r>
              <a:rPr lang="en-US" sz="1600" dirty="0" smtClean="0"/>
              <a:t> Special Volume No. 2)</a:t>
            </a:r>
            <a:endParaRPr lang="en-US" sz="1600" dirty="0"/>
          </a:p>
        </p:txBody>
      </p:sp>
      <p:pic>
        <p:nvPicPr>
          <p:cNvPr id="2050" name="Picture 2" descr="C:\Users\admin\Desktop\images.jpg"/>
          <p:cNvPicPr>
            <a:picLocks noChangeAspect="1" noChangeArrowheads="1"/>
          </p:cNvPicPr>
          <p:nvPr/>
        </p:nvPicPr>
        <p:blipFill>
          <a:blip r:embed="rId2"/>
          <a:srcRect/>
          <a:stretch>
            <a:fillRect/>
          </a:stretch>
        </p:blipFill>
        <p:spPr bwMode="auto">
          <a:xfrm>
            <a:off x="685800" y="2362200"/>
            <a:ext cx="6324600" cy="4114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6400800" cy="6247864"/>
          </a:xfrm>
          <a:prstGeom prst="rect">
            <a:avLst/>
          </a:prstGeom>
        </p:spPr>
        <p:txBody>
          <a:bodyPr wrap="square">
            <a:spAutoFit/>
          </a:bodyPr>
          <a:lstStyle/>
          <a:p>
            <a:pPr lvl="0"/>
            <a:r>
              <a:rPr lang="en-US" sz="4000" dirty="0" smtClean="0">
                <a:latin typeface="Arial" pitchFamily="34" charset="0"/>
                <a:ea typeface="Calibri" pitchFamily="34" charset="0"/>
                <a:cs typeface="Arial" pitchFamily="34" charset="0"/>
              </a:rPr>
              <a:t>The term originated in ancient Rome, where the </a:t>
            </a:r>
          </a:p>
          <a:p>
            <a:pPr lvl="0"/>
            <a:r>
              <a:rPr lang="en-US" sz="4000" dirty="0" smtClean="0">
                <a:latin typeface="Arial" pitchFamily="34" charset="0"/>
                <a:ea typeface="Calibri" pitchFamily="34" charset="0"/>
                <a:cs typeface="Arial" pitchFamily="34" charset="0"/>
              </a:rPr>
              <a:t>word ’</a:t>
            </a:r>
            <a:r>
              <a:rPr lang="en-US" sz="4000" b="1" i="1" dirty="0" err="1" smtClean="0">
                <a:latin typeface="Arial" pitchFamily="34" charset="0"/>
                <a:ea typeface="Calibri" pitchFamily="34" charset="0"/>
                <a:cs typeface="Arial" pitchFamily="34" charset="0"/>
              </a:rPr>
              <a:t>tribus</a:t>
            </a:r>
            <a:r>
              <a:rPr lang="en-US" sz="4000" b="1" i="1" dirty="0" smtClean="0">
                <a:latin typeface="Arial" pitchFamily="34" charset="0"/>
                <a:ea typeface="Calibri" pitchFamily="34" charset="0"/>
                <a:cs typeface="Arial" pitchFamily="34" charset="0"/>
              </a:rPr>
              <a:t>’</a:t>
            </a:r>
            <a:r>
              <a:rPr lang="en-US" sz="4000" dirty="0" smtClean="0">
                <a:latin typeface="Arial" pitchFamily="34" charset="0"/>
                <a:ea typeface="Calibri" pitchFamily="34" charset="0"/>
                <a:cs typeface="Arial" pitchFamily="34" charset="0"/>
              </a:rPr>
              <a:t> denoted a division within the state. </a:t>
            </a:r>
          </a:p>
          <a:p>
            <a:pPr lvl="0"/>
            <a:endParaRPr lang="en-US" sz="4000" dirty="0" smtClean="0">
              <a:latin typeface="Arial" pitchFamily="34" charset="0"/>
              <a:ea typeface="Calibri" pitchFamily="34" charset="0"/>
              <a:cs typeface="Arial" pitchFamily="34" charset="0"/>
            </a:endParaRPr>
          </a:p>
          <a:p>
            <a:pPr lvl="0"/>
            <a:r>
              <a:rPr lang="en-US" sz="4000" dirty="0" smtClean="0">
                <a:latin typeface="Arial" pitchFamily="34" charset="0"/>
                <a:ea typeface="Calibri" pitchFamily="34" charset="0"/>
                <a:cs typeface="Arial" pitchFamily="34" charset="0"/>
              </a:rPr>
              <a:t>It later came into use as a way to describe the cultures  </a:t>
            </a:r>
          </a:p>
          <a:p>
            <a:pPr lvl="0"/>
            <a:r>
              <a:rPr lang="en-US" sz="4000" dirty="0" smtClean="0">
                <a:latin typeface="Arial" pitchFamily="34" charset="0"/>
                <a:ea typeface="Calibri" pitchFamily="34" charset="0"/>
                <a:cs typeface="Arial" pitchFamily="34" charset="0"/>
              </a:rPr>
              <a:t>encountered through European exploration. </a:t>
            </a:r>
            <a:endParaRPr lang="en-US" sz="4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51ojOuvMIfL._SX344_BO1,204,203,200_.jpg"/>
          <p:cNvPicPr>
            <a:picLocks noChangeAspect="1" noChangeArrowheads="1"/>
          </p:cNvPicPr>
          <p:nvPr/>
        </p:nvPicPr>
        <p:blipFill>
          <a:blip r:embed="rId2"/>
          <a:srcRect/>
          <a:stretch>
            <a:fillRect/>
          </a:stretch>
        </p:blipFill>
        <p:spPr bwMode="auto">
          <a:xfrm>
            <a:off x="2009775" y="1052513"/>
            <a:ext cx="3295650" cy="47529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alth consequences of human central obesity kaushik bose"/>
          <p:cNvPicPr>
            <a:picLocks noChangeAspect="1" noChangeArrowheads="1"/>
          </p:cNvPicPr>
          <p:nvPr/>
        </p:nvPicPr>
        <p:blipFill>
          <a:blip r:embed="rId3"/>
          <a:srcRect/>
          <a:stretch>
            <a:fillRect/>
          </a:stretch>
        </p:blipFill>
        <p:spPr bwMode="auto">
          <a:xfrm>
            <a:off x="1524000" y="228600"/>
            <a:ext cx="4172384" cy="64008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ovapublishers.com/wp-content/uploads/2018/12/9781634856447-e1545225610449.jpg"/>
          <p:cNvPicPr>
            <a:picLocks noChangeAspect="1" noChangeArrowheads="1"/>
          </p:cNvPicPr>
          <p:nvPr/>
        </p:nvPicPr>
        <p:blipFill>
          <a:blip r:embed="rId3"/>
          <a:srcRect/>
          <a:stretch>
            <a:fillRect/>
          </a:stretch>
        </p:blipFill>
        <p:spPr bwMode="auto">
          <a:xfrm>
            <a:off x="1752600" y="304800"/>
            <a:ext cx="3640032" cy="585216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31957541_2163413593945311_3354560008695054336_o.jpg"/>
          <p:cNvPicPr>
            <a:picLocks noChangeAspect="1" noChangeArrowheads="1"/>
          </p:cNvPicPr>
          <p:nvPr/>
        </p:nvPicPr>
        <p:blipFill>
          <a:blip r:embed="rId2"/>
          <a:srcRect/>
          <a:stretch>
            <a:fillRect/>
          </a:stretch>
        </p:blipFill>
        <p:spPr bwMode="auto">
          <a:xfrm>
            <a:off x="381000" y="1219200"/>
            <a:ext cx="6662499" cy="4572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9781536146691-e1548175281553.jpg"/>
          <p:cNvPicPr>
            <a:picLocks noChangeAspect="1" noChangeArrowheads="1"/>
          </p:cNvPicPr>
          <p:nvPr/>
        </p:nvPicPr>
        <p:blipFill>
          <a:blip r:embed="rId3"/>
          <a:srcRect/>
          <a:stretch>
            <a:fillRect/>
          </a:stretch>
        </p:blipFill>
        <p:spPr bwMode="auto">
          <a:xfrm>
            <a:off x="1663700" y="254000"/>
            <a:ext cx="3987800" cy="6350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descr="https://webmail.cantab.net/?_task=mail&amp;_framed=1&amp;_mbox=JYOTI&amp;_uid=41.2&amp;_part=2.2&amp;_action=get&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2707" name="Picture 3" descr="C:\Users\admin\Downloads\Contemporary Issues in Childhood Malnutrition 978-1-53617-348-2.jpg"/>
          <p:cNvPicPr>
            <a:picLocks noChangeAspect="1" noChangeArrowheads="1"/>
          </p:cNvPicPr>
          <p:nvPr/>
        </p:nvPicPr>
        <p:blipFill>
          <a:blip r:embed="rId2" cstate="print"/>
          <a:srcRect/>
          <a:stretch>
            <a:fillRect/>
          </a:stretch>
        </p:blipFill>
        <p:spPr bwMode="auto">
          <a:xfrm>
            <a:off x="0" y="763726"/>
            <a:ext cx="7315200" cy="533054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6477000" cy="5755422"/>
          </a:xfrm>
          <a:prstGeom prst="rect">
            <a:avLst/>
          </a:prstGeom>
        </p:spPr>
        <p:txBody>
          <a:bodyPr wrap="square">
            <a:spAutoFit/>
          </a:bodyPr>
          <a:lstStyle/>
          <a:p>
            <a:pPr algn="ctr"/>
            <a:r>
              <a:rPr lang="en-US" sz="2400" b="1" i="1" u="sng" dirty="0" smtClean="0"/>
              <a:t>INTERNATIONAL  FELLOW  AT</a:t>
            </a:r>
          </a:p>
          <a:p>
            <a:pPr algn="ctr"/>
            <a:endParaRPr lang="en-US" sz="2400" b="1" i="1" dirty="0" smtClean="0"/>
          </a:p>
          <a:p>
            <a:pPr algn="ctr"/>
            <a:r>
              <a:rPr lang="en-US" sz="2400" b="1" i="1" dirty="0" smtClean="0"/>
              <a:t> Unit for </a:t>
            </a:r>
            <a:r>
              <a:rPr lang="en-US" sz="2400" b="1" i="1" dirty="0" err="1" smtClean="0"/>
              <a:t>Biocultural</a:t>
            </a:r>
            <a:r>
              <a:rPr lang="en-US" sz="2400" b="1" i="1" dirty="0" smtClean="0"/>
              <a:t> Variation and Obesity,</a:t>
            </a:r>
          </a:p>
          <a:p>
            <a:pPr algn="ctr"/>
            <a:endParaRPr lang="en-US" sz="2400" b="1" i="1" dirty="0" smtClean="0"/>
          </a:p>
          <a:p>
            <a:pPr algn="ctr"/>
            <a:r>
              <a:rPr lang="en-US" sz="2400" b="1" i="1" dirty="0" smtClean="0"/>
              <a:t>University of Oxford.</a:t>
            </a:r>
          </a:p>
          <a:p>
            <a:pPr algn="ctr"/>
            <a:endParaRPr lang="en-US" sz="2400" b="1" i="1" dirty="0" smtClean="0"/>
          </a:p>
          <a:p>
            <a:pPr algn="ctr"/>
            <a:r>
              <a:rPr lang="en-US" sz="2400" b="1" i="1" dirty="0" smtClean="0"/>
              <a:t> </a:t>
            </a:r>
            <a:endParaRPr lang="en-US" sz="2400" dirty="0" smtClean="0"/>
          </a:p>
          <a:p>
            <a:r>
              <a:rPr lang="en-US" sz="2000" dirty="0" smtClean="0"/>
              <a:t>The Unit for </a:t>
            </a:r>
            <a:r>
              <a:rPr lang="en-US" sz="2000" dirty="0" err="1" smtClean="0"/>
              <a:t>Biocultural</a:t>
            </a:r>
            <a:r>
              <a:rPr lang="en-US" sz="2000" dirty="0" smtClean="0"/>
              <a:t> Variation and Obesity </a:t>
            </a:r>
            <a:r>
              <a:rPr lang="en-US" sz="2000" b="1" i="1" dirty="0" smtClean="0"/>
              <a:t>(</a:t>
            </a:r>
            <a:r>
              <a:rPr lang="en-US" sz="2000" b="1" i="1" u="sng" dirty="0" smtClean="0">
                <a:hlinkClick r:id="rId3" tooltip="Opens external link in new window"/>
              </a:rPr>
              <a:t>UBVO</a:t>
            </a:r>
            <a:r>
              <a:rPr lang="en-US" sz="2000" b="1" i="1" dirty="0" smtClean="0"/>
              <a:t>)</a:t>
            </a:r>
            <a:r>
              <a:rPr lang="en-US" sz="2000" dirty="0" smtClean="0"/>
              <a:t> at  the University of Oxford addresses obesity by bringing together scholars of different disciplines to identify and carry out multidisciplinary studies on obesity, its socio-cultural correlates, and particular drivers. Discipline areas involved in collaboration at Oxford include anthropology, public health, cancer epidemiology, politics and international relations, business studies, economic history, and sociology.</a:t>
            </a: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6096000" cy="5632311"/>
          </a:xfrm>
          <a:prstGeom prst="rect">
            <a:avLst/>
          </a:prstGeom>
        </p:spPr>
        <p:txBody>
          <a:bodyPr wrap="square">
            <a:spAutoFit/>
          </a:bodyPr>
          <a:lstStyle/>
          <a:p>
            <a:r>
              <a:rPr lang="en-US" sz="2400" dirty="0" smtClean="0"/>
              <a:t>Research issues include examination of constructs of body size and embodiment, biological and social life histories, consumption and affluence, corporate and social marketing, evolutionary </a:t>
            </a:r>
            <a:r>
              <a:rPr lang="en-US" sz="2400" dirty="0" err="1" smtClean="0"/>
              <a:t>adaptedness</a:t>
            </a:r>
            <a:r>
              <a:rPr lang="en-US" sz="2400" dirty="0" smtClean="0"/>
              <a:t> of psychological ambivalence, and corporate culture and social responsibility. </a:t>
            </a:r>
          </a:p>
          <a:p>
            <a:endParaRPr lang="en-US" sz="2400" dirty="0" smtClean="0"/>
          </a:p>
          <a:p>
            <a:r>
              <a:rPr lang="en-US" sz="2400" dirty="0" smtClean="0"/>
              <a:t>Instruments for collaborative research under examination include ethnographies and narrative analysis, cultural consensus </a:t>
            </a:r>
            <a:r>
              <a:rPr lang="en-US" sz="2400" dirty="0" err="1" smtClean="0"/>
              <a:t>modelling</a:t>
            </a:r>
            <a:r>
              <a:rPr lang="en-US" sz="2400" dirty="0" smtClean="0"/>
              <a:t>, evolutionary life history theory, political economics, history and human biology, and epidemiology of diet and lifestyle.</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905000"/>
            <a:ext cx="4572000" cy="4093428"/>
          </a:xfrm>
          <a:prstGeom prst="rect">
            <a:avLst/>
          </a:prstGeom>
        </p:spPr>
        <p:txBody>
          <a:bodyPr>
            <a:spAutoFit/>
          </a:bodyPr>
          <a:lstStyle/>
          <a:p>
            <a:pPr lvl="0" fontAlgn="base">
              <a:spcBef>
                <a:spcPct val="0"/>
              </a:spcBef>
              <a:spcAft>
                <a:spcPct val="0"/>
              </a:spcAft>
            </a:pPr>
            <a:endPar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lvl="0" fontAlgn="base">
              <a:spcBef>
                <a:spcPct val="0"/>
              </a:spcBef>
              <a:spcAft>
                <a:spcPct val="0"/>
              </a:spcAf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For </a:t>
            </a:r>
            <a:r>
              <a:rPr kumimoji="0" lang="en-US" sz="2000" b="1" i="0" u="none" strike="noStrike" cap="none" normalizeH="0" baseline="0" dirty="0">
                <a:ln>
                  <a:noFill/>
                </a:ln>
                <a:solidFill>
                  <a:schemeClr val="tx1"/>
                </a:solidFill>
                <a:effectLst/>
                <a:latin typeface="Arial" pitchFamily="34" charset="0"/>
                <a:ea typeface="Calibri" pitchFamily="34" charset="0"/>
                <a:cs typeface="Arial" pitchFamily="34" charset="0"/>
              </a:rPr>
              <a:t>a complete list of publications on anthropometric and nutritional status of </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b="1" i="0" u="none" strike="noStrike" cap="none" normalizeH="0" baseline="0" dirty="0">
                <a:ln>
                  <a:noFill/>
                </a:ln>
                <a:solidFill>
                  <a:schemeClr val="tx1"/>
                </a:solidFill>
                <a:effectLst/>
                <a:latin typeface="Arial" pitchFamily="34" charset="0"/>
                <a:ea typeface="Calibri" pitchFamily="34" charset="0"/>
                <a:cs typeface="Arial" pitchFamily="34" charset="0"/>
              </a:rPr>
              <a:t>populations, please refer to the following free </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website: </a:t>
            </a:r>
          </a:p>
          <a:p>
            <a:pPr lvl="0" fontAlgn="base">
              <a:spcBef>
                <a:spcPct val="0"/>
              </a:spcBef>
              <a:spcAft>
                <a:spcPct val="0"/>
              </a:spcAft>
            </a:pPr>
            <a:endParaRPr lang="en-US" sz="2000" b="1" dirty="0" smtClean="0">
              <a:latin typeface="Arial" pitchFamily="34" charset="0"/>
              <a:ea typeface="Calibri" pitchFamily="34" charset="0"/>
              <a:cs typeface="Arial" pitchFamily="34" charset="0"/>
            </a:endParaRPr>
          </a:p>
          <a:p>
            <a:pPr algn="ctr"/>
            <a:r>
              <a:rPr lang="en-US" sz="2000" b="1" i="1" dirty="0" smtClean="0">
                <a:latin typeface="Arial" pitchFamily="34" charset="0"/>
                <a:ea typeface="Calibri" pitchFamily="34" charset="0"/>
                <a:cs typeface="Arial" pitchFamily="34" charset="0"/>
              </a:rPr>
              <a:t>Academia.edu</a:t>
            </a:r>
            <a:endParaRPr lang="en-US" sz="2000" b="1" i="1" dirty="0" smtClean="0">
              <a:latin typeface="Arial" pitchFamily="34" charset="0"/>
              <a:cs typeface="Arial" pitchFamily="34" charset="0"/>
            </a:endParaRPr>
          </a:p>
          <a:p>
            <a:pPr lvl="0" algn="ctr" fontAlgn="base">
              <a:spcBef>
                <a:spcPct val="0"/>
              </a:spcBef>
              <a:spcAft>
                <a:spcPct val="0"/>
              </a:spcAft>
            </a:pPr>
            <a:endParaRPr lang="en-US" sz="2000" b="1" dirty="0" smtClean="0">
              <a:latin typeface="Arial" pitchFamily="34" charset="0"/>
              <a:ea typeface="Calibri" pitchFamily="34" charset="0"/>
              <a:cs typeface="Arial" pitchFamily="34" charset="0"/>
            </a:endParaRPr>
          </a:p>
          <a:p>
            <a:pPr lvl="0" algn="ctr" fontAlgn="base">
              <a:spcBef>
                <a:spcPct val="0"/>
              </a:spcBef>
              <a:spcAft>
                <a:spcPct val="0"/>
              </a:spcAf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and </a:t>
            </a:r>
            <a:r>
              <a:rPr kumimoji="0" lang="en-US" sz="2000" b="1" i="0" u="none" strike="noStrike" cap="none" normalizeH="0" baseline="0" dirty="0">
                <a:ln>
                  <a:noFill/>
                </a:ln>
                <a:solidFill>
                  <a:schemeClr val="tx1"/>
                </a:solidFill>
                <a:effectLst/>
                <a:latin typeface="Arial" pitchFamily="34" charset="0"/>
                <a:ea typeface="Calibri" pitchFamily="34" charset="0"/>
                <a:cs typeface="Arial" pitchFamily="34" charset="0"/>
              </a:rPr>
              <a:t>search for:</a:t>
            </a:r>
          </a:p>
          <a:p>
            <a:pPr lvl="0" algn="ctr" fontAlgn="base">
              <a:spcBef>
                <a:spcPct val="0"/>
              </a:spcBef>
              <a:spcAft>
                <a:spcPct val="0"/>
              </a:spcAf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en-US" sz="2000" b="1" i="1" u="none" strike="noStrike" cap="none" normalizeH="0" baseline="0" dirty="0" err="1">
                <a:ln>
                  <a:noFill/>
                </a:ln>
                <a:solidFill>
                  <a:schemeClr val="tx1"/>
                </a:solidFill>
                <a:effectLst/>
                <a:latin typeface="Arial" pitchFamily="34" charset="0"/>
                <a:ea typeface="Calibri" pitchFamily="34" charset="0"/>
                <a:cs typeface="Arial" pitchFamily="34" charset="0"/>
              </a:rPr>
              <a:t>Kaushik</a:t>
            </a:r>
            <a:r>
              <a:rPr kumimoji="0" lang="en-US" sz="2000" b="1" i="1" u="none" strike="noStrike" cap="none" normalizeH="0" baseline="0" dirty="0">
                <a:ln>
                  <a:noFill/>
                </a:ln>
                <a:solidFill>
                  <a:schemeClr val="tx1"/>
                </a:solidFill>
                <a:effectLst/>
                <a:latin typeface="Arial" pitchFamily="34" charset="0"/>
                <a:ea typeface="Calibri" pitchFamily="34" charset="0"/>
                <a:cs typeface="Arial" pitchFamily="34" charset="0"/>
              </a:rPr>
              <a:t> Bose</a:t>
            </a:r>
          </a:p>
          <a:p>
            <a:pPr lvl="0" eaLnBrk="0" fontAlgn="base" hangingPunct="0">
              <a:spcBef>
                <a:spcPct val="0"/>
              </a:spcBef>
              <a:spcAft>
                <a:spcPct val="0"/>
              </a:spcAft>
            </a:pPr>
            <a:endParaRPr kumimoji="0" lang="en-US" sz="2000" b="0" i="0" u="none" strike="noStrike" cap="none" normalizeH="0" baseline="0" dirty="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endParaRPr kumimoji="0" lang="en-US" sz="2000" b="1" i="1"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may contain: one or more people"/>
          <p:cNvPicPr>
            <a:picLocks noChangeAspect="1" noChangeArrowheads="1"/>
          </p:cNvPicPr>
          <p:nvPr/>
        </p:nvPicPr>
        <p:blipFill>
          <a:blip r:embed="rId3"/>
          <a:srcRect/>
          <a:stretch>
            <a:fillRect/>
          </a:stretch>
        </p:blipFill>
        <p:spPr bwMode="auto">
          <a:xfrm>
            <a:off x="0" y="-2819400"/>
            <a:ext cx="9144000" cy="9677400"/>
          </a:xfrm>
          <a:prstGeom prst="rect">
            <a:avLst/>
          </a:prstGeom>
          <a:noFill/>
        </p:spPr>
      </p:pic>
      <p:sp>
        <p:nvSpPr>
          <p:cNvPr id="3" name="Rectangle 2"/>
          <p:cNvSpPr/>
          <p:nvPr/>
        </p:nvSpPr>
        <p:spPr>
          <a:xfrm>
            <a:off x="457200" y="-1600200"/>
            <a:ext cx="7162800" cy="1477328"/>
          </a:xfrm>
          <a:prstGeom prst="rect">
            <a:avLst/>
          </a:prstGeom>
        </p:spPr>
        <p:txBody>
          <a:bodyPr wrap="square">
            <a:spAutoFit/>
          </a:bodyPr>
          <a:lstStyle/>
          <a:p>
            <a:r>
              <a:rPr lang="en-US" dirty="0" smtClean="0"/>
              <a:t>Second International Conference on Applied Statistics (ICAS) organized by the Institute of Statistical Research and Training (ISRT), Dhaka University, Bangladesh, during December 27-29, 2019. The theme of the conference was ‘Emerging Challenges in a Data-Centric World’. </a:t>
            </a:r>
            <a:endParaRPr lang="en-US" dirty="0"/>
          </a:p>
        </p:txBody>
      </p:sp>
      <p:sp>
        <p:nvSpPr>
          <p:cNvPr id="4" name="Rectangle 3"/>
          <p:cNvSpPr/>
          <p:nvPr/>
        </p:nvSpPr>
        <p:spPr>
          <a:xfrm>
            <a:off x="304800" y="609600"/>
            <a:ext cx="7010400" cy="1477328"/>
          </a:xfrm>
          <a:prstGeom prst="rect">
            <a:avLst/>
          </a:prstGeom>
        </p:spPr>
        <p:txBody>
          <a:bodyPr wrap="square">
            <a:spAutoFit/>
          </a:bodyPr>
          <a:lstStyle/>
          <a:p>
            <a:r>
              <a:rPr lang="en-US" dirty="0" smtClean="0"/>
              <a:t>Second International Conference on Applied Statistics (ICAS) organized by the Institute of Statistical Research and Training (ISRT), Dhaka University, Bangladesh, during December 27-29, 2019. The theme of the conference was ‘Emerging Challenges in a Data-Centric World’.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3"/>
          <p:cNvSpPr>
            <a:spLocks noChangeArrowheads="1"/>
          </p:cNvSpPr>
          <p:nvPr/>
        </p:nvSpPr>
        <p:spPr bwMode="auto">
          <a:xfrm>
            <a:off x="152400" y="31750"/>
            <a:ext cx="7010400" cy="6832640"/>
          </a:xfrm>
          <a:prstGeom prst="rect">
            <a:avLst/>
          </a:prstGeom>
          <a:noFill/>
          <a:ln w="9525">
            <a:noFill/>
            <a:miter lim="800000"/>
            <a:headEnd/>
            <a:tailEnd/>
          </a:ln>
        </p:spPr>
        <p:txBody>
          <a:bodyPr anchor="ctr">
            <a:spAutoFit/>
          </a:bodyPr>
          <a:lstStyle/>
          <a:p>
            <a:pPr algn="just">
              <a:buFont typeface="Wingdings" pitchFamily="2" charset="2"/>
              <a:buChar char="Ø"/>
            </a:pPr>
            <a:r>
              <a:rPr lang="en-US" sz="2400" b="1" dirty="0"/>
              <a:t> Scheduled tribes</a:t>
            </a:r>
            <a:r>
              <a:rPr lang="en-US" dirty="0"/>
              <a:t>: </a:t>
            </a:r>
          </a:p>
          <a:p>
            <a:pPr marL="742950" lvl="1" indent="-285750" algn="just">
              <a:buFont typeface="Wingdings" pitchFamily="2" charset="2"/>
              <a:buChar char="v"/>
            </a:pPr>
            <a:r>
              <a:rPr lang="en-US" dirty="0"/>
              <a:t> Have indications of “so-called primitive” or pre-literate traits,</a:t>
            </a:r>
          </a:p>
          <a:p>
            <a:pPr marL="742950" lvl="1" indent="-285750" algn="just">
              <a:buFont typeface="Wingdings" pitchFamily="2" charset="2"/>
              <a:buChar char="v"/>
            </a:pPr>
            <a:r>
              <a:rPr lang="en-US" dirty="0"/>
              <a:t> Distinctive culture, </a:t>
            </a:r>
          </a:p>
          <a:p>
            <a:pPr marL="742950" lvl="1" indent="-285750" algn="just">
              <a:buFont typeface="Wingdings" pitchFamily="2" charset="2"/>
              <a:buChar char="v"/>
            </a:pPr>
            <a:r>
              <a:rPr lang="en-US" dirty="0"/>
              <a:t> Geographical isolation, </a:t>
            </a:r>
          </a:p>
          <a:p>
            <a:pPr marL="742950" lvl="1" indent="-285750" algn="just">
              <a:buFont typeface="Wingdings" pitchFamily="2" charset="2"/>
              <a:buChar char="v"/>
            </a:pPr>
            <a:r>
              <a:rPr lang="en-US" dirty="0"/>
              <a:t> Shyness of contact with the community at large, and</a:t>
            </a:r>
          </a:p>
          <a:p>
            <a:pPr marL="742950" lvl="1" indent="-285750" algn="just">
              <a:buFont typeface="Wingdings" pitchFamily="2" charset="2"/>
              <a:buChar char="v"/>
            </a:pPr>
            <a:r>
              <a:rPr lang="en-US" dirty="0"/>
              <a:t> Economic backwardness. </a:t>
            </a:r>
          </a:p>
          <a:p>
            <a:pPr algn="just"/>
            <a:endParaRPr lang="en-US" dirty="0"/>
          </a:p>
          <a:p>
            <a:pPr algn="just">
              <a:buFont typeface="Wingdings" pitchFamily="2" charset="2"/>
              <a:buChar char="Ø"/>
            </a:pPr>
            <a:r>
              <a:rPr lang="en-US" dirty="0"/>
              <a:t>  Indian tribal population comprises 8.6 % of the total population 	of the country, numbering over 104 million (Census, 2011). </a:t>
            </a:r>
          </a:p>
          <a:p>
            <a:pPr algn="just">
              <a:buFont typeface="Wingdings" pitchFamily="2" charset="2"/>
              <a:buNone/>
            </a:pPr>
            <a:r>
              <a:rPr lang="en-US" dirty="0"/>
              <a:t> 	They cover approximately 15 % of the country’s area.</a:t>
            </a:r>
          </a:p>
          <a:p>
            <a:pPr algn="just">
              <a:buFont typeface="Wingdings" pitchFamily="2" charset="2"/>
              <a:buNone/>
            </a:pPr>
            <a:r>
              <a:rPr lang="en-US" dirty="0"/>
              <a:t> </a:t>
            </a:r>
          </a:p>
          <a:p>
            <a:pPr algn="just">
              <a:buFont typeface="Wingdings" pitchFamily="2" charset="2"/>
              <a:buChar char="Ø"/>
            </a:pPr>
            <a:r>
              <a:rPr lang="en-US" dirty="0"/>
              <a:t> According to Article 342 of the Indian Constitution, at present, 	there exist 697 tribes recognized by the central 	government. Around 75 (approx.) of them are recognized 	as Particularly Vulnerable Tribal Groups (PVTG).</a:t>
            </a:r>
          </a:p>
          <a:p>
            <a:pPr algn="just">
              <a:buFont typeface="Wingdings" pitchFamily="2" charset="2"/>
              <a:buNone/>
            </a:pPr>
            <a:r>
              <a:rPr lang="en-US" dirty="0"/>
              <a:t> </a:t>
            </a:r>
          </a:p>
          <a:p>
            <a:pPr algn="just">
              <a:buFont typeface="Wingdings" pitchFamily="2" charset="2"/>
              <a:buChar char="Ø"/>
            </a:pPr>
            <a:r>
              <a:rPr lang="en-US" dirty="0"/>
              <a:t> More than half of the Indian tribal population is concentrated in 	the states of Madhya Pradesh, Chhattisgarh, 	Maharashtra, 	</a:t>
            </a:r>
            <a:r>
              <a:rPr lang="en-US" dirty="0" err="1"/>
              <a:t>Odisha</a:t>
            </a:r>
            <a:r>
              <a:rPr lang="en-US" dirty="0"/>
              <a:t>, Jharkhand and Gujarat (India 	</a:t>
            </a:r>
            <a:r>
              <a:rPr lang="en-US" dirty="0" err="1"/>
              <a:t>Netzone</a:t>
            </a:r>
            <a:r>
              <a:rPr lang="en-US" dirty="0"/>
              <a:t>, 2012).</a:t>
            </a:r>
          </a:p>
          <a:p>
            <a:pPr algn="just">
              <a:buFont typeface="Wingdings" pitchFamily="2" charset="2"/>
              <a:buChar char="Ø"/>
            </a:pPr>
            <a:endParaRPr lang="en-US" dirty="0"/>
          </a:p>
          <a:p>
            <a:pPr algn="just">
              <a:buFont typeface="Wingdings" pitchFamily="2" charset="2"/>
              <a:buChar char="Ø"/>
            </a:pPr>
            <a:r>
              <a:rPr lang="en-US" dirty="0"/>
              <a:t> State with highest proportion of tribe: Mizoram (94.5 %).</a:t>
            </a:r>
          </a:p>
          <a:p>
            <a:pPr algn="just">
              <a:buFont typeface="Wingdings" pitchFamily="2" charset="2"/>
              <a:buNone/>
            </a:pPr>
            <a:endParaRPr lang="en-US" dirty="0"/>
          </a:p>
          <a:p>
            <a:pPr algn="just">
              <a:buFont typeface="Wingdings" pitchFamily="2" charset="2"/>
              <a:buChar char="Ø"/>
            </a:pPr>
            <a:r>
              <a:rPr lang="en-US" dirty="0"/>
              <a:t> There are some states which do not have any tribal population.</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M.jpg"/>
          <p:cNvPicPr>
            <a:picLocks noChangeAspect="1" noChangeArrowheads="1"/>
          </p:cNvPicPr>
          <p:nvPr/>
        </p:nvPicPr>
        <p:blipFill>
          <a:blip r:embed="rId3"/>
          <a:srcRect/>
          <a:stretch>
            <a:fillRect/>
          </a:stretch>
        </p:blipFill>
        <p:spPr bwMode="auto">
          <a:xfrm>
            <a:off x="533400" y="2057400"/>
            <a:ext cx="6096000" cy="4572000"/>
          </a:xfrm>
          <a:prstGeom prst="rect">
            <a:avLst/>
          </a:prstGeom>
          <a:noFill/>
        </p:spPr>
      </p:pic>
      <p:sp>
        <p:nvSpPr>
          <p:cNvPr id="4" name="Rectangle 3"/>
          <p:cNvSpPr/>
          <p:nvPr/>
        </p:nvSpPr>
        <p:spPr>
          <a:xfrm>
            <a:off x="914400" y="533400"/>
            <a:ext cx="5562600" cy="1200329"/>
          </a:xfrm>
          <a:prstGeom prst="rect">
            <a:avLst/>
          </a:prstGeom>
        </p:spPr>
        <p:txBody>
          <a:bodyPr wrap="square">
            <a:spAutoFit/>
          </a:bodyPr>
          <a:lstStyle/>
          <a:p>
            <a:r>
              <a:rPr lang="en-US" dirty="0" smtClean="0"/>
              <a:t>With </a:t>
            </a:r>
            <a:r>
              <a:rPr lang="en-US" b="1" dirty="0" smtClean="0"/>
              <a:t>Dr. </a:t>
            </a:r>
            <a:r>
              <a:rPr lang="en-US" b="1" dirty="0" err="1" smtClean="0"/>
              <a:t>Dilip</a:t>
            </a:r>
            <a:r>
              <a:rPr lang="en-US" b="1" dirty="0" smtClean="0"/>
              <a:t> </a:t>
            </a:r>
            <a:r>
              <a:rPr lang="en-US" b="1" dirty="0" err="1" smtClean="0"/>
              <a:t>Mahalanabis</a:t>
            </a:r>
            <a:r>
              <a:rPr lang="en-US" dirty="0" smtClean="0"/>
              <a:t>, the </a:t>
            </a:r>
            <a:r>
              <a:rPr lang="en-US" b="1" i="1" dirty="0" smtClean="0"/>
              <a:t>“Father of ORT</a:t>
            </a:r>
            <a:r>
              <a:rPr lang="en-US" dirty="0" smtClean="0"/>
              <a:t>” at his residence/office in Kolkata.  Collaborated </a:t>
            </a:r>
          </a:p>
          <a:p>
            <a:r>
              <a:rPr lang="en-US" smtClean="0"/>
              <a:t>with </a:t>
            </a:r>
            <a:r>
              <a:rPr lang="en-US" dirty="0" smtClean="0"/>
              <a:t>him on topics dealing with low birth weight as well as body composition of infants.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fccu10-1.fna.fbcdn.net/v/t1.0-9/48374651_2335643540055648_5130313013160574976_n.jpg?_nc_cat=101&amp;_nc_ht=scontent.fccu10-1.fna&amp;oh=420929db7a3e3d4886efb1d61fa610f5&amp;oe=5D4FE522"/>
          <p:cNvPicPr>
            <a:picLocks noChangeAspect="1" noChangeArrowheads="1"/>
          </p:cNvPicPr>
          <p:nvPr/>
        </p:nvPicPr>
        <p:blipFill>
          <a:blip r:embed="rId2"/>
          <a:srcRect/>
          <a:stretch>
            <a:fillRect/>
          </a:stretch>
        </p:blipFill>
        <p:spPr bwMode="auto">
          <a:xfrm>
            <a:off x="2057400" y="2514600"/>
            <a:ext cx="4206239" cy="4206240"/>
          </a:xfrm>
          <a:prstGeom prst="rect">
            <a:avLst/>
          </a:prstGeom>
          <a:noFill/>
        </p:spPr>
      </p:pic>
      <p:sp>
        <p:nvSpPr>
          <p:cNvPr id="4" name="Rectangle 3"/>
          <p:cNvSpPr/>
          <p:nvPr/>
        </p:nvSpPr>
        <p:spPr>
          <a:xfrm>
            <a:off x="1828800" y="304800"/>
            <a:ext cx="3657600" cy="1754326"/>
          </a:xfrm>
          <a:prstGeom prst="rect">
            <a:avLst/>
          </a:prstGeom>
        </p:spPr>
        <p:txBody>
          <a:bodyPr wrap="square">
            <a:spAutoFit/>
          </a:bodyPr>
          <a:lstStyle/>
          <a:p>
            <a:r>
              <a:rPr lang="en-US" b="1" i="1" dirty="0" smtClean="0"/>
              <a:t>With Prof. </a:t>
            </a:r>
            <a:r>
              <a:rPr lang="en-US" b="1" i="1" dirty="0" err="1" smtClean="0"/>
              <a:t>Slawomir</a:t>
            </a:r>
            <a:r>
              <a:rPr lang="en-US" b="1" i="1" dirty="0" smtClean="0"/>
              <a:t> </a:t>
            </a:r>
            <a:r>
              <a:rPr lang="en-US" b="1" i="1" dirty="0" err="1" smtClean="0"/>
              <a:t>Koziel</a:t>
            </a:r>
            <a:r>
              <a:rPr lang="en-US" b="1" i="1" dirty="0" smtClean="0"/>
              <a:t>,  Head and Director,  </a:t>
            </a:r>
          </a:p>
          <a:p>
            <a:r>
              <a:rPr lang="en-US" b="1" i="1" dirty="0" smtClean="0"/>
              <a:t>Institute of Anthropology, </a:t>
            </a:r>
          </a:p>
          <a:p>
            <a:r>
              <a:rPr lang="en-US" b="1" i="1" dirty="0" smtClean="0"/>
              <a:t>Polish Academy of Sciences,  Wroclaw,  Poland, </a:t>
            </a:r>
          </a:p>
          <a:p>
            <a:r>
              <a:rPr lang="en-US" b="1" i="1" dirty="0" smtClean="0"/>
              <a:t>at Central Square, Wroclaw.</a:t>
            </a:r>
            <a:endParaRPr lang="en-US"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Tribal Pop"/>
          <p:cNvPicPr>
            <a:picLocks noChangeAspect="1" noChangeArrowheads="1"/>
          </p:cNvPicPr>
          <p:nvPr/>
        </p:nvPicPr>
        <p:blipFill>
          <a:blip r:embed="rId2"/>
          <a:srcRect/>
          <a:stretch>
            <a:fillRect/>
          </a:stretch>
        </p:blipFill>
        <p:spPr bwMode="auto">
          <a:xfrm>
            <a:off x="685800" y="609600"/>
            <a:ext cx="6035675" cy="6172200"/>
          </a:xfrm>
          <a:prstGeom prst="rect">
            <a:avLst/>
          </a:prstGeom>
          <a:noFill/>
          <a:ln w="9525">
            <a:noFill/>
            <a:miter lim="800000"/>
            <a:headEnd/>
            <a:tailEnd/>
          </a:ln>
        </p:spPr>
      </p:pic>
      <p:sp>
        <p:nvSpPr>
          <p:cNvPr id="15362" name="Text Box 6"/>
          <p:cNvSpPr txBox="1">
            <a:spLocks noChangeArrowheads="1"/>
          </p:cNvSpPr>
          <p:nvPr/>
        </p:nvSpPr>
        <p:spPr bwMode="auto">
          <a:xfrm>
            <a:off x="1143000" y="90488"/>
            <a:ext cx="5378450" cy="366712"/>
          </a:xfrm>
          <a:prstGeom prst="rect">
            <a:avLst/>
          </a:prstGeom>
          <a:noFill/>
          <a:ln w="9525">
            <a:noFill/>
            <a:miter lim="800000"/>
            <a:headEnd/>
            <a:tailEnd/>
          </a:ln>
        </p:spPr>
        <p:txBody>
          <a:bodyPr wrap="none">
            <a:spAutoFit/>
          </a:bodyPr>
          <a:lstStyle/>
          <a:p>
            <a:r>
              <a:rPr lang="en-US" b="1"/>
              <a:t>State wise Tribal Population percentage in India</a:t>
            </a:r>
            <a:endParaRPr lang="en-US"/>
          </a:p>
        </p:txBody>
      </p:sp>
      <p:sp>
        <p:nvSpPr>
          <p:cNvPr id="15363" name="Text Box 12"/>
          <p:cNvSpPr txBox="1">
            <a:spLocks noChangeArrowheads="1"/>
          </p:cNvSpPr>
          <p:nvPr/>
        </p:nvSpPr>
        <p:spPr bwMode="auto">
          <a:xfrm>
            <a:off x="8289925" y="1636713"/>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990600"/>
            <a:ext cx="6583680" cy="5242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0" y="488950"/>
            <a:ext cx="7315200" cy="6134100"/>
          </a:xfrm>
          <a:prstGeom prst="rect">
            <a:avLst/>
          </a:prstGeom>
          <a:noFill/>
          <a:ln w="9525">
            <a:noFill/>
            <a:miter lim="800000"/>
            <a:headEnd/>
            <a:tailEnd/>
          </a:ln>
        </p:spPr>
        <p:txBody>
          <a:bodyPr anchor="ctr">
            <a:spAutoFit/>
          </a:bodyPr>
          <a:lstStyle/>
          <a:p>
            <a:pPr algn="ctr"/>
            <a:r>
              <a:rPr lang="en-US" b="1" u="sng" dirty="0"/>
              <a:t>MONITORING OF NUTRITIONAL STATUS</a:t>
            </a:r>
            <a:endParaRPr lang="en-US" dirty="0"/>
          </a:p>
          <a:p>
            <a:pPr algn="ctr"/>
            <a:r>
              <a:rPr lang="en-US" b="1" u="sng" dirty="0"/>
              <a:t>OF TRIBAL/RURAL POPULATIONS.</a:t>
            </a:r>
          </a:p>
          <a:p>
            <a:pPr algn="ctr"/>
            <a:endParaRPr lang="en-US" b="1" u="sng" dirty="0"/>
          </a:p>
          <a:p>
            <a:pPr algn="ctr"/>
            <a:endParaRPr lang="en-US" b="1" u="sng" dirty="0"/>
          </a:p>
          <a:p>
            <a:pPr algn="just">
              <a:buFont typeface="Wingdings" pitchFamily="2" charset="2"/>
              <a:buChar char="Ø"/>
            </a:pPr>
            <a:r>
              <a:rPr lang="en-US" dirty="0"/>
              <a:t>           	INDIA IS A DEVELOPING COUNTRY WITH THE 	MAJORITY OF ITS POPULATION RESIDING IN 	RURAL  AREAS. 	THUS, 	FOR INDIA TO BECOME A 	DEVELOPED 	COUNTRY, RURAL DEVELOPMENT IS 	OF PARAMOUNT INTEREST.</a:t>
            </a:r>
          </a:p>
          <a:p>
            <a:pPr algn="just"/>
            <a:endParaRPr lang="en-US" dirty="0"/>
          </a:p>
          <a:p>
            <a:pPr algn="just">
              <a:buFont typeface="Wingdings" pitchFamily="2" charset="2"/>
              <a:buChar char="Ø"/>
            </a:pPr>
            <a:r>
              <a:rPr lang="en-US" dirty="0"/>
              <a:t> 	THE NUTRITIONAL STATUS OF A TRIBAL/RURAL 	POPULATION IS AN EXCELLENT INDICATOR OF THE 	DEVELOPMENT. </a:t>
            </a:r>
          </a:p>
          <a:p>
            <a:pPr algn="just">
              <a:buFont typeface="Wingdings" pitchFamily="2" charset="2"/>
              <a:buNone/>
            </a:pPr>
            <a:endParaRPr lang="en-US" dirty="0"/>
          </a:p>
          <a:p>
            <a:pPr algn="just">
              <a:buFont typeface="Wingdings" pitchFamily="2" charset="2"/>
              <a:buChar char="Ø"/>
            </a:pPr>
            <a:r>
              <a:rPr lang="en-US" dirty="0"/>
              <a:t>  	THE MONITORING OF NUTRITIONAL STATUS IS 	THEREFORE A VERY IMPORTANT ASPECT IN THE 	STUDY OF TRIBAL/RURAL DEVELOPMENT. OF 	PARTICULAR INTEREST IS THE NUTRITIONAL 	STATUS OF INFANTS, CHILDREN, 	PREGNANT/LACTATING MOTHERS </a:t>
            </a:r>
            <a:r>
              <a:rPr lang="en-US" dirty="0" smtClean="0"/>
              <a:t> AND </a:t>
            </a:r>
            <a:r>
              <a:rPr lang="en-US" dirty="0"/>
              <a:t>	ELDERLY 	INDIVIDUALS.</a:t>
            </a:r>
          </a:p>
          <a:p>
            <a:pPr algn="just"/>
            <a:endParaRPr lang="en-US" dirty="0"/>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160338" y="228600"/>
            <a:ext cx="7010400" cy="5859463"/>
          </a:xfrm>
          <a:prstGeom prst="rect">
            <a:avLst/>
          </a:prstGeom>
          <a:noFill/>
          <a:ln w="9525">
            <a:noFill/>
            <a:miter lim="800000"/>
            <a:headEnd/>
            <a:tailEnd/>
          </a:ln>
        </p:spPr>
        <p:txBody>
          <a:bodyPr anchor="ctr">
            <a:spAutoFit/>
          </a:bodyPr>
          <a:lstStyle/>
          <a:p>
            <a:pPr marL="342900" indent="-342900" algn="ctr"/>
            <a:r>
              <a:rPr lang="en-US" b="1" u="sng" dirty="0"/>
              <a:t>NUTRITIONAL STUDIES ON ADULTS</a:t>
            </a:r>
          </a:p>
          <a:p>
            <a:pPr marL="342900" indent="-342900" algn="ctr"/>
            <a:endParaRPr lang="en-US" b="1" u="sng" dirty="0"/>
          </a:p>
          <a:p>
            <a:pPr marL="342900" indent="-342900" algn="just">
              <a:buFont typeface="Wingdings" pitchFamily="2" charset="2"/>
              <a:buChar char="Ø"/>
            </a:pPr>
            <a:r>
              <a:rPr lang="en-US" dirty="0"/>
              <a:t>THERE ARE TWO MOST COMMONLY USED METHODS TO STUDY HEALTH/NUTRTIONAL STATUS OF ADULT. THEY ARE:</a:t>
            </a:r>
          </a:p>
          <a:p>
            <a:pPr marL="342900" indent="-342900" algn="just"/>
            <a:r>
              <a:rPr lang="en-US" dirty="0"/>
              <a:t>	1) CROSS-SECTIONAL STUDIES</a:t>
            </a:r>
          </a:p>
          <a:p>
            <a:pPr marL="342900" indent="-342900" algn="just"/>
            <a:r>
              <a:rPr lang="en-US" dirty="0"/>
              <a:t>	2) LONGITUDINAL STUDIES.</a:t>
            </a:r>
          </a:p>
          <a:p>
            <a:pPr marL="342900" indent="-342900" algn="ctr"/>
            <a:r>
              <a:rPr lang="en-US" dirty="0"/>
              <a:t>* * * * * * * * * * * * * * * * *</a:t>
            </a:r>
          </a:p>
          <a:p>
            <a:pPr marL="342900" indent="-342900" algn="just">
              <a:buFont typeface="Wingdings" pitchFamily="2" charset="2"/>
              <a:buChar char="Ø"/>
            </a:pPr>
            <a:r>
              <a:rPr lang="en-US" dirty="0"/>
              <a:t>NUTRITIONAL STATUS CAN BE DETERMINED BY SEVERAL METHODS BUT THE MOST IMPORTANT ONE IS ANTHROPOMETRY.</a:t>
            </a:r>
          </a:p>
          <a:p>
            <a:pPr marL="342900" indent="-342900" algn="ctr"/>
            <a:r>
              <a:rPr lang="en-US" dirty="0"/>
              <a:t>********</a:t>
            </a:r>
          </a:p>
          <a:p>
            <a:pPr marL="342900" indent="-342900" algn="just">
              <a:buFont typeface="Wingdings" pitchFamily="2" charset="2"/>
              <a:buChar char="Ø"/>
            </a:pPr>
            <a:r>
              <a:rPr lang="en-US" dirty="0"/>
              <a:t>THE WORD ANTHROPOMETRY IS DERIVED FROM THE ROOT WORDS </a:t>
            </a:r>
            <a:r>
              <a:rPr lang="en-US" i="1" dirty="0"/>
              <a:t>“ANTHROPOS”</a:t>
            </a:r>
            <a:r>
              <a:rPr lang="en-US" dirty="0"/>
              <a:t> MEANING MAN AND </a:t>
            </a:r>
            <a:r>
              <a:rPr lang="en-US" i="1" dirty="0"/>
              <a:t>“METRY”</a:t>
            </a:r>
            <a:r>
              <a:rPr lang="en-US" dirty="0"/>
              <a:t> </a:t>
            </a:r>
            <a:r>
              <a:rPr lang="en-US" dirty="0" smtClean="0"/>
              <a:t> MEANING  MEASUREMENT</a:t>
            </a:r>
            <a:r>
              <a:rPr lang="en-US" dirty="0"/>
              <a:t>.</a:t>
            </a:r>
          </a:p>
          <a:p>
            <a:pPr marL="342900" indent="-342900" algn="ctr"/>
            <a:r>
              <a:rPr lang="en-US" dirty="0"/>
              <a:t>***********</a:t>
            </a:r>
          </a:p>
          <a:p>
            <a:pPr marL="342900" indent="-342900" algn="just">
              <a:buFont typeface="Wingdings" pitchFamily="2" charset="2"/>
              <a:buChar char="Ø"/>
            </a:pPr>
            <a:r>
              <a:rPr lang="en-US" dirty="0"/>
              <a:t>ANTHROPOMETRIC METHODS ARE INEXPENSIVE, RELIABLE AND CAN BE EASILY UNDERTAKEN IN FIELD SETTINGS WITH THE MINIMUM USE OF EQUIPMENTS. IT IS THE MOST APPROPRIATE METHOD </a:t>
            </a:r>
            <a:r>
              <a:rPr lang="en-US"/>
              <a:t>FOR </a:t>
            </a:r>
            <a:r>
              <a:rPr lang="en-US" smtClean="0"/>
              <a:t>  LARGE </a:t>
            </a:r>
            <a:r>
              <a:rPr lang="en-US"/>
              <a:t>SCALE </a:t>
            </a:r>
            <a:r>
              <a:rPr lang="en-US" smtClean="0"/>
              <a:t> COMMUNITY  SURVEYS</a:t>
            </a:r>
            <a:r>
              <a:rPr lang="en-US" dirty="0"/>
              <a:t>.	</a:t>
            </a:r>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10.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11.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12.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13.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14.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15.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2.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3.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4.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5.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6.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7.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8.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ppt/theme/themeOverride9.xml><?xml version="1.0" encoding="utf-8"?>
<a:themeOverride xmlns:a="http://schemas.openxmlformats.org/drawingml/2006/main">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emplate/>
  <TotalTime>1122</TotalTime>
  <Words>2215</Words>
  <Application>Microsoft Office PowerPoint</Application>
  <PresentationFormat>Custom</PresentationFormat>
  <Paragraphs>526</Paragraphs>
  <Slides>51</Slides>
  <Notes>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Default Design</vt:lpstr>
      <vt:lpstr>Slide 1</vt:lpstr>
      <vt:lpstr>ANTHROPOMETRY  BASED  NUTRITIONAL STATUS  OF ADULT  TRIBAL  POPULATIONS  IN  INDIA:  AN OVERVIEW  Prof. Kaushik Bose  Ph.D. (Panjab); Ph.D. (Cantab.);  D.Sc. (Vidyasagar).  International Fellow, Unit for Biocultural Variation and Obesity (UBVO),  University of Oxford, U.K.  Department of Anthropology, Vidyasagar Univerfsity, Midnapore, West Bengal. E-mail: kaushikbose@cantab.net Mobile: 8509924017</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dc:creator>
  <cp:lastModifiedBy>admin</cp:lastModifiedBy>
  <cp:revision>368</cp:revision>
  <cp:lastPrinted>1601-01-01T00:00:00Z</cp:lastPrinted>
  <dcterms:created xsi:type="dcterms:W3CDTF">1601-01-01T00:00:00Z</dcterms:created>
  <dcterms:modified xsi:type="dcterms:W3CDTF">2020-03-26T07:31:10Z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