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sldIdLst>
    <p:sldId id="312" r:id="rId2"/>
    <p:sldId id="258" r:id="rId3"/>
    <p:sldId id="259" r:id="rId4"/>
    <p:sldId id="293" r:id="rId5"/>
    <p:sldId id="261" r:id="rId6"/>
    <p:sldId id="294" r:id="rId7"/>
    <p:sldId id="298" r:id="rId8"/>
    <p:sldId id="295" r:id="rId9"/>
    <p:sldId id="299" r:id="rId10"/>
    <p:sldId id="296" r:id="rId11"/>
    <p:sldId id="289" r:id="rId12"/>
    <p:sldId id="290" r:id="rId13"/>
    <p:sldId id="278" r:id="rId14"/>
    <p:sldId id="262" r:id="rId15"/>
    <p:sldId id="277" r:id="rId16"/>
    <p:sldId id="279" r:id="rId17"/>
    <p:sldId id="269" r:id="rId18"/>
    <p:sldId id="297" r:id="rId19"/>
    <p:sldId id="292" r:id="rId20"/>
    <p:sldId id="291" r:id="rId21"/>
    <p:sldId id="270" r:id="rId22"/>
    <p:sldId id="271" r:id="rId23"/>
    <p:sldId id="272" r:id="rId24"/>
    <p:sldId id="273" r:id="rId25"/>
    <p:sldId id="274" r:id="rId26"/>
    <p:sldId id="275" r:id="rId27"/>
    <p:sldId id="281" r:id="rId28"/>
    <p:sldId id="263" r:id="rId29"/>
    <p:sldId id="300" r:id="rId30"/>
    <p:sldId id="301" r:id="rId31"/>
    <p:sldId id="302" r:id="rId32"/>
    <p:sldId id="264" r:id="rId33"/>
    <p:sldId id="276" r:id="rId34"/>
    <p:sldId id="282" r:id="rId35"/>
    <p:sldId id="304" r:id="rId36"/>
    <p:sldId id="305" r:id="rId37"/>
    <p:sldId id="306" r:id="rId38"/>
    <p:sldId id="307" r:id="rId39"/>
    <p:sldId id="303" r:id="rId40"/>
    <p:sldId id="283" r:id="rId41"/>
    <p:sldId id="286" r:id="rId42"/>
    <p:sldId id="287" r:id="rId43"/>
    <p:sldId id="288" r:id="rId44"/>
    <p:sldId id="280" r:id="rId45"/>
    <p:sldId id="308" r:id="rId46"/>
    <p:sldId id="309" r:id="rId47"/>
    <p:sldId id="310" r:id="rId48"/>
    <p:sldId id="311" r:id="rId49"/>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062"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04FEF8A1-AAEE-4371-9CD5-8995EE7483E3}" type="datetimeFigureOut">
              <a:rPr lang="en-US" smtClean="0"/>
              <a:pPr/>
              <a:t>12/2/2019</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02F0FAC3-C680-46D4-8FAD-A7897A44E7F3}" type="slidenum">
              <a:rPr lang="en-US" smtClean="0"/>
              <a:pPr/>
              <a:t>‹#›</a:t>
            </a:fld>
            <a:endParaRPr lang="en-US"/>
          </a:p>
        </p:txBody>
      </p:sp>
    </p:spTree>
    <p:extLst>
      <p:ext uri="{BB962C8B-B14F-4D97-AF65-F5344CB8AC3E}">
        <p14:creationId xmlns:p14="http://schemas.microsoft.com/office/powerpoint/2010/main" val="2217794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3F39B3-EAB4-4AAA-BE10-8D73951B58F8}"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1EE2C2-0915-4521-87C7-AE41F9CE0BDB}"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D5CBDA-8F40-4C85-9A29-DFD24BA2C76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43BC1A-93A6-428D-9A2D-08359A5A30F5}"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250C579-60CE-48BA-A5E4-09835480B45B}" type="datetime1">
              <a:rPr lang="en-US" smtClean="0"/>
              <a:pPr/>
              <a:t>12/2/2019</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
        <p:nvSpPr>
          <p:cNvPr id="7" name="Slide Number Placeholder 6"/>
          <p:cNvSpPr>
            <a:spLocks noGrp="1"/>
          </p:cNvSpPr>
          <p:nvPr>
            <p:ph type="sldNum" sz="quarter" idx="12"/>
          </p:nvPr>
        </p:nvSpPr>
        <p:spPr/>
        <p:txBody>
          <a:bodyPr/>
          <a:lstStyle/>
          <a:p>
            <a:fld id="{30A54058-387E-4495-8C42-1279741EDF5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F3F4968-C9D3-40BE-8997-F482E0EB53D1}" type="datetime1">
              <a:rPr lang="en-US" smtClean="0"/>
              <a:pPr/>
              <a:t>12/2/2019</a:t>
            </a:fld>
            <a:endParaRPr lang="en-US"/>
          </a:p>
        </p:txBody>
      </p:sp>
      <p:sp>
        <p:nvSpPr>
          <p:cNvPr id="8" name="Footer Placeholder 7"/>
          <p:cNvSpPr>
            <a:spLocks noGrp="1"/>
          </p:cNvSpPr>
          <p:nvPr>
            <p:ph type="ftr" sz="quarter" idx="11"/>
          </p:nvPr>
        </p:nvSpPr>
        <p:spPr/>
        <p:txBody>
          <a:bodyPr/>
          <a:lstStyle/>
          <a:p>
            <a:r>
              <a:rPr lang="en-US" smtClean="0"/>
              <a:t>tapande4@gmail.com</a:t>
            </a:r>
            <a:endParaRPr lang="en-US"/>
          </a:p>
        </p:txBody>
      </p:sp>
      <p:sp>
        <p:nvSpPr>
          <p:cNvPr id="9" name="Slide Number Placeholder 8"/>
          <p:cNvSpPr>
            <a:spLocks noGrp="1"/>
          </p:cNvSpPr>
          <p:nvPr>
            <p:ph type="sldNum" sz="quarter" idx="12"/>
          </p:nvPr>
        </p:nvSpPr>
        <p:spPr/>
        <p:txBody>
          <a:bodyPr/>
          <a:lstStyle/>
          <a:p>
            <a:fld id="{30A54058-387E-4495-8C42-1279741EDF5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A919200-460F-4CEE-915B-54B9C0AEB3FA}" type="datetime1">
              <a:rPr lang="en-US" smtClean="0"/>
              <a:pPr/>
              <a:t>12/2/2019</a:t>
            </a:fld>
            <a:endParaRPr lang="en-US"/>
          </a:p>
        </p:txBody>
      </p:sp>
      <p:sp>
        <p:nvSpPr>
          <p:cNvPr id="4" name="Footer Placeholder 3"/>
          <p:cNvSpPr>
            <a:spLocks noGrp="1"/>
          </p:cNvSpPr>
          <p:nvPr>
            <p:ph type="ftr" sz="quarter" idx="11"/>
          </p:nvPr>
        </p:nvSpPr>
        <p:spPr/>
        <p:txBody>
          <a:bodyPr/>
          <a:lstStyle/>
          <a:p>
            <a:r>
              <a:rPr lang="en-US" smtClean="0"/>
              <a:t>tapande4@gmail.com</a:t>
            </a:r>
            <a:endParaRPr lang="en-US"/>
          </a:p>
        </p:txBody>
      </p:sp>
      <p:sp>
        <p:nvSpPr>
          <p:cNvPr id="5" name="Slide Number Placeholder 4"/>
          <p:cNvSpPr>
            <a:spLocks noGrp="1"/>
          </p:cNvSpPr>
          <p:nvPr>
            <p:ph type="sldNum" sz="quarter" idx="12"/>
          </p:nvPr>
        </p:nvSpPr>
        <p:spPr/>
        <p:txBody>
          <a:bodyPr/>
          <a:lstStyle/>
          <a:p>
            <a:fld id="{30A54058-387E-4495-8C42-1279741EDF5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D4FB85-5C44-46E6-A1D4-A85CAF11915C}" type="datetime1">
              <a:rPr lang="en-US" smtClean="0"/>
              <a:pPr/>
              <a:t>12/2/2019</a:t>
            </a:fld>
            <a:endParaRPr lang="en-US"/>
          </a:p>
        </p:txBody>
      </p:sp>
      <p:sp>
        <p:nvSpPr>
          <p:cNvPr id="3" name="Footer Placeholder 2"/>
          <p:cNvSpPr>
            <a:spLocks noGrp="1"/>
          </p:cNvSpPr>
          <p:nvPr>
            <p:ph type="ftr" sz="quarter" idx="11"/>
          </p:nvPr>
        </p:nvSpPr>
        <p:spPr/>
        <p:txBody>
          <a:bodyPr/>
          <a:lstStyle/>
          <a:p>
            <a:r>
              <a:rPr lang="en-US" smtClean="0"/>
              <a:t>tapande4@gmail.com</a:t>
            </a:r>
            <a:endParaRPr lang="en-US"/>
          </a:p>
        </p:txBody>
      </p:sp>
      <p:sp>
        <p:nvSpPr>
          <p:cNvPr id="4" name="Slide Number Placeholder 3"/>
          <p:cNvSpPr>
            <a:spLocks noGrp="1"/>
          </p:cNvSpPr>
          <p:nvPr>
            <p:ph type="sldNum" sz="quarter" idx="12"/>
          </p:nvPr>
        </p:nvSpPr>
        <p:spPr/>
        <p:txBody>
          <a:bodyPr/>
          <a:lstStyle/>
          <a:p>
            <a:fld id="{30A54058-387E-4495-8C42-1279741EDF5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FC831C-F5FF-4B57-A602-DA2128527B07}" type="datetime1">
              <a:rPr lang="en-US" smtClean="0"/>
              <a:pPr/>
              <a:t>12/2/2019</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
        <p:nvSpPr>
          <p:cNvPr id="7" name="Slide Number Placeholder 6"/>
          <p:cNvSpPr>
            <a:spLocks noGrp="1"/>
          </p:cNvSpPr>
          <p:nvPr>
            <p:ph type="sldNum" sz="quarter" idx="12"/>
          </p:nvPr>
        </p:nvSpPr>
        <p:spPr/>
        <p:txBody>
          <a:bodyPr/>
          <a:lstStyle/>
          <a:p>
            <a:fld id="{30A54058-387E-4495-8C42-1279741EDF5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ABD54F-0624-43BA-992C-5BD36FF05112}" type="datetime1">
              <a:rPr lang="en-US" smtClean="0"/>
              <a:pPr/>
              <a:t>12/2/2019</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
        <p:nvSpPr>
          <p:cNvPr id="7" name="Slide Number Placeholder 6"/>
          <p:cNvSpPr>
            <a:spLocks noGrp="1"/>
          </p:cNvSpPr>
          <p:nvPr>
            <p:ph type="sldNum" sz="quarter" idx="12"/>
          </p:nvPr>
        </p:nvSpPr>
        <p:spPr/>
        <p:txBody>
          <a:bodyPr/>
          <a:lstStyle/>
          <a:p>
            <a:fld id="{30A54058-387E-4495-8C42-1279741EDF5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1FA601-79FA-4E2E-B965-C9F8245354D4}" type="datetime1">
              <a:rPr lang="en-US" smtClean="0"/>
              <a:pPr/>
              <a:t>12/2/2019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tapande4@gmail.com</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A54058-387E-4495-8C42-1279741EDF5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47500" lnSpcReduction="20000"/>
          </a:bodyPr>
          <a:lstStyle/>
          <a:p>
            <a:pPr algn="ctr"/>
            <a:r>
              <a:rPr lang="en-US" sz="4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Lecture-1</a:t>
            </a:r>
          </a:p>
          <a:p>
            <a:pPr algn="ctr"/>
            <a:r>
              <a:rPr lang="en-US" sz="4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LEARNING MANAGEMENT SYSTEM</a:t>
            </a:r>
          </a:p>
          <a:p>
            <a:pPr algn="ctr"/>
            <a:r>
              <a:rPr lang="en-US" sz="4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PPT : Development of Husserl’s thought</a:t>
            </a:r>
          </a:p>
          <a:p>
            <a:pPr algn="ctr"/>
            <a:endParaRPr lang="en-US" sz="4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ctr"/>
            <a:r>
              <a:rPr lang="en-US" sz="4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Faculty Name: Professor </a:t>
            </a:r>
            <a:r>
              <a:rPr lang="en-US" sz="48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Tapan</a:t>
            </a:r>
            <a:r>
              <a:rPr lang="en-US" sz="4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Kumar De</a:t>
            </a:r>
          </a:p>
          <a:p>
            <a:pPr algn="ctr"/>
            <a:r>
              <a:rPr lang="en-US" sz="4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Subject: Philosophy</a:t>
            </a:r>
          </a:p>
          <a:p>
            <a:pPr algn="ctr"/>
            <a:r>
              <a:rPr lang="en-US" sz="4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Course Name &amp; Semester : </a:t>
            </a:r>
            <a:r>
              <a:rPr lang="en-US" sz="48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m.a</a:t>
            </a:r>
            <a:r>
              <a:rPr lang="en-US" sz="4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semester-iii</a:t>
            </a:r>
          </a:p>
          <a:p>
            <a:pPr algn="ctr"/>
            <a:r>
              <a:rPr lang="en-US" sz="4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Paper No.: phi-404</a:t>
            </a:r>
          </a:p>
          <a:p>
            <a:pPr algn="ctr"/>
            <a:r>
              <a:rPr lang="en-US" sz="4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Paper Name: continental philosophy(Phenomenology)</a:t>
            </a:r>
          </a:p>
          <a:p>
            <a:pPr algn="ctr"/>
            <a:endParaRPr lang="en-US" sz="4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ctr"/>
            <a:r>
              <a:rPr lang="en-US" sz="4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Keywords: </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phenomenology ,consciousness, intentionality, transcendental, Descriptive psychology ,</a:t>
            </a:r>
            <a:r>
              <a:rPr lang="en-US"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intentional inexistence</a:t>
            </a:r>
            <a:endParaRPr lang="en-US" sz="4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ctr"/>
            <a:endParaRPr lang="en-US" sz="4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ctr">
              <a:buNone/>
            </a:pPr>
            <a:r>
              <a:rPr lang="en-US" sz="4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p>
          <a:p>
            <a:pPr algn="ctr">
              <a:buNone/>
            </a:pPr>
            <a:r>
              <a:rPr lang="en-US" sz="4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(Signature of the Faculty</a:t>
            </a:r>
            <a:r>
              <a:rPr lang="en-US" sz="4800" dirty="0" smtClean="0"/>
              <a:t>)</a:t>
            </a:r>
            <a:endParaRPr lang="en-US" sz="4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1</a:t>
            </a:fld>
            <a:endParaRPr lang="en-US"/>
          </a:p>
        </p:txBody>
      </p:sp>
      <p:pic>
        <p:nvPicPr>
          <p:cNvPr id="7" name="Picture 6" descr="Signature TKD"/>
          <p:cNvPicPr/>
          <p:nvPr/>
        </p:nvPicPr>
        <p:blipFill>
          <a:blip r:embed="rId2" cstate="print"/>
          <a:srcRect/>
          <a:stretch>
            <a:fillRect/>
          </a:stretch>
        </p:blipFill>
        <p:spPr bwMode="auto">
          <a:xfrm>
            <a:off x="4800600" y="4724400"/>
            <a:ext cx="1905000" cy="6096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lnSpcReduction="10000"/>
          </a:bodyPr>
          <a:lstStyle/>
          <a:p>
            <a:r>
              <a:rPr lang="en-US" dirty="0" smtClean="0"/>
              <a:t>But in phenomenology the term bears a special import.</a:t>
            </a:r>
          </a:p>
          <a:p>
            <a:r>
              <a:rPr lang="en-US" dirty="0" smtClean="0"/>
              <a:t>There it is used in a technical sense to offer the typical and unique quality of our mental process.</a:t>
            </a:r>
          </a:p>
          <a:p>
            <a:r>
              <a:rPr lang="en-US" dirty="0" smtClean="0"/>
              <a:t>In Husserl's phenomenology intentionality and consciousness is used in identical sense and it is accepted that consciousness is always conscious of something.</a:t>
            </a:r>
          </a:p>
          <a:p>
            <a:r>
              <a:rPr lang="en-US" dirty="0" smtClean="0"/>
              <a:t>Not only that the concept bears an epistemic sense in phenomenology. </a:t>
            </a:r>
            <a:endParaRPr lang="en-US"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a:bodyPr>
          <a:lstStyle/>
          <a:p>
            <a:r>
              <a:rPr lang="en-US" dirty="0" smtClean="0"/>
              <a:t>Intentionality is one of the  central concepts in Husserl’s phenomenology. </a:t>
            </a:r>
          </a:p>
          <a:p>
            <a:pPr algn="just"/>
            <a:r>
              <a:rPr lang="en-US" dirty="0" smtClean="0"/>
              <a:t>Indeed, Husserl calls intentionality the “fundamental property of consciousness” and the “principle theme of phenomenology”.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It is said That the theory of Intentionality, since Edmund Husserl’s phenomenology has become an important and spectacular theory of the study of the genesis of knowledge.</a:t>
            </a:r>
          </a:p>
          <a:p>
            <a:endParaRPr lang="en-US"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pPr algn="just"/>
            <a:r>
              <a:rPr lang="en-US" dirty="0" smtClean="0"/>
              <a:t>For Husserl, however, this unique peculiarity of consciousness,  namely, to be consciousness of something is one of the wonders of consciousness to which all enigmas and riddles  of theoretical reasons leads us book. In this sense, intentionality does not stand for mere psychological fact as it does with Brentano, it has for Husserl basically on epistemological import.</a:t>
            </a:r>
          </a:p>
          <a:p>
            <a:endParaRPr lang="en-US"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just"/>
            <a:r>
              <a:rPr lang="en-US" dirty="0" smtClean="0"/>
              <a:t>This theme of intentionality is so characteristic of Husserl’s phenomenology that scholars hold that the development of Husserl’s thought can be adequately grasped if we simply follow the stages of development of his thesis of intentionality.</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For Husserl human consciousness is intentional in the sense that it refers to something or other, some content or other, so that to speak of consciousness is necessarily to imply  that it is the ‘consciousness of’.</a:t>
            </a:r>
          </a:p>
          <a:p>
            <a:endParaRPr lang="en-U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What actually intentionality is</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p:txBody>
          <a:bodyPr>
            <a:normAutofit/>
          </a:bodyPr>
          <a:lstStyle/>
          <a:p>
            <a:pPr algn="just"/>
            <a:r>
              <a:rPr lang="en-US" dirty="0" smtClean="0"/>
              <a:t> A phenomenological exploration shows that consciousness is always the consciousness of something. </a:t>
            </a:r>
          </a:p>
          <a:p>
            <a:pPr algn="just"/>
            <a:r>
              <a:rPr lang="en-US" dirty="0" smtClean="0"/>
              <a:t>This transcending character of consciousness has then identified as ‘intentionality’.</a:t>
            </a:r>
            <a:endParaRPr lang="en-US" dirty="0"/>
          </a:p>
        </p:txBody>
      </p:sp>
      <p:sp>
        <p:nvSpPr>
          <p:cNvPr id="4" name="Date Placeholder 3"/>
          <p:cNvSpPr>
            <a:spLocks noGrp="1"/>
          </p:cNvSpPr>
          <p:nvPr>
            <p:ph type="dt" sz="half" idx="10"/>
          </p:nvPr>
        </p:nvSpPr>
        <p:spPr/>
        <p:txBody>
          <a:bodyPr/>
          <a:lstStyle/>
          <a:p>
            <a:fld id="{5E74B839-A515-4D68-9065-2783971274B1}" type="datetime1">
              <a:rPr lang="en-US" smtClean="0"/>
              <a:pPr/>
              <a:t>12/2/2019</a:t>
            </a:fld>
            <a:endParaRPr lang="en-US"/>
          </a:p>
        </p:txBody>
      </p:sp>
      <p:sp>
        <p:nvSpPr>
          <p:cNvPr id="5" name="Slide Number Placeholder 4"/>
          <p:cNvSpPr>
            <a:spLocks noGrp="1"/>
          </p:cNvSpPr>
          <p:nvPr>
            <p:ph type="sldNum" sz="quarter" idx="12"/>
          </p:nvPr>
        </p:nvSpPr>
        <p:spPr/>
        <p:txBody>
          <a:bodyPr/>
          <a:lstStyle/>
          <a:p>
            <a:fld id="{30A54058-387E-4495-8C42-1279741EDF57}" type="slidenum">
              <a:rPr lang="en-US" smtClean="0"/>
              <a:pPr/>
              <a:t>14</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Source of the Concept</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a:xfrm>
            <a:off x="457200" y="1371600"/>
            <a:ext cx="8229600" cy="5105400"/>
          </a:xfrm>
        </p:spPr>
        <p:txBody>
          <a:bodyPr/>
          <a:lstStyle/>
          <a:p>
            <a:pPr algn="just"/>
            <a:r>
              <a:rPr lang="en-US" dirty="0" smtClean="0"/>
              <a:t>The origin of the concept of Intentionality is found in Medieval Scholastic Philosophy where it was used to designate some special objects with the phrase- ‘intentional inexistence’.</a:t>
            </a:r>
          </a:p>
          <a:p>
            <a:pPr algn="just"/>
            <a:r>
              <a:rPr lang="en-US" dirty="0" smtClean="0"/>
              <a:t>Brentano hired this concept from its source.</a:t>
            </a:r>
          </a:p>
          <a:p>
            <a:pPr algn="just"/>
            <a:r>
              <a:rPr lang="en-US" dirty="0" smtClean="0"/>
              <a:t>Husserl inherited it from Brentano. </a:t>
            </a:r>
            <a:endParaRPr lang="en-US"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Development of the concept</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a:xfrm>
            <a:off x="457200" y="1371600"/>
            <a:ext cx="8229600" cy="4754563"/>
          </a:xfrm>
        </p:spPr>
        <p:txBody>
          <a:bodyPr>
            <a:normAutofit fontScale="85000" lnSpcReduction="10000"/>
          </a:bodyPr>
          <a:lstStyle/>
          <a:p>
            <a:pPr algn="just"/>
            <a:r>
              <a:rPr lang="en-US" dirty="0" smtClean="0"/>
              <a:t>Brentano used this concept in his own way. In the first stage he focused on the concept intentional inexistence. Later on he tried to get out of this concept and he expressed his desire in a letter written to Marry in 1905.</a:t>
            </a:r>
          </a:p>
          <a:p>
            <a:pPr algn="just"/>
            <a:r>
              <a:rPr lang="en-US" dirty="0" smtClean="0"/>
              <a:t>Husserl takes the first part of the explanation given by his Teacher Brentano and rejected the rest one.</a:t>
            </a:r>
          </a:p>
          <a:p>
            <a:pPr algn="just"/>
            <a:r>
              <a:rPr lang="en-US" dirty="0" smtClean="0"/>
              <a:t>He also used this concept in a broad sense than Brentano.</a:t>
            </a:r>
          </a:p>
          <a:p>
            <a:pPr algn="just"/>
            <a:r>
              <a:rPr lang="en-US" dirty="0" smtClean="0"/>
              <a:t>Epistemological import was given to the concept by Husserl.</a:t>
            </a:r>
            <a:endParaRPr lang="en-US"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Brentano’s Thesis</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a:xfrm>
            <a:off x="457200" y="1371600"/>
            <a:ext cx="8229600" cy="4754563"/>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just"/>
            <a:r>
              <a:rPr lang="en-US" dirty="0" smtClean="0"/>
              <a:t>While investigating psychical (mental) phenomena Brentano discovered that every psychical phenomena is characteristically different from psychical phenomena by being intentionally related to some object.</a:t>
            </a:r>
          </a:p>
          <a:p>
            <a:pPr algn="just"/>
            <a:r>
              <a:rPr lang="en-US" dirty="0" smtClean="0"/>
              <a:t> He contended that intentionality is the sufficiently distinguishing feature of all mental phenomena, while no non-mental (i.e. physical) phenomena deserves this peculiarity.</a:t>
            </a:r>
          </a:p>
          <a:p>
            <a:endParaRPr 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Date Placeholder 3"/>
          <p:cNvSpPr>
            <a:spLocks noGrp="1"/>
          </p:cNvSpPr>
          <p:nvPr>
            <p:ph type="dt" sz="half" idx="10"/>
          </p:nvPr>
        </p:nvSpPr>
        <p:spPr/>
        <p:txBody>
          <a:bodyPr/>
          <a:lstStyle/>
          <a:p>
            <a:fld id="{7F1C23E6-F92B-4350-B041-B1B3D9C9621C}" type="datetime1">
              <a:rPr lang="en-US" smtClean="0"/>
              <a:pPr/>
              <a:t>12/2/2019</a:t>
            </a:fld>
            <a:endParaRPr lang="en-US"/>
          </a:p>
        </p:txBody>
      </p:sp>
      <p:sp>
        <p:nvSpPr>
          <p:cNvPr id="5" name="Slide Number Placeholder 4"/>
          <p:cNvSpPr>
            <a:spLocks noGrp="1"/>
          </p:cNvSpPr>
          <p:nvPr>
            <p:ph type="sldNum" sz="quarter" idx="12"/>
          </p:nvPr>
        </p:nvSpPr>
        <p:spPr/>
        <p:txBody>
          <a:bodyPr/>
          <a:lstStyle/>
          <a:p>
            <a:fld id="{30A54058-387E-4495-8C42-1279741EDF57}" type="slidenum">
              <a:rPr lang="en-US" smtClean="0"/>
              <a:pPr/>
              <a:t>17</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lstStyle/>
          <a:p>
            <a:pPr algn="just"/>
            <a:r>
              <a:rPr lang="en-US" sz="3600" dirty="0" smtClean="0"/>
              <a:t>His first concern in </a:t>
            </a:r>
            <a:r>
              <a:rPr lang="en-US" sz="3600" b="1" dirty="0" smtClean="0"/>
              <a:t>psychology from empirical standpoint </a:t>
            </a:r>
            <a:r>
              <a:rPr lang="en-US" sz="3600" dirty="0" smtClean="0"/>
              <a:t>was to find out a characteristic which could distinguish psychical phenomena from physical phenomena. </a:t>
            </a:r>
          </a:p>
          <a:p>
            <a:pPr algn="just"/>
            <a:r>
              <a:rPr lang="en-US" sz="3600" dirty="0" smtClean="0"/>
              <a:t>It is said in this connection that he came to see intentionality as decisive constituent of psychical facts.</a:t>
            </a:r>
          </a:p>
          <a:p>
            <a:endParaRPr lang="en-US"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943600"/>
          </a:xfrm>
        </p:spPr>
        <p:txBody>
          <a:bodyPr>
            <a:normAutofit fontScale="77500" lnSpcReduction="20000"/>
          </a:bodyPr>
          <a:lstStyle/>
          <a:p>
            <a:pPr algn="just"/>
            <a:r>
              <a:rPr lang="en-US" dirty="0" smtClean="0"/>
              <a:t>He writes. “Every psychical phenomena is  characterized by what that scholastic of the  Middle Ages called the intentional inexistence of an object, and  what we should like to call, although not quite unambiguously, the reference (</a:t>
            </a:r>
            <a:r>
              <a:rPr lang="en-US" dirty="0" err="1" smtClean="0"/>
              <a:t>Beziehung</a:t>
            </a:r>
            <a:r>
              <a:rPr lang="en-US" dirty="0" smtClean="0"/>
              <a:t>) to a content, , the directedness (</a:t>
            </a:r>
            <a:r>
              <a:rPr lang="en-US" dirty="0" err="1" smtClean="0"/>
              <a:t>Richtung</a:t>
            </a:r>
            <a:r>
              <a:rPr lang="en-US" dirty="0" smtClean="0"/>
              <a:t>) toward an object (which in this context is not to be understood as something real) or the </a:t>
            </a:r>
            <a:r>
              <a:rPr lang="en-US" dirty="0" err="1" smtClean="0"/>
              <a:t>imanent</a:t>
            </a:r>
            <a:r>
              <a:rPr lang="en-US" dirty="0" smtClean="0"/>
              <a:t> object quality (</a:t>
            </a:r>
            <a:r>
              <a:rPr lang="en-US" dirty="0" err="1" smtClean="0"/>
              <a:t>imanent</a:t>
            </a:r>
            <a:r>
              <a:rPr lang="en-US" dirty="0" smtClean="0"/>
              <a:t> </a:t>
            </a:r>
            <a:r>
              <a:rPr lang="en-US" dirty="0" err="1" smtClean="0"/>
              <a:t>Gegenstaindlichkeit</a:t>
            </a:r>
            <a:r>
              <a:rPr lang="en-US" dirty="0" smtClean="0"/>
              <a:t>). Each contains something as its object, though not each in the same manner. In the representation (</a:t>
            </a:r>
            <a:r>
              <a:rPr lang="en-US" dirty="0" err="1" smtClean="0"/>
              <a:t>Vorstellung</a:t>
            </a:r>
            <a:r>
              <a:rPr lang="en-US" dirty="0" smtClean="0"/>
              <a:t>) something is  represented, in the judgment something is acknowledged or rejected, in desiring etc. This  intentional inexistence is peculiar alone to physical phenomena. No physical phenomenon shows anything like it. And thus we can define psychical phenomena by saying that they are such phenomena as contains objects in themselves by way of intention ( intentional)</a:t>
            </a:r>
          </a:p>
          <a:p>
            <a:pPr algn="just"/>
            <a:endParaRPr lang="en-US"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92288" y="5715000"/>
            <a:ext cx="5486400" cy="685800"/>
          </a:xfrm>
        </p:spPr>
        <p:txBody>
          <a:bodyPr/>
          <a:lstStyle/>
          <a:p>
            <a:r>
              <a:rPr lang="en-US" dirty="0" smtClean="0"/>
              <a:t>Edmund Husserl</a:t>
            </a:r>
            <a:endParaRPr lang="en-US" dirty="0"/>
          </a:p>
        </p:txBody>
      </p:sp>
      <p:pic>
        <p:nvPicPr>
          <p:cNvPr id="1026" name="Picture 2" descr="C:\Users\TAPAN DEY\Desktop\Husserl.jpg"/>
          <p:cNvPicPr>
            <a:picLocks noGrp="1" noChangeAspect="1" noChangeArrowheads="1"/>
          </p:cNvPicPr>
          <p:nvPr>
            <p:ph type="pic" idx="1"/>
          </p:nvPr>
        </p:nvPicPr>
        <p:blipFill>
          <a:blip r:embed="rId2"/>
          <a:srcRect t="23992" b="23992"/>
          <a:stretch>
            <a:fillRect/>
          </a:stretch>
        </p:blipFill>
        <p:spPr bwMode="auto">
          <a:xfrm>
            <a:off x="1219200" y="762000"/>
            <a:ext cx="4800600" cy="4953000"/>
          </a:xfrm>
          <a:prstGeom prst="rect">
            <a:avLst/>
          </a:prstGeom>
          <a:noFill/>
        </p:spPr>
      </p:pic>
      <p:sp>
        <p:nvSpPr>
          <p:cNvPr id="7" name="Rectangle 6"/>
          <p:cNvSpPr/>
          <p:nvPr/>
        </p:nvSpPr>
        <p:spPr>
          <a:xfrm>
            <a:off x="6324600" y="1219200"/>
            <a:ext cx="2514600" cy="1754326"/>
          </a:xfrm>
          <a:prstGeom prst="rect">
            <a:avLst/>
          </a:prstGeom>
        </p:spPr>
        <p:txBody>
          <a:bodyPr wrap="square">
            <a:spAutoFit/>
          </a:bodyPr>
          <a:lstStyle/>
          <a:p>
            <a:r>
              <a:rPr lang="en-US" dirty="0" smtClean="0"/>
              <a:t>Born: 8 April 1859, Czech Republic</a:t>
            </a:r>
          </a:p>
          <a:p>
            <a:r>
              <a:rPr lang="en-US" b="1" dirty="0" smtClean="0"/>
              <a:t>Died : </a:t>
            </a:r>
            <a:r>
              <a:rPr lang="en-US" dirty="0" smtClean="0"/>
              <a:t>27 April 1938, Freiburg, Germany      </a:t>
            </a:r>
          </a:p>
          <a:p>
            <a:r>
              <a:rPr lang="en-US" b="1" dirty="0" smtClean="0"/>
              <a:t>Full Name : </a:t>
            </a:r>
            <a:r>
              <a:rPr lang="en-US" dirty="0" smtClean="0"/>
              <a:t>Edmund Gustav Albrecht Husserl</a:t>
            </a:r>
            <a:endParaRPr lang="en-US" dirty="0"/>
          </a:p>
        </p:txBody>
      </p:sp>
      <p:sp>
        <p:nvSpPr>
          <p:cNvPr id="6" name="Date Placeholder 5"/>
          <p:cNvSpPr>
            <a:spLocks noGrp="1"/>
          </p:cNvSpPr>
          <p:nvPr>
            <p:ph type="dt" sz="half" idx="10"/>
          </p:nvPr>
        </p:nvSpPr>
        <p:spPr/>
        <p:txBody>
          <a:bodyPr/>
          <a:lstStyle/>
          <a:p>
            <a:fld id="{AEC82867-B875-4C18-9439-3CD02453B2A1}" type="datetime1">
              <a:rPr lang="en-US" smtClean="0"/>
              <a:pPr/>
              <a:t>12/2/2019</a:t>
            </a:fld>
            <a:endParaRPr lang="en-US"/>
          </a:p>
        </p:txBody>
      </p:sp>
      <p:sp>
        <p:nvSpPr>
          <p:cNvPr id="8" name="Slide Number Placeholder 7"/>
          <p:cNvSpPr>
            <a:spLocks noGrp="1"/>
          </p:cNvSpPr>
          <p:nvPr>
            <p:ph type="sldNum" sz="quarter" idx="12"/>
          </p:nvPr>
        </p:nvSpPr>
        <p:spPr/>
        <p:txBody>
          <a:bodyPr/>
          <a:lstStyle/>
          <a:p>
            <a:fld id="{30A54058-387E-4495-8C42-1279741EDF57}" type="slidenum">
              <a:rPr lang="en-US" smtClean="0"/>
              <a:pPr/>
              <a:t>2</a:t>
            </a:fld>
            <a:endParaRPr lang="en-US"/>
          </a:p>
        </p:txBody>
      </p:sp>
      <p:sp>
        <p:nvSpPr>
          <p:cNvPr id="9" name="Footer Placeholder 8"/>
          <p:cNvSpPr>
            <a:spLocks noGrp="1"/>
          </p:cNvSpPr>
          <p:nvPr>
            <p:ph type="ftr" sz="quarter" idx="11"/>
          </p:nvPr>
        </p:nvSpPr>
        <p:spPr/>
        <p:txBody>
          <a:bodyPr/>
          <a:lstStyle/>
          <a:p>
            <a:r>
              <a:rPr lang="en-US" smtClean="0"/>
              <a:t>tapande4@gmail.com</a:t>
            </a: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pPr algn="just"/>
            <a:r>
              <a:rPr lang="en-US" sz="3600" dirty="0" smtClean="0"/>
              <a:t>Brentano is famous for a very strong doctrine about intentionality.</a:t>
            </a:r>
          </a:p>
          <a:p>
            <a:pPr algn="just"/>
            <a:r>
              <a:rPr lang="en-US" sz="3600" dirty="0" smtClean="0"/>
              <a:t> He claimed that intentionality is the defining characteristic of the mental, i.e., that </a:t>
            </a:r>
            <a:r>
              <a:rPr lang="en-US" sz="3600" i="1" dirty="0" smtClean="0"/>
              <a:t>all mental phenomena are intentional and only mental phenomena are intentional. </a:t>
            </a:r>
            <a:endParaRPr lang="en-US" sz="3600" dirty="0" smtClean="0"/>
          </a:p>
          <a:p>
            <a:endParaRPr lang="en-US"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just"/>
            <a:r>
              <a:rPr lang="en-US" dirty="0" smtClean="0"/>
              <a:t>Brentano accordingly characterized the intentionality of mental states and experiences as their feature of each being “directed toward something”.</a:t>
            </a:r>
          </a:p>
          <a:p>
            <a:pPr algn="just"/>
            <a:r>
              <a:rPr lang="en-US" dirty="0" smtClean="0"/>
              <a:t>Intentionality in this technical sense then subsumes the everyday notion of doing something “intentionally”: an action is intentional when done with a certain “intention”, i.e., a mental state of “aiming” toward a certain state of affairs. </a:t>
            </a:r>
          </a:p>
          <a:p>
            <a:endParaRPr lang="en-U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Date Placeholder 3"/>
          <p:cNvSpPr>
            <a:spLocks noGrp="1"/>
          </p:cNvSpPr>
          <p:nvPr>
            <p:ph type="dt" sz="half" idx="10"/>
          </p:nvPr>
        </p:nvSpPr>
        <p:spPr/>
        <p:txBody>
          <a:bodyPr/>
          <a:lstStyle/>
          <a:p>
            <a:fld id="{F715900A-96D6-4DFC-9B99-5EB5FBB63E79}" type="datetime1">
              <a:rPr lang="en-US" smtClean="0"/>
              <a:pPr/>
              <a:t>12/2/2019</a:t>
            </a:fld>
            <a:endParaRPr lang="en-US"/>
          </a:p>
        </p:txBody>
      </p:sp>
      <p:sp>
        <p:nvSpPr>
          <p:cNvPr id="5" name="Slide Number Placeholder 4"/>
          <p:cNvSpPr>
            <a:spLocks noGrp="1"/>
          </p:cNvSpPr>
          <p:nvPr>
            <p:ph type="sldNum" sz="quarter" idx="12"/>
          </p:nvPr>
        </p:nvSpPr>
        <p:spPr/>
        <p:txBody>
          <a:bodyPr/>
          <a:lstStyle/>
          <a:p>
            <a:fld id="{30A54058-387E-4495-8C42-1279741EDF57}" type="slidenum">
              <a:rPr lang="en-US" smtClean="0"/>
              <a:pPr/>
              <a:t>21</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62000"/>
          </a:xfrm>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Influence on Brentano</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a:xfrm>
            <a:off x="457200" y="1295400"/>
            <a:ext cx="8229600" cy="4830763"/>
          </a:xfrm>
        </p:spPr>
        <p:txBody>
          <a:bodyPr>
            <a:normAutofit lnSpcReduction="10000"/>
          </a:bodyPr>
          <a:lstStyle/>
          <a:p>
            <a:pPr algn="just"/>
            <a:r>
              <a:rPr lang="en-US" dirty="0" smtClean="0">
                <a:latin typeface="Times New Roman" pitchFamily="18" charset="0"/>
                <a:cs typeface="Times New Roman" pitchFamily="18" charset="0"/>
              </a:rPr>
              <a:t>Brentano  is doing a re-introduction of a mediaeval philosophical notion into contemporary use.</a:t>
            </a:r>
          </a:p>
          <a:p>
            <a:pPr algn="just"/>
            <a:r>
              <a:rPr lang="en-US" smtClean="0"/>
              <a:t>Brentano's </a:t>
            </a:r>
            <a:r>
              <a:rPr lang="en-US" dirty="0" smtClean="0"/>
              <a:t>account of intentionality consists in the claim that the object of the presentation is somehow contained in the presentation itself.</a:t>
            </a:r>
          </a:p>
          <a:p>
            <a:pPr algn="just"/>
            <a:r>
              <a:rPr lang="en-US" dirty="0" smtClean="0"/>
              <a:t>A major consequence of this claim would be that the object is then devoid of independent existence, i.e. its existence on the  presentation.</a:t>
            </a:r>
            <a:endParaRPr lang="en-US"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C5139883-DEC4-4840-8104-DA906CC5113C}" type="datetime1">
              <a:rPr lang="en-US" smtClean="0"/>
              <a:pPr/>
              <a:t>12/2/2019</a:t>
            </a:fld>
            <a:endParaRPr lang="en-US"/>
          </a:p>
        </p:txBody>
      </p:sp>
      <p:sp>
        <p:nvSpPr>
          <p:cNvPr id="5" name="Slide Number Placeholder 4"/>
          <p:cNvSpPr>
            <a:spLocks noGrp="1"/>
          </p:cNvSpPr>
          <p:nvPr>
            <p:ph type="sldNum" sz="quarter" idx="12"/>
          </p:nvPr>
        </p:nvSpPr>
        <p:spPr/>
        <p:txBody>
          <a:bodyPr/>
          <a:lstStyle/>
          <a:p>
            <a:fld id="{30A54058-387E-4495-8C42-1279741EDF57}" type="slidenum">
              <a:rPr lang="en-US" smtClean="0"/>
              <a:pPr/>
              <a:t>22</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algn="just"/>
            <a:r>
              <a:rPr lang="en-US" dirty="0" smtClean="0"/>
              <a:t>These passage contains two different theses: one, an ontological thesis about the nature of certain objects of thought and of other psychological attitudes; the other a psychological thesis implying that reference to an object is what distinguishes the mental or psychical from the physical. </a:t>
            </a:r>
          </a:p>
          <a:p>
            <a:pPr algn="just"/>
            <a:r>
              <a:rPr lang="en-US" dirty="0" smtClean="0"/>
              <a:t>According to the doctrine of intentional inexistence, the object of the thought about a unicorn is a unicorn, but a unicorn with a mode of being (intentional inexistence, immanent objectivity, or existence in the understanding) that is short of actuality but more than nothingness.</a:t>
            </a:r>
            <a:endParaRPr lang="en-US" dirty="0"/>
          </a:p>
        </p:txBody>
      </p:sp>
      <p:sp>
        <p:nvSpPr>
          <p:cNvPr id="4" name="Date Placeholder 3"/>
          <p:cNvSpPr>
            <a:spLocks noGrp="1"/>
          </p:cNvSpPr>
          <p:nvPr>
            <p:ph type="dt" sz="half" idx="10"/>
          </p:nvPr>
        </p:nvSpPr>
        <p:spPr/>
        <p:txBody>
          <a:bodyPr/>
          <a:lstStyle/>
          <a:p>
            <a:fld id="{38BDD18C-6A9C-44BD-87E3-5FC9DE32FFB9}" type="datetime1">
              <a:rPr lang="en-US" smtClean="0"/>
              <a:pPr/>
              <a:t>12/2/2019</a:t>
            </a:fld>
            <a:endParaRPr lang="en-US"/>
          </a:p>
        </p:txBody>
      </p:sp>
      <p:sp>
        <p:nvSpPr>
          <p:cNvPr id="5" name="Slide Number Placeholder 4"/>
          <p:cNvSpPr>
            <a:spLocks noGrp="1"/>
          </p:cNvSpPr>
          <p:nvPr>
            <p:ph type="sldNum" sz="quarter" idx="12"/>
          </p:nvPr>
        </p:nvSpPr>
        <p:spPr/>
        <p:txBody>
          <a:bodyPr/>
          <a:lstStyle/>
          <a:p>
            <a:fld id="{30A54058-387E-4495-8C42-1279741EDF57}" type="slidenum">
              <a:rPr lang="en-US" smtClean="0"/>
              <a:pPr/>
              <a:t>23</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pPr algn="just"/>
            <a:r>
              <a:rPr lang="en-US" dirty="0" smtClean="0"/>
              <a:t>The introduction of the notion of intentionality seems to succeed in describing the psychical phenomena. The main feature of these phenomena therefore consists in their reference to a certain object.</a:t>
            </a:r>
          </a:p>
          <a:p>
            <a:pPr algn="just"/>
            <a:r>
              <a:rPr lang="en-US" dirty="0" smtClean="0"/>
              <a:t> However, the above characterization does not succeed in describing the reference itself. It is undeniable that presentations are always presentations of something.</a:t>
            </a:r>
          </a:p>
        </p:txBody>
      </p:sp>
      <p:sp>
        <p:nvSpPr>
          <p:cNvPr id="4" name="Date Placeholder 3"/>
          <p:cNvSpPr>
            <a:spLocks noGrp="1"/>
          </p:cNvSpPr>
          <p:nvPr>
            <p:ph type="dt" sz="half" idx="10"/>
          </p:nvPr>
        </p:nvSpPr>
        <p:spPr/>
        <p:txBody>
          <a:bodyPr/>
          <a:lstStyle/>
          <a:p>
            <a:fld id="{4E03BC99-BAC0-4C96-9B63-407DAD3E80FF}" type="datetime1">
              <a:rPr lang="en-US" smtClean="0"/>
              <a:pPr/>
              <a:t>12/2/2019</a:t>
            </a:fld>
            <a:endParaRPr lang="en-US"/>
          </a:p>
        </p:txBody>
      </p:sp>
      <p:sp>
        <p:nvSpPr>
          <p:cNvPr id="5" name="Slide Number Placeholder 4"/>
          <p:cNvSpPr>
            <a:spLocks noGrp="1"/>
          </p:cNvSpPr>
          <p:nvPr>
            <p:ph type="sldNum" sz="quarter" idx="12"/>
          </p:nvPr>
        </p:nvSpPr>
        <p:spPr/>
        <p:txBody>
          <a:bodyPr/>
          <a:lstStyle/>
          <a:p>
            <a:fld id="{30A54058-387E-4495-8C42-1279741EDF57}" type="slidenum">
              <a:rPr lang="en-US" smtClean="0"/>
              <a:pPr/>
              <a:t>24</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Example</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a:xfrm>
            <a:off x="457200" y="1066800"/>
            <a:ext cx="8229600" cy="5486400"/>
          </a:xfrm>
        </p:spPr>
        <p:txBody>
          <a:bodyPr>
            <a:normAutofit fontScale="85000" lnSpcReduction="20000"/>
          </a:bodyPr>
          <a:lstStyle/>
          <a:p>
            <a:pPr algn="just"/>
            <a:r>
              <a:rPr lang="en-US" dirty="0" smtClean="0">
                <a:latin typeface="Times New Roman" pitchFamily="18" charset="0"/>
                <a:cs typeface="Times New Roman" pitchFamily="18" charset="0"/>
              </a:rPr>
              <a:t>I have a presentation of an actual apple tree, then the object of my presentation is the apple tree itself, existing in the physical world. It is an essential property of this apple tree that it exists in the unmodified sense of the word, i.e. without any restrictive qualification. </a:t>
            </a:r>
          </a:p>
          <a:p>
            <a:pPr algn="just"/>
            <a:r>
              <a:rPr lang="en-US" dirty="0" smtClean="0">
                <a:latin typeface="Times New Roman" pitchFamily="18" charset="0"/>
                <a:cs typeface="Times New Roman" pitchFamily="18" charset="0"/>
              </a:rPr>
              <a:t>Though I can have a presentation of an apple tree whose existence is “short of actuality but more than nothingness” (like when I present myself an apple tree that does not really exists, e.g. an apple tree that is merely thought of), that presentation would differ from the former one. </a:t>
            </a:r>
          </a:p>
          <a:p>
            <a:pPr algn="just"/>
            <a:r>
              <a:rPr lang="en-US" dirty="0" smtClean="0">
                <a:latin typeface="Times New Roman" pitchFamily="18" charset="0"/>
                <a:cs typeface="Times New Roman" pitchFamily="18" charset="0"/>
              </a:rPr>
              <a:t>Brentano's account of intentional reference thus, it seems, substitutes the object qua intentional object (an object that is merely thought of) in place of the object of an intentional relationship.</a:t>
            </a:r>
          </a:p>
          <a:p>
            <a:endParaRPr lang="en-US" dirty="0"/>
          </a:p>
        </p:txBody>
      </p:sp>
      <p:sp>
        <p:nvSpPr>
          <p:cNvPr id="4" name="Date Placeholder 3"/>
          <p:cNvSpPr>
            <a:spLocks noGrp="1"/>
          </p:cNvSpPr>
          <p:nvPr>
            <p:ph type="dt" sz="half" idx="10"/>
          </p:nvPr>
        </p:nvSpPr>
        <p:spPr/>
        <p:txBody>
          <a:bodyPr/>
          <a:lstStyle/>
          <a:p>
            <a:fld id="{53722D3E-2BCE-4630-BC49-694F41DC3B25}" type="datetime1">
              <a:rPr lang="en-US" smtClean="0"/>
              <a:pPr/>
              <a:t>12/2/2019</a:t>
            </a:fld>
            <a:endParaRPr lang="en-US"/>
          </a:p>
        </p:txBody>
      </p:sp>
      <p:sp>
        <p:nvSpPr>
          <p:cNvPr id="5" name="Slide Number Placeholder 4"/>
          <p:cNvSpPr>
            <a:spLocks noGrp="1"/>
          </p:cNvSpPr>
          <p:nvPr>
            <p:ph type="sldNum" sz="quarter" idx="12"/>
          </p:nvPr>
        </p:nvSpPr>
        <p:spPr/>
        <p:txBody>
          <a:bodyPr/>
          <a:lstStyle/>
          <a:p>
            <a:fld id="{30A54058-387E-4495-8C42-1279741EDF57}" type="slidenum">
              <a:rPr lang="en-US" smtClean="0"/>
              <a:pPr/>
              <a:t>25</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pPr algn="just"/>
            <a:r>
              <a:rPr lang="en-US" dirty="0" smtClean="0"/>
              <a:t>Brentano  claims that it is the “intentional inexistence” which “characterizes” the psychical phenomena. </a:t>
            </a:r>
          </a:p>
          <a:p>
            <a:pPr algn="just"/>
            <a:r>
              <a:rPr lang="en-US" dirty="0" smtClean="0"/>
              <a:t>Moreover, in the Psychology the introduction of the notion of intentionality occurs, as a search for a criterion of the division between psychical and physical phenomena.</a:t>
            </a:r>
          </a:p>
          <a:p>
            <a:pPr algn="just"/>
            <a:r>
              <a:rPr lang="en-US" dirty="0" smtClean="0"/>
              <a:t> He considers intentionality to provide a positive characterization of the psychical phenomena, and refers back to it many times.</a:t>
            </a:r>
            <a:endParaRPr lang="en-US" dirty="0"/>
          </a:p>
        </p:txBody>
      </p:sp>
      <p:sp>
        <p:nvSpPr>
          <p:cNvPr id="4" name="Date Placeholder 3"/>
          <p:cNvSpPr>
            <a:spLocks noGrp="1"/>
          </p:cNvSpPr>
          <p:nvPr>
            <p:ph type="dt" sz="half" idx="10"/>
          </p:nvPr>
        </p:nvSpPr>
        <p:spPr/>
        <p:txBody>
          <a:bodyPr/>
          <a:lstStyle/>
          <a:p>
            <a:fld id="{E1841F6C-83ED-48CD-8AC5-507FD90B513F}" type="datetime1">
              <a:rPr lang="en-US" smtClean="0"/>
              <a:pPr/>
              <a:t>12/2/2019</a:t>
            </a:fld>
            <a:endParaRPr lang="en-US"/>
          </a:p>
        </p:txBody>
      </p:sp>
      <p:sp>
        <p:nvSpPr>
          <p:cNvPr id="5" name="Slide Number Placeholder 4"/>
          <p:cNvSpPr>
            <a:spLocks noGrp="1"/>
          </p:cNvSpPr>
          <p:nvPr>
            <p:ph type="sldNum" sz="quarter" idx="12"/>
          </p:nvPr>
        </p:nvSpPr>
        <p:spPr/>
        <p:txBody>
          <a:bodyPr/>
          <a:lstStyle/>
          <a:p>
            <a:fld id="{30A54058-387E-4495-8C42-1279741EDF57}" type="slidenum">
              <a:rPr lang="en-US" smtClean="0"/>
              <a:pPr/>
              <a:t>26</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pPr algn="just"/>
            <a:r>
              <a:rPr lang="en-US" sz="3600" dirty="0" smtClean="0"/>
              <a:t>He claimed that intentionality is the defining characteristic of the mental, i.e., that all mental phenomena are intentional and only mental phenomena are intentional.</a:t>
            </a:r>
          </a:p>
          <a:p>
            <a:pPr algn="just"/>
            <a:r>
              <a:rPr lang="en-US" sz="3600" dirty="0" smtClean="0"/>
              <a:t> This claim has come to be known as “Brentano’s Thesis”. </a:t>
            </a:r>
            <a:endParaRPr lang="en-US" sz="3600"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92500" lnSpcReduction="10000"/>
          </a:bodyPr>
          <a:lstStyle/>
          <a:p>
            <a:pPr algn="just"/>
            <a:r>
              <a:rPr lang="en-US" dirty="0" smtClean="0"/>
              <a:t>The second characterization of the psychic phenomenon, </a:t>
            </a:r>
            <a:r>
              <a:rPr lang="en-US" dirty="0" err="1" smtClean="0"/>
              <a:t>viz</a:t>
            </a:r>
            <a:r>
              <a:rPr lang="en-US" dirty="0" smtClean="0"/>
              <a:t> , ‘ reference to are object’ is more important and permanent  one for Brentano. </a:t>
            </a:r>
          </a:p>
          <a:p>
            <a:pPr algn="just"/>
            <a:r>
              <a:rPr lang="en-US" dirty="0" smtClean="0"/>
              <a:t>As </a:t>
            </a:r>
            <a:r>
              <a:rPr lang="en-US" dirty="0" err="1" smtClean="0"/>
              <a:t>Spiegelberg</a:t>
            </a:r>
            <a:r>
              <a:rPr lang="en-US" dirty="0" smtClean="0"/>
              <a:t> remarks, this characterization is completely original with Brentano, except for whatever credit he himself generously extends to  Aristotle for its  ‘first germs’ in a rather short passage of metaphysics ultimately, reference to an object is thus the decisive and indispensable feature of any mental or psychical phenomenon. No hearing without something heard, no believing without something believed!</a:t>
            </a:r>
          </a:p>
          <a:p>
            <a:endParaRPr lang="en-US" dirty="0"/>
          </a:p>
        </p:txBody>
      </p:sp>
      <p:sp>
        <p:nvSpPr>
          <p:cNvPr id="4" name="Date Placeholder 3"/>
          <p:cNvSpPr>
            <a:spLocks noGrp="1"/>
          </p:cNvSpPr>
          <p:nvPr>
            <p:ph type="dt" sz="half" idx="10"/>
          </p:nvPr>
        </p:nvSpPr>
        <p:spPr/>
        <p:txBody>
          <a:bodyPr/>
          <a:lstStyle/>
          <a:p>
            <a:fld id="{B274282D-5FD9-4BED-B828-8D39B72507AD}" type="datetime1">
              <a:rPr lang="en-US" smtClean="0"/>
              <a:pPr/>
              <a:t>12/2/2019</a:t>
            </a:fld>
            <a:endParaRPr lang="en-US" dirty="0"/>
          </a:p>
        </p:txBody>
      </p:sp>
      <p:sp>
        <p:nvSpPr>
          <p:cNvPr id="5" name="Slide Number Placeholder 4"/>
          <p:cNvSpPr>
            <a:spLocks noGrp="1"/>
          </p:cNvSpPr>
          <p:nvPr>
            <p:ph type="sldNum" sz="quarter" idx="12"/>
          </p:nvPr>
        </p:nvSpPr>
        <p:spPr/>
        <p:txBody>
          <a:bodyPr/>
          <a:lstStyle/>
          <a:p>
            <a:fld id="{30A54058-387E-4495-8C42-1279741EDF57}" type="slidenum">
              <a:rPr lang="en-US" smtClean="0"/>
              <a:pPr/>
              <a:t>28</a:t>
            </a:fld>
            <a:endParaRPr lang="en-US" dirty="0"/>
          </a:p>
        </p:txBody>
      </p:sp>
      <p:sp>
        <p:nvSpPr>
          <p:cNvPr id="6" name="Footer Placeholder 5"/>
          <p:cNvSpPr>
            <a:spLocks noGrp="1"/>
          </p:cNvSpPr>
          <p:nvPr>
            <p:ph type="ftr" sz="quarter" idx="11"/>
          </p:nvPr>
        </p:nvSpPr>
        <p:spPr/>
        <p:txBody>
          <a:bodyPr/>
          <a:lstStyle/>
          <a:p>
            <a:r>
              <a:rPr lang="en-US" dirty="0" smtClean="0"/>
              <a:t>tapande4@gmail.com</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Autofit/>
          </a:bodyPr>
          <a:lstStyle/>
          <a:p>
            <a:pPr algn="just"/>
            <a:r>
              <a:rPr lang="en-US" sz="3600" dirty="0" smtClean="0"/>
              <a:t>It is clear that Brentano introduced the concept in psychological sense. He wrote in his ‘Psychology from an Empirical Standpoint’, “Every phenomenon is characterized by …..reference to a content, direction toward an object……In presentation something is presented, in judging something is affirmed or denied, in love loved, in hate hated in desire desired, and so on”</a:t>
            </a:r>
            <a:endParaRPr lang="en-US" sz="3600"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Husserl’s Major Works</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a:xfrm>
            <a:off x="457200" y="1371600"/>
            <a:ext cx="8229600" cy="4754563"/>
          </a:xfrm>
        </p:spPr>
        <p:txBody>
          <a:bodyPr>
            <a:normAutofit fontScale="70000" lnSpcReduction="20000"/>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3600" dirty="0">
                <a:latin typeface="Times New Roman" pitchFamily="18" charset="0"/>
                <a:cs typeface="Times New Roman" pitchFamily="18" charset="0"/>
              </a:rPr>
              <a:t>Logical Investigations </a:t>
            </a:r>
            <a:r>
              <a:rPr lang="en-US" sz="3600" dirty="0" smtClean="0">
                <a:latin typeface="Times New Roman" pitchFamily="18" charset="0"/>
                <a:cs typeface="Times New Roman" pitchFamily="18" charset="0"/>
              </a:rPr>
              <a:t>(German: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Logische</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Untersuchungen</a:t>
            </a:r>
            <a:r>
              <a:rPr lang="en-US" sz="3600" dirty="0">
                <a:latin typeface="Times New Roman" pitchFamily="18" charset="0"/>
                <a:cs typeface="Times New Roman" pitchFamily="18" charset="0"/>
              </a:rPr>
              <a:t>) </a:t>
            </a:r>
            <a:r>
              <a:rPr lang="en-US" sz="3600" dirty="0" smtClean="0">
                <a:latin typeface="Times New Roman" pitchFamily="18" charset="0"/>
                <a:cs typeface="Times New Roman" pitchFamily="18" charset="0"/>
              </a:rPr>
              <a:t>published </a:t>
            </a:r>
            <a:r>
              <a:rPr lang="en-US" sz="3600" dirty="0">
                <a:latin typeface="Times New Roman" pitchFamily="18" charset="0"/>
                <a:cs typeface="Times New Roman" pitchFamily="18" charset="0"/>
              </a:rPr>
              <a:t>in two volumes in 1900 and 1901, with a second edition in 1913 and 1921</a:t>
            </a:r>
            <a:r>
              <a:rPr lang="en-US" sz="3600" dirty="0" smtClean="0">
                <a:latin typeface="Times New Roman" pitchFamily="18" charset="0"/>
                <a:cs typeface="Times New Roman" pitchFamily="18" charset="0"/>
              </a:rPr>
              <a:t>.</a:t>
            </a:r>
          </a:p>
          <a:p>
            <a:r>
              <a:rPr lang="en-US" sz="3600" dirty="0">
                <a:latin typeface="Times New Roman" pitchFamily="18" charset="0"/>
                <a:cs typeface="Times New Roman" pitchFamily="18" charset="0"/>
              </a:rPr>
              <a:t>Cartesian Meditations: An Introduction to </a:t>
            </a:r>
            <a:r>
              <a:rPr lang="en-US" sz="3600" dirty="0" smtClean="0">
                <a:latin typeface="Times New Roman" pitchFamily="18" charset="0"/>
                <a:cs typeface="Times New Roman" pitchFamily="18" charset="0"/>
              </a:rPr>
              <a:t>Phenomenology, Published1931</a:t>
            </a:r>
          </a:p>
          <a:p>
            <a:r>
              <a:rPr lang="en-US" sz="3600" dirty="0">
                <a:latin typeface="Times New Roman" pitchFamily="18" charset="0"/>
                <a:cs typeface="Times New Roman" pitchFamily="18" charset="0"/>
              </a:rPr>
              <a:t>The Crisis of European Sciences and Transcendental Phenomenology: An Introduction to Phenomenological </a:t>
            </a:r>
            <a:r>
              <a:rPr lang="en-US" sz="3600" dirty="0" smtClean="0">
                <a:latin typeface="Times New Roman" pitchFamily="18" charset="0"/>
                <a:cs typeface="Times New Roman" pitchFamily="18" charset="0"/>
              </a:rPr>
              <a:t>Philosophy</a:t>
            </a:r>
          </a:p>
          <a:p>
            <a:r>
              <a:rPr lang="en-US" sz="3600" dirty="0">
                <a:latin typeface="Times New Roman" pitchFamily="18" charset="0"/>
                <a:cs typeface="Times New Roman" pitchFamily="18" charset="0"/>
              </a:rPr>
              <a:t>Ideas for a Pure Phenomenology and Phenomenological Philosophy: First Book: General Introduction to Pure </a:t>
            </a:r>
            <a:r>
              <a:rPr lang="en-US" sz="3600" dirty="0" smtClean="0">
                <a:latin typeface="Times New Roman" pitchFamily="18" charset="0"/>
                <a:cs typeface="Times New Roman" pitchFamily="18" charset="0"/>
              </a:rPr>
              <a:t>Phenomenology</a:t>
            </a:r>
          </a:p>
          <a:p>
            <a:r>
              <a:rPr lang="en-US" sz="3600" dirty="0">
                <a:latin typeface="Times New Roman" pitchFamily="18" charset="0"/>
                <a:cs typeface="Times New Roman" pitchFamily="18" charset="0"/>
              </a:rPr>
              <a:t>Ideas Pertaining to a Pure Phenomenology and to a Phenomenological Philosophy</a:t>
            </a:r>
          </a:p>
          <a:p>
            <a:endParaRPr lang="en-U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endParaRPr lang="en-U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endParaRPr lang="en-U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Date Placeholder 3"/>
          <p:cNvSpPr>
            <a:spLocks noGrp="1"/>
          </p:cNvSpPr>
          <p:nvPr>
            <p:ph type="dt" sz="half" idx="10"/>
          </p:nvPr>
        </p:nvSpPr>
        <p:spPr/>
        <p:txBody>
          <a:bodyPr/>
          <a:lstStyle/>
          <a:p>
            <a:fld id="{C6D45083-C5A2-4294-961D-CF8B9EC5EC80}" type="datetime1">
              <a:rPr lang="en-US" smtClean="0"/>
              <a:pPr/>
              <a:t>12/2/2019</a:t>
            </a:fld>
            <a:endParaRPr lang="en-US"/>
          </a:p>
        </p:txBody>
      </p:sp>
      <p:sp>
        <p:nvSpPr>
          <p:cNvPr id="5" name="Slide Number Placeholder 4"/>
          <p:cNvSpPr>
            <a:spLocks noGrp="1"/>
          </p:cNvSpPr>
          <p:nvPr>
            <p:ph type="sldNum" sz="quarter" idx="12"/>
          </p:nvPr>
        </p:nvSpPr>
        <p:spPr/>
        <p:txBody>
          <a:bodyPr/>
          <a:lstStyle/>
          <a:p>
            <a:fld id="{30A54058-387E-4495-8C42-1279741EDF57}" type="slidenum">
              <a:rPr lang="en-US" smtClean="0"/>
              <a:pPr/>
              <a:t>3</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transition spd="slow"/>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Descriptive Psychology</a:t>
            </a:r>
            <a:endParaRPr lang="en-US"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a:xfrm>
            <a:off x="457200" y="1219200"/>
            <a:ext cx="8229600" cy="5105400"/>
          </a:xfrm>
        </p:spPr>
        <p:txBody>
          <a:bodyPr>
            <a:normAutofit fontScale="77500" lnSpcReduction="20000"/>
          </a:bodyPr>
          <a:lstStyle/>
          <a:p>
            <a:pPr algn="just"/>
            <a:r>
              <a:rPr lang="en-US" dirty="0" smtClean="0"/>
              <a:t>In this way Brentano initiated the descriptive psychology. </a:t>
            </a:r>
          </a:p>
          <a:p>
            <a:pPr algn="just"/>
            <a:r>
              <a:rPr lang="en-US" dirty="0" smtClean="0"/>
              <a:t>Descriptive psychology is a study where many of the findings of empirical psychology are rigorously analyzed from the standpoint of ‘apodictic’ awareness. </a:t>
            </a:r>
          </a:p>
          <a:p>
            <a:pPr algn="just"/>
            <a:r>
              <a:rPr lang="en-US" dirty="0" smtClean="0"/>
              <a:t>Intentional nature of consciousness is one of the discoveries of the descriptive psychology.</a:t>
            </a:r>
          </a:p>
          <a:p>
            <a:pPr algn="just"/>
            <a:r>
              <a:rPr lang="en-US" dirty="0" smtClean="0"/>
              <a:t>If all psychical processes are ultimately ‘real’ in so far as they are present to a mind, a self, or a substance that acts as the intuitive receptor of them all, Brentano had thought , it would be necessary to assume that to account for there meaningfulness is primarily to understand the basic constituent of the mind. </a:t>
            </a:r>
          </a:p>
          <a:p>
            <a:pPr algn="just"/>
            <a:r>
              <a:rPr lang="en-US" dirty="0" smtClean="0"/>
              <a:t>So the task of the descriptive psychology is to describe the experience-act from the end of consciousness.</a:t>
            </a:r>
            <a:endParaRPr lang="en-US"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algn="just"/>
            <a:r>
              <a:rPr lang="en-US" dirty="0" smtClean="0"/>
              <a:t>Descriptive psychology, as explained by Brentano, creates philosophical problems and offer a typical reductionist attitude which believes that the principles of logic, epistemology, ethics, mathematics, aesthetics, and so on are justifiable by means of a set of generalizations concerning the processes of consciousness.  </a:t>
            </a:r>
          </a:p>
          <a:p>
            <a:pPr algn="just"/>
            <a:r>
              <a:rPr lang="en-US" dirty="0" smtClean="0"/>
              <a:t>In other words, descriptive psychology deals mainly with the basic rules of consciousness and hence tries to achieve an almost assumption less portrayal of the ways in which intentionality builds up experience.</a:t>
            </a:r>
            <a:endParaRPr lang="en-US"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Husserl and Brentano</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p:txBody>
          <a:bodyPr>
            <a:normAutofit fontScale="92500" lnSpcReduction="10000"/>
          </a:bodyPr>
          <a:lstStyle/>
          <a:p>
            <a:pPr algn="just"/>
            <a:r>
              <a:rPr lang="en-US" dirty="0" smtClean="0"/>
              <a:t>There is no doubt that Husserl inherited the concept of intentionality of consciousness from his teacher Brentano.</a:t>
            </a:r>
          </a:p>
          <a:p>
            <a:pPr algn="just"/>
            <a:r>
              <a:rPr lang="en-US" dirty="0" smtClean="0"/>
              <a:t> Though Husserl inherited the concept from Brentano, he used it in his own framework. Brentano's notion of intentionality differs from Brentano.</a:t>
            </a:r>
          </a:p>
          <a:p>
            <a:pPr algn="just"/>
            <a:r>
              <a:rPr lang="en-US" dirty="0" smtClean="0"/>
              <a:t>In fact the journey starts for phenomenology from descriptive psychology following the way of Husserl.</a:t>
            </a:r>
          </a:p>
          <a:p>
            <a:pPr algn="just"/>
            <a:endParaRPr lang="en-US" dirty="0"/>
          </a:p>
        </p:txBody>
      </p:sp>
      <p:sp>
        <p:nvSpPr>
          <p:cNvPr id="4" name="Date Placeholder 3"/>
          <p:cNvSpPr>
            <a:spLocks noGrp="1"/>
          </p:cNvSpPr>
          <p:nvPr>
            <p:ph type="dt" sz="half" idx="10"/>
          </p:nvPr>
        </p:nvSpPr>
        <p:spPr/>
        <p:txBody>
          <a:bodyPr/>
          <a:lstStyle/>
          <a:p>
            <a:fld id="{23099A4D-BDF1-4638-AEE7-9B2EBBED3833}" type="datetime1">
              <a:rPr lang="en-US" smtClean="0"/>
              <a:pPr/>
              <a:t>12/2/2019</a:t>
            </a:fld>
            <a:endParaRPr lang="en-US"/>
          </a:p>
        </p:txBody>
      </p:sp>
      <p:sp>
        <p:nvSpPr>
          <p:cNvPr id="5" name="Slide Number Placeholder 4"/>
          <p:cNvSpPr>
            <a:spLocks noGrp="1"/>
          </p:cNvSpPr>
          <p:nvPr>
            <p:ph type="sldNum" sz="quarter" idx="12"/>
          </p:nvPr>
        </p:nvSpPr>
        <p:spPr/>
        <p:txBody>
          <a:bodyPr/>
          <a:lstStyle/>
          <a:p>
            <a:fld id="{30A54058-387E-4495-8C42-1279741EDF57}" type="slidenum">
              <a:rPr lang="en-US" smtClean="0"/>
              <a:pPr/>
              <a:t>32</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92500" lnSpcReduction="10000"/>
          </a:bodyPr>
          <a:lstStyle/>
          <a:p>
            <a:pPr algn="just"/>
            <a:r>
              <a:rPr lang="en-US" dirty="0" smtClean="0"/>
              <a:t>Brentano‘s concept of intentionality has not failed to exercise an impetus on Husserl's thought: Not only that Husserl makes occasional use of Brentano's technical terms related to intentionality, but he also tries to preserve the intentional inexistence as an operative concept when constructing his theory of relations.</a:t>
            </a:r>
          </a:p>
          <a:p>
            <a:pPr algn="just"/>
            <a:r>
              <a:rPr lang="en-US" dirty="0" smtClean="0"/>
              <a:t> There is however a noteworthy difference: Husserl is not inclined to resort to the theory of intentionality when thinking about the relationship between the conscious acts and their objects.</a:t>
            </a:r>
          </a:p>
          <a:p>
            <a:endParaRPr lang="en-US" dirty="0"/>
          </a:p>
        </p:txBody>
      </p:sp>
      <p:sp>
        <p:nvSpPr>
          <p:cNvPr id="4" name="Date Placeholder 3"/>
          <p:cNvSpPr>
            <a:spLocks noGrp="1"/>
          </p:cNvSpPr>
          <p:nvPr>
            <p:ph type="dt" sz="half" idx="10"/>
          </p:nvPr>
        </p:nvSpPr>
        <p:spPr/>
        <p:txBody>
          <a:bodyPr/>
          <a:lstStyle/>
          <a:p>
            <a:fld id="{CCBB460C-B077-4F3B-AA6E-22B8FDCD46EC}" type="datetime1">
              <a:rPr lang="en-US" smtClean="0"/>
              <a:pPr/>
              <a:t>12/2/2019</a:t>
            </a:fld>
            <a:endParaRPr lang="en-US"/>
          </a:p>
        </p:txBody>
      </p:sp>
      <p:sp>
        <p:nvSpPr>
          <p:cNvPr id="5" name="Slide Number Placeholder 4"/>
          <p:cNvSpPr>
            <a:spLocks noGrp="1"/>
          </p:cNvSpPr>
          <p:nvPr>
            <p:ph type="sldNum" sz="quarter" idx="12"/>
          </p:nvPr>
        </p:nvSpPr>
        <p:spPr/>
        <p:txBody>
          <a:bodyPr/>
          <a:lstStyle/>
          <a:p>
            <a:fld id="{30A54058-387E-4495-8C42-1279741EDF57}" type="slidenum">
              <a:rPr lang="en-US" smtClean="0"/>
              <a:pPr/>
              <a:t>33</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Autofit/>
          </a:bodyPr>
          <a:lstStyle/>
          <a:p>
            <a:pPr algn="just"/>
            <a:r>
              <a:rPr lang="en-US" dirty="0" smtClean="0"/>
              <a:t>Husserl takes over this second concept of directedness towards object,  and rejects the disputed first characterization of  Brentano`s formulation. </a:t>
            </a:r>
          </a:p>
          <a:p>
            <a:pPr algn="just"/>
            <a:r>
              <a:rPr lang="en-US" dirty="0" smtClean="0"/>
              <a:t>For Husserl, ‘ intentionality simply  means consciousness directedness towards objects and not the immanence of object in consciousness. Intentionality accordingly, implies strict ontological neutrality with regard to the object of reference. </a:t>
            </a:r>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lnSpcReduction="10000"/>
          </a:bodyPr>
          <a:lstStyle/>
          <a:p>
            <a:pPr algn="just"/>
            <a:r>
              <a:rPr lang="en-US" dirty="0" smtClean="0"/>
              <a:t>The fact that something  is intended by consciousness does not necessarily mean that  something is existent or  non- existent, either real or  mental. Husserl has further reservation in general to Brentano`s formulation.</a:t>
            </a:r>
          </a:p>
          <a:p>
            <a:pPr algn="just"/>
            <a:r>
              <a:rPr lang="en-US" dirty="0" smtClean="0"/>
              <a:t>He raises the  problem about  sensations, which are integral part  of consciousness acts  but themselves don’t appear to be intentional. Naturally , he is  seen to be inclined to  treat sensation as non-intentional.</a:t>
            </a:r>
            <a:endParaRPr lang="en-US"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algn="just"/>
            <a:r>
              <a:rPr lang="en-US" dirty="0" smtClean="0"/>
              <a:t>He  writes </a:t>
            </a:r>
            <a:r>
              <a:rPr lang="en-US" i="1" dirty="0" smtClean="0"/>
              <a:t>in</a:t>
            </a:r>
            <a:r>
              <a:rPr lang="en-US" b="1" i="1" dirty="0" smtClean="0"/>
              <a:t> Logical Investigations:</a:t>
            </a:r>
            <a:r>
              <a:rPr lang="en-US" b="1" dirty="0" smtClean="0"/>
              <a:t> </a:t>
            </a:r>
            <a:r>
              <a:rPr lang="en-US" dirty="0" smtClean="0"/>
              <a:t>“ That not all experiences are intentional is proved by sensations and sensational complexes, any piece of a sensed visual field, full as it is of visual  content, is an experience containing many part  contents, which are neither referred to, nor intentionally objective, in the  whole. </a:t>
            </a:r>
          </a:p>
          <a:p>
            <a:pPr algn="just"/>
            <a:endParaRPr lang="en-US" dirty="0" smtClean="0"/>
          </a:p>
          <a:p>
            <a:pPr algn="just"/>
            <a:r>
              <a:rPr lang="en-US" dirty="0" smtClean="0"/>
              <a:t> Thus in a sense Husserl`s concept of intentionality  is narrower than that of Brentano. But in another sense his concept of intentionality is wider than Brentano`s, since for  his not only  the mind, but also the  body  has intentionality. </a:t>
            </a:r>
          </a:p>
          <a:p>
            <a:endParaRPr lang="en-US"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pPr algn="just"/>
            <a:r>
              <a:rPr lang="en-US" dirty="0" smtClean="0"/>
              <a:t>Husserl surely came nearer to accepting the  thesis of Brentano that everything mental is intentional . But at the same time he seems to have moved away from the other half of the Brentano’s thesis and , as we shall see later on, come to hold that body, and not merely the mind , is characterized by intentionality.</a:t>
            </a:r>
            <a:endParaRPr lang="en-US"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37</a:t>
            </a:fld>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a:bodyPr>
          <a:lstStyle/>
          <a:p>
            <a:pPr algn="just"/>
            <a:r>
              <a:rPr lang="en-US" dirty="0" smtClean="0"/>
              <a:t>Brentano was operating within the framework of a naturalistic psychology which accords a pre-eminent place to the causal mode of explanation .</a:t>
            </a:r>
          </a:p>
          <a:p>
            <a:pPr algn="just"/>
            <a:r>
              <a:rPr lang="en-US" dirty="0" smtClean="0"/>
              <a:t> But Husserl takes the concept of intentionality in a different way. There the concept demands a complete abandonment of the causal attitude in connection with whatever is intentional.</a:t>
            </a:r>
            <a:endParaRPr lang="en-US"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lnSpcReduction="10000"/>
          </a:bodyPr>
          <a:lstStyle/>
          <a:p>
            <a:pPr algn="just"/>
            <a:r>
              <a:rPr lang="en-US" dirty="0" smtClean="0"/>
              <a:t> Husserl’s interest is in those mental states or experiences that do give us a sense of an object, and those mental phenomena are intentional; he calls them “acts” of consciousness. </a:t>
            </a:r>
          </a:p>
          <a:p>
            <a:pPr algn="just"/>
            <a:r>
              <a:rPr lang="en-US" dirty="0" smtClean="0"/>
              <a:t>Husserl seems to have thought that only states of conscious awareness are intentional, but we need not be that restrictive: if there are unconscious beliefs and desires, for example, they too should be counted as intentional mental phenomena. </a:t>
            </a:r>
          </a:p>
          <a:p>
            <a:endParaRPr lang="en-US"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Content of our discussion</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just"/>
            <a:r>
              <a:rPr lang="en-US" dirty="0" smtClean="0"/>
              <a:t>What is consciousness?</a:t>
            </a:r>
          </a:p>
          <a:p>
            <a:pPr algn="just"/>
            <a:r>
              <a:rPr lang="en-US" dirty="0" smtClean="0"/>
              <a:t>What is the source of the concept of consciousness?</a:t>
            </a:r>
          </a:p>
          <a:p>
            <a:pPr algn="just"/>
            <a:r>
              <a:rPr lang="en-US" dirty="0" smtClean="0"/>
              <a:t>How does Brentano realize this concept?</a:t>
            </a:r>
          </a:p>
          <a:p>
            <a:pPr algn="just"/>
            <a:r>
              <a:rPr lang="en-US" dirty="0" smtClean="0"/>
              <a:t>How does Husserl realize this concept?</a:t>
            </a:r>
          </a:p>
          <a:p>
            <a:pPr algn="just"/>
            <a:r>
              <a:rPr lang="en-US" dirty="0" smtClean="0"/>
              <a:t>Is intentionality a relation?</a:t>
            </a:r>
          </a:p>
          <a:p>
            <a:endParaRPr lang="en-U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pPr algn="just"/>
            <a:r>
              <a:rPr lang="en-US" dirty="0" smtClean="0"/>
              <a:t>The existence-independence of intentionality means, Husserl believes, that intentionality is a phenomenological property of mental states or experiences, i.e., a property they have by virtue of their own “internal” nature as experiences, independently of how they are “externally” related to the extra-mental world. </a:t>
            </a:r>
            <a:endParaRPr lang="en-US"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smtClean="0"/>
              <a:t>Already, in his </a:t>
            </a:r>
            <a:r>
              <a:rPr lang="en-US" dirty="0" err="1" smtClean="0"/>
              <a:t>Logische</a:t>
            </a:r>
            <a:r>
              <a:rPr lang="en-US" dirty="0" smtClean="0"/>
              <a:t> </a:t>
            </a:r>
            <a:r>
              <a:rPr lang="en-US" dirty="0" err="1" smtClean="0"/>
              <a:t>Untersuchungen</a:t>
            </a:r>
            <a:r>
              <a:rPr lang="en-US" dirty="0" smtClean="0"/>
              <a:t> Husserl pointed out that, although the word relation may be unavoidable in talking about intentionality, it is nevertheless misleading. </a:t>
            </a:r>
            <a:endParaRPr lang="en-US"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41</a:t>
            </a:fld>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20000"/>
          </a:bodyPr>
          <a:lstStyle/>
          <a:p>
            <a:pPr algn="just"/>
            <a:r>
              <a:rPr lang="en-US" dirty="0" smtClean="0"/>
              <a:t>Husserl says in L.U. that In intentional mental processes an object is meant, is aimed at. That involves no more than that certain processes are present, which have a characteristic of intention. … Only one affair is present, the intentional process, whose essential descriptive characteristic is precisely the intention. </a:t>
            </a:r>
          </a:p>
          <a:p>
            <a:pPr algn="just"/>
            <a:r>
              <a:rPr lang="en-US" dirty="0" smtClean="0"/>
              <a:t>If this process is present, with its psychic concrete fullness, then the so-called “intentional relation” to an object is effected ipso facto … And naturally such a process, with its intention can be found in consciousness even though the object does not exist at all and, perchance, cannot exist.</a:t>
            </a:r>
            <a:endParaRPr lang="en-US"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42</a:t>
            </a:fld>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pPr algn="just"/>
            <a:r>
              <a:rPr lang="en-US" dirty="0" smtClean="0"/>
              <a:t>So , from the above passage, it can be said that whether intentionality is a relation between the intention and the intended object is solved without any hesitation. </a:t>
            </a:r>
          </a:p>
          <a:p>
            <a:pPr algn="just"/>
            <a:r>
              <a:rPr lang="en-US" dirty="0" smtClean="0"/>
              <a:t>It would be better to avoid to designate intentionality as a relation. It should be designated as an </a:t>
            </a:r>
            <a:r>
              <a:rPr lang="en-US" i="1" dirty="0" smtClean="0"/>
              <a:t> </a:t>
            </a:r>
            <a:r>
              <a:rPr lang="en-US" dirty="0" smtClean="0"/>
              <a:t>inherent quality of mental processes.</a:t>
            </a:r>
            <a:endParaRPr lang="en-US"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43</a:t>
            </a:fld>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Husserl's position</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a:xfrm>
            <a:off x="457200" y="1219200"/>
            <a:ext cx="8229600" cy="4906963"/>
          </a:xfrm>
        </p:spPr>
        <p:txBody>
          <a:bodyPr>
            <a:normAutofit fontScale="92500" lnSpcReduction="10000"/>
          </a:bodyPr>
          <a:lstStyle/>
          <a:p>
            <a:pPr algn="just"/>
            <a:r>
              <a:rPr lang="en-US" dirty="0" smtClean="0"/>
              <a:t>The early work of Husserl has seen many evaluations, sometimes quite </a:t>
            </a:r>
            <a:r>
              <a:rPr lang="en-US" dirty="0" err="1" smtClean="0"/>
              <a:t>rejective</a:t>
            </a:r>
            <a:r>
              <a:rPr lang="en-US" dirty="0" smtClean="0"/>
              <a:t>, focusing on the question whether Husserl's position is to be characterize as realistic, metaphysically neutral or idealistic.</a:t>
            </a:r>
          </a:p>
          <a:p>
            <a:pPr algn="just"/>
            <a:r>
              <a:rPr lang="en-US" dirty="0" smtClean="0"/>
              <a:t>The concept of intentionality implies neither realism nor idealism regarded as ontological thesis.</a:t>
            </a:r>
          </a:p>
          <a:p>
            <a:pPr algn="just"/>
            <a:r>
              <a:rPr lang="en-US" dirty="0" smtClean="0"/>
              <a:t>The thesis of intentionality is neutral against realism and idealism.</a:t>
            </a:r>
          </a:p>
          <a:p>
            <a:pPr algn="just"/>
            <a:r>
              <a:rPr lang="en-US" dirty="0" smtClean="0"/>
              <a:t>The thesis has an epistemological implications</a:t>
            </a:r>
          </a:p>
          <a:p>
            <a:pPr algn="just"/>
            <a:endParaRPr lang="en-US"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44</a:t>
            </a:fld>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r>
              <a:rPr lang="en-US" dirty="0" smtClean="0"/>
              <a:t>Husserl’s study of </a:t>
            </a:r>
            <a:r>
              <a:rPr lang="en-US" dirty="0" err="1" smtClean="0"/>
              <a:t>noesis</a:t>
            </a:r>
            <a:r>
              <a:rPr lang="en-US" dirty="0" smtClean="0"/>
              <a:t> and </a:t>
            </a:r>
            <a:r>
              <a:rPr lang="en-US" dirty="0" err="1" smtClean="0"/>
              <a:t>noema</a:t>
            </a:r>
            <a:r>
              <a:rPr lang="en-US" dirty="0" smtClean="0"/>
              <a:t> implies the epistemological tone.</a:t>
            </a:r>
          </a:p>
          <a:p>
            <a:r>
              <a:rPr lang="en-US" dirty="0" smtClean="0"/>
              <a:t>A radical step was taken by Husserl towards one of the most seminal investigations of the experience situation as such , and toward pure abstractionism.</a:t>
            </a:r>
          </a:p>
          <a:p>
            <a:r>
              <a:rPr lang="en-US" dirty="0" smtClean="0"/>
              <a:t>Here he explain the exact nexus between that which intentionality intuits as sense or meaning and the object or the empirical side of that sense.</a:t>
            </a:r>
            <a:endParaRPr lang="en-US"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45</a:t>
            </a:fld>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r>
              <a:rPr lang="en-US" dirty="0" smtClean="0"/>
              <a:t>The former is the </a:t>
            </a:r>
            <a:r>
              <a:rPr lang="en-US" dirty="0" err="1" smtClean="0"/>
              <a:t>noematic</a:t>
            </a:r>
            <a:r>
              <a:rPr lang="en-US" dirty="0" smtClean="0"/>
              <a:t> and the later is the </a:t>
            </a:r>
            <a:r>
              <a:rPr lang="en-US" dirty="0" err="1" smtClean="0"/>
              <a:t>noetic</a:t>
            </a:r>
            <a:r>
              <a:rPr lang="en-US" dirty="0" smtClean="0"/>
              <a:t> in experience.</a:t>
            </a:r>
          </a:p>
          <a:p>
            <a:r>
              <a:rPr lang="en-US" dirty="0" smtClean="0"/>
              <a:t>How the connection between the act of experiencing(</a:t>
            </a:r>
            <a:r>
              <a:rPr lang="en-US" dirty="0" err="1" smtClean="0"/>
              <a:t>noematic</a:t>
            </a:r>
            <a:r>
              <a:rPr lang="en-US" dirty="0" smtClean="0"/>
              <a:t>) and the experienced   ( </a:t>
            </a:r>
            <a:r>
              <a:rPr lang="en-US" dirty="0" err="1" smtClean="0"/>
              <a:t>noetic</a:t>
            </a:r>
            <a:r>
              <a:rPr lang="en-US" dirty="0" smtClean="0"/>
              <a:t>) could be established and how the </a:t>
            </a:r>
            <a:r>
              <a:rPr lang="en-US" dirty="0" err="1" smtClean="0"/>
              <a:t>noetic</a:t>
            </a:r>
            <a:r>
              <a:rPr lang="en-US" dirty="0" smtClean="0"/>
              <a:t> itself comes into being – is the main problem of Husserl.</a:t>
            </a:r>
          </a:p>
          <a:p>
            <a:r>
              <a:rPr lang="en-US" dirty="0" smtClean="0"/>
              <a:t>This problem is discussed in his pre-eminently epistemological work-Logical Investigations.</a:t>
            </a:r>
            <a:endParaRPr lang="en-US"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46</a:t>
            </a:fld>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85000" lnSpcReduction="10000"/>
          </a:bodyPr>
          <a:lstStyle/>
          <a:p>
            <a:pPr algn="just"/>
            <a:r>
              <a:rPr lang="en-US" dirty="0" smtClean="0"/>
              <a:t> </a:t>
            </a:r>
            <a:r>
              <a:rPr lang="en-US" sz="3300" dirty="0" smtClean="0"/>
              <a:t>Husserl`s </a:t>
            </a:r>
            <a:r>
              <a:rPr lang="en-US" sz="3300" dirty="0" err="1" smtClean="0"/>
              <a:t>noema</a:t>
            </a:r>
            <a:r>
              <a:rPr lang="en-US" sz="3300" dirty="0" smtClean="0"/>
              <a:t> is neither real  in the naive sense, non ideal in </a:t>
            </a:r>
            <a:r>
              <a:rPr lang="en-US" sz="3300" dirty="0" err="1" smtClean="0"/>
              <a:t>Berkely`s</a:t>
            </a:r>
            <a:r>
              <a:rPr lang="en-US" sz="3300" dirty="0" smtClean="0"/>
              <a:t> sense; it is </a:t>
            </a:r>
            <a:r>
              <a:rPr lang="en-US" sz="3300" dirty="0" err="1" smtClean="0"/>
              <a:t>irreal</a:t>
            </a:r>
            <a:r>
              <a:rPr lang="en-US" sz="3300" dirty="0" smtClean="0"/>
              <a:t>, to use  Husserl`s own language. </a:t>
            </a:r>
          </a:p>
          <a:p>
            <a:pPr algn="just"/>
            <a:r>
              <a:rPr lang="en-US" sz="3300" dirty="0" smtClean="0"/>
              <a:t>This </a:t>
            </a:r>
            <a:r>
              <a:rPr lang="en-US" sz="3300" dirty="0" err="1" smtClean="0"/>
              <a:t>irreal</a:t>
            </a:r>
            <a:r>
              <a:rPr lang="en-US" sz="3300" dirty="0" smtClean="0"/>
              <a:t> </a:t>
            </a:r>
            <a:r>
              <a:rPr lang="en-US" sz="3300" dirty="0" err="1" smtClean="0"/>
              <a:t>noema</a:t>
            </a:r>
            <a:r>
              <a:rPr lang="en-US" sz="3300" dirty="0" smtClean="0"/>
              <a:t> stands over again a multiplicity of real, but a multiplicity of </a:t>
            </a:r>
            <a:r>
              <a:rPr lang="en-US" sz="3300" dirty="0" err="1" smtClean="0"/>
              <a:t>noemata</a:t>
            </a:r>
            <a:r>
              <a:rPr lang="en-US" sz="3300" dirty="0" smtClean="0"/>
              <a:t> refers, through a passive process of synthesis, to an ideal. </a:t>
            </a:r>
          </a:p>
          <a:p>
            <a:pPr algn="just"/>
            <a:r>
              <a:rPr lang="en-US" sz="3300" dirty="0" smtClean="0"/>
              <a:t>In this way the </a:t>
            </a:r>
            <a:r>
              <a:rPr lang="en-US" sz="3300" dirty="0" err="1" smtClean="0"/>
              <a:t>irreal</a:t>
            </a:r>
            <a:r>
              <a:rPr lang="en-US" sz="3300" dirty="0" smtClean="0"/>
              <a:t> </a:t>
            </a:r>
            <a:r>
              <a:rPr lang="en-US" sz="3300" dirty="0" err="1" smtClean="0"/>
              <a:t>noema</a:t>
            </a:r>
            <a:r>
              <a:rPr lang="en-US" sz="3300" dirty="0" smtClean="0"/>
              <a:t> mediates between the real intentional act and the real (or ideal) intended object.</a:t>
            </a:r>
          </a:p>
          <a:p>
            <a:pPr algn="just"/>
            <a:r>
              <a:rPr lang="en-US" sz="3300" dirty="0" smtClean="0"/>
              <a:t> If we think of in relation to the acts, the  </a:t>
            </a:r>
            <a:r>
              <a:rPr lang="en-US" sz="3300" dirty="0" err="1" smtClean="0"/>
              <a:t>noema</a:t>
            </a:r>
            <a:r>
              <a:rPr lang="en-US" sz="3300" dirty="0" smtClean="0"/>
              <a:t> is an identity; and if thought in respect to the </a:t>
            </a:r>
            <a:r>
              <a:rPr lang="en-US" sz="3300" dirty="0" err="1" smtClean="0"/>
              <a:t>noematic</a:t>
            </a:r>
            <a:r>
              <a:rPr lang="en-US" sz="3300" dirty="0" smtClean="0"/>
              <a:t> multiplicity, the intentional object is an identity. </a:t>
            </a:r>
            <a:endParaRPr lang="en-US" sz="3300"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47</a:t>
            </a:fld>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pPr>
              <a:buNone/>
            </a:pPr>
            <a:r>
              <a:rPr lang="en-US" sz="9600" dirty="0" smtClean="0"/>
              <a:t>       </a:t>
            </a:r>
          </a:p>
          <a:p>
            <a:pPr algn="ctr">
              <a:buNone/>
            </a:pPr>
            <a:r>
              <a:rPr lang="en-US" sz="9600" dirty="0" smtClean="0"/>
              <a:t>    </a:t>
            </a:r>
            <a:r>
              <a:rPr lang="en-US" sz="9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Thanks</a:t>
            </a:r>
            <a:endParaRPr lang="en-US" sz="9600"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48</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Intentionality in introduction</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a:xfrm>
            <a:off x="533400" y="1219200"/>
            <a:ext cx="8229600" cy="4648200"/>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3500" dirty="0" smtClean="0"/>
              <a:t>‘Intentionality’ derives from the Latin verb ‘</a:t>
            </a:r>
            <a:r>
              <a:rPr lang="en-US" sz="3500" dirty="0" err="1" smtClean="0"/>
              <a:t>intendere</a:t>
            </a:r>
            <a:r>
              <a:rPr lang="en-US" sz="3500" dirty="0" smtClean="0"/>
              <a:t>’, which means “to point to” or “to aim at”.</a:t>
            </a:r>
          </a:p>
          <a:p>
            <a:pPr algn="just"/>
            <a:r>
              <a:rPr lang="en-US" sz="3500" dirty="0" smtClean="0"/>
              <a:t>It stands for something familiar to us - a characteristic feature of our mental states and experiences, especially evident in what we commonly call being “conscious” or “aware”. </a:t>
            </a:r>
            <a:endParaRPr lang="en-US" sz="35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endParaRPr lang="en-US" sz="35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Date Placeholder 3"/>
          <p:cNvSpPr>
            <a:spLocks noGrp="1"/>
          </p:cNvSpPr>
          <p:nvPr>
            <p:ph type="dt" sz="half" idx="10"/>
          </p:nvPr>
        </p:nvSpPr>
        <p:spPr/>
        <p:txBody>
          <a:bodyPr/>
          <a:lstStyle/>
          <a:p>
            <a:fld id="{04E1D6FD-0A33-4157-9C5D-9BB225029AA5}" type="datetime1">
              <a:rPr lang="en-US" smtClean="0"/>
              <a:pPr/>
              <a:t>12/2/2019</a:t>
            </a:fld>
            <a:endParaRPr lang="en-US"/>
          </a:p>
        </p:txBody>
      </p:sp>
      <p:sp>
        <p:nvSpPr>
          <p:cNvPr id="5" name="Slide Number Placeholder 4"/>
          <p:cNvSpPr>
            <a:spLocks noGrp="1"/>
          </p:cNvSpPr>
          <p:nvPr>
            <p:ph type="sldNum" sz="quarter" idx="12"/>
          </p:nvPr>
        </p:nvSpPr>
        <p:spPr/>
        <p:txBody>
          <a:bodyPr/>
          <a:lstStyle/>
          <a:p>
            <a:fld id="{30A54058-387E-4495-8C42-1279741EDF57}" type="slidenum">
              <a:rPr lang="en-US" smtClean="0"/>
              <a:pPr/>
              <a:t>5</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pPr algn="just"/>
            <a:r>
              <a:rPr lang="en-US" sz="3600" dirty="0" smtClean="0"/>
              <a:t>As conscious beings, or persons, we are not merely affected by the things in our environment; we are also conscious of these things – of physical objects and events, of our own selves and other persons, of abstract objects such as numbers and propositions, and of anything else </a:t>
            </a:r>
            <a:r>
              <a:rPr lang="en-US" sz="3600" smtClean="0"/>
              <a:t>appear to </a:t>
            </a:r>
            <a:r>
              <a:rPr lang="en-US" sz="3600" dirty="0" smtClean="0"/>
              <a:t>our minds. </a:t>
            </a:r>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lstStyle/>
          <a:p>
            <a:pPr algn="just"/>
            <a:r>
              <a:rPr lang="en-US" sz="3600" dirty="0" smtClean="0"/>
              <a:t>Many, perhaps most of the events that make up our mental life – our perceptions, thoughts, beliefs, hopes, fears, and so on – have this characteristic feature of being “of” or “about” something and so giving us a sense of something in our world.</a:t>
            </a:r>
          </a:p>
          <a:p>
            <a:endParaRPr lang="en-US"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638800"/>
          </a:xfrm>
        </p:spPr>
        <p:txBody>
          <a:bodyPr>
            <a:normAutofit/>
          </a:bodyPr>
          <a:lstStyle/>
          <a:p>
            <a:endParaRPr lang="en-US" dirty="0" smtClean="0"/>
          </a:p>
          <a:p>
            <a:pPr algn="just"/>
            <a:r>
              <a:rPr lang="en-US" dirty="0" smtClean="0"/>
              <a:t> </a:t>
            </a:r>
            <a:r>
              <a:rPr lang="en-US" sz="3600" dirty="0" smtClean="0"/>
              <a:t>When I see a tree, for example, my perception is a perception </a:t>
            </a:r>
            <a:r>
              <a:rPr lang="en-US" sz="3600" i="1" dirty="0" smtClean="0"/>
              <a:t>of a tree; when I think that 3 + 2 = 5, I am thinking of or about certain numbers and a relation among them; when I hope that nuclear war will never take place, my hope is about a possible future state of the world; and so on</a:t>
            </a:r>
            <a:endParaRPr lang="en-US" sz="3600"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pPr algn="just"/>
            <a:r>
              <a:rPr lang="en-US" i="1" dirty="0" smtClean="0"/>
              <a:t> </a:t>
            </a:r>
            <a:r>
              <a:rPr lang="en-US" sz="3600" dirty="0" smtClean="0"/>
              <a:t>Each such mental state or experience is in this way a representation of something other than itself and so gives one a sense of something.</a:t>
            </a:r>
          </a:p>
          <a:p>
            <a:pPr algn="just"/>
            <a:r>
              <a:rPr lang="en-US" sz="3600" dirty="0" smtClean="0"/>
              <a:t> This representational character of mind or consciousness – its being “of” or “about” something – is “intentionality”.</a:t>
            </a:r>
            <a:endParaRPr lang="en-US" sz="3600" dirty="0"/>
          </a:p>
        </p:txBody>
      </p:sp>
      <p:sp>
        <p:nvSpPr>
          <p:cNvPr id="4" name="Date Placeholder 3"/>
          <p:cNvSpPr>
            <a:spLocks noGrp="1"/>
          </p:cNvSpPr>
          <p:nvPr>
            <p:ph type="dt" sz="half" idx="10"/>
          </p:nvPr>
        </p:nvSpPr>
        <p:spPr/>
        <p:txBody>
          <a:bodyPr/>
          <a:lstStyle/>
          <a:p>
            <a:fld id="{E419085B-E07F-45BC-B2B7-2407B5097814}"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30A54058-387E-4495-8C42-1279741EDF57}"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481</TotalTime>
  <Words>3329</Words>
  <Application>Microsoft Office PowerPoint</Application>
  <PresentationFormat>On-screen Show (4:3)</PresentationFormat>
  <Paragraphs>285</Paragraphs>
  <Slides>48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48</vt:i4>
      </vt:variant>
    </vt:vector>
  </HeadingPairs>
  <TitlesOfParts>
    <vt:vector size="52" baseType="lpstr">
      <vt:lpstr>Arial</vt:lpstr>
      <vt:lpstr>Calibri</vt:lpstr>
      <vt:lpstr>Times New Roman</vt:lpstr>
      <vt:lpstr>Office Theme</vt:lpstr>
      <vt:lpstr>PowerPoint Presentation</vt:lpstr>
      <vt:lpstr>Edmund Husserl</vt:lpstr>
      <vt:lpstr>Husserl’s Major Works</vt:lpstr>
      <vt:lpstr>Content of our discussion</vt:lpstr>
      <vt:lpstr>Intentionality in introduction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What actually intentionality is</vt:lpstr>
      <vt:lpstr>Source of the Concept</vt:lpstr>
      <vt:lpstr>Development of the concept</vt:lpstr>
      <vt:lpstr>Brentano’s Thesis</vt:lpstr>
      <vt:lpstr>PowerPoint Presentation</vt:lpstr>
      <vt:lpstr>PowerPoint Presentation</vt:lpstr>
      <vt:lpstr>PowerPoint Presentation</vt:lpstr>
      <vt:lpstr>PowerPoint Presentation</vt:lpstr>
      <vt:lpstr>Influence on Brentano</vt:lpstr>
      <vt:lpstr>PowerPoint Presentation</vt:lpstr>
      <vt:lpstr>PowerPoint Presentation</vt:lpstr>
      <vt:lpstr>Example</vt:lpstr>
      <vt:lpstr>PowerPoint Presentation</vt:lpstr>
      <vt:lpstr>PowerPoint Presentation</vt:lpstr>
      <vt:lpstr>PowerPoint Presentation</vt:lpstr>
      <vt:lpstr>PowerPoint Presentation</vt:lpstr>
      <vt:lpstr>Descriptive Psychology</vt:lpstr>
      <vt:lpstr>PowerPoint Presentation</vt:lpstr>
      <vt:lpstr>Husserl and Brentano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Husserl's position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Intentionality in Husserl’s Phenomenology</dc:title>
  <dc:creator>TAPAN DEY</dc:creator>
  <cp:lastModifiedBy>Admin</cp:lastModifiedBy>
  <cp:revision>164</cp:revision>
  <cp:lastPrinted>2019-12-02T11:35:59Z</cp:lastPrinted>
  <dcterms:created xsi:type="dcterms:W3CDTF">2017-08-12T17:43:35Z</dcterms:created>
  <dcterms:modified xsi:type="dcterms:W3CDTF">2019-12-02T11:36:11Z</dcterms:modified>
</cp:coreProperties>
</file>