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7" r:id="rId5"/>
    <p:sldId id="295" r:id="rId6"/>
    <p:sldId id="300" r:id="rId7"/>
    <p:sldId id="301" r:id="rId8"/>
    <p:sldId id="302" r:id="rId9"/>
    <p:sldId id="299" r:id="rId10"/>
    <p:sldId id="298" r:id="rId11"/>
    <p:sldId id="269" r:id="rId12"/>
    <p:sldId id="288" r:id="rId13"/>
    <p:sldId id="285" r:id="rId14"/>
    <p:sldId id="261" r:id="rId15"/>
    <p:sldId id="262" r:id="rId16"/>
    <p:sldId id="263" r:id="rId17"/>
    <p:sldId id="266" r:id="rId18"/>
    <p:sldId id="268" r:id="rId19"/>
    <p:sldId id="267" r:id="rId20"/>
    <p:sldId id="271" r:id="rId21"/>
    <p:sldId id="272" r:id="rId22"/>
    <p:sldId id="273" r:id="rId23"/>
    <p:sldId id="303" r:id="rId24"/>
    <p:sldId id="274" r:id="rId25"/>
    <p:sldId id="275" r:id="rId26"/>
    <p:sldId id="276" r:id="rId27"/>
    <p:sldId id="264" r:id="rId28"/>
    <p:sldId id="277" r:id="rId29"/>
    <p:sldId id="278" r:id="rId30"/>
    <p:sldId id="289" r:id="rId31"/>
    <p:sldId id="279" r:id="rId32"/>
    <p:sldId id="260" r:id="rId33"/>
    <p:sldId id="290" r:id="rId34"/>
    <p:sldId id="286" r:id="rId35"/>
    <p:sldId id="283" r:id="rId36"/>
    <p:sldId id="282" r:id="rId37"/>
    <p:sldId id="281" r:id="rId38"/>
    <p:sldId id="280" r:id="rId39"/>
    <p:sldId id="291" r:id="rId40"/>
    <p:sldId id="293" r:id="rId41"/>
    <p:sldId id="294" r:id="rId42"/>
    <p:sldId id="304" r:id="rId43"/>
    <p:sldId id="305" r:id="rId44"/>
    <p:sldId id="265" r:id="rId45"/>
    <p:sldId id="292" r:id="rId46"/>
    <p:sldId id="28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600200"/>
            <a:ext cx="64479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4000" b="1" dirty="0" smtClean="0">
                <a:solidFill>
                  <a:srgbClr val="FF0000"/>
                </a:solidFill>
              </a:rPr>
              <a:t>Control of Microorganisms:</a:t>
            </a:r>
          </a:p>
          <a:p>
            <a:pPr algn="ctr"/>
            <a:r>
              <a:rPr lang="en-IN" sz="4000" b="1" dirty="0" smtClean="0">
                <a:solidFill>
                  <a:srgbClr val="FF0000"/>
                </a:solidFill>
              </a:rPr>
              <a:t>Physical &amp; Chemical Methods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4286071"/>
            <a:ext cx="1996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00B0F0"/>
                </a:solidFill>
              </a:rPr>
              <a:t>Dr Surojit Das</a:t>
            </a:r>
          </a:p>
          <a:p>
            <a:pPr algn="ctr"/>
            <a:r>
              <a:rPr lang="en-IN" b="1" dirty="0" smtClean="0">
                <a:solidFill>
                  <a:srgbClr val="00B0F0"/>
                </a:solidFill>
              </a:rPr>
              <a:t>Assistant Professor</a:t>
            </a:r>
          </a:p>
          <a:p>
            <a:pPr algn="ctr"/>
            <a:r>
              <a:rPr lang="en-IN" b="1" dirty="0" smtClean="0">
                <a:solidFill>
                  <a:srgbClr val="00B0F0"/>
                </a:solidFill>
              </a:rPr>
              <a:t>Bio-Med Lab </a:t>
            </a:r>
            <a:r>
              <a:rPr lang="en-IN" b="1" dirty="0" err="1" smtClean="0">
                <a:solidFill>
                  <a:srgbClr val="00B0F0"/>
                </a:solidFill>
              </a:rPr>
              <a:t>Sci</a:t>
            </a:r>
            <a:endParaRPr lang="en-IN" b="1" dirty="0" smtClean="0">
              <a:solidFill>
                <a:srgbClr val="00B0F0"/>
              </a:solidFill>
            </a:endParaRPr>
          </a:p>
          <a:p>
            <a:pPr algn="ctr"/>
            <a:r>
              <a:rPr lang="en-IN" b="1" dirty="0" smtClean="0">
                <a:solidFill>
                  <a:srgbClr val="00B0F0"/>
                </a:solidFill>
              </a:rPr>
              <a:t>VU</a:t>
            </a:r>
            <a:endParaRPr lang="en-IN" b="1" dirty="0">
              <a:solidFill>
                <a:srgbClr val="00B0F0"/>
              </a:solidFill>
            </a:endParaRPr>
          </a:p>
        </p:txBody>
      </p:sp>
      <p:pic>
        <p:nvPicPr>
          <p:cNvPr id="47106" name="Picture 2" descr="Related image"/>
          <p:cNvPicPr>
            <a:picLocks noChangeAspect="1" noChangeArrowheads="1"/>
          </p:cNvPicPr>
          <p:nvPr/>
        </p:nvPicPr>
        <p:blipFill>
          <a:blip r:embed="rId2"/>
          <a:srcRect l="11051" t="11077" r="11410" b="11385"/>
          <a:stretch>
            <a:fillRect/>
          </a:stretch>
        </p:blipFill>
        <p:spPr bwMode="auto">
          <a:xfrm>
            <a:off x="5791200" y="35052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976880"/>
            <a:ext cx="6637867" cy="3881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/>
              <a:t>Hazard Analysis Critical Control Points (HACCP) Plan: A Preventive Approach to Consistent Safe Food Production</a:t>
            </a:r>
            <a:endParaRPr lang="en-IN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739676"/>
            <a:ext cx="55672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Developmental Steps:</a:t>
            </a:r>
          </a:p>
          <a:p>
            <a:pPr marL="342900" indent="-342900">
              <a:buAutoNum type="arabicPeriod"/>
            </a:pPr>
            <a:r>
              <a:rPr lang="en-IN" dirty="0" smtClean="0"/>
              <a:t>Assembly of an HACCP team</a:t>
            </a:r>
          </a:p>
          <a:p>
            <a:pPr marL="342900" indent="-342900">
              <a:buAutoNum type="arabicPeriod"/>
            </a:pPr>
            <a:r>
              <a:rPr lang="en-IN" dirty="0" smtClean="0"/>
              <a:t>Description of the food &amp; its intended use</a:t>
            </a:r>
          </a:p>
          <a:p>
            <a:pPr marL="342900" indent="-342900">
              <a:buAutoNum type="arabicPeriod"/>
            </a:pPr>
            <a:r>
              <a:rPr lang="en-IN" dirty="0" smtClean="0"/>
              <a:t>Identification of the consumers of the food</a:t>
            </a:r>
          </a:p>
          <a:p>
            <a:pPr marL="342900" indent="-342900">
              <a:buAutoNum type="arabicPeriod"/>
            </a:pPr>
            <a:r>
              <a:rPr lang="en-IN" dirty="0" smtClean="0"/>
              <a:t>Development &amp; verification of a process flow diagram</a:t>
            </a:r>
          </a:p>
          <a:p>
            <a:pPr marL="342900" indent="-342900">
              <a:buAutoNum type="arabicPeriod"/>
            </a:pPr>
            <a:r>
              <a:rPr lang="en-IN" dirty="0" smtClean="0"/>
              <a:t>Conduction of a hazard analysis</a:t>
            </a:r>
          </a:p>
          <a:p>
            <a:pPr marL="342900" indent="-342900">
              <a:buAutoNum type="arabicPeriod"/>
            </a:pPr>
            <a:r>
              <a:rPr lang="en-IN" dirty="0" smtClean="0"/>
              <a:t>Identification of critical control points</a:t>
            </a:r>
          </a:p>
          <a:p>
            <a:pPr marL="342900" indent="-342900">
              <a:buAutoNum type="arabicPeriod"/>
            </a:pPr>
            <a:r>
              <a:rPr lang="en-IN" dirty="0" smtClean="0"/>
              <a:t>Establishments of critical limits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046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Factors Influences the Effectiveness of Antimicrobial Agents</a:t>
            </a:r>
            <a:endParaRPr lang="en-I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780157"/>
            <a:ext cx="88391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IN" sz="2400" b="1" dirty="0" smtClean="0"/>
              <a:t>Population size:</a:t>
            </a:r>
            <a:r>
              <a:rPr lang="en-IN" sz="2400" dirty="0" smtClean="0"/>
              <a:t> A larger population requires a longer time to die than a smaller one.</a:t>
            </a:r>
          </a:p>
          <a:p>
            <a:pPr marL="342900" indent="-342900" algn="just">
              <a:buAutoNum type="arabicPeriod"/>
            </a:pPr>
            <a:endParaRPr lang="en-IN" sz="2400" dirty="0" smtClean="0"/>
          </a:p>
          <a:p>
            <a:pPr marL="342900" indent="-342900" algn="just">
              <a:buAutoNum type="arabicPeriod"/>
            </a:pPr>
            <a:r>
              <a:rPr lang="en-IN" sz="2400" b="1" dirty="0" smtClean="0"/>
              <a:t>Population composition:</a:t>
            </a:r>
            <a:r>
              <a:rPr lang="en-IN" sz="2400" dirty="0" smtClean="0"/>
              <a:t> Bacterial </a:t>
            </a:r>
            <a:r>
              <a:rPr lang="en-IN" sz="2400" dirty="0" err="1" smtClean="0"/>
              <a:t>endospores</a:t>
            </a:r>
            <a:r>
              <a:rPr lang="en-IN" sz="2400" dirty="0" smtClean="0"/>
              <a:t> are much more resistant than vegetative forms. Younger cells are usually more readily destroyed than mature organisms.</a:t>
            </a:r>
          </a:p>
          <a:p>
            <a:pPr marL="342900" indent="-342900" algn="just">
              <a:buAutoNum type="arabicPeriod"/>
            </a:pPr>
            <a:endParaRPr lang="en-IN" sz="2400" dirty="0" smtClean="0"/>
          </a:p>
          <a:p>
            <a:pPr marL="342900" indent="-342900" algn="just">
              <a:buAutoNum type="arabicPeriod"/>
            </a:pPr>
            <a:r>
              <a:rPr lang="en-IN" sz="2400" b="1" dirty="0" smtClean="0"/>
              <a:t>Antimicrobial agent conc./intensity:</a:t>
            </a:r>
            <a:r>
              <a:rPr lang="en-IN" sz="2400" dirty="0" smtClean="0"/>
              <a:t> Effectiveness  usually is not directly related to conc./intensity.</a:t>
            </a:r>
          </a:p>
          <a:p>
            <a:pPr marL="342900" indent="-342900" algn="just">
              <a:buAutoNum type="arabicPeriod"/>
            </a:pPr>
            <a:endParaRPr lang="en-IN" sz="2400" dirty="0" smtClean="0"/>
          </a:p>
          <a:p>
            <a:pPr marL="342900" indent="-342900" algn="just">
              <a:buAutoNum type="arabicPeriod"/>
            </a:pPr>
            <a:r>
              <a:rPr lang="en-IN" sz="2400" b="1" dirty="0" smtClean="0"/>
              <a:t>Duration of exposure:</a:t>
            </a:r>
            <a:r>
              <a:rPr lang="en-IN" sz="2400" dirty="0" smtClean="0"/>
              <a:t> Longer exposure kills more organisms.</a:t>
            </a:r>
          </a:p>
          <a:p>
            <a:pPr marL="342900" indent="-342900" algn="just">
              <a:buAutoNum type="arabicPeriod"/>
            </a:pPr>
            <a:endParaRPr lang="en-IN" sz="2400" dirty="0" smtClean="0"/>
          </a:p>
          <a:p>
            <a:pPr marL="342900" indent="-342900" algn="just">
              <a:buAutoNum type="arabicPeriod"/>
            </a:pPr>
            <a:r>
              <a:rPr lang="en-IN" sz="2400" b="1" dirty="0" smtClean="0"/>
              <a:t>Temp.:</a:t>
            </a:r>
            <a:r>
              <a:rPr lang="en-IN" sz="2400" dirty="0" smtClean="0"/>
              <a:t> Increase in temp. enhances activity.</a:t>
            </a:r>
          </a:p>
          <a:p>
            <a:pPr marL="342900" indent="-342900" algn="just">
              <a:buAutoNum type="arabicPeriod"/>
            </a:pPr>
            <a:endParaRPr lang="en-IN" sz="2400" dirty="0" smtClean="0"/>
          </a:p>
          <a:p>
            <a:pPr marL="342900" indent="-342900" algn="just">
              <a:buAutoNum type="arabicPeriod"/>
            </a:pPr>
            <a:r>
              <a:rPr lang="en-IN" sz="2400" b="1" dirty="0" smtClean="0"/>
              <a:t>Local environment:</a:t>
            </a:r>
            <a:r>
              <a:rPr lang="en-IN" sz="2400" dirty="0" smtClean="0"/>
              <a:t> Population is not isolated but surrounded by environmental factors either protecting or aid in its destruction.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6022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Cellular Targets of Physical &amp; Chemical Agents</a:t>
            </a:r>
            <a:endParaRPr lang="en-I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685800"/>
            <a:ext cx="35478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 smtClean="0"/>
              <a:t>Cell Walls</a:t>
            </a:r>
          </a:p>
          <a:p>
            <a:pPr marL="342900" indent="-342900">
              <a:buAutoNum type="arabicPeriod"/>
            </a:pPr>
            <a:r>
              <a:rPr lang="en-IN" dirty="0" smtClean="0"/>
              <a:t>Cell Membranes</a:t>
            </a:r>
          </a:p>
          <a:p>
            <a:pPr marL="342900" indent="-342900">
              <a:buAutoNum type="arabicPeriod"/>
            </a:pPr>
            <a:r>
              <a:rPr lang="en-IN" dirty="0" smtClean="0"/>
              <a:t>Protein &amp; Nucleic Acid Synthesis</a:t>
            </a:r>
          </a:p>
          <a:p>
            <a:pPr marL="342900" indent="-342900">
              <a:buAutoNum type="arabicPeriod"/>
            </a:pPr>
            <a:r>
              <a:rPr lang="en-IN" dirty="0" smtClean="0"/>
              <a:t>Protein Structure &amp; Function</a:t>
            </a:r>
            <a:endParaRPr lang="en-IN" dirty="0"/>
          </a:p>
        </p:txBody>
      </p:sp>
      <p:grpSp>
        <p:nvGrpSpPr>
          <p:cNvPr id="8" name="Group 7"/>
          <p:cNvGrpSpPr/>
          <p:nvPr/>
        </p:nvGrpSpPr>
        <p:grpSpPr>
          <a:xfrm>
            <a:off x="4419600" y="1905000"/>
            <a:ext cx="4419600" cy="4876800"/>
            <a:chOff x="4572000" y="914400"/>
            <a:chExt cx="4419600" cy="5715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0" y="914400"/>
              <a:ext cx="44196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4572000" y="5410200"/>
              <a:ext cx="9906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sz="1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2124075"/>
            <a:ext cx="4495799" cy="4657725"/>
            <a:chOff x="0" y="2124075"/>
            <a:chExt cx="4495799" cy="46577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2124075"/>
              <a:ext cx="4419599" cy="465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0" y="5943600"/>
              <a:ext cx="11430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sz="900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3526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935069"/>
            <a:ext cx="3136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 smtClean="0"/>
              <a:t>Physical Agents</a:t>
            </a:r>
            <a:endParaRPr lang="en-I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0"/>
            <a:ext cx="7160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Physical Methods of Microbial Control: A Concept Map</a:t>
            </a:r>
            <a:endParaRPr lang="en-IN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1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602468"/>
            <a:ext cx="7521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 smtClean="0"/>
              <a:t>Dry Heat</a:t>
            </a:r>
            <a:r>
              <a:rPr lang="en-IN" sz="2800" dirty="0" smtClean="0"/>
              <a:t> uses hot air with little, if any, moisture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7838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Incineration: </a:t>
            </a:r>
            <a:r>
              <a:rPr lang="en-IN" sz="2400" dirty="0" smtClean="0"/>
              <a:t>Employs flame/heat coil, works by combustion</a:t>
            </a:r>
            <a:endParaRPr lang="en-IN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25" y="695325"/>
            <a:ext cx="60483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2400"/>
            <a:ext cx="34099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515070"/>
            <a:ext cx="3558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Bunsen burner: up to 1800°C</a:t>
            </a:r>
          </a:p>
          <a:p>
            <a:r>
              <a:rPr lang="en-IN" dirty="0" smtClean="0"/>
              <a:t>Infrared incinerator: 800°C</a:t>
            </a:r>
          </a:p>
          <a:p>
            <a:r>
              <a:rPr lang="en-IN" dirty="0" smtClean="0"/>
              <a:t>Furnaces/incinerators: up to 6500°C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6525" y="4343400"/>
            <a:ext cx="2657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0" y="1328273"/>
            <a:ext cx="9144000" cy="2086725"/>
          </a:xfrm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400" dirty="0" smtClean="0"/>
              <a:t>Bacterial populations die at a constant </a:t>
            </a:r>
            <a:r>
              <a:rPr lang="en-US" sz="2400" b="1" dirty="0" smtClean="0"/>
              <a:t>logarithmic rate</a:t>
            </a:r>
            <a:r>
              <a:rPr lang="en-US" sz="2400" dirty="0" smtClean="0"/>
              <a:t>, i.e., the population will be reduced by the same fraction at constant intervals.</a:t>
            </a:r>
          </a:p>
          <a:p>
            <a:pPr algn="just" eaLnBrk="1" hangingPunct="1"/>
            <a:endParaRPr lang="en-US" sz="2400" dirty="0" smtClean="0"/>
          </a:p>
          <a:p>
            <a:pPr algn="just" eaLnBrk="1" hangingPunct="1"/>
            <a:r>
              <a:rPr lang="en-US" sz="2400" dirty="0" smtClean="0"/>
              <a:t>Destruction is logarithmic, &amp; it is theoretically not possible to “</a:t>
            </a:r>
            <a:r>
              <a:rPr lang="en-US" sz="2400" b="1" dirty="0" smtClean="0"/>
              <a:t>completely destroy</a:t>
            </a:r>
            <a:r>
              <a:rPr lang="en-US" sz="2400" dirty="0" smtClean="0"/>
              <a:t>” </a:t>
            </a:r>
            <a:r>
              <a:rPr lang="en-US" sz="2400" dirty="0" err="1" smtClean="0"/>
              <a:t>m.orgs</a:t>
            </a:r>
            <a:r>
              <a:rPr lang="en-US" sz="2400" dirty="0" smtClean="0"/>
              <a:t> in a sample.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76200"/>
            <a:ext cx="358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Pattern of Microbial Death</a:t>
            </a:r>
            <a:endParaRPr lang="en-IN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886200"/>
            <a:ext cx="541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8819" y="0"/>
            <a:ext cx="5951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Measurement of Heat Killing Efficiency</a:t>
            </a:r>
            <a:endParaRPr lang="en-IN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dirty="0" smtClean="0"/>
              <a:t>Thermal Death Point (TDP):</a:t>
            </a:r>
            <a:r>
              <a:rPr lang="en-US" sz="2000" dirty="0" smtClean="0"/>
              <a:t> Lowest temperature at which a microbial suspension is killed in 10 min.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dirty="0" smtClean="0"/>
              <a:t>Thermal Death Time (TDT):</a:t>
            </a:r>
            <a:r>
              <a:rPr lang="en-US" sz="2000" dirty="0" smtClean="0"/>
              <a:t> Shortest time needed to kill all orgs. in a microbial suspension at a specific temp. &amp; under defined conditions.</a:t>
            </a:r>
            <a:endParaRPr lang="en-IN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1752600"/>
            <a:ext cx="76390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914400"/>
            <a:ext cx="9144000" cy="2133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Decimal Reduction </a:t>
            </a:r>
            <a:r>
              <a:rPr lang="en-US" sz="2000" b="1" dirty="0" smtClean="0"/>
              <a:t>T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lang="en-US" sz="2000" b="1" dirty="0" smtClean="0"/>
              <a:t>DRT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or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 </a:t>
            </a: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required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kill 90% of the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m.orgs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spores in a sample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a specified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temperature. It is the time required for the line to drop by one log cycle or 10-fold.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i="1" dirty="0" smtClean="0"/>
              <a:t>z </a:t>
            </a:r>
            <a:r>
              <a:rPr lang="en-US" sz="2000" b="1" dirty="0" smtClean="0"/>
              <a:t>value: </a:t>
            </a:r>
            <a:r>
              <a:rPr lang="en-US" sz="2000" dirty="0" smtClean="0"/>
              <a:t>The increase in temp. required to reduce </a:t>
            </a:r>
            <a:r>
              <a:rPr lang="en-US" sz="2000" i="1" dirty="0" smtClean="0"/>
              <a:t>D</a:t>
            </a:r>
            <a:r>
              <a:rPr lang="en-US" sz="2000" dirty="0" smtClean="0"/>
              <a:t> to 1/10 its value or to reduce it by one log cycle when log </a:t>
            </a:r>
            <a:r>
              <a:rPr lang="en-US" sz="2000" i="1" dirty="0" smtClean="0"/>
              <a:t>D </a:t>
            </a:r>
            <a:r>
              <a:rPr lang="en-US" sz="2000" dirty="0" smtClean="0"/>
              <a:t>is plotted against temp.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value:</a:t>
            </a: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</a:t>
            </a:r>
            <a:r>
              <a:rPr kumimoji="0" lang="en-US" sz="20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minutes at a specific temp. (</a:t>
            </a:r>
            <a:r>
              <a:rPr lang="en-US" sz="2000" dirty="0" smtClean="0"/>
              <a:t>usually 250°F or 121.1°C) needed to kill a population of cells or spores.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028" descr="07-01_DeathCurve_1.jpg                                         0001F913Macintosh HD                   ABA78158:"/>
          <p:cNvPicPr>
            <a:picLocks noChangeAspect="1" noChangeArrowheads="1"/>
          </p:cNvPicPr>
          <p:nvPr/>
        </p:nvPicPr>
        <p:blipFill>
          <a:blip r:embed="rId2"/>
          <a:srcRect r="46016" b="27533"/>
          <a:stretch>
            <a:fillRect/>
          </a:stretch>
        </p:blipFill>
        <p:spPr bwMode="auto">
          <a:xfrm>
            <a:off x="76201" y="3124200"/>
            <a:ext cx="480059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200401"/>
            <a:ext cx="381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68819" y="76200"/>
            <a:ext cx="5951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Measurement of Heat Killing Efficiency</a:t>
            </a:r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762000" y="2286000"/>
            <a:ext cx="769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52400"/>
            <a:ext cx="4013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Calculation of </a:t>
            </a:r>
            <a:r>
              <a:rPr lang="en-IN" sz="2800" b="1" i="1" dirty="0" smtClean="0"/>
              <a:t>D </a:t>
            </a:r>
            <a:r>
              <a:rPr lang="en-IN" sz="2800" b="1" dirty="0" smtClean="0"/>
              <a:t>&amp; </a:t>
            </a:r>
            <a:r>
              <a:rPr lang="en-IN" sz="2800" b="1" i="1" dirty="0" smtClean="0"/>
              <a:t>z </a:t>
            </a:r>
            <a:r>
              <a:rPr lang="en-IN" sz="2800" b="1" dirty="0" smtClean="0"/>
              <a:t>Value</a:t>
            </a:r>
            <a:endParaRPr lang="en-IN" sz="2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838200" y="1676400"/>
            <a:ext cx="7315200" cy="3352800"/>
            <a:chOff x="1447800" y="1600200"/>
            <a:chExt cx="6172200" cy="33528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lum contrast="10000"/>
            </a:blip>
            <a:srcRect/>
            <a:stretch>
              <a:fillRect/>
            </a:stretch>
          </p:blipFill>
          <p:spPr bwMode="auto">
            <a:xfrm>
              <a:off x="1447800" y="1600200"/>
              <a:ext cx="61722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2819400" y="4648200"/>
              <a:ext cx="48006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362200"/>
            <a:ext cx="589841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/>
              <a:t>Moist heat</a:t>
            </a:r>
            <a:r>
              <a:rPr lang="en-IN" sz="2400" dirty="0" smtClean="0"/>
              <a:t> is more versatile than dry heat</a:t>
            </a:r>
          </a:p>
          <a:p>
            <a:pPr>
              <a:buFont typeface="Wingdings" pitchFamily="2" charset="2"/>
              <a:buChar char="ü"/>
            </a:pPr>
            <a:endParaRPr lang="en-IN" sz="2400" dirty="0" smtClean="0"/>
          </a:p>
          <a:p>
            <a:pPr>
              <a:buFont typeface="Wingdings" pitchFamily="2" charset="2"/>
              <a:buChar char="ü"/>
            </a:pPr>
            <a:r>
              <a:rPr lang="en-IN" sz="2400" dirty="0" smtClean="0"/>
              <a:t>More easily penetrates objects &amp; materials</a:t>
            </a:r>
          </a:p>
          <a:p>
            <a:pPr>
              <a:buFont typeface="Wingdings" pitchFamily="2" charset="2"/>
              <a:buChar char="ü"/>
            </a:pPr>
            <a:endParaRPr lang="en-IN" sz="2400" dirty="0" smtClean="0"/>
          </a:p>
          <a:p>
            <a:pPr>
              <a:buFont typeface="Wingdings" pitchFamily="2" charset="2"/>
              <a:buChar char="ü"/>
            </a:pPr>
            <a:r>
              <a:rPr lang="en-IN" sz="2400" dirty="0" smtClean="0"/>
              <a:t>Kills </a:t>
            </a:r>
            <a:r>
              <a:rPr lang="en-IN" sz="2400" dirty="0" err="1" smtClean="0"/>
              <a:t>m.orgs</a:t>
            </a:r>
            <a:r>
              <a:rPr lang="en-IN" sz="2400" dirty="0" smtClean="0"/>
              <a:t> by denaturing their proteins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0"/>
            <a:ext cx="617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Autoclave: Sterilization with Pressurized Steam</a:t>
            </a:r>
            <a:endParaRPr lang="en-IN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25" y="2876550"/>
            <a:ext cx="55530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609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UcPeriod"/>
            </a:pPr>
            <a:r>
              <a:rPr lang="en-IN" sz="2000" dirty="0" smtClean="0"/>
              <a:t>Steam enters through the port</a:t>
            </a:r>
          </a:p>
          <a:p>
            <a:pPr marL="342900" indent="-342900" algn="just">
              <a:buAutoNum type="alphaUcPeriod"/>
            </a:pPr>
            <a:r>
              <a:rPr lang="en-IN" sz="2000" dirty="0" smtClean="0"/>
              <a:t>Passes into the jacket</a:t>
            </a:r>
          </a:p>
          <a:p>
            <a:pPr marL="342900" indent="-342900" algn="just">
              <a:buAutoNum type="alphaUcPeriod"/>
            </a:pPr>
            <a:r>
              <a:rPr lang="en-IN" sz="2000" dirty="0" smtClean="0"/>
              <a:t>After the air has been exhausted through the vent, a valve</a:t>
            </a:r>
          </a:p>
          <a:p>
            <a:pPr marL="342900" indent="-342900" algn="just">
              <a:buAutoNum type="alphaUcPeriod"/>
            </a:pPr>
            <a:r>
              <a:rPr lang="en-IN" sz="2000" dirty="0" smtClean="0"/>
              <a:t>Valve opens to admit pressurized steam which circulates among &amp; through the materials</a:t>
            </a:r>
          </a:p>
          <a:p>
            <a:pPr marL="342900" indent="-342900" algn="just">
              <a:buAutoNum type="alphaUcPeriod"/>
            </a:pPr>
            <a:r>
              <a:rPr lang="en-IN" sz="2000" dirty="0" smtClean="0"/>
              <a:t>At the end of the cycle, steam is exhausted through the steam exhaust valve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3812"/>
            <a:ext cx="4495800" cy="4319588"/>
            <a:chOff x="0" y="942975"/>
            <a:chExt cx="5029200" cy="431958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595438"/>
              <a:ext cx="5010150" cy="366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42975"/>
              <a:ext cx="50292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6"/>
          <p:cNvGrpSpPr/>
          <p:nvPr/>
        </p:nvGrpSpPr>
        <p:grpSpPr>
          <a:xfrm>
            <a:off x="4572000" y="1038225"/>
            <a:ext cx="4495800" cy="4219575"/>
            <a:chOff x="4572000" y="1038225"/>
            <a:chExt cx="4495800" cy="421957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1743075"/>
              <a:ext cx="4495800" cy="351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0" y="1038225"/>
              <a:ext cx="441960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6" descr="figure_09_05_labeled"/>
          <p:cNvPicPr>
            <a:picLocks noChangeAspect="1" noChangeArrowheads="1"/>
          </p:cNvPicPr>
          <p:nvPr/>
        </p:nvPicPr>
        <p:blipFill>
          <a:blip r:embed="rId6" cstate="print"/>
          <a:srcRect b="2843"/>
          <a:stretch>
            <a:fillRect/>
          </a:stretch>
        </p:blipFill>
        <p:spPr bwMode="auto">
          <a:xfrm>
            <a:off x="914400" y="4343400"/>
            <a:ext cx="28273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/>
              <a:t>Sterility Indicator</a:t>
            </a:r>
          </a:p>
        </p:txBody>
      </p:sp>
      <p:pic>
        <p:nvPicPr>
          <p:cNvPr id="22532" name="Picture 6" descr="figure_09_07_labeled"/>
          <p:cNvPicPr>
            <a:picLocks noChangeAspect="1" noChangeArrowheads="1"/>
          </p:cNvPicPr>
          <p:nvPr/>
        </p:nvPicPr>
        <p:blipFill>
          <a:blip r:embed="rId2"/>
          <a:srcRect b="3412"/>
          <a:stretch>
            <a:fillRect/>
          </a:stretch>
        </p:blipFill>
        <p:spPr bwMode="auto">
          <a:xfrm>
            <a:off x="296863" y="1600200"/>
            <a:ext cx="854868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/>
              <a:t>Fractional Sterilization (</a:t>
            </a:r>
            <a:r>
              <a:rPr lang="en-IN" sz="2800" b="1" dirty="0" err="1" smtClean="0"/>
              <a:t>Tyndallization</a:t>
            </a:r>
            <a:r>
              <a:rPr lang="en-IN" sz="2800" b="1" dirty="0" smtClean="0"/>
              <a:t>):</a:t>
            </a:r>
          </a:p>
          <a:p>
            <a:pPr algn="ctr"/>
            <a:r>
              <a:rPr lang="en-IN" sz="2800" dirty="0" smtClean="0"/>
              <a:t>Sterilization without Pressurized Steam</a:t>
            </a:r>
            <a:endParaRPr lang="en-I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60967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/>
              <a:t>Liquids &amp; other objects are sterilized by exposure to </a:t>
            </a:r>
            <a:r>
              <a:rPr lang="en-IN" sz="2400" b="1" dirty="0" smtClean="0"/>
              <a:t>free-flowing steam at 100°C for 30 min on each of three successive days</a:t>
            </a:r>
            <a:r>
              <a:rPr lang="en-IN" sz="2400" dirty="0" smtClean="0"/>
              <a:t>, with incubation periods at room temp. between the steaming.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76200"/>
            <a:ext cx="2306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Pasteurization</a:t>
            </a:r>
            <a:endParaRPr lang="en-I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9144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000" dirty="0" smtClean="0"/>
              <a:t>Many substances including milk are </a:t>
            </a:r>
            <a:r>
              <a:rPr lang="en-IN" sz="2000" b="1" dirty="0" smtClean="0"/>
              <a:t>treated with controlled heating at temp. well  below boiling</a:t>
            </a:r>
            <a:r>
              <a:rPr lang="en-IN" sz="2000" dirty="0" smtClean="0"/>
              <a:t>, a process known as pasteurization in </a:t>
            </a:r>
            <a:r>
              <a:rPr lang="en-IN" sz="2000" dirty="0" err="1" smtClean="0"/>
              <a:t>honor</a:t>
            </a:r>
            <a:r>
              <a:rPr lang="en-IN" sz="2000" dirty="0" smtClean="0"/>
              <a:t> of its developer Louis Pasteur.</a:t>
            </a:r>
            <a:endParaRPr lang="en-IN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057400"/>
            <a:ext cx="8534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Holding/batch method:</a:t>
            </a:r>
            <a:r>
              <a:rPr lang="en-IN" sz="2000" dirty="0" smtClean="0"/>
              <a:t> Heating at 63°C for 30 min.</a:t>
            </a:r>
          </a:p>
          <a:p>
            <a:r>
              <a:rPr lang="en-IN" sz="2000" b="1" dirty="0" smtClean="0"/>
              <a:t>Flash Pasteurization/high-temp. short-term (HTST):</a:t>
            </a:r>
            <a:r>
              <a:rPr lang="en-IN" sz="2000" dirty="0" smtClean="0"/>
              <a:t> Quick heating to ~72°C for 15 sec., then rapid cooling.</a:t>
            </a:r>
          </a:p>
          <a:p>
            <a:r>
              <a:rPr lang="en-IN" sz="2000" b="1" dirty="0" smtClean="0"/>
              <a:t>Ultrahigh-temp (UHT) sterilization:</a:t>
            </a:r>
            <a:r>
              <a:rPr lang="en-IN" sz="2000" dirty="0" smtClean="0"/>
              <a:t> Heating at 140-150°C for 1-3 sec. Does not req. refrigeration &amp; can be stored at RT for ~2 months without flavour changes.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343400"/>
            <a:ext cx="21050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667001" y="47244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 smtClean="0"/>
              <a:t>Organic Milk:</a:t>
            </a:r>
            <a:r>
              <a:rPr lang="en-IN" dirty="0" smtClean="0"/>
              <a:t> Antibiotics or hormones (GH, bovine growth hormone), stimulates a cow’s milk production, were not given to cow’s in dairy firm.</a:t>
            </a:r>
          </a:p>
          <a:p>
            <a:pPr algn="just"/>
            <a:r>
              <a:rPr lang="en-IN" dirty="0" smtClean="0"/>
              <a:t>Longer shelf life (3 wks) due to UHT process.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76275"/>
            <a:ext cx="52292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96929" y="76200"/>
            <a:ext cx="5794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Temp. &amp; Physical Control of Microorganisms</a:t>
            </a:r>
            <a:endParaRPr lang="en-I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324600"/>
            <a:ext cx="741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Bacterial </a:t>
            </a:r>
            <a:r>
              <a:rPr lang="en-IN" dirty="0" err="1" smtClean="0"/>
              <a:t>endospores</a:t>
            </a:r>
            <a:r>
              <a:rPr lang="en-IN" dirty="0" smtClean="0"/>
              <a:t> require longer exposure times &amp; higher temp. for killing</a:t>
            </a:r>
            <a:endParaRPr lang="en-IN" dirty="0"/>
          </a:p>
        </p:txBody>
      </p:sp>
      <p:grpSp>
        <p:nvGrpSpPr>
          <p:cNvPr id="7" name="Group 6"/>
          <p:cNvGrpSpPr/>
          <p:nvPr/>
        </p:nvGrpSpPr>
        <p:grpSpPr>
          <a:xfrm>
            <a:off x="5581650" y="2133600"/>
            <a:ext cx="3409950" cy="2514600"/>
            <a:chOff x="5505450" y="2133600"/>
            <a:chExt cx="3409950" cy="2514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05450" y="2438400"/>
              <a:ext cx="340995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24575" y="2133600"/>
              <a:ext cx="202882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14400"/>
            <a:ext cx="53339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73317" y="0"/>
            <a:ext cx="5941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Filtration </a:t>
            </a:r>
            <a:r>
              <a:rPr lang="en-IN" sz="2400" dirty="0" smtClean="0"/>
              <a:t>removes microbes from air &amp; water</a:t>
            </a:r>
            <a:endParaRPr lang="en-IN" sz="2400" dirty="0"/>
          </a:p>
        </p:txBody>
      </p:sp>
      <p:pic>
        <p:nvPicPr>
          <p:cNvPr id="4" name="Picture 3" descr="F:\Surojit\study\TMC\BSL\image\HEPA_ULP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28625"/>
            <a:ext cx="40386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9075" y="2667000"/>
            <a:ext cx="51149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60067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 smtClean="0"/>
              <a:t>UV light (non-ionizing radiation)</a:t>
            </a:r>
            <a:r>
              <a:rPr lang="en-IN" dirty="0" smtClean="0"/>
              <a:t> can be bactericidal effective at 265 nm.</a:t>
            </a:r>
          </a:p>
          <a:p>
            <a:pPr algn="just"/>
            <a:r>
              <a:rPr lang="en-IN" dirty="0" smtClean="0"/>
              <a:t>DNA absorbs the energy, and adjacent thymine molecules (in the same strand) link together, kinking the double helix &amp; disrupting DNA replication.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95271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 smtClean="0"/>
              <a:t>X-rays </a:t>
            </a:r>
            <a:r>
              <a:rPr lang="en-IN" dirty="0" smtClean="0"/>
              <a:t>&amp; </a:t>
            </a:r>
            <a:r>
              <a:rPr lang="en-IN" b="1" dirty="0" smtClean="0"/>
              <a:t>gamma rays </a:t>
            </a:r>
            <a:r>
              <a:rPr lang="en-IN" dirty="0" smtClean="0"/>
              <a:t>(</a:t>
            </a:r>
            <a:r>
              <a:rPr lang="en-IN" b="1" dirty="0" smtClean="0"/>
              <a:t>ionizing radiation/cold-sterilization</a:t>
            </a:r>
            <a:r>
              <a:rPr lang="en-IN" dirty="0" smtClean="0"/>
              <a:t>) are </a:t>
            </a:r>
            <a:r>
              <a:rPr lang="en-IN" dirty="0" err="1" smtClean="0"/>
              <a:t>microbicidal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Upon exposure, it force electrons out of their shells &amp; creating ions.</a:t>
            </a:r>
          </a:p>
          <a:p>
            <a:pPr algn="just"/>
            <a:r>
              <a:rPr lang="en-IN" dirty="0" smtClean="0"/>
              <a:t>The ions quickly combine, mainly with cellular water, &amp; the free radicals generated affect cell metabolism &amp; physiology.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766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 smtClean="0"/>
              <a:t>Microwaves</a:t>
            </a:r>
            <a:r>
              <a:rPr lang="en-IN" dirty="0" smtClean="0"/>
              <a:t> are absorbed by water molecules, which are set into high-speed motion, &amp; the heat of friction from these excited molecules is transferred to foods.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0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Irradiation</a:t>
            </a:r>
            <a:endParaRPr lang="en-IN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990600" y="5029200"/>
            <a:ext cx="1676400" cy="1569423"/>
            <a:chOff x="990600" y="5029200"/>
            <a:chExt cx="1676400" cy="1569423"/>
          </a:xfrm>
        </p:grpSpPr>
        <p:pic>
          <p:nvPicPr>
            <p:cNvPr id="7" name="Picture 6" descr="Warn_haz_0032_150x150G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5029200"/>
              <a:ext cx="1676400" cy="1524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0329" y="6290846"/>
              <a:ext cx="1028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 smtClean="0"/>
                <a:t>RADIATION</a:t>
              </a:r>
              <a:endParaRPr lang="en-IN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Basic Principles of Microbial Control</a:t>
            </a:r>
          </a:p>
        </p:txBody>
      </p:sp>
      <p:pic>
        <p:nvPicPr>
          <p:cNvPr id="7171" name="Picture 5" descr="table_09_01"/>
          <p:cNvPicPr>
            <a:picLocks noChangeAspect="1" noChangeArrowheads="1"/>
          </p:cNvPicPr>
          <p:nvPr/>
        </p:nvPicPr>
        <p:blipFill>
          <a:blip r:embed="rId2"/>
          <a:srcRect l="2766" t="6210" b="3429"/>
          <a:stretch>
            <a:fillRect/>
          </a:stretch>
        </p:blipFill>
        <p:spPr bwMode="auto">
          <a:xfrm>
            <a:off x="-7938" y="1974850"/>
            <a:ext cx="9151938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9CBD0A-CDFE-4E1D-8F4A-89F535DCCB2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826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Microbes are kept under control either by eliminating them or reducing their numbers</a:t>
            </a: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14072"/>
          <a:stretch>
            <a:fillRect/>
          </a:stretch>
        </p:blipFill>
        <p:spPr bwMode="auto">
          <a:xfrm>
            <a:off x="228600" y="76200"/>
            <a:ext cx="441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1676400" y="5257800"/>
            <a:ext cx="4038600" cy="1600200"/>
            <a:chOff x="4953000" y="2743200"/>
            <a:chExt cx="4038600" cy="16002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t="85928"/>
            <a:stretch>
              <a:fillRect/>
            </a:stretch>
          </p:blipFill>
          <p:spPr bwMode="auto">
            <a:xfrm>
              <a:off x="4953000" y="2743200"/>
              <a:ext cx="40386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5029200" y="2819400"/>
              <a:ext cx="9144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sz="11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53000" y="333375"/>
            <a:ext cx="4038600" cy="4619625"/>
            <a:chOff x="4953000" y="333375"/>
            <a:chExt cx="4038600" cy="461962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3000" y="333375"/>
              <a:ext cx="4038600" cy="461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5029200" y="3429000"/>
              <a:ext cx="990600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sz="700" dirty="0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962400"/>
            <a:ext cx="533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07537" y="159603"/>
            <a:ext cx="6793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 smtClean="0"/>
              <a:t>Improperly cooked/handled meats/poultry:</a:t>
            </a:r>
          </a:p>
          <a:p>
            <a:pPr algn="ctr"/>
            <a:r>
              <a:rPr lang="en-IN" sz="2400" i="1" dirty="0" smtClean="0"/>
              <a:t>E. coli </a:t>
            </a:r>
            <a:r>
              <a:rPr lang="en-IN" sz="2400" dirty="0" smtClean="0"/>
              <a:t>O157:H7, </a:t>
            </a:r>
            <a:r>
              <a:rPr lang="en-IN" sz="2400" i="1" dirty="0" smtClean="0"/>
              <a:t>Campylobacter, </a:t>
            </a:r>
            <a:r>
              <a:rPr lang="en-IN" sz="2400" i="1" dirty="0" err="1" smtClean="0"/>
              <a:t>Listeria</a:t>
            </a:r>
            <a:r>
              <a:rPr lang="en-IN" sz="2400" i="1" dirty="0" smtClean="0"/>
              <a:t>, Salmonella</a:t>
            </a:r>
            <a:endParaRPr lang="en-IN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371600"/>
            <a:ext cx="444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Cobalt-60/cesium-137:</a:t>
            </a:r>
            <a:r>
              <a:rPr lang="en-IN" dirty="0" smtClean="0"/>
              <a:t> source of gamma-rays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381001" y="22098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/>
              <a:t>Irradiation does not kill bacterial </a:t>
            </a:r>
            <a:r>
              <a:rPr lang="en-IN" dirty="0" err="1" smtClean="0"/>
              <a:t>endospores</a:t>
            </a:r>
            <a:r>
              <a:rPr lang="en-IN" dirty="0" smtClean="0"/>
              <a:t>, inactivate viruses, or neutralize toxins. Hence, irradiated food still must be treated in a sanitary fashion.</a:t>
            </a:r>
          </a:p>
          <a:p>
            <a:pPr algn="just"/>
            <a:endParaRPr lang="en-IN" dirty="0" smtClean="0"/>
          </a:p>
          <a:p>
            <a:pPr algn="just"/>
            <a:r>
              <a:rPr lang="en-IN" dirty="0" smtClean="0"/>
              <a:t>Nutritional losses are similar to those occurring in cooking &amp;/or freezing. Otherwise, there are virtually no known changes in the food, &amp; there is no residue.</a:t>
            </a:r>
            <a:endParaRPr lang="en-IN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943350"/>
            <a:ext cx="3809999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0"/>
            <a:ext cx="6328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Physical Agents Used to Control Microorganisms</a:t>
            </a:r>
            <a:endParaRPr lang="en-IN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"/>
            <a:ext cx="5305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Physical Agents Used to Control Microorganisms</a:t>
            </a:r>
            <a:endParaRPr lang="en-IN" sz="2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476250"/>
            <a:ext cx="9144001" cy="6305550"/>
            <a:chOff x="0" y="476250"/>
            <a:chExt cx="9144001" cy="630555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838200"/>
              <a:ext cx="9144000" cy="5943600"/>
              <a:chOff x="0" y="533400"/>
              <a:chExt cx="9144000" cy="6248400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533400"/>
                <a:ext cx="9144000" cy="6248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28600" y="2590800"/>
                <a:ext cx="990600" cy="33855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n-IN" sz="16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28600" y="3242846"/>
                <a:ext cx="990600" cy="33855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n-IN" sz="1600" dirty="0"/>
              </a:p>
            </p:txBody>
          </p:sp>
        </p:grp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476250"/>
              <a:ext cx="914400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9353" y="2811959"/>
            <a:ext cx="40476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dirty="0" smtClean="0"/>
              <a:t>Chemical Agents</a:t>
            </a:r>
            <a:endParaRPr lang="en-IN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213" y="762000"/>
            <a:ext cx="72675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362200" y="71735"/>
            <a:ext cx="373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Antiseptics vs. Disinfectants</a:t>
            </a:r>
            <a:endParaRPr lang="en-I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05581" y="6197025"/>
            <a:ext cx="3947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 smtClean="0"/>
              <a:t>Alternative &amp; Herbal Medicine as Antiseptics:</a:t>
            </a:r>
          </a:p>
          <a:p>
            <a:pPr algn="ctr"/>
            <a:r>
              <a:rPr lang="en-IN" sz="1600" dirty="0" smtClean="0"/>
              <a:t>Cinnamon, garlic, Honey, Wasabi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09600"/>
            <a:ext cx="898649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 smtClean="0"/>
              <a:t>Useful Properties of Disinfectants &amp; Antiseptics:</a:t>
            </a:r>
            <a:endParaRPr lang="en-IN" b="1" dirty="0" smtClean="0"/>
          </a:p>
          <a:p>
            <a:pPr marL="342900" indent="-342900">
              <a:buAutoNum type="arabicPeriod"/>
            </a:pPr>
            <a:r>
              <a:rPr lang="en-IN" sz="2000" dirty="0" smtClean="0"/>
              <a:t>Able to kill/slow the growth of </a:t>
            </a:r>
            <a:r>
              <a:rPr lang="en-IN" sz="2000" dirty="0" err="1" smtClean="0"/>
              <a:t>m.orgs</a:t>
            </a:r>
            <a:endParaRPr lang="en-IN" sz="2000" dirty="0" smtClean="0"/>
          </a:p>
          <a:p>
            <a:pPr marL="342900" indent="-342900">
              <a:buAutoNum type="arabicPeriod"/>
            </a:pPr>
            <a:r>
              <a:rPr lang="en-IN" sz="2000" dirty="0" smtClean="0"/>
              <a:t>Nontoxic to animals/humans, especially if it is used as an antiseptic</a:t>
            </a:r>
          </a:p>
          <a:p>
            <a:pPr marL="342900" indent="-342900">
              <a:buAutoNum type="arabicPeriod"/>
            </a:pPr>
            <a:r>
              <a:rPr lang="en-IN" sz="2000" dirty="0" smtClean="0"/>
              <a:t>Soluble in water &amp; have a substantial shelf life during which its activity is retained</a:t>
            </a:r>
          </a:p>
          <a:p>
            <a:pPr marL="342900" indent="-342900">
              <a:buAutoNum type="arabicPeriod"/>
            </a:pPr>
            <a:r>
              <a:rPr lang="en-IN" sz="2000" dirty="0" smtClean="0"/>
              <a:t>Useful in much diluted form &amp; able to perform its job in a relatively short time</a:t>
            </a:r>
          </a:p>
          <a:p>
            <a:pPr marL="342900" indent="-342900">
              <a:buAutoNum type="arabicPeriod"/>
            </a:pPr>
            <a:r>
              <a:rPr lang="en-IN" sz="2000" dirty="0" smtClean="0"/>
              <a:t>Should not separate on standing</a:t>
            </a:r>
          </a:p>
          <a:p>
            <a:pPr marL="342900" indent="-342900">
              <a:buAutoNum type="arabicPeriod"/>
            </a:pPr>
            <a:r>
              <a:rPr lang="en-IN" sz="2000" dirty="0" smtClean="0"/>
              <a:t>Should penetrate well</a:t>
            </a:r>
          </a:p>
          <a:p>
            <a:pPr marL="342900" indent="-342900">
              <a:buAutoNum type="arabicPeriod"/>
            </a:pPr>
            <a:r>
              <a:rPr lang="en-IN" sz="2000" dirty="0" smtClean="0"/>
              <a:t>Should not corrode instruments</a:t>
            </a:r>
          </a:p>
          <a:p>
            <a:pPr marL="342900" indent="-342900">
              <a:buAutoNum type="arabicPeriod"/>
            </a:pPr>
            <a:r>
              <a:rPr lang="en-IN" sz="2000" dirty="0" smtClean="0"/>
              <a:t>Easy availability &amp; Inexpensive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53933" y="4819471"/>
            <a:ext cx="813286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Chemical Parameters for selecting an antiseptic or disinfectant</a:t>
            </a:r>
            <a:endParaRPr lang="en-IN" b="1" dirty="0" smtClean="0"/>
          </a:p>
          <a:p>
            <a:pPr marL="342900" indent="-342900">
              <a:buAutoNum type="arabicPeriod"/>
            </a:pPr>
            <a:r>
              <a:rPr lang="en-IN" dirty="0" smtClean="0"/>
              <a:t>Temp.</a:t>
            </a:r>
          </a:p>
          <a:p>
            <a:pPr marL="342900" indent="-342900">
              <a:buAutoNum type="arabicPeriod"/>
            </a:pPr>
            <a:r>
              <a:rPr lang="en-IN" dirty="0" smtClean="0"/>
              <a:t>pH</a:t>
            </a:r>
          </a:p>
          <a:p>
            <a:pPr marL="342900" indent="-342900">
              <a:buAutoNum type="arabicPeriod"/>
            </a:pPr>
            <a:r>
              <a:rPr lang="en-IN" dirty="0" smtClean="0"/>
              <a:t>Stability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609600"/>
            <a:ext cx="90011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66800" y="76200"/>
            <a:ext cx="7304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Chemical Methods of Microbial Control: A Concept Map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463" y="152400"/>
            <a:ext cx="5553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b="28395"/>
          <a:stretch>
            <a:fillRect/>
          </a:stretch>
        </p:blipFill>
        <p:spPr bwMode="auto">
          <a:xfrm>
            <a:off x="1" y="1219200"/>
            <a:ext cx="91439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1000"/>
            <a:ext cx="5048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1" y="4167187"/>
            <a:ext cx="3962400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570607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/>
              <a:t>The ability of very small amounts of heavy metals, especially Ag &amp; Cu, to exert antimicrobial activity is referred to as </a:t>
            </a:r>
            <a:r>
              <a:rPr lang="en-IN" b="1" dirty="0" err="1" smtClean="0"/>
              <a:t>oligodyanamic</a:t>
            </a:r>
            <a:r>
              <a:rPr lang="en-IN" b="1" dirty="0" smtClean="0"/>
              <a:t> action</a:t>
            </a:r>
            <a:r>
              <a:rPr lang="en-IN" dirty="0" smtClean="0"/>
              <a:t> (</a:t>
            </a:r>
            <a:r>
              <a:rPr lang="en-IN" dirty="0" err="1" smtClean="0"/>
              <a:t>oligo</a:t>
            </a:r>
            <a:r>
              <a:rPr lang="en-IN" dirty="0" smtClean="0"/>
              <a:t> means few)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28600" y="300335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Asymptomatic 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arrier of </a:t>
            </a:r>
            <a:r>
              <a:rPr lang="en-US" sz="2400" b="1" i="1" dirty="0" smtClean="0">
                <a:solidFill>
                  <a:srgbClr val="FF0000"/>
                </a:solidFill>
                <a:latin typeface="Baskerville Old Face" pitchFamily="18" charset="0"/>
              </a:rPr>
              <a:t>Salmonella </a:t>
            </a:r>
            <a:r>
              <a:rPr lang="en-US" sz="2400" b="1" dirty="0" err="1" smtClean="0">
                <a:solidFill>
                  <a:srgbClr val="FF0000"/>
                </a:solidFill>
                <a:latin typeface="Baskerville Old Face" pitchFamily="18" charset="0"/>
              </a:rPr>
              <a:t>Typhi</a:t>
            </a: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 during Early 20</a:t>
            </a:r>
            <a:r>
              <a:rPr lang="en-US" sz="2400" b="1" baseline="30000" dirty="0" smtClean="0">
                <a:solidFill>
                  <a:srgbClr val="FF0000"/>
                </a:solidFill>
                <a:latin typeface="Baskerville Old Face" pitchFamily="18" charset="0"/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 Century</a:t>
            </a:r>
            <a:endParaRPr lang="en-US" sz="24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8779" y="6550223"/>
            <a:ext cx="1975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A02F2"/>
                </a:solidFill>
                <a:latin typeface="Monotype Corsiva" pitchFamily="66" charset="0"/>
              </a:rPr>
              <a:t>Mortimer, The Lancet, 1999</a:t>
            </a:r>
            <a:endParaRPr lang="en-US" sz="1400" dirty="0">
              <a:solidFill>
                <a:srgbClr val="2A02F2"/>
              </a:solidFill>
              <a:latin typeface="Monotype Corsiva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55695" y="2225040"/>
          <a:ext cx="5335905" cy="280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6830"/>
                <a:gridCol w="1893570"/>
                <a:gridCol w="2135505"/>
              </a:tblGrid>
              <a:tr h="370840">
                <a:tc>
                  <a:txBody>
                    <a:bodyPr/>
                    <a:lstStyle/>
                    <a:p>
                      <a:endParaRPr lang="en-US" sz="1600" b="1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2A02F2"/>
                          </a:solidFill>
                          <a:latin typeface="Georgia" pitchFamily="18" charset="0"/>
                        </a:rPr>
                        <a:t>Mary Mellon (Typhoid Mary)</a:t>
                      </a:r>
                      <a:endParaRPr lang="en-US" sz="1600" b="1" dirty="0">
                        <a:solidFill>
                          <a:srgbClr val="2A02F2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2A02F2"/>
                          </a:solidFill>
                          <a:latin typeface="Georgia" pitchFamily="18" charset="0"/>
                        </a:rPr>
                        <a:t>Mr. N</a:t>
                      </a:r>
                    </a:p>
                    <a:p>
                      <a:endParaRPr lang="en-US" sz="1600" b="1" dirty="0">
                        <a:solidFill>
                          <a:srgbClr val="2A02F2"/>
                        </a:solidFill>
                        <a:latin typeface="Georgia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Palatino Linotype" pitchFamily="18" charset="0"/>
                        </a:rPr>
                        <a:t>Location</a:t>
                      </a:r>
                      <a:endParaRPr lang="en-US" sz="1600" b="1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Palatino Linotype" pitchFamily="18" charset="0"/>
                        </a:rPr>
                        <a:t>New York, US</a:t>
                      </a:r>
                      <a:endParaRPr lang="en-US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Palatino Linotype" pitchFamily="18" charset="0"/>
                        </a:rPr>
                        <a:t>Folkestone</a:t>
                      </a:r>
                      <a:r>
                        <a:rPr lang="en-US" dirty="0" smtClean="0">
                          <a:latin typeface="Palatino Linotype" pitchFamily="18" charset="0"/>
                        </a:rPr>
                        <a:t>, UK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Palatino Linotype" pitchFamily="18" charset="0"/>
                        </a:rPr>
                        <a:t>Occupation</a:t>
                      </a:r>
                      <a:endParaRPr lang="en-US" sz="1600" b="1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alatino Linotype" pitchFamily="18" charset="0"/>
                        </a:rPr>
                        <a:t>Cook</a:t>
                      </a:r>
                      <a:endParaRPr lang="en-US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alatino Linotype" pitchFamily="18" charset="0"/>
                        </a:rPr>
                        <a:t>Cowman &amp; </a:t>
                      </a:r>
                      <a:r>
                        <a:rPr lang="en-US" dirty="0" err="1" smtClean="0">
                          <a:latin typeface="Palatino Linotype" pitchFamily="18" charset="0"/>
                        </a:rPr>
                        <a:t>Milker</a:t>
                      </a:r>
                      <a:endParaRPr lang="en-US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Palatino Linotype" pitchFamily="18" charset="0"/>
                        </a:rPr>
                        <a:t>Period</a:t>
                      </a:r>
                      <a:endParaRPr lang="en-US" sz="1600" b="1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Palatino Linotype" pitchFamily="18" charset="0"/>
                        </a:rPr>
                        <a:t>1900-1915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Palatino Linotype" pitchFamily="18" charset="0"/>
                        </a:rPr>
                        <a:t>1896-1909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Palatino Linotype" pitchFamily="18" charset="0"/>
                        </a:rPr>
                        <a:t>Outbreaks</a:t>
                      </a:r>
                      <a:endParaRPr lang="en-US" sz="1600" b="1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alatino Linotype" pitchFamily="18" charset="0"/>
                        </a:rPr>
                        <a:t>10</a:t>
                      </a:r>
                      <a:endParaRPr lang="en-US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alatino Linotype" pitchFamily="18" charset="0"/>
                        </a:rPr>
                        <a:t>14</a:t>
                      </a:r>
                      <a:endParaRPr lang="en-US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Palatino Linotype" pitchFamily="18" charset="0"/>
                        </a:rPr>
                        <a:t>Cases</a:t>
                      </a:r>
                      <a:endParaRPr lang="en-US" sz="1600" b="1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alatino Linotype" pitchFamily="18" charset="0"/>
                        </a:rPr>
                        <a:t>53</a:t>
                      </a:r>
                      <a:endParaRPr lang="en-US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alatino Linotype" pitchFamily="18" charset="0"/>
                        </a:rPr>
                        <a:t>207</a:t>
                      </a:r>
                      <a:endParaRPr lang="en-US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Palatino Linotype" pitchFamily="18" charset="0"/>
                        </a:rPr>
                        <a:t>Deaths</a:t>
                      </a:r>
                      <a:endParaRPr lang="en-US" sz="1600" b="1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alatino Linotype" pitchFamily="18" charset="0"/>
                        </a:rPr>
                        <a:t>3</a:t>
                      </a:r>
                      <a:endParaRPr lang="en-US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Palatino Linotype" pitchFamily="18" charset="0"/>
                        </a:rPr>
                        <a:t>43</a:t>
                      </a:r>
                      <a:endParaRPr lang="en-US" dirty="0">
                        <a:latin typeface="Palatino Linotyp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6" name="Picture 1" descr="typhoid-mary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327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096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28600"/>
            <a:ext cx="9144001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457200" y="5067300"/>
            <a:ext cx="3457575" cy="1790700"/>
            <a:chOff x="457200" y="5067300"/>
            <a:chExt cx="3457575" cy="1790700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5067300"/>
              <a:ext cx="3457575" cy="179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457200" y="6277689"/>
              <a:ext cx="838200" cy="1231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sz="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7090"/>
            <a:ext cx="7490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Low Temp. Hydrogen Peroxide (H</a:t>
            </a:r>
            <a:r>
              <a:rPr lang="en-IN" sz="2400" b="1" baseline="-25000" dirty="0" smtClean="0"/>
              <a:t>2</a:t>
            </a:r>
            <a:r>
              <a:rPr lang="en-IN" sz="2400" b="1" dirty="0" smtClean="0"/>
              <a:t>O</a:t>
            </a:r>
            <a:r>
              <a:rPr lang="en-IN" sz="2400" b="1" baseline="-25000" dirty="0" smtClean="0"/>
              <a:t>2</a:t>
            </a:r>
            <a:r>
              <a:rPr lang="en-IN" sz="2400" b="1" dirty="0" smtClean="0"/>
              <a:t>) Plasma Sterilization</a:t>
            </a:r>
            <a:endParaRPr lang="en-I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815876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/>
              <a:t>Plasma: The </a:t>
            </a:r>
            <a:r>
              <a:rPr lang="en-IN" b="1" dirty="0" smtClean="0"/>
              <a:t>Fourth State of Matter</a:t>
            </a:r>
            <a:r>
              <a:rPr lang="en-IN" dirty="0" smtClean="0"/>
              <a:t> (solid, liquid, gas &amp; </a:t>
            </a:r>
            <a:r>
              <a:rPr lang="en-IN" b="1" dirty="0" smtClean="0"/>
              <a:t>plasma</a:t>
            </a:r>
            <a:r>
              <a:rPr lang="en-IN" dirty="0" smtClean="0"/>
              <a:t>)</a:t>
            </a:r>
          </a:p>
          <a:p>
            <a:pPr algn="just"/>
            <a:endParaRPr lang="en-IN" dirty="0" smtClean="0"/>
          </a:p>
          <a:p>
            <a:pPr algn="just"/>
            <a:r>
              <a:rPr lang="en-IN" b="1" dirty="0" smtClean="0"/>
              <a:t>Gas converts to plasma</a:t>
            </a:r>
            <a:r>
              <a:rPr lang="en-IN" dirty="0" smtClean="0"/>
              <a:t> under sufficient heating or strong electromagnetic field.</a:t>
            </a:r>
          </a:p>
          <a:p>
            <a:pPr algn="just"/>
            <a:r>
              <a:rPr lang="en-IN" dirty="0" smtClean="0"/>
              <a:t>Plasma (ionized gas) is an </a:t>
            </a:r>
            <a:r>
              <a:rPr lang="en-IN" b="1" dirty="0" smtClean="0"/>
              <a:t>unstable state of matter</a:t>
            </a:r>
            <a:r>
              <a:rPr lang="en-IN" dirty="0" smtClean="0"/>
              <a:t> in which the no. of electrons are increased or decreased, thus producing ions, which are </a:t>
            </a:r>
            <a:r>
              <a:rPr lang="en-IN" b="1" dirty="0" smtClean="0"/>
              <a:t>positively or negatively charged electrons</a:t>
            </a:r>
            <a:r>
              <a:rPr lang="en-IN" dirty="0" smtClean="0"/>
              <a:t>.</a:t>
            </a:r>
          </a:p>
          <a:p>
            <a:pPr algn="just"/>
            <a:r>
              <a:rPr lang="en-IN" dirty="0" smtClean="0"/>
              <a:t>Plasma sterilizes by </a:t>
            </a:r>
            <a:r>
              <a:rPr lang="en-IN" b="1" dirty="0" smtClean="0"/>
              <a:t>oxidation</a:t>
            </a:r>
            <a:r>
              <a:rPr lang="en-IN" dirty="0" smtClean="0"/>
              <a:t>.</a:t>
            </a:r>
          </a:p>
          <a:p>
            <a:pPr algn="just"/>
            <a:endParaRPr lang="en-IN" dirty="0" smtClean="0"/>
          </a:p>
          <a:p>
            <a:pPr algn="just"/>
            <a:r>
              <a:rPr lang="en-IN" b="1" dirty="0" smtClean="0"/>
              <a:t>Manmade plasma</a:t>
            </a:r>
            <a:r>
              <a:rPr lang="en-IN" dirty="0" smtClean="0"/>
              <a:t>: neon signs, fluorescent light bulbs, plasma lamps</a:t>
            </a:r>
          </a:p>
          <a:p>
            <a:pPr algn="just"/>
            <a:r>
              <a:rPr lang="en-IN" b="1" dirty="0" smtClean="0"/>
              <a:t>Naturally occurring plasma:</a:t>
            </a:r>
            <a:r>
              <a:rPr lang="en-IN" dirty="0" smtClean="0"/>
              <a:t> fire, lightening, sun, stars, auroras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4590871"/>
            <a:ext cx="899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 smtClean="0"/>
              <a:t>Liquid H</a:t>
            </a:r>
            <a:r>
              <a:rPr lang="en-IN" b="1" baseline="-25000" dirty="0" smtClean="0"/>
              <a:t>2</a:t>
            </a:r>
            <a:r>
              <a:rPr lang="en-IN" b="1" dirty="0" smtClean="0"/>
              <a:t>O</a:t>
            </a:r>
            <a:r>
              <a:rPr lang="en-IN" b="1" baseline="-25000" dirty="0" smtClean="0"/>
              <a:t>2</a:t>
            </a:r>
            <a:r>
              <a:rPr lang="en-IN" dirty="0" smtClean="0"/>
              <a:t> is converted to </a:t>
            </a:r>
            <a:r>
              <a:rPr lang="en-IN" b="1" dirty="0" smtClean="0"/>
              <a:t>gas</a:t>
            </a:r>
            <a:r>
              <a:rPr lang="en-IN" dirty="0" smtClean="0"/>
              <a:t> &amp; then to </a:t>
            </a:r>
            <a:r>
              <a:rPr lang="en-IN" b="1" dirty="0" smtClean="0"/>
              <a:t>plasma at higher temp.</a:t>
            </a:r>
          </a:p>
          <a:p>
            <a:pPr algn="just"/>
            <a:endParaRPr lang="en-IN" dirty="0" smtClean="0"/>
          </a:p>
          <a:p>
            <a:pPr algn="just"/>
            <a:r>
              <a:rPr lang="en-IN" dirty="0" smtClean="0"/>
              <a:t>This process </a:t>
            </a:r>
            <a:r>
              <a:rPr lang="en-IN" b="1" dirty="0" smtClean="0"/>
              <a:t>inactivates microorganisms</a:t>
            </a:r>
            <a:r>
              <a:rPr lang="en-IN" dirty="0" smtClean="0"/>
              <a:t> primarily by the </a:t>
            </a:r>
            <a:r>
              <a:rPr lang="en-IN" b="1" dirty="0" smtClean="0"/>
              <a:t>combined use of hydrogen peroxide gas and the generation of free radicals</a:t>
            </a:r>
            <a:r>
              <a:rPr lang="en-IN" dirty="0" smtClean="0"/>
              <a:t> (hydroxyl and </a:t>
            </a:r>
            <a:r>
              <a:rPr lang="en-IN" dirty="0" err="1" smtClean="0"/>
              <a:t>hydroperoxyl</a:t>
            </a:r>
            <a:r>
              <a:rPr lang="en-IN" dirty="0" smtClean="0"/>
              <a:t> </a:t>
            </a:r>
            <a:r>
              <a:rPr lang="en-IN" dirty="0" smtClean="0"/>
              <a:t>free radicals) during the plasma phase of the cycle.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7090"/>
            <a:ext cx="7490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Low Temp. Hydrogen Peroxide (H</a:t>
            </a:r>
            <a:r>
              <a:rPr lang="en-IN" sz="2400" b="1" baseline="-25000" dirty="0" smtClean="0"/>
              <a:t>2</a:t>
            </a:r>
            <a:r>
              <a:rPr lang="en-IN" sz="2400" b="1" dirty="0" smtClean="0"/>
              <a:t>O</a:t>
            </a:r>
            <a:r>
              <a:rPr lang="en-IN" sz="2400" b="1" baseline="-25000" dirty="0" smtClean="0"/>
              <a:t>2</a:t>
            </a:r>
            <a:r>
              <a:rPr lang="en-IN" sz="2400" b="1" dirty="0" smtClean="0"/>
              <a:t>) Plasma Sterilization</a:t>
            </a:r>
            <a:endParaRPr lang="en-I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 smtClean="0"/>
              <a:t>Application:</a:t>
            </a:r>
          </a:p>
          <a:p>
            <a:pPr algn="just">
              <a:buFont typeface="Wingdings" pitchFamily="2" charset="2"/>
              <a:buChar char="ü"/>
            </a:pPr>
            <a:r>
              <a:rPr lang="en-IN" b="1" dirty="0" smtClean="0"/>
              <a:t>Non-hollow loads</a:t>
            </a:r>
            <a:r>
              <a:rPr lang="en-IN" dirty="0" smtClean="0"/>
              <a:t>, such as </a:t>
            </a:r>
            <a:r>
              <a:rPr lang="en-IN" dirty="0" err="1" smtClean="0"/>
              <a:t>electrocautery</a:t>
            </a:r>
            <a:r>
              <a:rPr lang="en-IN" dirty="0" smtClean="0"/>
              <a:t> instruments, </a:t>
            </a:r>
            <a:r>
              <a:rPr lang="en-IN" dirty="0" err="1" smtClean="0"/>
              <a:t>dopplers</a:t>
            </a:r>
            <a:r>
              <a:rPr lang="en-IN" dirty="0" smtClean="0"/>
              <a:t>, laser probes, </a:t>
            </a:r>
            <a:r>
              <a:rPr lang="en-IN" dirty="0" err="1" smtClean="0"/>
              <a:t>defibrilator</a:t>
            </a:r>
            <a:r>
              <a:rPr lang="en-IN" dirty="0" smtClean="0"/>
              <a:t> paddles, thermometers, Ophthalmic lenses, and harmonic cables</a:t>
            </a:r>
          </a:p>
          <a:p>
            <a:pPr algn="just">
              <a:buFont typeface="Wingdings" pitchFamily="2" charset="2"/>
              <a:buChar char="ü"/>
            </a:pPr>
            <a:r>
              <a:rPr lang="en-IN" b="1" dirty="0" smtClean="0"/>
              <a:t>Hollow loads</a:t>
            </a:r>
            <a:r>
              <a:rPr lang="en-IN" dirty="0" smtClean="0"/>
              <a:t>, such as Laryngoscopes and their blades, shaver </a:t>
            </a:r>
            <a:r>
              <a:rPr lang="en-IN" dirty="0" err="1" smtClean="0"/>
              <a:t>handpieces</a:t>
            </a:r>
            <a:r>
              <a:rPr lang="en-IN" dirty="0" smtClean="0"/>
              <a:t>, </a:t>
            </a:r>
            <a:r>
              <a:rPr lang="en-IN" dirty="0" err="1" smtClean="0"/>
              <a:t>fiber</a:t>
            </a:r>
            <a:r>
              <a:rPr lang="en-IN" dirty="0" smtClean="0"/>
              <a:t> optic light cables, and surgical power drills</a:t>
            </a:r>
          </a:p>
          <a:p>
            <a:pPr algn="just">
              <a:buFont typeface="Wingdings" pitchFamily="2" charset="2"/>
              <a:buChar char="ü"/>
            </a:pPr>
            <a:r>
              <a:rPr lang="en-IN" b="1" dirty="0" smtClean="0"/>
              <a:t>Endoscopes</a:t>
            </a:r>
            <a:r>
              <a:rPr lang="en-IN" dirty="0" smtClean="0"/>
              <a:t>, such as rigid and flexible endoscopes.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780472"/>
            <a:ext cx="28884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Advantages: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No chemical residues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Safety of handling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Safety for the environment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Short aeration 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3732074"/>
            <a:ext cx="5181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 smtClean="0"/>
              <a:t>Disadvantages:</a:t>
            </a:r>
          </a:p>
          <a:p>
            <a:pPr algn="just">
              <a:buFont typeface="Wingdings" pitchFamily="2" charset="2"/>
              <a:buChar char="ü"/>
            </a:pPr>
            <a:r>
              <a:rPr lang="en-IN" dirty="0" smtClean="0"/>
              <a:t>Inability to sterilize: liquids, powders, and strong absorbers</a:t>
            </a:r>
          </a:p>
          <a:p>
            <a:pPr algn="just">
              <a:buFont typeface="Wingdings" pitchFamily="2" charset="2"/>
              <a:buChar char="ü"/>
            </a:pPr>
            <a:r>
              <a:rPr lang="en-IN" dirty="0" smtClean="0"/>
              <a:t>Requires specific synthetic packaging of the load</a:t>
            </a:r>
          </a:p>
          <a:p>
            <a:pPr algn="just">
              <a:buFont typeface="Wingdings" pitchFamily="2" charset="2"/>
              <a:buChar char="ü"/>
            </a:pPr>
            <a:r>
              <a:rPr lang="en-IN" dirty="0" smtClean="0"/>
              <a:t>Sterilization chamber is relatively smaller than that of an </a:t>
            </a:r>
            <a:r>
              <a:rPr lang="en-IN" dirty="0" err="1" smtClean="0"/>
              <a:t>EtO</a:t>
            </a:r>
            <a:r>
              <a:rPr lang="en-IN" dirty="0" smtClean="0"/>
              <a:t> sterilizer.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45719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b="1" dirty="0" smtClean="0"/>
              <a:t>Relative Susceptibilities of Microbes to Antimicrobial Agents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323850"/>
            <a:ext cx="4538662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4219575" y="1066800"/>
            <a:ext cx="4848225" cy="4572000"/>
            <a:chOff x="4219575" y="1066800"/>
            <a:chExt cx="4848225" cy="4572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19575" y="1838325"/>
              <a:ext cx="4848225" cy="380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33950" y="1066800"/>
              <a:ext cx="34480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219200"/>
            <a:ext cx="4800600" cy="4638675"/>
            <a:chOff x="0" y="1219200"/>
            <a:chExt cx="4800600" cy="463867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19200"/>
              <a:ext cx="4800600" cy="463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0" y="4876800"/>
              <a:ext cx="10668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sz="9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48200" y="1219200"/>
            <a:ext cx="4419601" cy="4648200"/>
            <a:chOff x="4648200" y="1219200"/>
            <a:chExt cx="4419601" cy="464820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200" y="1219200"/>
              <a:ext cx="4419601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4724400" y="4876800"/>
              <a:ext cx="11430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IN" sz="11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6248400"/>
            <a:ext cx="325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 smtClean="0"/>
              <a:t>Zephiran</a:t>
            </a:r>
            <a:r>
              <a:rPr lang="en-IN" dirty="0" smtClean="0"/>
              <a:t>: </a:t>
            </a:r>
            <a:r>
              <a:rPr lang="en-IN" dirty="0" err="1" smtClean="0"/>
              <a:t>Benzalkonium</a:t>
            </a:r>
            <a:r>
              <a:rPr lang="en-IN" dirty="0" smtClean="0"/>
              <a:t> chloride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787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Phenol Coefficient (PC): Evaluation of Antimicrobial Agents Effectiveness</a:t>
            </a:r>
            <a:endParaRPr lang="en-IN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/>
              <a:t>Best-known </a:t>
            </a:r>
            <a:r>
              <a:rPr lang="en-IN" b="1" dirty="0" smtClean="0"/>
              <a:t>disinfectant screening test</a:t>
            </a:r>
            <a:r>
              <a:rPr lang="en-IN" dirty="0" smtClean="0"/>
              <a:t> in which the </a:t>
            </a:r>
            <a:r>
              <a:rPr lang="en-IN" b="1" dirty="0" smtClean="0"/>
              <a:t>potency of a disinfectant is compared with that of phenol</a:t>
            </a:r>
            <a:endParaRPr lang="en-IN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029200" y="2895600"/>
            <a:ext cx="3962400" cy="3810000"/>
            <a:chOff x="2209800" y="2381250"/>
            <a:chExt cx="4762500" cy="1905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19325" y="2571750"/>
              <a:ext cx="470535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9800" y="2381250"/>
              <a:ext cx="47625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7" descr="Determination of Phenol coeificient of antimicrobial ag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5600"/>
            <a:ext cx="5029200" cy="396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752600"/>
            <a:ext cx="2894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Test orgs.: </a:t>
            </a:r>
            <a:r>
              <a:rPr lang="en-IN" i="1" dirty="0" smtClean="0"/>
              <a:t>S</a:t>
            </a:r>
            <a:r>
              <a:rPr lang="en-IN" dirty="0" smtClean="0"/>
              <a:t>. </a:t>
            </a:r>
            <a:r>
              <a:rPr lang="en-IN" dirty="0" err="1" smtClean="0"/>
              <a:t>Typhi</a:t>
            </a:r>
            <a:r>
              <a:rPr lang="en-IN" dirty="0" smtClean="0"/>
              <a:t>/ </a:t>
            </a:r>
            <a:r>
              <a:rPr lang="en-IN" i="1" dirty="0" smtClean="0"/>
              <a:t>S. </a:t>
            </a:r>
            <a:r>
              <a:rPr lang="en-IN" i="1" dirty="0" err="1" smtClean="0"/>
              <a:t>aureus</a:t>
            </a:r>
            <a:endParaRPr lang="en-IN" i="1" dirty="0" smtClean="0"/>
          </a:p>
          <a:p>
            <a:r>
              <a:rPr lang="en-IN" dirty="0" smtClean="0"/>
              <a:t>Incubation: 37°C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1371600" y="2069068"/>
              <a:ext cx="1062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solidFill>
                    <a:schemeClr val="bg1"/>
                  </a:solidFill>
                </a:rPr>
                <a:t>Influenza</a:t>
              </a:r>
              <a:endParaRPr lang="en-IN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82356" y="1676400"/>
              <a:ext cx="1642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solidFill>
                    <a:schemeClr val="bg1"/>
                  </a:solidFill>
                </a:rPr>
                <a:t>Staphylococcus</a:t>
              </a:r>
              <a:endParaRPr lang="en-IN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81800" y="1295400"/>
              <a:ext cx="960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solidFill>
                    <a:schemeClr val="bg1"/>
                  </a:solidFill>
                </a:rPr>
                <a:t>Candida</a:t>
              </a:r>
              <a:endParaRPr lang="en-IN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86600" y="2983468"/>
              <a:ext cx="555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solidFill>
                    <a:schemeClr val="bg1"/>
                  </a:solidFill>
                </a:rPr>
                <a:t>RSV</a:t>
              </a:r>
              <a:endParaRPr lang="en-IN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39783" y="4050268"/>
              <a:ext cx="1094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err="1" smtClean="0">
                  <a:solidFill>
                    <a:schemeClr val="bg1"/>
                  </a:solidFill>
                </a:rPr>
                <a:t>Klebsiella</a:t>
              </a:r>
              <a:endParaRPr lang="en-IN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2600" y="4114800"/>
              <a:ext cx="1522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solidFill>
                    <a:schemeClr val="bg1"/>
                  </a:solidFill>
                </a:rPr>
                <a:t>Pseudomonas</a:t>
              </a:r>
              <a:endParaRPr lang="en-IN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24600" y="5574268"/>
              <a:ext cx="1429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err="1" smtClean="0">
                  <a:solidFill>
                    <a:schemeClr val="bg1"/>
                  </a:solidFill>
                </a:rPr>
                <a:t>Enterococcus</a:t>
              </a:r>
              <a:endParaRPr lang="en-IN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35140" y="6119336"/>
              <a:ext cx="975460" cy="7386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IN" sz="1400" b="1" dirty="0" smtClean="0">
                  <a:solidFill>
                    <a:schemeClr val="bg1"/>
                  </a:solidFill>
                </a:rPr>
                <a:t>Hand</a:t>
              </a:r>
            </a:p>
            <a:p>
              <a:r>
                <a:rPr lang="en-IN" sz="1400" b="1" dirty="0" smtClean="0">
                  <a:solidFill>
                    <a:schemeClr val="bg1"/>
                  </a:solidFill>
                </a:rPr>
                <a:t>Hygiene</a:t>
              </a:r>
            </a:p>
            <a:p>
              <a:r>
                <a:rPr lang="en-IN" sz="1400" b="1" dirty="0" smtClean="0">
                  <a:solidFill>
                    <a:schemeClr val="bg1"/>
                  </a:solidFill>
                </a:rPr>
                <a:t>Saves lives</a:t>
              </a:r>
              <a:endParaRPr lang="en-IN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5200" y="6153150"/>
              <a:ext cx="2085975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88" y="781050"/>
            <a:ext cx="660082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57400" y="76200"/>
            <a:ext cx="5239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Five Critical Moments for Hand Hygiene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76200"/>
            <a:ext cx="468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Hand Hygiene &amp; Medical Glove Use</a:t>
            </a:r>
            <a:endParaRPr lang="en-I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56905" y="533400"/>
            <a:ext cx="619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Use of gloves does not replace the need for cleaning your hands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5" y="895350"/>
            <a:ext cx="683895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18083" y="1371600"/>
            <a:ext cx="3649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b="1" dirty="0" smtClean="0"/>
              <a:t>Glove Pyramid:</a:t>
            </a:r>
          </a:p>
          <a:p>
            <a:pPr algn="ctr"/>
            <a:r>
              <a:rPr lang="en-IN" dirty="0" smtClean="0"/>
              <a:t>When to Wear &amp; Not to Wear Gloves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868" y="152400"/>
            <a:ext cx="83209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/>
              <a:t>Sustainable Development Goal 6:</a:t>
            </a:r>
          </a:p>
          <a:p>
            <a:pPr algn="ctr"/>
            <a:r>
              <a:rPr lang="en-IN" sz="2000" b="1" dirty="0" smtClean="0"/>
              <a:t>Ensure Availability &amp; Sustainable Management of Water &amp; Sanitation for ALL</a:t>
            </a:r>
            <a:endParaRPr lang="en-IN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53571" y="4140875"/>
            <a:ext cx="70998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2015:</a:t>
            </a:r>
            <a:r>
              <a:rPr lang="en-IN" dirty="0" smtClean="0"/>
              <a:t> </a:t>
            </a:r>
          </a:p>
          <a:p>
            <a:r>
              <a:rPr lang="en-IN" dirty="0" smtClean="0"/>
              <a:t>No Sanitation Facilities – 1 in 3 or 2.4 billion people</a:t>
            </a:r>
          </a:p>
          <a:p>
            <a:r>
              <a:rPr lang="en-IN" dirty="0" smtClean="0"/>
              <a:t>No Safe &amp; Clean Drinking Water – 663 million people</a:t>
            </a:r>
          </a:p>
          <a:p>
            <a:endParaRPr lang="en-IN" dirty="0" smtClean="0"/>
          </a:p>
          <a:p>
            <a:r>
              <a:rPr lang="en-IN" b="1" dirty="0" smtClean="0"/>
              <a:t>2018:</a:t>
            </a:r>
            <a:r>
              <a:rPr lang="en-IN" dirty="0" smtClean="0"/>
              <a:t> 48% implementation of integrated water resources in 157 countries</a:t>
            </a:r>
          </a:p>
          <a:p>
            <a:endParaRPr lang="en-IN" dirty="0" smtClean="0"/>
          </a:p>
          <a:p>
            <a:r>
              <a:rPr lang="en-IN" b="1" dirty="0" smtClean="0"/>
              <a:t>2030:</a:t>
            </a:r>
            <a:r>
              <a:rPr lang="en-IN" dirty="0" smtClean="0"/>
              <a:t> Deadline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367452" y="2510135"/>
            <a:ext cx="4164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WASH</a:t>
            </a:r>
            <a:r>
              <a:rPr lang="en-IN" sz="2000" b="1" dirty="0" smtClean="0"/>
              <a:t> : Water, Sanitation &amp; Hygiene</a:t>
            </a:r>
            <a:endParaRPr lang="en-IN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35733" y="1809690"/>
            <a:ext cx="650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Lack of Sanitation &gt;&gt;&gt; 700,000 child death due to diarrhoea</a:t>
            </a:r>
            <a:endParaRPr lang="en-IN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15158" y="3429000"/>
            <a:ext cx="249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UNICEF</a:t>
            </a:r>
            <a:r>
              <a:rPr lang="en-IN" dirty="0" smtClean="0"/>
              <a:t> initiative in 2016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1600</Words>
  <Application>Microsoft Office PowerPoint</Application>
  <PresentationFormat>On-screen Show (4:3)</PresentationFormat>
  <Paragraphs>195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Slide 1</vt:lpstr>
      <vt:lpstr>Slide 2</vt:lpstr>
      <vt:lpstr>Basic Principles of Microbial Control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Sterility Indicator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Relative Susceptibilities of Microbes to Antimicrobial Agents</vt:lpstr>
      <vt:lpstr>Slide 45</vt:lpstr>
      <vt:lpstr>Slide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Surojit</dc:creator>
  <cp:lastModifiedBy>Surojit</cp:lastModifiedBy>
  <cp:revision>89</cp:revision>
  <dcterms:created xsi:type="dcterms:W3CDTF">2006-08-16T00:00:00Z</dcterms:created>
  <dcterms:modified xsi:type="dcterms:W3CDTF">2019-08-01T18:22:22Z</dcterms:modified>
</cp:coreProperties>
</file>