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A56247-F983-4B8A-B32C-D4835777F6DD}" type="datetimeFigureOut">
              <a:rPr lang="en-US" smtClean="0"/>
              <a:pPr/>
              <a:t>4/11/2020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31ACB0-5F7A-4486-9BFF-9E41FC2057DF}" type="slidenum">
              <a:rPr lang="en-US" smtClean="0"/>
              <a:pPr/>
              <a:t>‹#›</a:t>
            </a:fld>
            <a:endParaRPr lang="en-US"/>
          </a:p>
        </p:txBody>
      </p:sp>
    </p:spTree>
    <p:extLst>
      <p:ext uri="{BB962C8B-B14F-4D97-AF65-F5344CB8AC3E}">
        <p14:creationId xmlns:p14="http://schemas.microsoft.com/office/powerpoint/2010/main" xmlns="" val="38316081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C2048-4910-4609-B687-52B2AE5B8FC3}" type="datetimeFigureOut">
              <a:rPr lang="en-US" smtClean="0"/>
              <a:pPr/>
              <a:t>4/11/2020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5D9CC-28AB-43BA-A1D0-4E337D184D08}" type="slidenum">
              <a:rPr lang="en-US" smtClean="0"/>
              <a:pPr/>
              <a:t>‹#›</a:t>
            </a:fld>
            <a:endParaRPr lang="en-US"/>
          </a:p>
        </p:txBody>
      </p:sp>
    </p:spTree>
    <p:extLst>
      <p:ext uri="{BB962C8B-B14F-4D97-AF65-F5344CB8AC3E}">
        <p14:creationId xmlns:p14="http://schemas.microsoft.com/office/powerpoint/2010/main" xmlns="" val="102129934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4F68A0-586C-48E0-A3C0-BDDC52B8C3F8}" type="datetimeFigureOut">
              <a:rPr lang="en-US" smtClean="0"/>
              <a:pPr/>
              <a:t>4/11/2020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08EC39-6714-4E6D-BA8A-20C9390E1A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F68A0-586C-48E0-A3C0-BDDC52B8C3F8}"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F68A0-586C-48E0-A3C0-BDDC52B8C3F8}"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F68A0-586C-48E0-A3C0-BDDC52B8C3F8}"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4F68A0-586C-48E0-A3C0-BDDC52B8C3F8}"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EC39-6714-4E6D-BA8A-20C9390E1A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4F68A0-586C-48E0-A3C0-BDDC52B8C3F8}"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4F68A0-586C-48E0-A3C0-BDDC52B8C3F8}" type="datetimeFigureOut">
              <a:rPr lang="en-US" smtClean="0"/>
              <a:pPr/>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4F68A0-586C-48E0-A3C0-BDDC52B8C3F8}" type="datetimeFigureOut">
              <a:rPr lang="en-US" smtClean="0"/>
              <a:pPr/>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F68A0-586C-48E0-A3C0-BDDC52B8C3F8}" type="datetimeFigureOut">
              <a:rPr lang="en-US" smtClean="0"/>
              <a:pPr/>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4F68A0-586C-48E0-A3C0-BDDC52B8C3F8}"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EC39-6714-4E6D-BA8A-20C9390E1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4F68A0-586C-48E0-A3C0-BDDC52B8C3F8}"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08EC39-6714-4E6D-BA8A-20C9390E1AD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4F68A0-586C-48E0-A3C0-BDDC52B8C3F8}" type="datetimeFigureOut">
              <a:rPr lang="en-US" smtClean="0"/>
              <a:pPr/>
              <a:t>4/11/2020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08EC39-6714-4E6D-BA8A-20C9390E1AD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list.inflibnet.ac.in:226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9448800" cy="6247864"/>
          </a:xfrm>
          <a:prstGeom prst="rect">
            <a:avLst/>
          </a:prstGeom>
          <a:noFill/>
        </p:spPr>
        <p:txBody>
          <a:bodyPr wrap="square" rtlCol="0">
            <a:spAutoFit/>
          </a:bodyPr>
          <a:lstStyle/>
          <a:p>
            <a:pPr algn="ctr"/>
            <a:r>
              <a:rPr lang="en-US" sz="6000" dirty="0" err="1" smtClean="0"/>
              <a:t>Vidyasagar</a:t>
            </a:r>
            <a:r>
              <a:rPr lang="en-US" sz="6000" dirty="0" smtClean="0"/>
              <a:t> University</a:t>
            </a:r>
          </a:p>
          <a:p>
            <a:pPr algn="ctr"/>
            <a:r>
              <a:rPr lang="en-US" sz="3200" dirty="0" err="1" smtClean="0"/>
              <a:t>M.Phil</a:t>
            </a:r>
            <a:endParaRPr lang="en-US" sz="3200" dirty="0" smtClean="0"/>
          </a:p>
          <a:p>
            <a:pPr algn="ctr"/>
            <a:r>
              <a:rPr lang="en-US" sz="3200" dirty="0" smtClean="0"/>
              <a:t>2</a:t>
            </a:r>
            <a:r>
              <a:rPr lang="en-US" sz="3200" baseline="30000" dirty="0" smtClean="0"/>
              <a:t>nd</a:t>
            </a:r>
            <a:r>
              <a:rPr lang="en-US" sz="3200" dirty="0" smtClean="0"/>
              <a:t> Semester</a:t>
            </a:r>
          </a:p>
          <a:p>
            <a:pPr algn="ctr"/>
            <a:r>
              <a:rPr lang="en-US" sz="3200" dirty="0" smtClean="0"/>
              <a:t>Paper: </a:t>
            </a:r>
            <a:r>
              <a:rPr lang="en-US" sz="2800" dirty="0" smtClean="0">
                <a:latin typeface="Arial" pitchFamily="34" charset="0"/>
                <a:cs typeface="Arial" pitchFamily="34" charset="0"/>
              </a:rPr>
              <a:t>SOC 211</a:t>
            </a:r>
            <a:endParaRPr lang="en-US" sz="3000" dirty="0" smtClean="0"/>
          </a:p>
          <a:p>
            <a:pPr algn="ctr"/>
            <a:r>
              <a:rPr lang="en-US" sz="3200" dirty="0" smtClean="0"/>
              <a:t>Department of Sociology </a:t>
            </a:r>
          </a:p>
          <a:p>
            <a:pPr algn="ctr"/>
            <a:endParaRPr lang="en-US" sz="3200" dirty="0" smtClean="0"/>
          </a:p>
          <a:p>
            <a:pPr algn="ctr"/>
            <a:r>
              <a:rPr lang="en-US" sz="4000" b="1" u="sng" dirty="0" smtClean="0">
                <a:solidFill>
                  <a:srgbClr val="002060"/>
                </a:solidFill>
              </a:rPr>
              <a:t>‘Women’s Oppression’</a:t>
            </a:r>
          </a:p>
          <a:p>
            <a:pPr algn="ctr"/>
            <a:endParaRPr lang="en-US" sz="4000" b="1" u="sng" dirty="0" smtClean="0">
              <a:solidFill>
                <a:srgbClr val="002060"/>
              </a:solidFill>
            </a:endParaRPr>
          </a:p>
          <a:p>
            <a:pPr algn="ctr"/>
            <a:r>
              <a:rPr lang="en-US" sz="2800" dirty="0" smtClean="0"/>
              <a:t>Course C0ordinator Name: Dr. </a:t>
            </a:r>
            <a:r>
              <a:rPr lang="en-US" sz="2800" dirty="0" err="1" smtClean="0"/>
              <a:t>Asmita</a:t>
            </a:r>
            <a:r>
              <a:rPr lang="en-US" sz="2800" dirty="0" smtClean="0"/>
              <a:t> Bhattacharyya   </a:t>
            </a:r>
            <a:endParaRPr lang="en-US" sz="1600" dirty="0" smtClean="0"/>
          </a:p>
          <a:p>
            <a:r>
              <a:rPr lang="en-US" sz="2000" dirty="0" smtClean="0"/>
              <a:t> </a:t>
            </a:r>
          </a:p>
          <a:p>
            <a:r>
              <a:rPr lang="en-US" sz="2000" dirty="0" smtClean="0"/>
              <a:t>                                              </a:t>
            </a:r>
            <a:r>
              <a:rPr lang="en-US" sz="2800" dirty="0" smtClean="0"/>
              <a:t>Group Members’ Names:-      </a:t>
            </a:r>
            <a:endParaRPr lang="en-US" sz="2400" dirty="0" smtClean="0"/>
          </a:p>
          <a:p>
            <a:r>
              <a:rPr lang="en-US" sz="2400" dirty="0" smtClean="0"/>
              <a:t>                    </a:t>
            </a:r>
            <a:r>
              <a:rPr lang="en-US" sz="2400" b="1" dirty="0" err="1" smtClean="0">
                <a:solidFill>
                  <a:srgbClr val="FFFF00"/>
                </a:solidFill>
              </a:rPr>
              <a:t>Ranajit</a:t>
            </a:r>
            <a:r>
              <a:rPr lang="en-US" sz="2400" b="1" dirty="0" smtClean="0">
                <a:solidFill>
                  <a:srgbClr val="FFFF00"/>
                </a:solidFill>
              </a:rPr>
              <a:t> </a:t>
            </a:r>
            <a:r>
              <a:rPr lang="en-US" sz="2400" b="1" dirty="0" err="1" smtClean="0">
                <a:solidFill>
                  <a:srgbClr val="FFFF00"/>
                </a:solidFill>
              </a:rPr>
              <a:t>Nayak</a:t>
            </a:r>
            <a:r>
              <a:rPr lang="en-US" sz="2400" b="1" dirty="0" smtClean="0">
                <a:solidFill>
                  <a:srgbClr val="FFFF00"/>
                </a:solidFill>
              </a:rPr>
              <a:t> </a:t>
            </a:r>
            <a:r>
              <a:rPr lang="en-US" sz="2400" b="1" smtClean="0">
                <a:solidFill>
                  <a:srgbClr val="FFFF00"/>
                </a:solidFill>
              </a:rPr>
              <a:t>(Roll </a:t>
            </a:r>
            <a:r>
              <a:rPr lang="en-US" sz="2400" b="1" dirty="0" smtClean="0">
                <a:solidFill>
                  <a:srgbClr val="FFFF00"/>
                </a:solidFill>
              </a:rPr>
              <a:t>12) </a:t>
            </a:r>
            <a:r>
              <a:rPr lang="en-US" sz="2400" b="1" dirty="0" smtClean="0">
                <a:solidFill>
                  <a:srgbClr val="FFFF00"/>
                </a:solidFill>
              </a:rPr>
              <a:t>and </a:t>
            </a:r>
            <a:r>
              <a:rPr lang="en-US" sz="2400" b="1" dirty="0" err="1" smtClean="0">
                <a:solidFill>
                  <a:srgbClr val="FFFF00"/>
                </a:solidFill>
              </a:rPr>
              <a:t>Sourav</a:t>
            </a:r>
            <a:r>
              <a:rPr lang="en-US" sz="2400" b="1" dirty="0" smtClean="0">
                <a:solidFill>
                  <a:srgbClr val="FFFF00"/>
                </a:solidFill>
              </a:rPr>
              <a:t> </a:t>
            </a:r>
            <a:r>
              <a:rPr lang="en-US" sz="2400" b="1" dirty="0" smtClean="0">
                <a:solidFill>
                  <a:srgbClr val="FFFF00"/>
                </a:solidFill>
              </a:rPr>
              <a:t>Das (Roll 01)</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371600"/>
            <a:ext cx="8229600" cy="1143000"/>
          </a:xfrm>
        </p:spPr>
        <p:txBody>
          <a:bodyPr/>
          <a:lstStyle/>
          <a:p>
            <a:r>
              <a:rPr lang="en-US" b="1" u="sng" dirty="0" smtClean="0"/>
              <a:t>Iris Marion Young</a:t>
            </a:r>
            <a:endParaRPr lang="en-US" b="1" u="sng" dirty="0"/>
          </a:p>
        </p:txBody>
      </p:sp>
      <p:sp>
        <p:nvSpPr>
          <p:cNvPr id="4" name="TextBox 3"/>
          <p:cNvSpPr txBox="1"/>
          <p:nvPr/>
        </p:nvSpPr>
        <p:spPr>
          <a:xfrm>
            <a:off x="609600" y="3581400"/>
            <a:ext cx="7543800" cy="2677656"/>
          </a:xfrm>
          <a:prstGeom prst="rect">
            <a:avLst/>
          </a:prstGeom>
          <a:noFill/>
        </p:spPr>
        <p:txBody>
          <a:bodyPr wrap="square" rtlCol="0">
            <a:spAutoFit/>
          </a:bodyPr>
          <a:lstStyle/>
          <a:p>
            <a:pPr>
              <a:buFont typeface="Wingdings" pitchFamily="2" charset="2"/>
              <a:buChar char="Ø"/>
            </a:pPr>
            <a:r>
              <a:rPr lang="en-US" sz="2800" dirty="0" smtClean="0"/>
              <a:t> American political philosopher</a:t>
            </a:r>
          </a:p>
          <a:p>
            <a:endParaRPr lang="en-US" sz="2800" dirty="0" smtClean="0"/>
          </a:p>
          <a:p>
            <a:pPr>
              <a:buFont typeface="Wingdings" pitchFamily="2" charset="2"/>
              <a:buChar char="Ø"/>
            </a:pPr>
            <a:r>
              <a:rPr lang="en-US" sz="2800" dirty="0" err="1" smtClean="0"/>
              <a:t>Instrumentalized</a:t>
            </a:r>
            <a:r>
              <a:rPr lang="en-US" sz="2800" dirty="0" smtClean="0"/>
              <a:t> and Authoritarian </a:t>
            </a:r>
            <a:r>
              <a:rPr lang="en-US" sz="2800" dirty="0" err="1" smtClean="0"/>
              <a:t>masculinist</a:t>
            </a:r>
            <a:r>
              <a:rPr lang="en-US" sz="2800" dirty="0" smtClean="0"/>
              <a:t> culture</a:t>
            </a:r>
          </a:p>
          <a:p>
            <a:endParaRPr lang="en-US" sz="2800" dirty="0" smtClean="0"/>
          </a:p>
          <a:p>
            <a:pPr>
              <a:buFont typeface="Wingdings" pitchFamily="2" charset="2"/>
              <a:buChar char="Ø"/>
            </a:pPr>
            <a:r>
              <a:rPr lang="en-US" sz="2800" dirty="0" smtClean="0"/>
              <a:t> Devaluation</a:t>
            </a:r>
            <a:endParaRPr lang="en-US" sz="2800" dirty="0"/>
          </a:p>
        </p:txBody>
      </p:sp>
      <p:pic>
        <p:nvPicPr>
          <p:cNvPr id="5" name="Picture 4" descr="Iris_Marion_Young.jpg"/>
          <p:cNvPicPr>
            <a:picLocks noChangeAspect="1"/>
          </p:cNvPicPr>
          <p:nvPr/>
        </p:nvPicPr>
        <p:blipFill>
          <a:blip r:embed="rId2"/>
          <a:stretch>
            <a:fillRect/>
          </a:stretch>
        </p:blipFill>
        <p:spPr>
          <a:xfrm>
            <a:off x="1066800" y="1066799"/>
            <a:ext cx="1752600" cy="2234565"/>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295400"/>
            <a:ext cx="8229600" cy="1143000"/>
          </a:xfrm>
        </p:spPr>
        <p:txBody>
          <a:bodyPr/>
          <a:lstStyle/>
          <a:p>
            <a:r>
              <a:rPr lang="en-US" b="1" u="sng" dirty="0" smtClean="0"/>
              <a:t>Joan William</a:t>
            </a:r>
            <a:endParaRPr lang="en-US" b="1" u="sng" dirty="0"/>
          </a:p>
        </p:txBody>
      </p:sp>
      <p:pic>
        <p:nvPicPr>
          <p:cNvPr id="4" name="Picture 3" descr="Joan_C_Williams.jpg"/>
          <p:cNvPicPr>
            <a:picLocks noChangeAspect="1"/>
          </p:cNvPicPr>
          <p:nvPr/>
        </p:nvPicPr>
        <p:blipFill>
          <a:blip r:embed="rId2"/>
          <a:stretch>
            <a:fillRect/>
          </a:stretch>
        </p:blipFill>
        <p:spPr>
          <a:xfrm flipH="1">
            <a:off x="990600" y="457200"/>
            <a:ext cx="2144541" cy="2743200"/>
          </a:xfrm>
          <a:prstGeom prst="ellipse">
            <a:avLst/>
          </a:prstGeom>
          <a:ln>
            <a:noFill/>
          </a:ln>
          <a:effectLst>
            <a:softEdge rad="112500"/>
          </a:effectLst>
        </p:spPr>
      </p:pic>
      <p:sp>
        <p:nvSpPr>
          <p:cNvPr id="5" name="TextBox 4"/>
          <p:cNvSpPr txBox="1"/>
          <p:nvPr/>
        </p:nvSpPr>
        <p:spPr>
          <a:xfrm>
            <a:off x="533400" y="3429000"/>
            <a:ext cx="6858000" cy="2523768"/>
          </a:xfrm>
          <a:prstGeom prst="rect">
            <a:avLst/>
          </a:prstGeom>
          <a:noFill/>
        </p:spPr>
        <p:txBody>
          <a:bodyPr wrap="square" rtlCol="0">
            <a:spAutoFit/>
          </a:bodyPr>
          <a:lstStyle/>
          <a:p>
            <a:pPr>
              <a:buFont typeface="Wingdings" pitchFamily="2" charset="2"/>
              <a:buChar char="Ø"/>
            </a:pPr>
            <a:r>
              <a:rPr lang="en-US" sz="2800" dirty="0" smtClean="0"/>
              <a:t> Feminist legal theorist</a:t>
            </a:r>
          </a:p>
          <a:p>
            <a:endParaRPr lang="en-US" sz="2800" dirty="0" smtClean="0"/>
          </a:p>
          <a:p>
            <a:pPr>
              <a:buFont typeface="Wingdings" pitchFamily="2" charset="2"/>
              <a:buChar char="Ø"/>
            </a:pPr>
            <a:r>
              <a:rPr lang="en-US" sz="2800" dirty="0" smtClean="0"/>
              <a:t> Unbending Gender(2000)</a:t>
            </a:r>
          </a:p>
          <a:p>
            <a:endParaRPr lang="en-US" sz="2800" dirty="0" smtClean="0"/>
          </a:p>
          <a:p>
            <a:pPr>
              <a:buFont typeface="Wingdings" pitchFamily="2" charset="2"/>
              <a:buChar char="Ø"/>
            </a:pPr>
            <a:r>
              <a:rPr lang="en-US" sz="2800" dirty="0" smtClean="0"/>
              <a:t> Equality- Difference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914400"/>
            <a:ext cx="2971800" cy="1066800"/>
          </a:xfrm>
        </p:spPr>
        <p:txBody>
          <a:bodyPr>
            <a:normAutofit/>
          </a:bodyPr>
          <a:lstStyle/>
          <a:p>
            <a:r>
              <a:rPr lang="en-US" b="1" u="sng" dirty="0" smtClean="0"/>
              <a:t>Mary Daly</a:t>
            </a:r>
            <a:endParaRPr lang="en-US" b="1" u="sng" dirty="0"/>
          </a:p>
        </p:txBody>
      </p:sp>
      <p:sp>
        <p:nvSpPr>
          <p:cNvPr id="4" name="TextBox 3"/>
          <p:cNvSpPr txBox="1"/>
          <p:nvPr/>
        </p:nvSpPr>
        <p:spPr>
          <a:xfrm>
            <a:off x="685800" y="3048000"/>
            <a:ext cx="5334000" cy="3554819"/>
          </a:xfrm>
          <a:prstGeom prst="rect">
            <a:avLst/>
          </a:prstGeom>
          <a:noFill/>
        </p:spPr>
        <p:txBody>
          <a:bodyPr wrap="square" rtlCol="0">
            <a:spAutoFit/>
          </a:bodyPr>
          <a:lstStyle/>
          <a:p>
            <a:pPr>
              <a:buFont typeface="Wingdings" pitchFamily="2" charset="2"/>
              <a:buChar char="Ø"/>
            </a:pPr>
            <a:r>
              <a:rPr lang="en-US" sz="2500" dirty="0" smtClean="0"/>
              <a:t> Radical Feminist </a:t>
            </a:r>
          </a:p>
          <a:p>
            <a:pPr>
              <a:buFont typeface="Wingdings" pitchFamily="2" charset="2"/>
              <a:buChar char="Ø"/>
            </a:pPr>
            <a:r>
              <a:rPr lang="en-US" sz="2500" dirty="0" smtClean="0"/>
              <a:t> </a:t>
            </a:r>
            <a:r>
              <a:rPr lang="en-US" sz="2500" dirty="0" err="1" smtClean="0"/>
              <a:t>Gyn</a:t>
            </a:r>
            <a:r>
              <a:rPr lang="en-US" sz="2500" dirty="0" smtClean="0"/>
              <a:t>/Ecology(1978)</a:t>
            </a:r>
          </a:p>
          <a:p>
            <a:pPr>
              <a:buFont typeface="Wingdings" pitchFamily="2" charset="2"/>
              <a:buChar char="Ø"/>
            </a:pPr>
            <a:r>
              <a:rPr lang="en-US" sz="2500" dirty="0" smtClean="0"/>
              <a:t> “re-claiming of life-loving female energy”</a:t>
            </a:r>
          </a:p>
          <a:p>
            <a:pPr>
              <a:buFont typeface="Wingdings" pitchFamily="2" charset="2"/>
              <a:buChar char="Ø"/>
            </a:pPr>
            <a:r>
              <a:rPr lang="en-US" sz="2500" dirty="0" smtClean="0"/>
              <a:t> Critiques all moves for equal rights</a:t>
            </a:r>
          </a:p>
          <a:p>
            <a:pPr>
              <a:buFont typeface="Wingdings" pitchFamily="2" charset="2"/>
              <a:buChar char="Ø"/>
            </a:pPr>
            <a:r>
              <a:rPr lang="en-US" sz="2500" dirty="0" smtClean="0"/>
              <a:t> Some thinkers-</a:t>
            </a:r>
          </a:p>
          <a:p>
            <a:r>
              <a:rPr lang="en-US" sz="2500" dirty="0" smtClean="0"/>
              <a:t>    Understand the “problem that has no name” as a cluster of problems with many names.</a:t>
            </a:r>
          </a:p>
        </p:txBody>
      </p:sp>
      <p:pic>
        <p:nvPicPr>
          <p:cNvPr id="5" name="Picture 4" descr="Mary Daly.jpg"/>
          <p:cNvPicPr>
            <a:picLocks noChangeAspect="1"/>
          </p:cNvPicPr>
          <p:nvPr/>
        </p:nvPicPr>
        <p:blipFill>
          <a:blip r:embed="rId2"/>
          <a:stretch>
            <a:fillRect/>
          </a:stretch>
        </p:blipFill>
        <p:spPr>
          <a:xfrm>
            <a:off x="1295400" y="457200"/>
            <a:ext cx="2369103" cy="2605088"/>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219200"/>
            <a:ext cx="4267200" cy="990600"/>
          </a:xfrm>
        </p:spPr>
        <p:txBody>
          <a:bodyPr/>
          <a:lstStyle/>
          <a:p>
            <a:r>
              <a:rPr lang="en-US" b="1" u="sng" dirty="0" smtClean="0"/>
              <a:t>Nancy </a:t>
            </a:r>
            <a:r>
              <a:rPr lang="en-US" b="1" u="sng" dirty="0" err="1" smtClean="0"/>
              <a:t>Hartsock</a:t>
            </a:r>
            <a:endParaRPr lang="en-US" b="1" u="sng" dirty="0"/>
          </a:p>
        </p:txBody>
      </p:sp>
      <p:pic>
        <p:nvPicPr>
          <p:cNvPr id="4" name="Picture 3" descr="Hartsock-Nancy_Combo_2_(1).jpg"/>
          <p:cNvPicPr>
            <a:picLocks noChangeAspect="1"/>
          </p:cNvPicPr>
          <p:nvPr/>
        </p:nvPicPr>
        <p:blipFill>
          <a:blip r:embed="rId2"/>
          <a:srcRect t="5424" r="15294"/>
          <a:stretch>
            <a:fillRect/>
          </a:stretch>
        </p:blipFill>
        <p:spPr>
          <a:xfrm>
            <a:off x="1524000" y="457201"/>
            <a:ext cx="1981200" cy="2254250"/>
          </a:xfrm>
          <a:prstGeom prst="ellipse">
            <a:avLst/>
          </a:prstGeom>
          <a:ln>
            <a:noFill/>
          </a:ln>
          <a:effectLst>
            <a:softEdge rad="112500"/>
          </a:effectLst>
        </p:spPr>
      </p:pic>
      <p:sp>
        <p:nvSpPr>
          <p:cNvPr id="5" name="TextBox 4"/>
          <p:cNvSpPr txBox="1"/>
          <p:nvPr/>
        </p:nvSpPr>
        <p:spPr>
          <a:xfrm>
            <a:off x="609600" y="2610683"/>
            <a:ext cx="5943600" cy="4247317"/>
          </a:xfrm>
          <a:prstGeom prst="rect">
            <a:avLst/>
          </a:prstGeom>
          <a:noFill/>
        </p:spPr>
        <p:txBody>
          <a:bodyPr wrap="square" rtlCol="0">
            <a:spAutoFit/>
          </a:bodyPr>
          <a:lstStyle/>
          <a:p>
            <a:pPr>
              <a:buFont typeface="Wingdings" pitchFamily="2" charset="2"/>
              <a:buChar char="Ø"/>
            </a:pPr>
            <a:r>
              <a:rPr lang="en-US" sz="2800" dirty="0" smtClean="0"/>
              <a:t>American Marxist feminist</a:t>
            </a:r>
          </a:p>
          <a:p>
            <a:endParaRPr lang="en-US" sz="2800" dirty="0" smtClean="0"/>
          </a:p>
          <a:p>
            <a:pPr>
              <a:buFont typeface="Wingdings" pitchFamily="2" charset="2"/>
              <a:buChar char="Ø"/>
            </a:pPr>
            <a:r>
              <a:rPr lang="en-US" sz="2800" dirty="0" smtClean="0"/>
              <a:t>“Feminist standpoint”</a:t>
            </a:r>
          </a:p>
          <a:p>
            <a:pPr>
              <a:buFont typeface="Wingdings" pitchFamily="2" charset="2"/>
              <a:buChar char="Ø"/>
            </a:pPr>
            <a:endParaRPr lang="en-US" sz="2800" dirty="0" smtClean="0"/>
          </a:p>
          <a:p>
            <a:pPr>
              <a:buFont typeface="Wingdings" pitchFamily="2" charset="2"/>
              <a:buChar char="Ø"/>
            </a:pPr>
            <a:r>
              <a:rPr lang="en-US" sz="2800" dirty="0" smtClean="0"/>
              <a:t>Redefining and Restructuring society</a:t>
            </a:r>
          </a:p>
          <a:p>
            <a:endParaRPr lang="en-US" sz="2800" dirty="0" smtClean="0"/>
          </a:p>
          <a:p>
            <a:pPr>
              <a:buFont typeface="Wingdings" pitchFamily="2" charset="2"/>
              <a:buChar char="Ø"/>
            </a:pPr>
            <a:r>
              <a:rPr lang="en-US" sz="2800" dirty="0" smtClean="0"/>
              <a:t>Women to be able to achieve their  potential</a:t>
            </a:r>
          </a:p>
          <a:p>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229600" cy="1143000"/>
          </a:xfrm>
        </p:spPr>
        <p:txBody>
          <a:bodyPr>
            <a:normAutofit/>
          </a:bodyPr>
          <a:lstStyle/>
          <a:p>
            <a:r>
              <a:rPr lang="en-US" sz="4800" b="1" u="sng" dirty="0" smtClean="0"/>
              <a:t>The equality-difference debate</a:t>
            </a:r>
            <a:endParaRPr lang="en-US" sz="4800" b="1" u="sng" dirty="0"/>
          </a:p>
        </p:txBody>
      </p:sp>
      <p:sp>
        <p:nvSpPr>
          <p:cNvPr id="4" name="TextBox 3"/>
          <p:cNvSpPr txBox="1"/>
          <p:nvPr/>
        </p:nvSpPr>
        <p:spPr>
          <a:xfrm>
            <a:off x="76200" y="2438400"/>
            <a:ext cx="8915400" cy="3539430"/>
          </a:xfrm>
          <a:prstGeom prst="rect">
            <a:avLst/>
          </a:prstGeom>
          <a:noFill/>
        </p:spPr>
        <p:txBody>
          <a:bodyPr wrap="square" rtlCol="0">
            <a:spAutoFit/>
          </a:bodyPr>
          <a:lstStyle/>
          <a:p>
            <a:pPr>
              <a:buFont typeface="Wingdings" pitchFamily="2" charset="2"/>
              <a:buChar char="Ø"/>
            </a:pPr>
            <a:r>
              <a:rPr lang="en-US" sz="2800" dirty="0" smtClean="0"/>
              <a:t>  Mainstream feminism</a:t>
            </a:r>
          </a:p>
          <a:p>
            <a:endParaRPr lang="en-US" sz="2800" dirty="0" smtClean="0"/>
          </a:p>
          <a:p>
            <a:pPr>
              <a:buFont typeface="Wingdings" pitchFamily="2" charset="2"/>
              <a:buChar char="Ø"/>
            </a:pPr>
            <a:r>
              <a:rPr lang="en-US" sz="2800" dirty="0" smtClean="0"/>
              <a:t> Two Unsatisfactory alternatives equality – difference</a:t>
            </a:r>
          </a:p>
          <a:p>
            <a:endParaRPr lang="en-US" sz="2800" dirty="0" smtClean="0"/>
          </a:p>
          <a:p>
            <a:pPr>
              <a:buFont typeface="Wingdings" pitchFamily="2" charset="2"/>
              <a:buChar char="Ø"/>
            </a:pPr>
            <a:r>
              <a:rPr lang="en-US" sz="2800" dirty="0" smtClean="0"/>
              <a:t>  Several thinkers- Relationships Public-Private </a:t>
            </a:r>
            <a:r>
              <a:rPr lang="en-US" sz="2800" smtClean="0"/>
              <a:t>sphere </a:t>
            </a:r>
            <a:endParaRPr lang="en-US" sz="2800" dirty="0" smtClean="0"/>
          </a:p>
          <a:p>
            <a:endParaRPr lang="en-US" sz="2800" dirty="0" smtClean="0"/>
          </a:p>
          <a:p>
            <a:pPr>
              <a:buFont typeface="Wingdings" pitchFamily="2" charset="2"/>
              <a:buChar char="Ø"/>
            </a:pPr>
            <a:r>
              <a:rPr lang="en-US" sz="2800" dirty="0" smtClean="0"/>
              <a:t> Women’s activism</a:t>
            </a:r>
          </a:p>
          <a:p>
            <a:pPr>
              <a:buFont typeface="Wingdings" pitchFamily="2" charset="2"/>
              <a:buChar char="Ø"/>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066800"/>
            <a:ext cx="2514600" cy="584775"/>
          </a:xfrm>
          <a:prstGeom prst="rect">
            <a:avLst/>
          </a:prstGeom>
          <a:noFill/>
        </p:spPr>
        <p:txBody>
          <a:bodyPr wrap="square" rtlCol="0">
            <a:spAutoFit/>
          </a:bodyPr>
          <a:lstStyle/>
          <a:p>
            <a:r>
              <a:rPr lang="en-US" sz="3200" b="1" u="sng" dirty="0" smtClean="0">
                <a:solidFill>
                  <a:srgbClr val="0070C0"/>
                </a:solidFill>
              </a:rPr>
              <a:t>References</a:t>
            </a:r>
            <a:endParaRPr lang="en-US" sz="3200" b="1" u="sng" dirty="0">
              <a:solidFill>
                <a:srgbClr val="0070C0"/>
              </a:solidFill>
            </a:endParaRPr>
          </a:p>
        </p:txBody>
      </p:sp>
      <p:sp>
        <p:nvSpPr>
          <p:cNvPr id="5" name="TextBox 4"/>
          <p:cNvSpPr txBox="1"/>
          <p:nvPr/>
        </p:nvSpPr>
        <p:spPr>
          <a:xfrm>
            <a:off x="381000" y="1752600"/>
            <a:ext cx="8305800" cy="5909310"/>
          </a:xfrm>
          <a:prstGeom prst="rect">
            <a:avLst/>
          </a:prstGeom>
          <a:noFill/>
        </p:spPr>
        <p:txBody>
          <a:bodyPr wrap="square" rtlCol="0">
            <a:spAutoFit/>
          </a:bodyPr>
          <a:lstStyle/>
          <a:p>
            <a:endParaRPr lang="en-US" dirty="0" smtClean="0"/>
          </a:p>
          <a:p>
            <a:endParaRPr lang="en-US" dirty="0" smtClean="0"/>
          </a:p>
          <a:p>
            <a:r>
              <a:rPr lang="en-US" dirty="0" smtClean="0">
                <a:latin typeface="Arial" pitchFamily="34" charset="0"/>
                <a:cs typeface="Arial" pitchFamily="34" charset="0"/>
              </a:rPr>
              <a:t>Bowden, P., &amp; Mummery, J. (2009). </a:t>
            </a:r>
            <a:r>
              <a:rPr lang="en-US" i="1" dirty="0" smtClean="0">
                <a:latin typeface="Arial" pitchFamily="34" charset="0"/>
                <a:cs typeface="Arial" pitchFamily="34" charset="0"/>
              </a:rPr>
              <a:t>Understanding Feminism</a:t>
            </a:r>
            <a:r>
              <a:rPr lang="en-US" dirty="0" smtClean="0">
                <a:latin typeface="Arial" pitchFamily="34" charset="0"/>
                <a:cs typeface="Arial" pitchFamily="34" charset="0"/>
              </a:rPr>
              <a:t>. Acumen Publishing.</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Harrison, Kevin &amp; Boyd, Tony. (2018). Feminism. 10.7765/9781526137951.00019.</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Tong, R., &amp; </a:t>
            </a:r>
            <a:r>
              <a:rPr lang="en-US" dirty="0" err="1" smtClean="0">
                <a:latin typeface="Arial" pitchFamily="34" charset="0"/>
                <a:cs typeface="Arial" pitchFamily="34" charset="0"/>
              </a:rPr>
              <a:t>Botts</a:t>
            </a:r>
            <a:r>
              <a:rPr lang="en-US" dirty="0" smtClean="0">
                <a:latin typeface="Arial" pitchFamily="34" charset="0"/>
                <a:cs typeface="Arial" pitchFamily="34" charset="0"/>
              </a:rPr>
              <a:t>, T. F. (2014). </a:t>
            </a:r>
            <a:r>
              <a:rPr lang="en-US" i="1" dirty="0" smtClean="0">
                <a:latin typeface="Arial" pitchFamily="34" charset="0"/>
                <a:cs typeface="Arial" pitchFamily="34" charset="0"/>
              </a:rPr>
              <a:t>Feminist thought: a more comprehensive introduction</a:t>
            </a:r>
            <a:r>
              <a:rPr lang="en-US" dirty="0" smtClean="0">
                <a:latin typeface="Arial" pitchFamily="34" charset="0"/>
                <a:cs typeface="Arial" pitchFamily="34" charset="0"/>
              </a:rPr>
              <a:t> (4th ed.). Boulder: </a:t>
            </a:r>
            <a:r>
              <a:rPr lang="en-US" dirty="0" err="1" smtClean="0">
                <a:latin typeface="Arial" pitchFamily="34" charset="0"/>
                <a:cs typeface="Arial" pitchFamily="34" charset="0"/>
              </a:rPr>
              <a:t>Westview</a:t>
            </a:r>
            <a:r>
              <a:rPr lang="en-US" dirty="0" smtClean="0">
                <a:latin typeface="Arial" pitchFamily="34" charset="0"/>
                <a:cs typeface="Arial" pitchFamily="34" charset="0"/>
              </a:rPr>
              <a:t> Press.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Lionel, 1882-192, G. W. (1913). </a:t>
            </a:r>
            <a:r>
              <a:rPr lang="en-US" i="1" dirty="0" smtClean="0">
                <a:latin typeface="Arial" pitchFamily="34" charset="0"/>
                <a:cs typeface="Arial" pitchFamily="34" charset="0"/>
              </a:rPr>
              <a:t>Woman and to-morrow</a:t>
            </a:r>
            <a:r>
              <a:rPr lang="en-US" dirty="0" smtClean="0">
                <a:latin typeface="Arial" pitchFamily="34" charset="0"/>
                <a:cs typeface="Arial" pitchFamily="34" charset="0"/>
              </a:rPr>
              <a:t>. Retrieved from </a:t>
            </a:r>
            <a:r>
              <a:rPr lang="en-US" dirty="0" smtClean="0">
                <a:solidFill>
                  <a:srgbClr val="00B0F0"/>
                </a:solidFill>
                <a:latin typeface="Arial" pitchFamily="34" charset="0"/>
                <a:cs typeface="Arial" pitchFamily="34" charset="0"/>
                <a:hlinkClick r:id="rId2"/>
              </a:rPr>
              <a:t>http://nlist.inflibnet.ac.in:2269/</a:t>
            </a:r>
            <a:endParaRPr lang="en-US" dirty="0" smtClean="0">
              <a:solidFill>
                <a:srgbClr val="00B0F0"/>
              </a:solidFill>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noAutofit/>
          </a:bodyPr>
          <a:lstStyle/>
          <a:p>
            <a:r>
              <a:rPr lang="en-US" sz="8800" b="1" dirty="0" smtClean="0"/>
              <a:t>Thank You</a:t>
            </a:r>
            <a:endParaRPr lang="en-US" sz="8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971800"/>
            <a:ext cx="4953000" cy="1143000"/>
          </a:xfrm>
        </p:spPr>
        <p:txBody>
          <a:bodyPr>
            <a:noAutofit/>
          </a:bodyPr>
          <a:lstStyle/>
          <a:p>
            <a:r>
              <a:rPr lang="en-US" sz="9600" b="1" dirty="0" smtClean="0"/>
              <a:t>Welcome</a:t>
            </a:r>
            <a:endParaRPr lang="en-US" sz="9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914400"/>
            <a:ext cx="3200400" cy="584775"/>
          </a:xfrm>
          <a:prstGeom prst="rect">
            <a:avLst/>
          </a:prstGeom>
          <a:noFill/>
        </p:spPr>
        <p:txBody>
          <a:bodyPr wrap="square" rtlCol="0">
            <a:spAutoFit/>
          </a:bodyPr>
          <a:lstStyle/>
          <a:p>
            <a:r>
              <a:rPr lang="en-US" sz="3200" b="1" u="sng" dirty="0" smtClean="0">
                <a:solidFill>
                  <a:srgbClr val="00B0F0"/>
                </a:solidFill>
              </a:rPr>
              <a:t>OPPRESSION</a:t>
            </a:r>
            <a:endParaRPr lang="en-US" sz="3200" b="1" u="sng" dirty="0">
              <a:solidFill>
                <a:srgbClr val="00B0F0"/>
              </a:solidFill>
            </a:endParaRPr>
          </a:p>
        </p:txBody>
      </p:sp>
      <p:sp>
        <p:nvSpPr>
          <p:cNvPr id="5" name="TextBox 4"/>
          <p:cNvSpPr txBox="1"/>
          <p:nvPr/>
        </p:nvSpPr>
        <p:spPr>
          <a:xfrm>
            <a:off x="228600" y="1752600"/>
            <a:ext cx="8686800" cy="4401205"/>
          </a:xfrm>
          <a:prstGeom prst="rect">
            <a:avLst/>
          </a:prstGeom>
          <a:noFill/>
        </p:spPr>
        <p:txBody>
          <a:bodyPr wrap="square" rtlCol="0">
            <a:spAutoFit/>
          </a:bodyPr>
          <a:lstStyle/>
          <a:p>
            <a:r>
              <a:rPr lang="en-US" sz="2800" dirty="0" smtClean="0"/>
              <a:t>The term “feminism”, which highlights their oppression specifically in relation to men, however, has been in use in English only since the campaigns for women’s suffrage during the last decade of the nineteenth century. More recently, it has been the resurgence of women’s movements in the late 1960s- the so-called “second wave”- that is usually associated with feminist strivings for women’s equal </a:t>
            </a:r>
            <a:r>
              <a:rPr lang="en-US" sz="2800" smtClean="0"/>
              <a:t>rights, and </a:t>
            </a:r>
            <a:r>
              <a:rPr lang="en-US" sz="2800" dirty="0" smtClean="0"/>
              <a:t>freedom from oppressive constraints of sex, self-expression and autonomy.</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09600"/>
            <a:ext cx="3733800" cy="1143000"/>
          </a:xfrm>
        </p:spPr>
        <p:txBody>
          <a:bodyPr>
            <a:normAutofit/>
          </a:bodyPr>
          <a:lstStyle/>
          <a:p>
            <a:r>
              <a:rPr lang="en-US" sz="4000" b="1" u="sng" dirty="0" smtClean="0"/>
              <a:t>Betty Friedan</a:t>
            </a:r>
            <a:endParaRPr lang="en-US" sz="4000" b="1" u="sng" dirty="0"/>
          </a:p>
        </p:txBody>
      </p:sp>
      <p:pic>
        <p:nvPicPr>
          <p:cNvPr id="4" name="Picture 3" descr="Betty_Friedan_1960.jpg"/>
          <p:cNvPicPr>
            <a:picLocks noChangeAspect="1"/>
          </p:cNvPicPr>
          <p:nvPr/>
        </p:nvPicPr>
        <p:blipFill>
          <a:blip r:embed="rId2"/>
          <a:stretch>
            <a:fillRect/>
          </a:stretch>
        </p:blipFill>
        <p:spPr>
          <a:xfrm>
            <a:off x="1066800" y="457199"/>
            <a:ext cx="1665306" cy="2133601"/>
          </a:xfrm>
          <a:prstGeom prst="ellipse">
            <a:avLst/>
          </a:prstGeom>
          <a:ln>
            <a:noFill/>
          </a:ln>
          <a:effectLst>
            <a:softEdge rad="112500"/>
          </a:effectLst>
        </p:spPr>
      </p:pic>
      <p:sp>
        <p:nvSpPr>
          <p:cNvPr id="5" name="TextBox 4"/>
          <p:cNvSpPr txBox="1"/>
          <p:nvPr/>
        </p:nvSpPr>
        <p:spPr>
          <a:xfrm>
            <a:off x="533400" y="2608957"/>
            <a:ext cx="7848600" cy="6001643"/>
          </a:xfrm>
          <a:prstGeom prst="rect">
            <a:avLst/>
          </a:prstGeom>
          <a:noFill/>
        </p:spPr>
        <p:txBody>
          <a:bodyPr wrap="square" rtlCol="0">
            <a:spAutoFit/>
          </a:bodyPr>
          <a:lstStyle/>
          <a:p>
            <a:pPr>
              <a:buFont typeface="Wingdings" pitchFamily="2" charset="2"/>
              <a:buChar char="Ø"/>
            </a:pPr>
            <a:r>
              <a:rPr lang="en-US" sz="2400" dirty="0" smtClean="0"/>
              <a:t> American Writer: ‘The Feminine Mystique’(1963)</a:t>
            </a:r>
          </a:p>
          <a:p>
            <a:endParaRPr lang="en-US" sz="2400" dirty="0" smtClean="0"/>
          </a:p>
          <a:p>
            <a:pPr>
              <a:buFont typeface="Wingdings" pitchFamily="2" charset="2"/>
              <a:buChar char="Ø"/>
            </a:pPr>
            <a:r>
              <a:rPr lang="en-US" sz="2400" dirty="0" smtClean="0"/>
              <a:t> Highlight  termed – “the problem that has no name”</a:t>
            </a:r>
          </a:p>
          <a:p>
            <a:endParaRPr lang="en-US" sz="2400" dirty="0" smtClean="0"/>
          </a:p>
          <a:p>
            <a:pPr>
              <a:buFont typeface="Wingdings" pitchFamily="2" charset="2"/>
              <a:buChar char="Ø"/>
            </a:pPr>
            <a:r>
              <a:rPr lang="en-US" sz="2400" dirty="0" smtClean="0"/>
              <a:t> Women’s own sense of their needs</a:t>
            </a:r>
          </a:p>
          <a:p>
            <a:endParaRPr lang="en-US" sz="2400" dirty="0" smtClean="0"/>
          </a:p>
          <a:p>
            <a:pPr>
              <a:buFont typeface="Wingdings" pitchFamily="2" charset="2"/>
              <a:buChar char="Ø"/>
            </a:pPr>
            <a:r>
              <a:rPr lang="en-US" sz="2400" dirty="0" smtClean="0"/>
              <a:t> Subsequent thinkers-</a:t>
            </a:r>
          </a:p>
          <a:p>
            <a:pPr algn="just">
              <a:buFont typeface="Wingdings" pitchFamily="2" charset="2"/>
              <a:buChar char="ü"/>
            </a:pPr>
            <a:r>
              <a:rPr lang="en-US" sz="2400" dirty="0" smtClean="0"/>
              <a:t>    These </a:t>
            </a:r>
            <a:r>
              <a:rPr lang="en-US" sz="2400" smtClean="0"/>
              <a:t>problems are at </a:t>
            </a:r>
            <a:r>
              <a:rPr lang="en-US" sz="2400" dirty="0" smtClean="0"/>
              <a:t>the heart of feminism</a:t>
            </a:r>
          </a:p>
          <a:p>
            <a:pPr>
              <a:buFont typeface="Wingdings" pitchFamily="2" charset="2"/>
              <a:buChar char="ü"/>
            </a:pPr>
            <a:r>
              <a:rPr lang="en-US" sz="2400" dirty="0" smtClean="0"/>
              <a:t>     Different ways : oppression, subordination,         discrimination, inequality, etc.</a:t>
            </a:r>
          </a:p>
          <a:p>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b="1" u="sng" dirty="0" smtClean="0"/>
              <a:t>Public and Private Spheres</a:t>
            </a:r>
            <a:endParaRPr lang="en-US" b="1" u="sng" dirty="0"/>
          </a:p>
        </p:txBody>
      </p:sp>
      <p:sp>
        <p:nvSpPr>
          <p:cNvPr id="4" name="TextBox 3"/>
          <p:cNvSpPr txBox="1"/>
          <p:nvPr/>
        </p:nvSpPr>
        <p:spPr>
          <a:xfrm>
            <a:off x="1143000" y="1600200"/>
            <a:ext cx="6400800" cy="5109091"/>
          </a:xfrm>
          <a:prstGeom prst="rect">
            <a:avLst/>
          </a:prstGeom>
          <a:noFill/>
        </p:spPr>
        <p:txBody>
          <a:bodyPr wrap="square" rtlCol="0">
            <a:spAutoFit/>
          </a:bodyPr>
          <a:lstStyle/>
          <a:p>
            <a:pPr>
              <a:buFont typeface="Wingdings" pitchFamily="2" charset="2"/>
              <a:buChar char="Ø"/>
            </a:pPr>
            <a:r>
              <a:rPr lang="en-US" sz="2800" dirty="0" smtClean="0"/>
              <a:t> Friedan twentieth century articulation “Problem with </a:t>
            </a:r>
            <a:r>
              <a:rPr lang="en-US" sz="2800" smtClean="0"/>
              <a:t>no name”</a:t>
            </a:r>
            <a:endParaRPr lang="en-US" sz="2800" dirty="0" smtClean="0"/>
          </a:p>
          <a:p>
            <a:pPr>
              <a:buFont typeface="Wingdings" pitchFamily="2" charset="2"/>
              <a:buChar char="Ø"/>
            </a:pPr>
            <a:r>
              <a:rPr lang="en-US" sz="2800" dirty="0" smtClean="0"/>
              <a:t> Greater Educational opportunities than women of earlier times </a:t>
            </a:r>
          </a:p>
          <a:p>
            <a:pPr>
              <a:buFont typeface="Wingdings" pitchFamily="2" charset="2"/>
              <a:buChar char="Ø"/>
            </a:pPr>
            <a:r>
              <a:rPr lang="en-US" sz="2800" dirty="0" smtClean="0"/>
              <a:t> White middle-class (limitation of </a:t>
            </a:r>
            <a:r>
              <a:rPr lang="en-US" sz="2800" dirty="0" err="1" smtClean="0"/>
              <a:t>Friendan</a:t>
            </a:r>
            <a:r>
              <a:rPr lang="en-US" sz="2800" dirty="0" smtClean="0"/>
              <a:t>)</a:t>
            </a:r>
          </a:p>
          <a:p>
            <a:pPr>
              <a:buFont typeface="Wingdings" pitchFamily="2" charset="2"/>
              <a:buChar char="Ø"/>
            </a:pPr>
            <a:r>
              <a:rPr lang="en-US" sz="2800" dirty="0" smtClean="0"/>
              <a:t> “Equality feminist” – first choice Public, second class choice is house keeping etc.</a:t>
            </a:r>
          </a:p>
          <a:p>
            <a:pPr>
              <a:buFont typeface="Wingdings" pitchFamily="2" charset="2"/>
              <a:buChar char="Ø"/>
            </a:pPr>
            <a:r>
              <a:rPr lang="en-US" sz="2800" dirty="0" smtClean="0"/>
              <a:t> Juggling paid employment</a:t>
            </a:r>
          </a:p>
          <a:p>
            <a:pPr>
              <a:buFont typeface="Wingdings" pitchFamily="2" charset="2"/>
              <a:buChar char="Ø"/>
            </a:pPr>
            <a:r>
              <a:rPr lang="en-US" sz="2800" dirty="0" smtClean="0"/>
              <a:t> East and West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0"/>
            <a:ext cx="3429000" cy="627888"/>
          </a:xfrm>
        </p:spPr>
        <p:txBody>
          <a:bodyPr>
            <a:normAutofit fontScale="90000"/>
          </a:bodyPr>
          <a:lstStyle/>
          <a:p>
            <a:r>
              <a:rPr lang="en-US" sz="4000" b="1" u="sng" dirty="0" smtClean="0"/>
              <a:t>Carole </a:t>
            </a:r>
            <a:r>
              <a:rPr lang="en-US" sz="4000" b="1" u="sng" dirty="0" err="1" smtClean="0"/>
              <a:t>Pateman</a:t>
            </a:r>
            <a:endParaRPr lang="en-US" sz="4000" b="1" u="sng" dirty="0"/>
          </a:p>
        </p:txBody>
      </p:sp>
      <p:pic>
        <p:nvPicPr>
          <p:cNvPr id="4" name="Picture 3" descr="Carole_Pateman_in_Brazil_2015_02.jpg"/>
          <p:cNvPicPr>
            <a:picLocks noChangeAspect="1"/>
          </p:cNvPicPr>
          <p:nvPr/>
        </p:nvPicPr>
        <p:blipFill>
          <a:blip r:embed="rId2" cstate="print"/>
          <a:srcRect l="17652" r="11741"/>
          <a:stretch>
            <a:fillRect/>
          </a:stretch>
        </p:blipFill>
        <p:spPr>
          <a:xfrm>
            <a:off x="1371600" y="609600"/>
            <a:ext cx="18288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609600" y="2743200"/>
            <a:ext cx="6705600" cy="3939540"/>
          </a:xfrm>
          <a:prstGeom prst="rect">
            <a:avLst/>
          </a:prstGeom>
          <a:noFill/>
        </p:spPr>
        <p:txBody>
          <a:bodyPr wrap="square" rtlCol="0">
            <a:spAutoFit/>
          </a:bodyPr>
          <a:lstStyle/>
          <a:p>
            <a:pPr>
              <a:buFont typeface="Wingdings" pitchFamily="2" charset="2"/>
              <a:buChar char="Ø"/>
            </a:pPr>
            <a:r>
              <a:rPr lang="en-US" sz="2500" dirty="0" smtClean="0"/>
              <a:t> British Political theorist</a:t>
            </a:r>
          </a:p>
          <a:p>
            <a:endParaRPr lang="en-US" sz="2500" dirty="0" smtClean="0"/>
          </a:p>
          <a:p>
            <a:pPr>
              <a:buFont typeface="Wingdings" pitchFamily="2" charset="2"/>
              <a:buChar char="Ø"/>
            </a:pPr>
            <a:r>
              <a:rPr lang="en-US" sz="2500" dirty="0" smtClean="0"/>
              <a:t> “Feminist Critiques of the Public/Private Dichotomy”(1989)</a:t>
            </a:r>
          </a:p>
          <a:p>
            <a:endParaRPr lang="en-US" sz="2500" dirty="0" smtClean="0"/>
          </a:p>
          <a:p>
            <a:pPr>
              <a:buFont typeface="Wingdings" pitchFamily="2" charset="2"/>
              <a:buChar char="Ø"/>
            </a:pPr>
            <a:r>
              <a:rPr lang="en-US" sz="2500" dirty="0" smtClean="0"/>
              <a:t> Challenging the structure of Society</a:t>
            </a:r>
          </a:p>
          <a:p>
            <a:r>
              <a:rPr lang="en-US" sz="2500" dirty="0" smtClean="0"/>
              <a:t> </a:t>
            </a:r>
          </a:p>
          <a:p>
            <a:pPr>
              <a:buFont typeface="Wingdings" pitchFamily="2" charset="2"/>
              <a:buChar char="Ø"/>
            </a:pPr>
            <a:r>
              <a:rPr lang="en-US" sz="2500" dirty="0" smtClean="0"/>
              <a:t> Hierarchical Division</a:t>
            </a:r>
          </a:p>
          <a:p>
            <a:pPr>
              <a:buFont typeface="Wingdings" pitchFamily="2" charset="2"/>
              <a:buChar char="Ø"/>
            </a:pPr>
            <a:endParaRPr lang="en-US" sz="2500" dirty="0" smtClean="0"/>
          </a:p>
          <a:p>
            <a:pPr>
              <a:buFont typeface="Wingdings" pitchFamily="2" charset="2"/>
              <a:buChar char="Ø"/>
            </a:pPr>
            <a:r>
              <a:rPr lang="en-US" sz="2500" dirty="0" smtClean="0"/>
              <a:t> Women’s work and  Men’s work</a:t>
            </a:r>
            <a:endParaRPr lang="en-US"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62000"/>
            <a:ext cx="4419600" cy="1143000"/>
          </a:xfrm>
        </p:spPr>
        <p:txBody>
          <a:bodyPr>
            <a:normAutofit/>
          </a:bodyPr>
          <a:lstStyle/>
          <a:p>
            <a:r>
              <a:rPr lang="en-US" sz="4000" b="1" u="sng" dirty="0" smtClean="0"/>
              <a:t>Susan </a:t>
            </a:r>
            <a:r>
              <a:rPr lang="en-US" sz="4000" b="1" u="sng" dirty="0" err="1" smtClean="0"/>
              <a:t>Moller</a:t>
            </a:r>
            <a:r>
              <a:rPr lang="en-US" sz="4000" b="1" u="sng" dirty="0" smtClean="0"/>
              <a:t> </a:t>
            </a:r>
            <a:r>
              <a:rPr lang="en-US" sz="4000" b="1" u="sng" dirty="0" err="1" smtClean="0"/>
              <a:t>Okin</a:t>
            </a:r>
            <a:endParaRPr lang="en-US" sz="4000" b="1" u="sng" dirty="0"/>
          </a:p>
        </p:txBody>
      </p:sp>
      <p:pic>
        <p:nvPicPr>
          <p:cNvPr id="4" name="Picture 3" descr="Susan_okin600.jpg"/>
          <p:cNvPicPr>
            <a:picLocks noChangeAspect="1"/>
          </p:cNvPicPr>
          <p:nvPr/>
        </p:nvPicPr>
        <p:blipFill>
          <a:blip r:embed="rId2"/>
          <a:stretch>
            <a:fillRect/>
          </a:stretch>
        </p:blipFill>
        <p:spPr>
          <a:xfrm>
            <a:off x="1295400" y="457200"/>
            <a:ext cx="1828800" cy="2438400"/>
          </a:xfrm>
          <a:prstGeom prst="ellipse">
            <a:avLst/>
          </a:prstGeom>
          <a:ln>
            <a:noFill/>
          </a:ln>
          <a:effectLst>
            <a:softEdge rad="112500"/>
          </a:effectLst>
        </p:spPr>
      </p:pic>
      <p:sp>
        <p:nvSpPr>
          <p:cNvPr id="5" name="TextBox 4"/>
          <p:cNvSpPr txBox="1"/>
          <p:nvPr/>
        </p:nvSpPr>
        <p:spPr>
          <a:xfrm>
            <a:off x="838200" y="2895600"/>
            <a:ext cx="7772400" cy="2954655"/>
          </a:xfrm>
          <a:prstGeom prst="rect">
            <a:avLst/>
          </a:prstGeom>
          <a:noFill/>
        </p:spPr>
        <p:txBody>
          <a:bodyPr wrap="square" rtlCol="0">
            <a:spAutoFit/>
          </a:bodyPr>
          <a:lstStyle/>
          <a:p>
            <a:pPr>
              <a:buFont typeface="Wingdings" pitchFamily="2" charset="2"/>
              <a:buChar char="Ø"/>
            </a:pPr>
            <a:r>
              <a:rPr lang="en-US" sz="2800" dirty="0" smtClean="0"/>
              <a:t> American  feminist</a:t>
            </a:r>
          </a:p>
          <a:p>
            <a:pPr>
              <a:buFont typeface="Wingdings" pitchFamily="2" charset="2"/>
              <a:buChar char="Ø"/>
            </a:pPr>
            <a:endParaRPr lang="en-US" sz="2800" dirty="0" smtClean="0"/>
          </a:p>
          <a:p>
            <a:pPr>
              <a:buFont typeface="Wingdings" pitchFamily="2" charset="2"/>
              <a:buChar char="Ø"/>
            </a:pPr>
            <a:r>
              <a:rPr lang="en-US" sz="2800" dirty="0" smtClean="0"/>
              <a:t> “Humanist  liberalism”(1989)/ equal public sphere participation and equal sharing</a:t>
            </a:r>
          </a:p>
          <a:p>
            <a:endParaRPr lang="en-US" sz="2800" dirty="0" smtClean="0"/>
          </a:p>
          <a:p>
            <a:pPr>
              <a:buFont typeface="Wingdings" pitchFamily="2" charset="2"/>
              <a:buChar char="Ø"/>
            </a:pPr>
            <a:r>
              <a:rPr lang="en-US" sz="2800" dirty="0" smtClean="0"/>
              <a:t>Interrelationship (Domestic and Public sphere)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lstStyle/>
          <a:p>
            <a:r>
              <a:rPr lang="en-US" b="1" u="sng" dirty="0" smtClean="0"/>
              <a:t>Friedan </a:t>
            </a:r>
            <a:r>
              <a:rPr lang="en-US" b="1" u="sng" dirty="0" err="1" smtClean="0"/>
              <a:t>vs</a:t>
            </a:r>
            <a:r>
              <a:rPr lang="en-US" b="1" u="sng" dirty="0" smtClean="0"/>
              <a:t> Later Feminists</a:t>
            </a:r>
            <a:endParaRPr lang="en-US" b="1" u="sng" dirty="0"/>
          </a:p>
        </p:txBody>
      </p:sp>
      <p:sp>
        <p:nvSpPr>
          <p:cNvPr id="4" name="TextBox 3"/>
          <p:cNvSpPr txBox="1"/>
          <p:nvPr/>
        </p:nvSpPr>
        <p:spPr>
          <a:xfrm>
            <a:off x="685800" y="2438400"/>
            <a:ext cx="7696200" cy="2677656"/>
          </a:xfrm>
          <a:prstGeom prst="rect">
            <a:avLst/>
          </a:prstGeom>
          <a:noFill/>
        </p:spPr>
        <p:txBody>
          <a:bodyPr wrap="square" rtlCol="0">
            <a:spAutoFit/>
          </a:bodyPr>
          <a:lstStyle/>
          <a:p>
            <a:pPr>
              <a:buFont typeface="Wingdings" pitchFamily="2" charset="2"/>
              <a:buChar char="Ø"/>
            </a:pPr>
            <a:r>
              <a:rPr lang="en-US" sz="2800" dirty="0" smtClean="0"/>
              <a:t> Friedan suggested-</a:t>
            </a:r>
          </a:p>
          <a:p>
            <a:r>
              <a:rPr lang="en-US" sz="2800" dirty="0" smtClean="0"/>
              <a:t>    Opportunity, respect and freedom of choice</a:t>
            </a:r>
          </a:p>
          <a:p>
            <a:endParaRPr lang="en-US" sz="2800" dirty="0" smtClean="0"/>
          </a:p>
          <a:p>
            <a:pPr>
              <a:buFont typeface="Wingdings" pitchFamily="2" charset="2"/>
              <a:buChar char="Ø"/>
            </a:pPr>
            <a:r>
              <a:rPr lang="en-US" sz="2800" dirty="0" smtClean="0"/>
              <a:t> Later feminists have argued-</a:t>
            </a:r>
          </a:p>
          <a:p>
            <a:r>
              <a:rPr lang="en-US" sz="2800" dirty="0" smtClean="0"/>
              <a:t>    Public-Private dichotomy, Division of </a:t>
            </a:r>
            <a:r>
              <a:rPr lang="en-US" sz="2800" dirty="0" err="1" smtClean="0"/>
              <a:t>labour</a:t>
            </a:r>
            <a:r>
              <a:rPr lang="en-US" sz="2800" dirty="0" smtClean="0"/>
              <a:t>                                 etc.</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1143000"/>
          </a:xfrm>
        </p:spPr>
        <p:txBody>
          <a:bodyPr>
            <a:normAutofit/>
          </a:bodyPr>
          <a:lstStyle/>
          <a:p>
            <a:r>
              <a:rPr lang="en-US" sz="4000" b="1" u="sng" dirty="0" smtClean="0"/>
              <a:t>Different potentials and values</a:t>
            </a:r>
            <a:endParaRPr lang="en-US" sz="4000" b="1" u="sng" dirty="0"/>
          </a:p>
        </p:txBody>
      </p:sp>
      <p:sp>
        <p:nvSpPr>
          <p:cNvPr id="4" name="TextBox 3"/>
          <p:cNvSpPr txBox="1"/>
          <p:nvPr/>
        </p:nvSpPr>
        <p:spPr>
          <a:xfrm>
            <a:off x="1219200" y="3124200"/>
            <a:ext cx="8763000" cy="2246769"/>
          </a:xfrm>
          <a:prstGeom prst="rect">
            <a:avLst/>
          </a:prstGeom>
          <a:noFill/>
        </p:spPr>
        <p:txBody>
          <a:bodyPr wrap="square" rtlCol="0">
            <a:spAutoFit/>
          </a:bodyPr>
          <a:lstStyle/>
          <a:p>
            <a:pPr>
              <a:buFont typeface="Wingdings" pitchFamily="2" charset="2"/>
              <a:buChar char="Ø"/>
            </a:pPr>
            <a:r>
              <a:rPr lang="en-US" sz="2800" dirty="0" smtClean="0"/>
              <a:t> Values of attachment</a:t>
            </a:r>
          </a:p>
          <a:p>
            <a:endParaRPr lang="en-US" sz="2800" dirty="0" smtClean="0"/>
          </a:p>
          <a:p>
            <a:pPr>
              <a:buFont typeface="Wingdings" pitchFamily="2" charset="2"/>
              <a:buChar char="Ø"/>
            </a:pPr>
            <a:r>
              <a:rPr lang="en-US" sz="2800" dirty="0" smtClean="0"/>
              <a:t> Support family and community life</a:t>
            </a:r>
          </a:p>
          <a:p>
            <a:endParaRPr lang="en-US" sz="2800" dirty="0" smtClean="0"/>
          </a:p>
          <a:p>
            <a:pPr>
              <a:buFont typeface="Wingdings" pitchFamily="2" charset="2"/>
              <a:buChar char="Ø"/>
            </a:pPr>
            <a:r>
              <a:rPr lang="en-US" sz="2800" dirty="0" smtClean="0"/>
              <a:t> Male-identified public sphere activities</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1111</TotalTime>
  <Words>486</Words>
  <Application>Microsoft Office PowerPoint</Application>
  <PresentationFormat>On-screen Show (4:3)</PresentationFormat>
  <Paragraphs>119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Slide 1</vt:lpstr>
      <vt:lpstr>Welcome</vt:lpstr>
      <vt:lpstr>Slide 3</vt:lpstr>
      <vt:lpstr>Betty Friedan</vt:lpstr>
      <vt:lpstr>Public and Private Spheres</vt:lpstr>
      <vt:lpstr>Carole Pateman</vt:lpstr>
      <vt:lpstr>Susan Moller Okin</vt:lpstr>
      <vt:lpstr>Friedan vs Later Feminists</vt:lpstr>
      <vt:lpstr>Different potentials and values</vt:lpstr>
      <vt:lpstr>Iris Marion Young</vt:lpstr>
      <vt:lpstr>Joan William</vt:lpstr>
      <vt:lpstr>Mary Daly</vt:lpstr>
      <vt:lpstr>Nancy Hartsock</vt:lpstr>
      <vt:lpstr>The equality-difference debate</vt:lpstr>
      <vt:lpstr>Slide 15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asmita</cp:lastModifiedBy>
  <cp:revision>96</cp:revision>
  <dcterms:created xsi:type="dcterms:W3CDTF">2020-02-10T04:50:15Z</dcterms:created>
  <dcterms:modified xsi:type="dcterms:W3CDTF">2020-04-11T14:15:50Z</dcterms:modified>
</cp:coreProperties>
</file>