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8" r:id="rId4"/>
    <p:sldId id="271" r:id="rId5"/>
    <p:sldId id="274" r:id="rId6"/>
    <p:sldId id="272" r:id="rId7"/>
    <p:sldId id="257" r:id="rId8"/>
    <p:sldId id="275" r:id="rId9"/>
    <p:sldId id="261" r:id="rId10"/>
    <p:sldId id="273" r:id="rId11"/>
    <p:sldId id="264" r:id="rId12"/>
    <p:sldId id="265" r:id="rId13"/>
    <p:sldId id="276" r:id="rId14"/>
    <p:sldId id="277" r:id="rId15"/>
    <p:sldId id="278" r:id="rId16"/>
    <p:sldId id="279" r:id="rId17"/>
    <p:sldId id="280"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8000"/>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4038599"/>
          </a:xfrm>
        </p:spPr>
        <p:txBody>
          <a:bodyPr>
            <a:normAutofit/>
          </a:bodyPr>
          <a:lstStyle/>
          <a:p>
            <a:r>
              <a:rPr lang="en-US" sz="6000" b="1" dirty="0" err="1" smtClean="0">
                <a:latin typeface="Edwardian Script ITC" pitchFamily="66" charset="0"/>
              </a:rPr>
              <a:t>Jayanta</a:t>
            </a:r>
            <a:r>
              <a:rPr lang="en-US" sz="6000" b="1" dirty="0" smtClean="0">
                <a:latin typeface="Edwardian Script ITC" pitchFamily="66" charset="0"/>
              </a:rPr>
              <a:t>  </a:t>
            </a:r>
            <a:r>
              <a:rPr lang="en-US" sz="6000" b="1" dirty="0" err="1" smtClean="0">
                <a:latin typeface="Edwardian Script ITC" pitchFamily="66" charset="0"/>
              </a:rPr>
              <a:t>Mahapatra</a:t>
            </a:r>
            <a:r>
              <a:rPr lang="en-US" sz="6000" dirty="0" smtClean="0"/>
              <a:t/>
            </a:r>
            <a:br>
              <a:rPr lang="en-US" sz="6000" dirty="0" smtClean="0"/>
            </a:br>
            <a:r>
              <a:rPr lang="en-US" dirty="0" smtClean="0"/>
              <a:t/>
            </a:r>
            <a:br>
              <a:rPr lang="en-US" dirty="0" smtClean="0"/>
            </a:br>
            <a:r>
              <a:rPr lang="en-US" sz="2800" dirty="0" smtClean="0">
                <a:latin typeface="Arial Unicode MS" pitchFamily="34" charset="-128"/>
                <a:ea typeface="Arial Unicode MS" pitchFamily="34" charset="-128"/>
                <a:cs typeface="Arial Unicode MS" pitchFamily="34" charset="-128"/>
              </a:rPr>
              <a:t>Representation  of  Nature </a:t>
            </a:r>
            <a:br>
              <a:rPr lang="en-US" sz="2800" dirty="0" smtClean="0">
                <a:latin typeface="Arial Unicode MS" pitchFamily="34" charset="-128"/>
                <a:ea typeface="Arial Unicode MS" pitchFamily="34" charset="-128"/>
                <a:cs typeface="Arial Unicode MS" pitchFamily="34" charset="-128"/>
              </a:rPr>
            </a:br>
            <a:r>
              <a:rPr lang="en-US" sz="2800" dirty="0" smtClean="0">
                <a:latin typeface="Arial Unicode MS" pitchFamily="34" charset="-128"/>
                <a:ea typeface="Arial Unicode MS" pitchFamily="34" charset="-128"/>
                <a:cs typeface="Arial Unicode MS" pitchFamily="34" charset="-128"/>
              </a:rPr>
              <a:t>(in  </a:t>
            </a:r>
            <a:r>
              <a:rPr lang="en-US" sz="2800" dirty="0" smtClean="0">
                <a:latin typeface="Arial Unicode MS" pitchFamily="34" charset="-128"/>
                <a:ea typeface="Arial Unicode MS" pitchFamily="34" charset="-128"/>
                <a:cs typeface="Arial Unicode MS" pitchFamily="34" charset="-128"/>
              </a:rPr>
              <a:t>select poems</a:t>
            </a:r>
            <a:r>
              <a:rPr lang="en-US" sz="2800" dirty="0" smtClean="0">
                <a:latin typeface="Arial Unicode MS" pitchFamily="34" charset="-128"/>
                <a:ea typeface="Arial Unicode MS" pitchFamily="34" charset="-128"/>
                <a:cs typeface="Arial Unicode MS" pitchFamily="34" charset="-128"/>
              </a:rPr>
              <a:t>)</a:t>
            </a:r>
            <a:r>
              <a:rPr lang="en-US" b="1" dirty="0" smtClean="0">
                <a:latin typeface="Edwardian Script ITC" pitchFamily="66" charset="0"/>
              </a:rPr>
              <a:t/>
            </a:r>
            <a:br>
              <a:rPr lang="en-US" b="1" dirty="0" smtClean="0">
                <a:latin typeface="Edwardian Script ITC" pitchFamily="66" charset="0"/>
              </a:rPr>
            </a:br>
            <a:r>
              <a:rPr lang="en-US" dirty="0" smtClean="0"/>
              <a:t/>
            </a:r>
            <a:br>
              <a:rPr lang="en-US" dirty="0" smtClean="0"/>
            </a:br>
            <a:r>
              <a:rPr lang="en-US" sz="2000" dirty="0" smtClean="0"/>
              <a:t>Course ENG-403, Unit 01</a:t>
            </a:r>
            <a:endParaRPr lang="en-US" sz="2000" dirty="0"/>
          </a:p>
        </p:txBody>
      </p:sp>
      <p:sp>
        <p:nvSpPr>
          <p:cNvPr id="3" name="Subtitle 2"/>
          <p:cNvSpPr>
            <a:spLocks noGrp="1"/>
          </p:cNvSpPr>
          <p:nvPr>
            <p:ph type="subTitle" idx="1"/>
          </p:nvPr>
        </p:nvSpPr>
        <p:spPr>
          <a:xfrm>
            <a:off x="1371600" y="4876800"/>
            <a:ext cx="6400800" cy="1676400"/>
          </a:xfrm>
        </p:spPr>
        <p:txBody>
          <a:bodyPr>
            <a:normAutofit lnSpcReduction="10000"/>
          </a:bodyPr>
          <a:lstStyle/>
          <a:p>
            <a:r>
              <a:rPr lang="en-US" sz="2800" dirty="0" smtClean="0"/>
              <a:t>Jolly Das</a:t>
            </a:r>
          </a:p>
          <a:p>
            <a:r>
              <a:rPr lang="en-US" sz="1700" dirty="0" smtClean="0"/>
              <a:t>Associate Professor</a:t>
            </a:r>
          </a:p>
          <a:p>
            <a:r>
              <a:rPr lang="en-US" sz="1700" dirty="0" smtClean="0"/>
              <a:t>Department of English</a:t>
            </a:r>
          </a:p>
          <a:p>
            <a:r>
              <a:rPr lang="en-US" sz="1700" dirty="0" smtClean="0"/>
              <a:t>Vidyasagar University</a:t>
            </a:r>
          </a:p>
          <a:p>
            <a:r>
              <a:rPr lang="en-US" sz="1700" dirty="0" smtClean="0"/>
              <a:t>Midnapore</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6019800"/>
          </a:xfrm>
        </p:spPr>
        <p:txBody>
          <a:bodyPr>
            <a:normAutofit fontScale="92500" lnSpcReduction="20000"/>
          </a:bodyPr>
          <a:lstStyle/>
          <a:p>
            <a:pPr>
              <a:lnSpc>
                <a:spcPct val="150000"/>
              </a:lnSpc>
              <a:buNone/>
            </a:pPr>
            <a:r>
              <a:rPr lang="en-IN" sz="2400" dirty="0" smtClean="0"/>
              <a:t>	“</a:t>
            </a:r>
            <a:r>
              <a:rPr lang="en-IN" sz="2400" dirty="0" smtClean="0"/>
              <a:t>Living in Orissa, </a:t>
            </a:r>
            <a:r>
              <a:rPr lang="en-IN" sz="2400" dirty="0" err="1" smtClean="0"/>
              <a:t>Mahapatra’s</a:t>
            </a:r>
            <a:r>
              <a:rPr lang="en-IN" sz="2400" dirty="0" smtClean="0"/>
              <a:t> Space: ‘Shadow Space’”– </a:t>
            </a:r>
            <a:r>
              <a:rPr lang="en-IN" sz="2400" dirty="0" err="1" smtClean="0"/>
              <a:t>Ranjit</a:t>
            </a:r>
            <a:r>
              <a:rPr lang="en-IN" sz="2400" dirty="0" smtClean="0"/>
              <a:t> </a:t>
            </a:r>
            <a:r>
              <a:rPr lang="en-IN" sz="2400" dirty="0" err="1" smtClean="0"/>
              <a:t>Hoskote</a:t>
            </a:r>
            <a:endParaRPr lang="en-IN" sz="2400" dirty="0" smtClean="0"/>
          </a:p>
          <a:p>
            <a:pPr>
              <a:lnSpc>
                <a:spcPct val="150000"/>
              </a:lnSpc>
            </a:pPr>
            <a:endParaRPr lang="en-IN" sz="2400" dirty="0" smtClean="0"/>
          </a:p>
          <a:p>
            <a:pPr>
              <a:lnSpc>
                <a:spcPct val="150000"/>
              </a:lnSpc>
            </a:pPr>
            <a:r>
              <a:rPr lang="en-IN" sz="2400" dirty="0" smtClean="0"/>
              <a:t>“In the Orissa of </a:t>
            </a:r>
            <a:r>
              <a:rPr lang="en-IN" sz="2400" dirty="0" err="1" smtClean="0"/>
              <a:t>Jayanta</a:t>
            </a:r>
            <a:r>
              <a:rPr lang="en-IN" sz="2400" dirty="0" smtClean="0"/>
              <a:t> </a:t>
            </a:r>
            <a:r>
              <a:rPr lang="en-IN" sz="2400" dirty="0" err="1" smtClean="0"/>
              <a:t>Mahapatra’s</a:t>
            </a:r>
            <a:r>
              <a:rPr lang="en-IN" sz="2400" dirty="0" smtClean="0"/>
              <a:t> imagination, the monsoon air is corroded by the sound of temple bells and the funeral pyres roar above the thunder of the sea. If the dominant tendency among Indian poets writing in English has been towards a sardonic metropolitan idiom, </a:t>
            </a:r>
            <a:r>
              <a:rPr lang="en-IN" sz="2400" dirty="0" err="1" smtClean="0"/>
              <a:t>Mahapatra</a:t>
            </a:r>
            <a:r>
              <a:rPr lang="en-IN" sz="2400" dirty="0" smtClean="0"/>
              <a:t> has consciously chosen to inhabit quite another world. Likened by some commentators to a native Neruda, </a:t>
            </a:r>
            <a:r>
              <a:rPr lang="en-IN" sz="2400" dirty="0" err="1" smtClean="0"/>
              <a:t>Mahapatra</a:t>
            </a:r>
            <a:r>
              <a:rPr lang="en-IN" sz="2400" dirty="0" smtClean="0"/>
              <a:t> is quintessentially the poet of the town and the village, preferring the consolations and </a:t>
            </a:r>
            <a:r>
              <a:rPr lang="en-IN" sz="2400" dirty="0" err="1" smtClean="0"/>
              <a:t>piquancies</a:t>
            </a:r>
            <a:r>
              <a:rPr lang="en-IN" sz="2400" dirty="0" smtClean="0"/>
              <a:t> of the grove and the shore to the rather more mechanised tumult of the big city.” (Panda 183)</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400800"/>
          </a:xfrm>
        </p:spPr>
        <p:txBody>
          <a:bodyPr>
            <a:normAutofit/>
          </a:bodyPr>
          <a:lstStyle/>
          <a:p>
            <a:pPr>
              <a:lnSpc>
                <a:spcPct val="150000"/>
              </a:lnSpc>
              <a:buNone/>
            </a:pPr>
            <a:r>
              <a:rPr lang="en-US" sz="2400" dirty="0" smtClean="0"/>
              <a:t>	In </a:t>
            </a:r>
            <a:r>
              <a:rPr lang="en-US" sz="2400" dirty="0" smtClean="0"/>
              <a:t>conversation with </a:t>
            </a:r>
            <a:r>
              <a:rPr lang="en-US" sz="2400" dirty="0" err="1" smtClean="0"/>
              <a:t>Satchidananda</a:t>
            </a:r>
            <a:r>
              <a:rPr lang="en-US" sz="2400" dirty="0" smtClean="0"/>
              <a:t> </a:t>
            </a:r>
            <a:r>
              <a:rPr lang="en-US" sz="2400" dirty="0" err="1" smtClean="0"/>
              <a:t>Mohanty</a:t>
            </a:r>
            <a:r>
              <a:rPr lang="en-US" sz="2400" dirty="0" smtClean="0"/>
              <a:t>:</a:t>
            </a:r>
          </a:p>
          <a:p>
            <a:pPr>
              <a:lnSpc>
                <a:spcPct val="150000"/>
              </a:lnSpc>
              <a:buNone/>
            </a:pPr>
            <a:endParaRPr lang="en-US" sz="2400" dirty="0" smtClean="0"/>
          </a:p>
          <a:p>
            <a:pPr>
              <a:lnSpc>
                <a:spcPct val="150000"/>
              </a:lnSpc>
            </a:pPr>
            <a:r>
              <a:rPr lang="en-US" sz="2400" dirty="0" smtClean="0"/>
              <a:t>“An image always helps to say what I wish to in a poem. It is such a satisfying thing to do, and it goes a long way in coming to the final outcome of the poem the poet desires. My poetry pivots, I think, on images that help the truth to crystallize the poem. I think the idea of an image is very important in poetry because it turns into a moment. And if it can introduce a subject, the image I mean, this comes out as one explores the poem.” (Panda 317)</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304800"/>
            <a:ext cx="8763000" cy="6324600"/>
          </a:xfrm>
        </p:spPr>
        <p:txBody>
          <a:bodyPr>
            <a:normAutofit fontScale="92500" lnSpcReduction="10000"/>
          </a:bodyPr>
          <a:lstStyle/>
          <a:p>
            <a:pPr>
              <a:lnSpc>
                <a:spcPct val="150000"/>
              </a:lnSpc>
              <a:buNone/>
            </a:pPr>
            <a:r>
              <a:rPr lang="en-US" sz="2400" dirty="0" smtClean="0"/>
              <a:t>	Conversation </a:t>
            </a:r>
            <a:r>
              <a:rPr lang="en-US" sz="2400" dirty="0" smtClean="0"/>
              <a:t>with Abraham:</a:t>
            </a:r>
          </a:p>
          <a:p>
            <a:pPr>
              <a:lnSpc>
                <a:spcPct val="150000"/>
              </a:lnSpc>
              <a:buNone/>
            </a:pPr>
            <a:endParaRPr lang="en-US" sz="2400" dirty="0" smtClean="0"/>
          </a:p>
          <a:p>
            <a:pPr>
              <a:lnSpc>
                <a:spcPct val="150000"/>
              </a:lnSpc>
            </a:pPr>
            <a:r>
              <a:rPr lang="en-US" sz="2400" dirty="0" smtClean="0"/>
              <a:t>“ABR: In almost all collections rain is a motif, it is the symbol of life and regeneration. What are you trying to do with these poems?</a:t>
            </a:r>
          </a:p>
          <a:p>
            <a:pPr>
              <a:lnSpc>
                <a:spcPct val="150000"/>
              </a:lnSpc>
            </a:pPr>
            <a:r>
              <a:rPr lang="en-US" sz="2400" dirty="0" smtClean="0"/>
              <a:t>J.M.: I suppose I shall always be haunted by the rain, be moved by it, as I have been since my childhood days. It represents a sense of the mysterious which I cannot understand. And then, can anything compare with the first rain upon the earth in June, after the long hot summer? Rain does something to me I cannot explain, I can hide my face in the rain, be washed by it perhaps. It takes on different meanings in different times. Deliberate or unconscious? I can’t say. But rain represents a correlation of my inner self I can recognize.” (Panda 332)</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477000"/>
          </a:xfrm>
        </p:spPr>
        <p:txBody>
          <a:bodyPr>
            <a:normAutofit/>
          </a:bodyPr>
          <a:lstStyle/>
          <a:p>
            <a:pPr>
              <a:buNone/>
            </a:pPr>
            <a:r>
              <a:rPr lang="en-US" sz="2400" b="1" dirty="0" smtClean="0"/>
              <a:t>Rain</a:t>
            </a:r>
          </a:p>
          <a:p>
            <a:pPr>
              <a:buNone/>
            </a:pPr>
            <a:endParaRPr lang="en-US" sz="2400" dirty="0" smtClean="0"/>
          </a:p>
          <a:p>
            <a:pPr>
              <a:buNone/>
            </a:pPr>
            <a:r>
              <a:rPr lang="en-US" sz="2400" dirty="0" smtClean="0"/>
              <a:t>The scent of black soil. </a:t>
            </a:r>
          </a:p>
          <a:p>
            <a:pPr>
              <a:buNone/>
            </a:pPr>
            <a:r>
              <a:rPr lang="en-US" sz="2400" dirty="0" smtClean="0"/>
              <a:t>Slush on the canal banks,</a:t>
            </a:r>
          </a:p>
          <a:p>
            <a:pPr>
              <a:buNone/>
            </a:pPr>
            <a:r>
              <a:rPr lang="en-US" sz="2400" dirty="0" smtClean="0"/>
              <a:t>a</a:t>
            </a:r>
            <a:r>
              <a:rPr lang="en-US" sz="2400" dirty="0" smtClean="0"/>
              <a:t>long the shacks</a:t>
            </a:r>
          </a:p>
          <a:p>
            <a:pPr>
              <a:buNone/>
            </a:pPr>
            <a:r>
              <a:rPr lang="en-US" sz="2400" dirty="0" smtClean="0"/>
              <a:t>s</a:t>
            </a:r>
            <a:r>
              <a:rPr lang="en-US" sz="2400" dirty="0" smtClean="0"/>
              <a:t>luggishly pressed against each other.</a:t>
            </a:r>
          </a:p>
          <a:p>
            <a:pPr>
              <a:buNone/>
            </a:pPr>
            <a:r>
              <a:rPr lang="en-US" sz="2400" dirty="0" smtClean="0"/>
              <a:t>Nobody talks about the world outside.</a:t>
            </a:r>
          </a:p>
          <a:p>
            <a:pPr>
              <a:buNone/>
            </a:pPr>
            <a:endParaRPr lang="en-US" sz="2400" dirty="0" smtClean="0"/>
          </a:p>
          <a:p>
            <a:pPr>
              <a:buNone/>
            </a:pPr>
            <a:r>
              <a:rPr lang="en-US" sz="2400" dirty="0" smtClean="0"/>
              <a:t>Beyond the darkness</a:t>
            </a:r>
          </a:p>
          <a:p>
            <a:pPr>
              <a:buNone/>
            </a:pPr>
            <a:r>
              <a:rPr lang="en-US" sz="2400" dirty="0" smtClean="0"/>
              <a:t>t</a:t>
            </a:r>
            <a:r>
              <a:rPr lang="en-US" sz="2400" dirty="0" smtClean="0"/>
              <a:t>he fiercely rising river.</a:t>
            </a:r>
          </a:p>
          <a:p>
            <a:pPr>
              <a:buNone/>
            </a:pPr>
            <a:r>
              <a:rPr lang="en-US" sz="2400" dirty="0" smtClean="0"/>
              <a:t>No stars shiver in it. </a:t>
            </a:r>
          </a:p>
          <a:p>
            <a:pPr>
              <a:buNone/>
            </a:pPr>
            <a:r>
              <a:rPr lang="en-US" sz="2400" dirty="0" smtClean="0"/>
              <a:t>A glowworm, generous in its light, </a:t>
            </a:r>
          </a:p>
          <a:p>
            <a:pPr>
              <a:buNone/>
            </a:pPr>
            <a:r>
              <a:rPr lang="en-US" sz="2400" dirty="0" smtClean="0"/>
              <a:t>f</a:t>
            </a:r>
            <a:r>
              <a:rPr lang="en-US" sz="2400" dirty="0" smtClean="0"/>
              <a:t>lies me into darkness.</a:t>
            </a:r>
          </a:p>
          <a:p>
            <a:pPr>
              <a:buNone/>
            </a:pPr>
            <a:endParaRPr lang="en-US" sz="2400" dirty="0" smtClean="0"/>
          </a:p>
          <a:p>
            <a:pPr>
              <a:buNone/>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6248400"/>
          </a:xfrm>
        </p:spPr>
        <p:txBody>
          <a:bodyPr>
            <a:normAutofit fontScale="70000" lnSpcReduction="20000"/>
          </a:bodyPr>
          <a:lstStyle/>
          <a:p>
            <a:pPr>
              <a:buNone/>
            </a:pPr>
            <a:r>
              <a:rPr lang="en-US" dirty="0" smtClean="0"/>
              <a:t>From some doorway</a:t>
            </a:r>
          </a:p>
          <a:p>
            <a:pPr>
              <a:buNone/>
            </a:pPr>
            <a:r>
              <a:rPr lang="en-US" dirty="0" smtClean="0"/>
              <a:t>s</a:t>
            </a:r>
            <a:r>
              <a:rPr lang="en-US" dirty="0" smtClean="0"/>
              <a:t>mall notes of a song slip by.</a:t>
            </a:r>
          </a:p>
          <a:p>
            <a:pPr>
              <a:buNone/>
            </a:pPr>
            <a:r>
              <a:rPr lang="en-US" dirty="0" smtClean="0"/>
              <a:t>It’s a pulse beat,</a:t>
            </a:r>
          </a:p>
          <a:p>
            <a:pPr>
              <a:buNone/>
            </a:pPr>
            <a:r>
              <a:rPr lang="en-US" dirty="0" smtClean="0"/>
              <a:t>b</a:t>
            </a:r>
            <a:r>
              <a:rPr lang="en-US" dirty="0" smtClean="0"/>
              <a:t>ringing in a memory, a road</a:t>
            </a:r>
          </a:p>
          <a:p>
            <a:pPr>
              <a:buNone/>
            </a:pPr>
            <a:r>
              <a:rPr lang="en-US" dirty="0" smtClean="0"/>
              <a:t>o</a:t>
            </a:r>
            <a:r>
              <a:rPr lang="en-US" dirty="0" smtClean="0"/>
              <a:t>r lie for one to carry on,</a:t>
            </a:r>
          </a:p>
          <a:p>
            <a:pPr>
              <a:buNone/>
            </a:pPr>
            <a:r>
              <a:rPr lang="en-US" dirty="0" smtClean="0"/>
              <a:t>o</a:t>
            </a:r>
            <a:r>
              <a:rPr lang="en-US" dirty="0" smtClean="0"/>
              <a:t>r a something that allows me</a:t>
            </a:r>
          </a:p>
          <a:p>
            <a:pPr>
              <a:buNone/>
            </a:pPr>
            <a:r>
              <a:rPr lang="en-US" dirty="0" smtClean="0"/>
              <a:t>t</a:t>
            </a:r>
            <a:r>
              <a:rPr lang="en-US" dirty="0" smtClean="0"/>
              <a:t>o be part of who they are.</a:t>
            </a:r>
          </a:p>
          <a:p>
            <a:pPr>
              <a:buNone/>
            </a:pPr>
            <a:endParaRPr lang="en-US" dirty="0" smtClean="0"/>
          </a:p>
          <a:p>
            <a:pPr>
              <a:buNone/>
            </a:pPr>
            <a:r>
              <a:rPr lang="en-US" dirty="0" smtClean="0"/>
              <a:t>Bicycle bells slow down</a:t>
            </a:r>
          </a:p>
          <a:p>
            <a:pPr>
              <a:buNone/>
            </a:pPr>
            <a:r>
              <a:rPr lang="en-US" dirty="0" smtClean="0"/>
              <a:t>t</a:t>
            </a:r>
            <a:r>
              <a:rPr lang="en-US" dirty="0" smtClean="0"/>
              <a:t>he rain’s drowsy fall.</a:t>
            </a:r>
          </a:p>
          <a:p>
            <a:pPr>
              <a:buNone/>
            </a:pPr>
            <a:r>
              <a:rPr lang="en-US" dirty="0" smtClean="0"/>
              <a:t>The cool night air seems real.</a:t>
            </a:r>
          </a:p>
          <a:p>
            <a:pPr>
              <a:buNone/>
            </a:pPr>
            <a:r>
              <a:rPr lang="en-US" dirty="0" smtClean="0"/>
              <a:t>Somewhere, someone</a:t>
            </a:r>
          </a:p>
          <a:p>
            <a:pPr>
              <a:buNone/>
            </a:pPr>
            <a:r>
              <a:rPr lang="en-US" dirty="0" smtClean="0"/>
              <a:t>i</a:t>
            </a:r>
            <a:r>
              <a:rPr lang="en-US" dirty="0" smtClean="0"/>
              <a:t>s at a summer story once again,</a:t>
            </a:r>
          </a:p>
          <a:p>
            <a:pPr>
              <a:buNone/>
            </a:pPr>
            <a:r>
              <a:rPr lang="en-US" dirty="0" smtClean="0"/>
              <a:t>with words that only work</a:t>
            </a:r>
          </a:p>
          <a:p>
            <a:pPr>
              <a:buNone/>
            </a:pPr>
            <a:r>
              <a:rPr lang="en-US" dirty="0" smtClean="0"/>
              <a:t>i</a:t>
            </a:r>
            <a:r>
              <a:rPr lang="en-US" dirty="0" smtClean="0"/>
              <a:t>n the real world, where</a:t>
            </a:r>
          </a:p>
          <a:p>
            <a:pPr>
              <a:buNone/>
            </a:pPr>
            <a:r>
              <a:rPr lang="en-US" dirty="0" smtClean="0"/>
              <a:t>we live on without knowing.</a:t>
            </a:r>
          </a:p>
          <a:p>
            <a:pPr>
              <a:buNone/>
            </a:pPr>
            <a:endParaRPr lang="en-US" dirty="0" smtClean="0"/>
          </a:p>
          <a:p>
            <a:pPr>
              <a:buNone/>
            </a:pPr>
            <a:r>
              <a:rPr lang="en-US" dirty="0" smtClean="0"/>
              <a:t>                                                                                     [</a:t>
            </a:r>
            <a:r>
              <a:rPr lang="en-US" i="1" dirty="0" smtClean="0"/>
              <a:t>Hesitant Light </a:t>
            </a:r>
            <a:r>
              <a:rPr lang="en-US" dirty="0" smtClean="0"/>
              <a:t>22]</a:t>
            </a:r>
          </a:p>
          <a:p>
            <a:pPr>
              <a:buNone/>
            </a:pPr>
            <a:endParaRPr lang="en-US"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228600"/>
            <a:ext cx="7772400" cy="6629400"/>
          </a:xfrm>
        </p:spPr>
        <p:txBody>
          <a:bodyPr>
            <a:normAutofit fontScale="55000" lnSpcReduction="20000"/>
          </a:bodyPr>
          <a:lstStyle/>
          <a:p>
            <a:pPr>
              <a:buNone/>
            </a:pPr>
            <a:r>
              <a:rPr lang="en-US" b="1" dirty="0" smtClean="0"/>
              <a:t>Blue of the Sky</a:t>
            </a:r>
          </a:p>
          <a:p>
            <a:pPr>
              <a:buNone/>
            </a:pPr>
            <a:endParaRPr lang="en-US" dirty="0" smtClean="0"/>
          </a:p>
          <a:p>
            <a:pPr>
              <a:buNone/>
            </a:pPr>
            <a:r>
              <a:rPr lang="en-US" dirty="0" smtClean="0"/>
              <a:t>Its hard hidden stone</a:t>
            </a:r>
          </a:p>
          <a:p>
            <a:pPr>
              <a:buNone/>
            </a:pPr>
            <a:r>
              <a:rPr lang="en-US" dirty="0" smtClean="0"/>
              <a:t>o</a:t>
            </a:r>
            <a:r>
              <a:rPr lang="en-US" dirty="0" smtClean="0"/>
              <a:t>verlooks the growing trade of blood</a:t>
            </a:r>
          </a:p>
          <a:p>
            <a:pPr>
              <a:buNone/>
            </a:pPr>
            <a:endParaRPr lang="en-US" dirty="0" smtClean="0"/>
          </a:p>
          <a:p>
            <a:pPr>
              <a:buNone/>
            </a:pPr>
            <a:r>
              <a:rPr lang="en-US" dirty="0" smtClean="0"/>
              <a:t>b</a:t>
            </a:r>
            <a:r>
              <a:rPr lang="en-US" dirty="0" smtClean="0"/>
              <a:t>etween brother and brother</a:t>
            </a:r>
          </a:p>
          <a:p>
            <a:pPr>
              <a:buNone/>
            </a:pPr>
            <a:r>
              <a:rPr lang="en-US" dirty="0" smtClean="0"/>
              <a:t>w</a:t>
            </a:r>
            <a:r>
              <a:rPr lang="en-US" dirty="0" smtClean="0"/>
              <a:t>ho still go on talking of Truth</a:t>
            </a:r>
          </a:p>
          <a:p>
            <a:pPr>
              <a:buNone/>
            </a:pPr>
            <a:endParaRPr lang="en-US" dirty="0" smtClean="0"/>
          </a:p>
          <a:p>
            <a:pPr>
              <a:buNone/>
            </a:pPr>
            <a:r>
              <a:rPr lang="en-US" dirty="0" smtClean="0"/>
              <a:t>And of those who would appear to arrange</a:t>
            </a:r>
          </a:p>
          <a:p>
            <a:pPr>
              <a:buNone/>
            </a:pPr>
            <a:r>
              <a:rPr lang="en-US" dirty="0" smtClean="0"/>
              <a:t>t</a:t>
            </a:r>
            <a:r>
              <a:rPr lang="en-US" dirty="0" smtClean="0"/>
              <a:t>he world as best as they can</a:t>
            </a:r>
          </a:p>
          <a:p>
            <a:pPr>
              <a:buNone/>
            </a:pPr>
            <a:endParaRPr lang="en-US" dirty="0" smtClean="0"/>
          </a:p>
          <a:p>
            <a:pPr>
              <a:buNone/>
            </a:pPr>
            <a:r>
              <a:rPr lang="en-US" dirty="0" smtClean="0"/>
              <a:t>Old widowed violins of legends</a:t>
            </a:r>
          </a:p>
          <a:p>
            <a:pPr>
              <a:buNone/>
            </a:pPr>
            <a:r>
              <a:rPr lang="en-US" dirty="0" smtClean="0"/>
              <a:t>f</a:t>
            </a:r>
            <a:r>
              <a:rPr lang="en-US" dirty="0" smtClean="0"/>
              <a:t>ill the air with a mute sleepless wailing</a:t>
            </a:r>
          </a:p>
          <a:p>
            <a:pPr>
              <a:buNone/>
            </a:pPr>
            <a:endParaRPr lang="en-US" dirty="0" smtClean="0"/>
          </a:p>
          <a:p>
            <a:pPr>
              <a:buNone/>
            </a:pPr>
            <a:r>
              <a:rPr lang="en-US" dirty="0" smtClean="0"/>
              <a:t>It looks on the trees wearing the blood of men</a:t>
            </a:r>
          </a:p>
          <a:p>
            <a:pPr>
              <a:buNone/>
            </a:pPr>
            <a:r>
              <a:rPr lang="en-US" dirty="0" smtClean="0"/>
              <a:t>f</a:t>
            </a:r>
            <a:r>
              <a:rPr lang="en-US" dirty="0" smtClean="0"/>
              <a:t>or clothing instead of leaves</a:t>
            </a:r>
          </a:p>
          <a:p>
            <a:pPr>
              <a:buNone/>
            </a:pPr>
            <a:endParaRPr lang="en-US" dirty="0" smtClean="0"/>
          </a:p>
          <a:p>
            <a:pPr>
              <a:buNone/>
            </a:pPr>
            <a:r>
              <a:rPr lang="en-US" dirty="0" smtClean="0"/>
              <a:t>and on the hazy memories that are all</a:t>
            </a:r>
          </a:p>
          <a:p>
            <a:pPr>
              <a:buNone/>
            </a:pPr>
            <a:r>
              <a:rPr lang="en-US" dirty="0" smtClean="0"/>
              <a:t>m</a:t>
            </a:r>
            <a:r>
              <a:rPr lang="en-US" dirty="0" smtClean="0"/>
              <a:t>en can achieve at the end of their lives</a:t>
            </a:r>
          </a:p>
          <a:p>
            <a:pPr>
              <a:buNone/>
            </a:pPr>
            <a:endParaRPr lang="en-US" dirty="0" smtClean="0"/>
          </a:p>
          <a:p>
            <a:pPr>
              <a:buNone/>
            </a:pPr>
            <a:r>
              <a:rPr lang="en-US" dirty="0" smtClean="0"/>
              <a:t>It wonders at the earthworms of solitude</a:t>
            </a:r>
          </a:p>
          <a:p>
            <a:pPr>
              <a:buNone/>
            </a:pPr>
            <a:r>
              <a:rPr lang="en-US" dirty="0" smtClean="0"/>
              <a:t>s</a:t>
            </a:r>
            <a:r>
              <a:rPr lang="en-US" dirty="0" smtClean="0"/>
              <a:t>till gnawing the desperate bones of the dead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6324600"/>
          </a:xfrm>
        </p:spPr>
        <p:txBody>
          <a:bodyPr>
            <a:normAutofit fontScale="62500" lnSpcReduction="20000"/>
          </a:bodyPr>
          <a:lstStyle/>
          <a:p>
            <a:pPr>
              <a:buNone/>
            </a:pPr>
            <a:r>
              <a:rPr lang="en-US" dirty="0" smtClean="0"/>
              <a:t>a</a:t>
            </a:r>
            <a:r>
              <a:rPr lang="en-US" dirty="0" smtClean="0"/>
              <a:t>nd follows the terrible look of cities</a:t>
            </a:r>
          </a:p>
          <a:p>
            <a:pPr>
              <a:buNone/>
            </a:pPr>
            <a:r>
              <a:rPr lang="en-US" dirty="0" smtClean="0"/>
              <a:t>Which keep a prisoner of the sun</a:t>
            </a:r>
          </a:p>
          <a:p>
            <a:pPr>
              <a:buNone/>
            </a:pPr>
            <a:endParaRPr lang="en-US" dirty="0" smtClean="0"/>
          </a:p>
          <a:p>
            <a:pPr>
              <a:buNone/>
            </a:pPr>
            <a:r>
              <a:rPr lang="en-US" dirty="0" smtClean="0"/>
              <a:t>And at the crude prayers that stand guard</a:t>
            </a:r>
          </a:p>
          <a:p>
            <a:pPr>
              <a:buNone/>
            </a:pPr>
            <a:r>
              <a:rPr lang="en-US" dirty="0" smtClean="0"/>
              <a:t>a</a:t>
            </a:r>
            <a:r>
              <a:rPr lang="en-US" dirty="0" smtClean="0"/>
              <a:t>t old tormented temple doors</a:t>
            </a:r>
          </a:p>
          <a:p>
            <a:pPr>
              <a:buNone/>
            </a:pPr>
            <a:endParaRPr lang="en-US" dirty="0" smtClean="0"/>
          </a:p>
          <a:p>
            <a:pPr>
              <a:buNone/>
            </a:pPr>
            <a:r>
              <a:rPr lang="en-US" dirty="0" smtClean="0"/>
              <a:t>At times even the simple flight</a:t>
            </a:r>
          </a:p>
          <a:p>
            <a:pPr>
              <a:buNone/>
            </a:pPr>
            <a:r>
              <a:rPr lang="en-US" dirty="0" smtClean="0"/>
              <a:t>o</a:t>
            </a:r>
            <a:r>
              <a:rPr lang="en-US" dirty="0" smtClean="0"/>
              <a:t>f a pigeon is polite fiction:</a:t>
            </a:r>
          </a:p>
          <a:p>
            <a:pPr>
              <a:buNone/>
            </a:pPr>
            <a:endParaRPr lang="en-US" dirty="0" smtClean="0"/>
          </a:p>
          <a:p>
            <a:pPr>
              <a:buNone/>
            </a:pPr>
            <a:r>
              <a:rPr lang="en-US" dirty="0" smtClean="0"/>
              <a:t>Under it fantasies replace each other</a:t>
            </a:r>
          </a:p>
          <a:p>
            <a:pPr>
              <a:buNone/>
            </a:pPr>
            <a:r>
              <a:rPr lang="en-US" dirty="0" smtClean="0"/>
              <a:t>w</a:t>
            </a:r>
            <a:r>
              <a:rPr lang="en-US" dirty="0" smtClean="0"/>
              <a:t>hile the world’s weary history</a:t>
            </a:r>
          </a:p>
          <a:p>
            <a:pPr>
              <a:buNone/>
            </a:pPr>
            <a:endParaRPr lang="en-US" dirty="0" smtClean="0"/>
          </a:p>
          <a:p>
            <a:pPr>
              <a:buNone/>
            </a:pPr>
            <a:r>
              <a:rPr lang="en-US" dirty="0" smtClean="0"/>
              <a:t>s</a:t>
            </a:r>
            <a:r>
              <a:rPr lang="en-US" dirty="0" smtClean="0"/>
              <a:t>tretches out along the pavements,</a:t>
            </a:r>
          </a:p>
          <a:p>
            <a:pPr>
              <a:buNone/>
            </a:pPr>
            <a:r>
              <a:rPr lang="en-US" dirty="0" smtClean="0"/>
              <a:t>t</a:t>
            </a:r>
            <a:r>
              <a:rPr lang="en-US" dirty="0" smtClean="0"/>
              <a:t>he sky’s blue</a:t>
            </a:r>
          </a:p>
          <a:p>
            <a:pPr>
              <a:buNone/>
            </a:pPr>
            <a:endParaRPr lang="en-US" dirty="0" smtClean="0"/>
          </a:p>
          <a:p>
            <a:pPr>
              <a:buNone/>
            </a:pPr>
            <a:r>
              <a:rPr lang="en-US" dirty="0" smtClean="0"/>
              <a:t>waiting simply</a:t>
            </a:r>
          </a:p>
          <a:p>
            <a:pPr>
              <a:buNone/>
            </a:pPr>
            <a:r>
              <a:rPr lang="en-US" dirty="0" smtClean="0"/>
              <a:t>to </a:t>
            </a:r>
            <a:r>
              <a:rPr lang="en-US" dirty="0" smtClean="0"/>
              <a:t>be carried by a bird’s beak of </a:t>
            </a:r>
            <a:r>
              <a:rPr lang="en-US" dirty="0" smtClean="0"/>
              <a:t>tears</a:t>
            </a:r>
          </a:p>
          <a:p>
            <a:pPr>
              <a:buNone/>
            </a:pPr>
            <a:endParaRPr lang="en-US" dirty="0" smtClean="0"/>
          </a:p>
          <a:p>
            <a:pPr>
              <a:buNone/>
            </a:pPr>
            <a:r>
              <a:rPr lang="en-US" dirty="0" smtClean="0"/>
              <a:t> </a:t>
            </a:r>
            <a:r>
              <a:rPr lang="en-US" dirty="0" smtClean="0"/>
              <a:t>                                                                                         [</a:t>
            </a:r>
            <a:r>
              <a:rPr lang="en-US" i="1" dirty="0" smtClean="0"/>
              <a:t>Hesitant Light </a:t>
            </a:r>
            <a:r>
              <a:rPr lang="en-US" dirty="0" smtClean="0"/>
              <a:t>25-26]</a:t>
            </a:r>
            <a:endParaRPr lang="en-US" dirty="0" smtClean="0"/>
          </a:p>
          <a:p>
            <a:pPr>
              <a:buNone/>
            </a:pP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28600"/>
            <a:ext cx="7848600" cy="6477000"/>
          </a:xfrm>
        </p:spPr>
        <p:txBody>
          <a:bodyPr>
            <a:normAutofit fontScale="55000" lnSpcReduction="20000"/>
          </a:bodyPr>
          <a:lstStyle/>
          <a:p>
            <a:pPr>
              <a:buNone/>
            </a:pPr>
            <a:r>
              <a:rPr lang="en-US" b="1" dirty="0" smtClean="0"/>
              <a:t>Earth</a:t>
            </a:r>
          </a:p>
          <a:p>
            <a:pPr>
              <a:buNone/>
            </a:pPr>
            <a:endParaRPr lang="en-US" dirty="0" smtClean="0"/>
          </a:p>
          <a:p>
            <a:pPr>
              <a:buNone/>
            </a:pPr>
            <a:r>
              <a:rPr lang="en-US" dirty="0" smtClean="0"/>
              <a:t>Can’t understand why sometimes</a:t>
            </a:r>
          </a:p>
          <a:p>
            <a:pPr>
              <a:buNone/>
            </a:pPr>
            <a:r>
              <a:rPr lang="en-US" dirty="0" smtClean="0"/>
              <a:t>I go blind for this earth,</a:t>
            </a:r>
          </a:p>
          <a:p>
            <a:pPr>
              <a:buNone/>
            </a:pPr>
            <a:r>
              <a:rPr lang="en-US" dirty="0" smtClean="0"/>
              <a:t>For this squalid red earth.</a:t>
            </a:r>
          </a:p>
          <a:p>
            <a:pPr>
              <a:buNone/>
            </a:pPr>
            <a:endParaRPr lang="en-US" dirty="0" smtClean="0"/>
          </a:p>
          <a:p>
            <a:pPr>
              <a:buNone/>
            </a:pPr>
            <a:r>
              <a:rPr lang="en-US" dirty="0" smtClean="0"/>
              <a:t>At times poets would say:</a:t>
            </a:r>
          </a:p>
          <a:p>
            <a:pPr>
              <a:buNone/>
            </a:pPr>
            <a:r>
              <a:rPr lang="en-US" dirty="0" smtClean="0"/>
              <a:t>Do not take away</a:t>
            </a:r>
          </a:p>
          <a:p>
            <a:pPr>
              <a:buNone/>
            </a:pPr>
            <a:r>
              <a:rPr lang="en-US" dirty="0" smtClean="0"/>
              <a:t>Anything from this earth,</a:t>
            </a:r>
          </a:p>
          <a:p>
            <a:pPr>
              <a:buNone/>
            </a:pPr>
            <a:r>
              <a:rPr lang="en-US" dirty="0" smtClean="0"/>
              <a:t>Water or richness</a:t>
            </a:r>
          </a:p>
          <a:p>
            <a:pPr>
              <a:buNone/>
            </a:pPr>
            <a:r>
              <a:rPr lang="en-US" dirty="0" smtClean="0"/>
              <a:t>Or lightness of the heart.</a:t>
            </a:r>
          </a:p>
          <a:p>
            <a:pPr>
              <a:buNone/>
            </a:pPr>
            <a:r>
              <a:rPr lang="en-US" dirty="0" smtClean="0"/>
              <a:t>And the country’s leaders:</a:t>
            </a:r>
          </a:p>
          <a:p>
            <a:pPr>
              <a:buNone/>
            </a:pPr>
            <a:r>
              <a:rPr lang="en-US" dirty="0" smtClean="0"/>
              <a:t>Dig out the iron ore,</a:t>
            </a:r>
          </a:p>
          <a:p>
            <a:pPr>
              <a:buNone/>
            </a:pPr>
            <a:r>
              <a:rPr lang="en-US" dirty="0" smtClean="0"/>
              <a:t>The manganese and bauxite,</a:t>
            </a:r>
          </a:p>
          <a:p>
            <a:pPr>
              <a:buNone/>
            </a:pPr>
            <a:r>
              <a:rPr lang="en-US" dirty="0" smtClean="0"/>
              <a:t>From the warm depths of its tears</a:t>
            </a:r>
          </a:p>
          <a:p>
            <a:pPr>
              <a:buNone/>
            </a:pPr>
            <a:r>
              <a:rPr lang="en-US" dirty="0" smtClean="0"/>
              <a:t>Its ancient god.</a:t>
            </a:r>
          </a:p>
          <a:p>
            <a:pPr>
              <a:buNone/>
            </a:pPr>
            <a:endParaRPr lang="en-US" dirty="0" smtClean="0"/>
          </a:p>
          <a:p>
            <a:pPr>
              <a:buNone/>
            </a:pPr>
            <a:r>
              <a:rPr lang="en-US" dirty="0" smtClean="0"/>
              <a:t>This earth</a:t>
            </a:r>
          </a:p>
          <a:p>
            <a:pPr>
              <a:buNone/>
            </a:pPr>
            <a:r>
              <a:rPr lang="en-US" dirty="0" smtClean="0"/>
              <a:t>Which consumes us as we feed it,</a:t>
            </a:r>
          </a:p>
          <a:p>
            <a:pPr>
              <a:buNone/>
            </a:pPr>
            <a:r>
              <a:rPr lang="en-US" dirty="0" smtClean="0"/>
              <a:t>Claiming the last remnant</a:t>
            </a:r>
          </a:p>
          <a:p>
            <a:pPr>
              <a:buNone/>
            </a:pPr>
            <a:r>
              <a:rPr lang="en-US" dirty="0" smtClean="0"/>
              <a:t>Of the minister’s conscience,</a:t>
            </a:r>
          </a:p>
          <a:p>
            <a:pPr>
              <a:buNone/>
            </a:pPr>
            <a:r>
              <a:rPr lang="en-US" dirty="0" smtClean="0"/>
              <a:t>And where</a:t>
            </a:r>
          </a:p>
          <a:p>
            <a:pPr>
              <a:buNone/>
            </a:pPr>
            <a:r>
              <a:rPr lang="en-US" dirty="0" smtClean="0"/>
              <a:t>Never ends tomorrow’s hunger.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533400"/>
            <a:ext cx="7772400" cy="6172200"/>
          </a:xfrm>
        </p:spPr>
        <p:txBody>
          <a:bodyPr>
            <a:normAutofit/>
          </a:bodyPr>
          <a:lstStyle/>
          <a:p>
            <a:pPr>
              <a:buNone/>
            </a:pPr>
            <a:r>
              <a:rPr lang="en-US" sz="2000" dirty="0" smtClean="0"/>
              <a:t>Still this earth is mine,</a:t>
            </a:r>
          </a:p>
          <a:p>
            <a:pPr>
              <a:buNone/>
            </a:pPr>
            <a:r>
              <a:rPr lang="en-US" sz="2000" dirty="0" smtClean="0"/>
              <a:t>Though I have never worked</a:t>
            </a:r>
          </a:p>
          <a:p>
            <a:pPr>
              <a:buNone/>
            </a:pPr>
            <a:r>
              <a:rPr lang="en-US" sz="2000" dirty="0" smtClean="0"/>
              <a:t>As a </a:t>
            </a:r>
            <a:r>
              <a:rPr lang="en-US" sz="2000" dirty="0" err="1" smtClean="0"/>
              <a:t>labourer</a:t>
            </a:r>
            <a:r>
              <a:rPr lang="en-US" sz="2000" dirty="0" smtClean="0"/>
              <a:t> or ploughed the fields;</a:t>
            </a:r>
          </a:p>
          <a:p>
            <a:pPr>
              <a:buNone/>
            </a:pPr>
            <a:r>
              <a:rPr lang="en-US" sz="2000" dirty="0" smtClean="0"/>
              <a:t>But from the deep, alive</a:t>
            </a:r>
          </a:p>
          <a:p>
            <a:pPr>
              <a:buNone/>
            </a:pPr>
            <a:r>
              <a:rPr lang="en-US" sz="2000" dirty="0" smtClean="0"/>
              <a:t>Unknown of its gaze</a:t>
            </a:r>
          </a:p>
          <a:p>
            <a:pPr>
              <a:buNone/>
            </a:pPr>
            <a:r>
              <a:rPr lang="en-US" sz="2000" dirty="0" smtClean="0"/>
              <a:t>At times I’ve seen a simple truth.</a:t>
            </a:r>
          </a:p>
          <a:p>
            <a:pPr>
              <a:buNone/>
            </a:pPr>
            <a:endParaRPr lang="en-US" sz="2000" dirty="0" smtClean="0"/>
          </a:p>
          <a:p>
            <a:pPr>
              <a:buNone/>
            </a:pPr>
            <a:r>
              <a:rPr lang="en-US" sz="2000" dirty="0" smtClean="0"/>
              <a:t>And though my home is faraway</a:t>
            </a:r>
          </a:p>
          <a:p>
            <a:pPr>
              <a:buNone/>
            </a:pPr>
            <a:r>
              <a:rPr lang="en-US" sz="2000" dirty="0" smtClean="0"/>
              <a:t>A home I’ve never seen,</a:t>
            </a:r>
          </a:p>
          <a:p>
            <a:pPr>
              <a:buNone/>
            </a:pPr>
            <a:r>
              <a:rPr lang="en-US" sz="2000" dirty="0" smtClean="0"/>
              <a:t>With neither roof nor wall,</a:t>
            </a:r>
          </a:p>
          <a:p>
            <a:pPr>
              <a:buNone/>
            </a:pPr>
            <a:r>
              <a:rPr lang="en-US" sz="2000" dirty="0" smtClean="0"/>
              <a:t>Window or door, I know it’s</a:t>
            </a:r>
          </a:p>
          <a:p>
            <a:pPr>
              <a:buNone/>
            </a:pPr>
            <a:r>
              <a:rPr lang="en-US" sz="2000" dirty="0" smtClean="0"/>
              <a:t>There, where the earth feels itself</a:t>
            </a:r>
          </a:p>
          <a:p>
            <a:pPr>
              <a:buNone/>
            </a:pPr>
            <a:r>
              <a:rPr lang="en-US" sz="2000" dirty="0" smtClean="0"/>
              <a:t>And the gentle jasmine of my heart</a:t>
            </a:r>
          </a:p>
          <a:p>
            <a:pPr>
              <a:buNone/>
            </a:pPr>
            <a:r>
              <a:rPr lang="en-US" sz="2000" dirty="0" smtClean="0"/>
              <a:t>Goes on losing its petals one by one.</a:t>
            </a:r>
          </a:p>
          <a:p>
            <a:pPr>
              <a:buNone/>
            </a:pPr>
            <a:endParaRPr lang="en-US" sz="2000" dirty="0" smtClean="0"/>
          </a:p>
          <a:p>
            <a:pPr>
              <a:buNone/>
            </a:pPr>
            <a:r>
              <a:rPr lang="en-US" sz="2000" dirty="0" smtClean="0"/>
              <a:t>                                                                                [</a:t>
            </a:r>
            <a:r>
              <a:rPr lang="en-US" sz="2000" i="1" dirty="0" smtClean="0"/>
              <a:t>Land </a:t>
            </a:r>
            <a:r>
              <a:rPr lang="en-US" sz="2000" dirty="0" smtClean="0"/>
              <a:t>24-25]</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057400"/>
            <a:ext cx="8229600" cy="4068763"/>
          </a:xfrm>
        </p:spPr>
        <p:txBody>
          <a:bodyPr/>
          <a:lstStyle/>
          <a:p>
            <a:pPr algn="ctr">
              <a:buNone/>
            </a:pPr>
            <a:r>
              <a:rPr lang="en-US" b="1" dirty="0" err="1" smtClean="0"/>
              <a:t>Jayanta</a:t>
            </a:r>
            <a:r>
              <a:rPr lang="en-US" b="1" dirty="0" smtClean="0"/>
              <a:t> </a:t>
            </a:r>
            <a:r>
              <a:rPr lang="en-US" b="1" dirty="0" err="1" smtClean="0"/>
              <a:t>Mahapatra</a:t>
            </a:r>
            <a:endParaRPr lang="en-US" b="1" dirty="0" smtClean="0"/>
          </a:p>
          <a:p>
            <a:pPr algn="ctr">
              <a:buNone/>
            </a:pPr>
            <a:r>
              <a:rPr lang="en-US" dirty="0" smtClean="0"/>
              <a:t>(b. 22 </a:t>
            </a:r>
            <a:r>
              <a:rPr lang="en-US" dirty="0" smtClean="0"/>
              <a:t>October 1928)</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533400"/>
            <a:ext cx="8534400" cy="6019800"/>
          </a:xfrm>
        </p:spPr>
        <p:txBody>
          <a:bodyPr>
            <a:normAutofit fontScale="92500" lnSpcReduction="10000"/>
          </a:bodyPr>
          <a:lstStyle/>
          <a:p>
            <a:pPr>
              <a:lnSpc>
                <a:spcPct val="150000"/>
              </a:lnSpc>
              <a:buNone/>
            </a:pPr>
            <a:r>
              <a:rPr lang="en-IN" sz="2400" b="1" dirty="0" smtClean="0"/>
              <a:t>Reading List</a:t>
            </a:r>
          </a:p>
          <a:p>
            <a:pPr>
              <a:lnSpc>
                <a:spcPct val="150000"/>
              </a:lnSpc>
              <a:buNone/>
            </a:pPr>
            <a:endParaRPr lang="en-IN" sz="2400" dirty="0" smtClean="0"/>
          </a:p>
          <a:p>
            <a:pPr marL="514350" indent="-514350">
              <a:lnSpc>
                <a:spcPct val="150000"/>
              </a:lnSpc>
              <a:buAutoNum type="arabicPeriod"/>
            </a:pPr>
            <a:r>
              <a:rPr lang="en-IN" sz="2400" dirty="0" err="1" smtClean="0"/>
              <a:t>Durga</a:t>
            </a:r>
            <a:r>
              <a:rPr lang="en-IN" sz="2400" dirty="0" smtClean="0"/>
              <a:t> Prasad </a:t>
            </a:r>
            <a:r>
              <a:rPr lang="en-IN" sz="2400" dirty="0" smtClean="0"/>
              <a:t>Panda. </a:t>
            </a:r>
            <a:r>
              <a:rPr lang="en-IN" sz="2400" i="1" dirty="0" err="1" smtClean="0"/>
              <a:t>Jayanta</a:t>
            </a:r>
            <a:r>
              <a:rPr lang="en-IN" sz="2400" i="1" dirty="0" smtClean="0"/>
              <a:t> </a:t>
            </a:r>
            <a:r>
              <a:rPr lang="en-IN" sz="2400" i="1" dirty="0" err="1" smtClean="0"/>
              <a:t>Mahapatra</a:t>
            </a:r>
            <a:r>
              <a:rPr lang="en-IN" sz="2400" i="1" dirty="0" smtClean="0"/>
              <a:t>: A Reader. </a:t>
            </a:r>
            <a:r>
              <a:rPr lang="en-IN" sz="2400" dirty="0" smtClean="0"/>
              <a:t>(New Delhi: </a:t>
            </a:r>
            <a:r>
              <a:rPr lang="en-IN" sz="2400" dirty="0" err="1" smtClean="0"/>
              <a:t>Sahitya</a:t>
            </a:r>
            <a:r>
              <a:rPr lang="en-IN" sz="2400" dirty="0" smtClean="0"/>
              <a:t> </a:t>
            </a:r>
            <a:r>
              <a:rPr lang="en-IN" sz="2400" dirty="0" err="1" smtClean="0"/>
              <a:t>Akademi</a:t>
            </a:r>
            <a:r>
              <a:rPr lang="en-IN" sz="2400" dirty="0" smtClean="0"/>
              <a:t> 2018)</a:t>
            </a:r>
          </a:p>
          <a:p>
            <a:pPr marL="514350" indent="-514350">
              <a:lnSpc>
                <a:spcPct val="150000"/>
              </a:lnSpc>
              <a:buAutoNum type="arabicPeriod"/>
            </a:pPr>
            <a:r>
              <a:rPr lang="en-IN" sz="2400" dirty="0" err="1" smtClean="0"/>
              <a:t>Jayanta</a:t>
            </a:r>
            <a:r>
              <a:rPr lang="en-IN" sz="2400" dirty="0" smtClean="0"/>
              <a:t> </a:t>
            </a:r>
            <a:r>
              <a:rPr lang="en-IN" sz="2400" dirty="0" err="1" smtClean="0"/>
              <a:t>Mahapatra</a:t>
            </a:r>
            <a:r>
              <a:rPr lang="en-IN" sz="2400" dirty="0" smtClean="0"/>
              <a:t>. </a:t>
            </a:r>
            <a:r>
              <a:rPr lang="en-IN" sz="2400" i="1" dirty="0" smtClean="0"/>
              <a:t>Door of Paper: Essays &amp; Memoirs </a:t>
            </a:r>
            <a:r>
              <a:rPr lang="en-IN" sz="2400" dirty="0" smtClean="0"/>
              <a:t>(New Delhi: </a:t>
            </a:r>
            <a:r>
              <a:rPr lang="en-IN" sz="2400" dirty="0" err="1" smtClean="0"/>
              <a:t>Authorspress</a:t>
            </a:r>
            <a:r>
              <a:rPr lang="en-IN" sz="2400" dirty="0" smtClean="0"/>
              <a:t> </a:t>
            </a:r>
            <a:r>
              <a:rPr lang="en-IN" sz="2400" dirty="0" smtClean="0"/>
              <a:t>2007)</a:t>
            </a:r>
            <a:endParaRPr lang="en-IN" sz="2400" i="1" dirty="0" smtClean="0"/>
          </a:p>
          <a:p>
            <a:pPr marL="514350" indent="-514350">
              <a:lnSpc>
                <a:spcPct val="150000"/>
              </a:lnSpc>
              <a:buAutoNum type="arabicPeriod"/>
            </a:pPr>
            <a:r>
              <a:rPr lang="en-IN" sz="2400" i="1" dirty="0" smtClean="0"/>
              <a:t>- - -. Land</a:t>
            </a:r>
            <a:r>
              <a:rPr lang="en-IN" sz="2400" dirty="0" smtClean="0"/>
              <a:t> </a:t>
            </a:r>
            <a:r>
              <a:rPr lang="en-IN" sz="2400" dirty="0" smtClean="0"/>
              <a:t>(New Delhi: </a:t>
            </a:r>
            <a:r>
              <a:rPr lang="en-IN" sz="2400" dirty="0" err="1" smtClean="0"/>
              <a:t>Authorspress</a:t>
            </a:r>
            <a:r>
              <a:rPr lang="en-IN" sz="2400" dirty="0" smtClean="0"/>
              <a:t> </a:t>
            </a:r>
            <a:r>
              <a:rPr lang="en-IN" sz="2400" dirty="0" smtClean="0"/>
              <a:t>2013)</a:t>
            </a:r>
          </a:p>
          <a:p>
            <a:pPr marL="514350" indent="-514350">
              <a:lnSpc>
                <a:spcPct val="150000"/>
              </a:lnSpc>
              <a:buNone/>
            </a:pPr>
            <a:r>
              <a:rPr lang="en-IN" sz="2400" dirty="0" smtClean="0"/>
              <a:t>                “Earth” (p/24-25)</a:t>
            </a:r>
          </a:p>
          <a:p>
            <a:pPr marL="514350" indent="-514350">
              <a:lnSpc>
                <a:spcPct val="150000"/>
              </a:lnSpc>
              <a:buNone/>
            </a:pPr>
            <a:r>
              <a:rPr lang="en-IN" sz="2400" i="1" dirty="0" smtClean="0"/>
              <a:t>4. - - -. Hesitant Light </a:t>
            </a:r>
            <a:r>
              <a:rPr lang="en-IN" sz="2400" dirty="0" smtClean="0"/>
              <a:t>(New Delhi: </a:t>
            </a:r>
            <a:r>
              <a:rPr lang="en-IN" sz="2400" dirty="0" err="1" smtClean="0"/>
              <a:t>Authorspress</a:t>
            </a:r>
            <a:r>
              <a:rPr lang="en-IN" sz="2400" dirty="0" smtClean="0"/>
              <a:t> </a:t>
            </a:r>
            <a:r>
              <a:rPr lang="en-IN" sz="2400" dirty="0" smtClean="0"/>
              <a:t>2016)</a:t>
            </a:r>
          </a:p>
          <a:p>
            <a:pPr marL="514350" indent="-514350">
              <a:lnSpc>
                <a:spcPct val="150000"/>
              </a:lnSpc>
              <a:buNone/>
            </a:pPr>
            <a:r>
              <a:rPr lang="en-IN" sz="2400" dirty="0" smtClean="0"/>
              <a:t>                “Rain” (p/22)</a:t>
            </a:r>
          </a:p>
          <a:p>
            <a:pPr marL="514350" indent="-514350">
              <a:lnSpc>
                <a:spcPct val="150000"/>
              </a:lnSpc>
              <a:buNone/>
            </a:pPr>
            <a:r>
              <a:rPr lang="en-IN" sz="2400" dirty="0" smtClean="0"/>
              <a:t>                “Blue of the Sky” (p/25-26)</a:t>
            </a:r>
          </a:p>
          <a:p>
            <a:pPr marL="514350" indent="-514350">
              <a:lnSpc>
                <a:spcPct val="150000"/>
              </a:lnSpc>
              <a:buAutoNum type="arabicPeriod"/>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304800"/>
            <a:ext cx="8839200" cy="6324600"/>
          </a:xfrm>
        </p:spPr>
        <p:txBody>
          <a:bodyPr>
            <a:normAutofit fontScale="70000" lnSpcReduction="20000"/>
          </a:bodyPr>
          <a:lstStyle/>
          <a:p>
            <a:pPr>
              <a:buNone/>
            </a:pPr>
            <a:r>
              <a:rPr lang="en-US" dirty="0" smtClean="0"/>
              <a:t>	“Mystery as Mantra” (Essay)</a:t>
            </a:r>
          </a:p>
          <a:p>
            <a:endParaRPr lang="en-US" dirty="0" smtClean="0"/>
          </a:p>
          <a:p>
            <a:pPr>
              <a:lnSpc>
                <a:spcPct val="170000"/>
              </a:lnSpc>
              <a:buNone/>
            </a:pPr>
            <a:r>
              <a:rPr lang="en-US" dirty="0" smtClean="0"/>
              <a:t>	“Mystery has always fascinated me—a sense of the unknown, of things unexplainable, even in those areas which appear so very familiar in our lives. And so it is with poetry. All poetry that touches, arousing a tremor in the heart, should have the element of the unknown in it: a manner of silence which suddenly stops the reader, as it were, expanding the horizon in which the reader finds himself. This is a type of poetry which does not appear to have attracted many readers in our country, although, judging from the traditionally built-in sense of mysticism an Indian has, such poetry should have a wide practice and readership here.” (Panda 384)</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6096000"/>
          </a:xfrm>
        </p:spPr>
        <p:txBody>
          <a:bodyPr>
            <a:normAutofit/>
          </a:bodyPr>
          <a:lstStyle/>
          <a:p>
            <a:pPr>
              <a:lnSpc>
                <a:spcPct val="150000"/>
              </a:lnSpc>
              <a:buNone/>
            </a:pPr>
            <a:r>
              <a:rPr lang="en-US" sz="2400" dirty="0" smtClean="0"/>
              <a:t>	Letter</a:t>
            </a:r>
            <a:r>
              <a:rPr lang="en-US" sz="2400" dirty="0" smtClean="0"/>
              <a:t>, dated 19 December 1982, to Norman Simms</a:t>
            </a:r>
            <a:r>
              <a:rPr lang="en-US" sz="2400" dirty="0" smtClean="0"/>
              <a:t>:</a:t>
            </a:r>
          </a:p>
          <a:p>
            <a:pPr>
              <a:lnSpc>
                <a:spcPct val="150000"/>
              </a:lnSpc>
              <a:buNone/>
            </a:pPr>
            <a:endParaRPr lang="en-US" sz="2400" dirty="0" smtClean="0"/>
          </a:p>
          <a:p>
            <a:pPr>
              <a:lnSpc>
                <a:spcPct val="150000"/>
              </a:lnSpc>
              <a:buNone/>
            </a:pPr>
            <a:r>
              <a:rPr lang="en-US" sz="2400" dirty="0" smtClean="0"/>
              <a:t>	“</a:t>
            </a:r>
            <a:r>
              <a:rPr lang="en-US" sz="2400" dirty="0" smtClean="0"/>
              <a:t>The poems, the poetry remain exploratory, as I try to find out the person within myself, as I try to face this stranger that comes out of my poetry, what can I say about what I am going to do? It is not easy to foresee things, as it is not easy for me to write a poem still, after all these years, but probably my poems are becoming freer, and I feel it easier to work with words.” (Panda 271)</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400800"/>
          </a:xfrm>
        </p:spPr>
        <p:txBody>
          <a:bodyPr>
            <a:normAutofit fontScale="92500" lnSpcReduction="10000"/>
          </a:bodyPr>
          <a:lstStyle/>
          <a:p>
            <a:pPr>
              <a:lnSpc>
                <a:spcPct val="150000"/>
              </a:lnSpc>
              <a:buNone/>
            </a:pPr>
            <a:r>
              <a:rPr lang="en-IN" sz="2400" dirty="0" smtClean="0"/>
              <a:t>	Letter</a:t>
            </a:r>
            <a:r>
              <a:rPr lang="en-IN" sz="2400" dirty="0" smtClean="0"/>
              <a:t>, dated 10 May 1983, to Norman Simms, New Zealand</a:t>
            </a:r>
            <a:r>
              <a:rPr lang="en-IN" sz="2400" dirty="0" smtClean="0"/>
              <a:t>:</a:t>
            </a:r>
          </a:p>
          <a:p>
            <a:pPr>
              <a:lnSpc>
                <a:spcPct val="150000"/>
              </a:lnSpc>
            </a:pPr>
            <a:endParaRPr lang="en-IN" sz="2400" dirty="0" smtClean="0"/>
          </a:p>
          <a:p>
            <a:pPr>
              <a:lnSpc>
                <a:spcPct val="150000"/>
              </a:lnSpc>
            </a:pPr>
            <a:r>
              <a:rPr lang="en-IN" sz="2400" dirty="0" smtClean="0"/>
              <a:t>“At times I do work on a poem in a particular form, say, in three-line or four-line stanzas. I would think the rhythm or line breaks come in without my being terribly conscious about them.”</a:t>
            </a:r>
          </a:p>
          <a:p>
            <a:pPr>
              <a:lnSpc>
                <a:spcPct val="150000"/>
              </a:lnSpc>
            </a:pPr>
            <a:endParaRPr lang="en-IN" sz="2400" dirty="0" smtClean="0"/>
          </a:p>
          <a:p>
            <a:pPr>
              <a:lnSpc>
                <a:spcPct val="150000"/>
              </a:lnSpc>
            </a:pPr>
            <a:r>
              <a:rPr lang="en-IN" sz="2400" dirty="0" smtClean="0"/>
              <a:t>“Through these summer months folk plays herald another yearly festival, and everything recited is sung. The songs linger on in the mind even though one has a very Western education (I speak of someone like me who lives in this rural place, not in Bombay or Delhi).”</a:t>
            </a:r>
          </a:p>
          <a:p>
            <a:pPr lvl="8">
              <a:lnSpc>
                <a:spcPct val="150000"/>
              </a:lnSpc>
              <a:buNone/>
            </a:pPr>
            <a:r>
              <a:rPr lang="en-IN" sz="2400" dirty="0" smtClean="0"/>
              <a:t>				(Panda 265)</a:t>
            </a:r>
          </a:p>
          <a:p>
            <a:pPr>
              <a:lnSpc>
                <a:spcPct val="150000"/>
              </a:lnSpc>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14400"/>
            <a:ext cx="8229600" cy="5211763"/>
          </a:xfrm>
        </p:spPr>
        <p:txBody>
          <a:bodyPr>
            <a:normAutofit/>
          </a:bodyPr>
          <a:lstStyle/>
          <a:p>
            <a:pPr>
              <a:lnSpc>
                <a:spcPct val="150000"/>
              </a:lnSpc>
              <a:buNone/>
            </a:pPr>
            <a:r>
              <a:rPr lang="en-IN" sz="2400" dirty="0" smtClean="0"/>
              <a:t>	“</a:t>
            </a:r>
            <a:r>
              <a:rPr lang="en-IN" sz="2400" dirty="0" err="1" smtClean="0"/>
              <a:t>Jayanta</a:t>
            </a:r>
            <a:r>
              <a:rPr lang="en-IN" sz="2400" dirty="0" smtClean="0"/>
              <a:t> </a:t>
            </a:r>
            <a:r>
              <a:rPr lang="en-IN" sz="2400" dirty="0" err="1" smtClean="0"/>
              <a:t>Mahapatra</a:t>
            </a:r>
            <a:r>
              <a:rPr lang="en-IN" sz="2400" dirty="0" smtClean="0"/>
              <a:t>: A Voice from Orissa”</a:t>
            </a:r>
          </a:p>
          <a:p>
            <a:pPr lvl="3">
              <a:lnSpc>
                <a:spcPct val="150000"/>
              </a:lnSpc>
              <a:buNone/>
            </a:pPr>
            <a:r>
              <a:rPr lang="en-IN" sz="2400" dirty="0" smtClean="0"/>
              <a:t>						--Vilas </a:t>
            </a:r>
            <a:r>
              <a:rPr lang="en-IN" sz="2400" dirty="0" err="1" smtClean="0"/>
              <a:t>Sarang</a:t>
            </a:r>
            <a:endParaRPr lang="en-IN" sz="2400" dirty="0" smtClean="0"/>
          </a:p>
          <a:p>
            <a:pPr lvl="3">
              <a:lnSpc>
                <a:spcPct val="150000"/>
              </a:lnSpc>
              <a:buNone/>
            </a:pPr>
            <a:endParaRPr lang="en-IN" sz="2400" dirty="0" smtClean="0"/>
          </a:p>
          <a:p>
            <a:pPr>
              <a:lnSpc>
                <a:spcPct val="150000"/>
              </a:lnSpc>
            </a:pPr>
            <a:r>
              <a:rPr lang="en-IN" sz="2400" dirty="0" err="1" smtClean="0"/>
              <a:t>Mahapatra</a:t>
            </a:r>
            <a:r>
              <a:rPr lang="en-IN" sz="2400" dirty="0" smtClean="0"/>
              <a:t> has said of himself that he is “an Oriya poet who incidentally writes in English.” (Panda 166)</a:t>
            </a:r>
          </a:p>
          <a:p>
            <a:pPr>
              <a:lnSpc>
                <a:spcPct val="150000"/>
              </a:lnSpc>
            </a:pPr>
            <a:endParaRPr lang="en-IN" sz="2400" dirty="0" smtClean="0"/>
          </a:p>
          <a:p>
            <a:pPr>
              <a:lnSpc>
                <a:spcPct val="150000"/>
              </a:lnSpc>
            </a:pPr>
            <a:r>
              <a:rPr lang="en-IN" sz="2400" dirty="0" smtClean="0"/>
              <a:t>“</a:t>
            </a:r>
            <a:r>
              <a:rPr lang="en-IN" sz="2400" dirty="0" err="1" smtClean="0"/>
              <a:t>Mahapatra’s</a:t>
            </a:r>
            <a:r>
              <a:rPr lang="en-IN" sz="2400" dirty="0" smtClean="0"/>
              <a:t> poetry is in the Symbolist-Surrealist stream.” (Panda 167)</a:t>
            </a:r>
          </a:p>
          <a:p>
            <a:pPr lvl="7">
              <a:lnSpc>
                <a:spcPct val="150000"/>
              </a:lnSpc>
              <a:buNone/>
            </a:pPr>
            <a:endParaRPr lang="en-IN"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943600"/>
          </a:xfrm>
        </p:spPr>
        <p:txBody>
          <a:bodyPr>
            <a:normAutofit fontScale="92500" lnSpcReduction="10000"/>
          </a:bodyPr>
          <a:lstStyle/>
          <a:p>
            <a:pPr>
              <a:lnSpc>
                <a:spcPct val="150000"/>
              </a:lnSpc>
              <a:buNone/>
            </a:pPr>
            <a:r>
              <a:rPr lang="en-US" sz="2400" dirty="0" smtClean="0"/>
              <a:t>	Letter </a:t>
            </a:r>
            <a:r>
              <a:rPr lang="en-US" sz="2400" dirty="0" smtClean="0"/>
              <a:t>to M.K. </a:t>
            </a:r>
            <a:r>
              <a:rPr lang="en-US" sz="2400" dirty="0" err="1" smtClean="0"/>
              <a:t>Naik</a:t>
            </a:r>
            <a:r>
              <a:rPr lang="en-US" sz="2400" dirty="0" smtClean="0"/>
              <a:t>, dated 16 April 1983:</a:t>
            </a:r>
          </a:p>
          <a:p>
            <a:pPr>
              <a:lnSpc>
                <a:spcPct val="150000"/>
              </a:lnSpc>
            </a:pPr>
            <a:r>
              <a:rPr lang="en-US" sz="2400" dirty="0" smtClean="0"/>
              <a:t>“Yes, perhaps I begin with an image or a cluster of images: or an image leads to another, or perhaps the images belong to a sort of “group”, I can’t tell. “ (Panda 273)</a:t>
            </a:r>
          </a:p>
          <a:p>
            <a:pPr>
              <a:lnSpc>
                <a:spcPct val="150000"/>
              </a:lnSpc>
            </a:pPr>
            <a:endParaRPr lang="en-US" sz="2400" dirty="0" smtClean="0"/>
          </a:p>
          <a:p>
            <a:pPr>
              <a:lnSpc>
                <a:spcPct val="150000"/>
              </a:lnSpc>
            </a:pPr>
            <a:r>
              <a:rPr lang="en-US" sz="2400" dirty="0" smtClean="0"/>
              <a:t>“I do realize painfully that my poetry is difficult. This is the criticism which I have faced; and I have never been able to write the simple narrative type of poem which people like.” (Panda 275)</a:t>
            </a:r>
          </a:p>
          <a:p>
            <a:pPr>
              <a:lnSpc>
                <a:spcPct val="150000"/>
              </a:lnSpc>
            </a:pPr>
            <a:endParaRPr lang="en-US" sz="2400" dirty="0" smtClean="0"/>
          </a:p>
          <a:p>
            <a:pPr>
              <a:lnSpc>
                <a:spcPct val="150000"/>
              </a:lnSpc>
            </a:pPr>
            <a:r>
              <a:rPr lang="en-US" sz="2400" dirty="0" smtClean="0"/>
              <a:t>“again probably my later poems are simpler, and I request you to look into these, not my early ones.” (Panda 275)</a:t>
            </a:r>
          </a:p>
          <a:p>
            <a:pPr>
              <a:lnSpc>
                <a:spcPct val="150000"/>
              </a:lnSpc>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553200"/>
          </a:xfrm>
        </p:spPr>
        <p:txBody>
          <a:bodyPr>
            <a:normAutofit fontScale="92500" lnSpcReduction="10000"/>
          </a:bodyPr>
          <a:lstStyle/>
          <a:p>
            <a:pPr>
              <a:lnSpc>
                <a:spcPct val="150000"/>
              </a:lnSpc>
            </a:pPr>
            <a:r>
              <a:rPr lang="en-IN" sz="2400" dirty="0" smtClean="0"/>
              <a:t>“What can I say about my style? The poets I read may have an influence, but I do write in all sorts of ways. I’d like to write free verse, if that is verse at all, and I realize academics do not think so.” (Panda 266)</a:t>
            </a:r>
          </a:p>
          <a:p>
            <a:pPr>
              <a:lnSpc>
                <a:spcPct val="150000"/>
              </a:lnSpc>
            </a:pPr>
            <a:r>
              <a:rPr lang="en-IN" sz="2400" dirty="0" smtClean="0"/>
              <a:t>“Life is painful, the process of writing a poem is painful, and then poetry is going into and finding the centre of yourself, and I suppose you can’t do this if you don’t give up your own self. It sounds quite ambiguous, but you are always aware of the silence which occupies your “soul” or whatever, and words only go on to make us more aware of this silence which suspends all life, keeps you hanging in space as it were. And I don’t pause for feelings in Oriya; the English feeling breaks through from my Indian mind, making my use of English incidental, normal or that’s what I think.” (Panda 267) </a:t>
            </a:r>
          </a:p>
          <a:p>
            <a:pPr>
              <a:lnSpc>
                <a:spcPct val="150000"/>
              </a:lnSpc>
            </a:pP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805</Words>
  <Application>Microsoft Office PowerPoint</Application>
  <PresentationFormat>On-screen Show (4:3)</PresentationFormat>
  <Paragraphs>165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Jayanta  Mahapatra  Representation  of  Nature  (in  select poems)  Course ENG-403, Unit 01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Jayanta  Mahapatra  Representation  of  Nature  in  some  of  his  poems  Course ENG-403, Unit 01</dc:title>
  <dc:creator>pc</dc:creator>
  <cp:lastModifiedBy>pc</cp:lastModifiedBy>
  <cp:revision>36</cp:revision>
  <dcterms:created xsi:type="dcterms:W3CDTF">2006-08-16T00:00:00Z</dcterms:created>
  <dcterms:modified xsi:type="dcterms:W3CDTF">2021-07-19T16:27:48Z</dcterms:modified>
</cp:coreProperties>
</file>