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varScale="1">
        <p:scale>
          <a:sx n="85" d="100"/>
          <a:sy n="85" d="100"/>
        </p:scale>
        <p:origin x="54"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15-Nov-19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15-Nov-19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amazon.com/Political-Theory-Possessive-Individualism-Wynford/dp/0195444019?ie=UTF8&amp;tag=danlithompag-20&amp;link_code=btl&amp;camp=213689&amp;creative=392969"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James_Harrington_(author)" TargetMode="External"/><Relationship Id="rId2" Type="http://schemas.openxmlformats.org/officeDocument/2006/relationships/hyperlink" Target="https://en.wikipedia.org/wiki/Thomas_Hobbes" TargetMode="External"/><Relationship Id="rId1" Type="http://schemas.openxmlformats.org/officeDocument/2006/relationships/slideLayout" Target="../slideLayouts/slideLayout2.xml"/><Relationship Id="rId5" Type="http://schemas.openxmlformats.org/officeDocument/2006/relationships/hyperlink" Target="https://en.wikipedia.org/wiki/Levellers" TargetMode="External"/><Relationship Id="rId4" Type="http://schemas.openxmlformats.org/officeDocument/2006/relationships/hyperlink" Target="https://en.wikipedia.org/wiki/John_Lock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52547" y="2514601"/>
            <a:ext cx="9252066" cy="172844"/>
          </a:xfrm>
        </p:spPr>
        <p:txBody>
          <a:bodyPr>
            <a:normAutofit fontScale="90000"/>
          </a:bodyPr>
          <a:lstStyle/>
          <a:p>
            <a:pPr algn="ctr"/>
            <a:r>
              <a:rPr lang="en-US" dirty="0" smtClean="0"/>
              <a:t>C.B. Macpherson’s Possessive Individualism</a:t>
            </a:r>
            <a:endParaRPr lang="en-US" dirty="0"/>
          </a:p>
        </p:txBody>
      </p:sp>
      <p:sp>
        <p:nvSpPr>
          <p:cNvPr id="3" name="Subtitle 2"/>
          <p:cNvSpPr>
            <a:spLocks noGrp="1"/>
          </p:cNvSpPr>
          <p:nvPr>
            <p:ph type="subTitle" idx="1"/>
          </p:nvPr>
        </p:nvSpPr>
        <p:spPr>
          <a:xfrm>
            <a:off x="2420880" y="3311913"/>
            <a:ext cx="8915399" cy="2230244"/>
          </a:xfrm>
        </p:spPr>
        <p:txBody>
          <a:bodyPr>
            <a:normAutofit fontScale="92500" lnSpcReduction="10000"/>
          </a:bodyPr>
          <a:lstStyle/>
          <a:p>
            <a:pPr algn="ctr"/>
            <a:r>
              <a:rPr lang="en-US" sz="3500" dirty="0" smtClean="0">
                <a:latin typeface="Aharoni" panose="02010803020104030203" pitchFamily="2" charset="-79"/>
                <a:cs typeface="Aharoni" panose="02010803020104030203" pitchFamily="2" charset="-79"/>
              </a:rPr>
              <a:t>Department </a:t>
            </a:r>
            <a:r>
              <a:rPr lang="en-US" sz="3500" dirty="0" smtClean="0">
                <a:latin typeface="Aharoni" panose="02010803020104030203" pitchFamily="2" charset="-79"/>
                <a:cs typeface="Aharoni" panose="02010803020104030203" pitchFamily="2" charset="-79"/>
              </a:rPr>
              <a:t>of Political Science</a:t>
            </a:r>
          </a:p>
          <a:p>
            <a:pPr algn="ctr"/>
            <a:r>
              <a:rPr lang="en-US" sz="3500" dirty="0" smtClean="0">
                <a:latin typeface="Aharoni" panose="02010803020104030203" pitchFamily="2" charset="-79"/>
                <a:cs typeface="Aharoni" panose="02010803020104030203" pitchFamily="2" charset="-79"/>
              </a:rPr>
              <a:t>M.A. (Third Semester)</a:t>
            </a:r>
          </a:p>
          <a:p>
            <a:pPr algn="ctr"/>
            <a:r>
              <a:rPr lang="en-US" sz="3500" dirty="0" smtClean="0">
                <a:latin typeface="Aharoni" panose="02010803020104030203" pitchFamily="2" charset="-79"/>
                <a:cs typeface="Aharoni" panose="02010803020104030203" pitchFamily="2" charset="-79"/>
              </a:rPr>
              <a:t>Dr</a:t>
            </a:r>
            <a:r>
              <a:rPr lang="en-US" sz="3500" dirty="0" smtClean="0">
                <a:latin typeface="Aharoni" panose="02010803020104030203" pitchFamily="2" charset="-79"/>
                <a:cs typeface="Aharoni" panose="02010803020104030203" pitchFamily="2" charset="-79"/>
              </a:rPr>
              <a:t>. Suratha Kumar </a:t>
            </a:r>
            <a:r>
              <a:rPr lang="en-US" sz="3500" dirty="0" smtClean="0">
                <a:latin typeface="Aharoni" panose="02010803020104030203" pitchFamily="2" charset="-79"/>
                <a:cs typeface="Aharoni" panose="02010803020104030203" pitchFamily="2" charset="-79"/>
              </a:rPr>
              <a:t>Malik</a:t>
            </a:r>
          </a:p>
          <a:p>
            <a:pPr algn="ctr"/>
            <a:r>
              <a:rPr lang="en-US" sz="3500" smtClean="0">
                <a:latin typeface="Aharoni" panose="02010803020104030203" pitchFamily="2" charset="-79"/>
                <a:cs typeface="Aharoni" panose="02010803020104030203" pitchFamily="2" charset="-79"/>
              </a:rPr>
              <a:t>(Assistant Professor)</a:t>
            </a:r>
            <a:endParaRPr lang="en-US" sz="3500" dirty="0" smtClean="0">
              <a:latin typeface="Aharoni" panose="02010803020104030203" pitchFamily="2" charset="-79"/>
              <a:cs typeface="Aharoni" panose="02010803020104030203" pitchFamily="2" charset="-79"/>
            </a:endParaRPr>
          </a:p>
          <a:p>
            <a:pPr algn="ctr"/>
            <a:endParaRPr lang="en-US" sz="3500" dirty="0" smtClean="0">
              <a:latin typeface="Aharoni" panose="02010803020104030203" pitchFamily="2" charset="-79"/>
              <a:cs typeface="Aharoni" panose="02010803020104030203" pitchFamily="2" charset="-79"/>
            </a:endParaRPr>
          </a:p>
          <a:p>
            <a:pPr algn="ctr"/>
            <a:endParaRPr lang="en-US" sz="3500" dirty="0" smtClean="0">
              <a:latin typeface="Aharoni" panose="02010803020104030203" pitchFamily="2" charset="-79"/>
              <a:cs typeface="Aharoni" panose="02010803020104030203" pitchFamily="2" charset="-79"/>
            </a:endParaRPr>
          </a:p>
          <a:p>
            <a:pPr algn="ctr"/>
            <a:endParaRPr lang="en-US" sz="12300" dirty="0" smtClean="0">
              <a:latin typeface="Aharoni" panose="02010803020104030203" pitchFamily="2" charset="-79"/>
              <a:cs typeface="Aharoni" panose="02010803020104030203" pitchFamily="2" charset="-79"/>
            </a:endParaRPr>
          </a:p>
          <a:p>
            <a:pPr algn="ctr"/>
            <a:endParaRPr lang="en-US" sz="12300" dirty="0">
              <a:latin typeface="Aharoni" panose="02010803020104030203" pitchFamily="2" charset="-79"/>
              <a:cs typeface="Aharoni" panose="02010803020104030203" pitchFamily="2" charset="-79"/>
            </a:endParaRPr>
          </a:p>
          <a:p>
            <a:endParaRPr lang="en-US" dirty="0" smtClean="0"/>
          </a:p>
          <a:p>
            <a:endParaRPr lang="en-US" dirty="0"/>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35637795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4195" y="624110"/>
            <a:ext cx="9720417" cy="1280890"/>
          </a:xfrm>
        </p:spPr>
        <p:txBody>
          <a:bodyPr>
            <a:noAutofit/>
          </a:bodyPr>
          <a:lstStyle/>
          <a:p>
            <a:r>
              <a:rPr lang="en-US" sz="2000" dirty="0">
                <a:solidFill>
                  <a:schemeClr val="tx1"/>
                </a:solidFill>
              </a:rPr>
              <a:t>C. B. Macpherson was a political philosopher who placed a genuinely novel interpretation on the history of political thought in </a:t>
            </a:r>
            <a:r>
              <a:rPr lang="en-US" sz="2000" dirty="0">
                <a:solidFill>
                  <a:schemeClr val="tx1"/>
                </a:solidFill>
                <a:hlinkClick r:id="rId2"/>
              </a:rPr>
              <a:t>The Political Theory of Possessive Individualism: Hobbes to Locke</a:t>
            </a:r>
            <a:r>
              <a:rPr lang="en-US" sz="2000" dirty="0">
                <a:solidFill>
                  <a:schemeClr val="tx1"/>
                </a:solidFill>
              </a:rPr>
              <a:t> </a:t>
            </a:r>
            <a:br>
              <a:rPr lang="en-US" sz="2000" dirty="0">
                <a:solidFill>
                  <a:schemeClr val="tx1"/>
                </a:solidFill>
              </a:rPr>
            </a:br>
            <a:endParaRPr lang="en-US" sz="2000" dirty="0"/>
          </a:p>
        </p:txBody>
      </p:sp>
      <p:sp>
        <p:nvSpPr>
          <p:cNvPr id="3" name="Content Placeholder 2"/>
          <p:cNvSpPr>
            <a:spLocks noGrp="1"/>
          </p:cNvSpPr>
          <p:nvPr>
            <p:ph idx="1"/>
          </p:nvPr>
        </p:nvSpPr>
        <p:spPr>
          <a:xfrm>
            <a:off x="1906860" y="1905001"/>
            <a:ext cx="9166302" cy="4028364"/>
          </a:xfrm>
        </p:spPr>
        <p:txBody>
          <a:bodyPr>
            <a:normAutofit fontScale="92500" lnSpcReduction="10000"/>
          </a:bodyPr>
          <a:lstStyle/>
          <a:p>
            <a:pPr algn="just"/>
            <a:r>
              <a:rPr lang="en-US" sz="2200" dirty="0">
                <a:solidFill>
                  <a:schemeClr val="tx1"/>
                </a:solidFill>
                <a:latin typeface="Times New Roman" panose="02020603050405020304" pitchFamily="18" charset="0"/>
                <a:cs typeface="Times New Roman" panose="02020603050405020304" pitchFamily="18" charset="0"/>
              </a:rPr>
              <a:t>Possessive individualism is the idea of the world as a thing owned by individual people, and it defends the right of the individual to take part in the system of "capitalist free-enterprise," as C. B. MacPherson shows in his book The Political Theory of Possessive Individualism</a:t>
            </a:r>
            <a:r>
              <a:rPr lang="en-US" sz="2400" dirty="0"/>
              <a:t>.</a:t>
            </a:r>
            <a:endParaRPr lang="en-US" sz="24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ea typeface="Times New Roman" panose="02020603050405020304" pitchFamily="18" charset="0"/>
                <a:cs typeface="Times New Roman" panose="02020603050405020304" pitchFamily="18" charset="0"/>
              </a:rPr>
              <a:t>Macpherson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offered the basis of a strong critique of a certain kind of liberalism -- the liberalism that places essentially the whole normative weight on the value of the individual and his/her liberties, and essentially no emphasis on the social obligations we all have towards each other.</a:t>
            </a:r>
          </a:p>
          <a:p>
            <a:pPr algn="just"/>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Book suggests that the difficulties of modern liberal-democratic theory lie deeper than had been thought, that the original seventeenth-century individualism contained the central difficulty, which lay in its possessive quality. </a:t>
            </a:r>
          </a:p>
          <a:p>
            <a:endParaRPr lang="en-US" sz="2400" dirty="0">
              <a:solidFill>
                <a:schemeClr val="tx1"/>
              </a:solidFill>
            </a:endParaRPr>
          </a:p>
        </p:txBody>
      </p:sp>
    </p:spTree>
    <p:extLst>
      <p:ext uri="{BB962C8B-B14F-4D97-AF65-F5344CB8AC3E}">
        <p14:creationId xmlns:p14="http://schemas.microsoft.com/office/powerpoint/2010/main" val="3737662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1" y="624110"/>
            <a:ext cx="9675812" cy="1862612"/>
          </a:xfrm>
        </p:spPr>
        <p:txBody>
          <a:bodyPr>
            <a:normAutofit/>
          </a:bodyPr>
          <a:lstStyle/>
          <a:p>
            <a:pPr algn="just"/>
            <a:r>
              <a:rPr lang="en-US" sz="1800" dirty="0" smtClean="0"/>
              <a:t/>
            </a:r>
            <a:br>
              <a:rPr lang="en-US" sz="1800" dirty="0" smtClean="0"/>
            </a:br>
            <a:r>
              <a:rPr lang="en-US" sz="1800" dirty="0" smtClean="0"/>
              <a:t>Its </a:t>
            </a:r>
            <a:r>
              <a:rPr lang="en-US" sz="1800" dirty="0"/>
              <a:t>possessive quality is found in its conception of the individual as essentially the proprietor of his own person or capacities, owing nothing to society for them. The individual was seen neither as a moral whole, nor as part of larger social whole, but as an owner of himself. </a:t>
            </a:r>
          </a:p>
        </p:txBody>
      </p:sp>
      <p:sp>
        <p:nvSpPr>
          <p:cNvPr id="3" name="Content Placeholder 2"/>
          <p:cNvSpPr>
            <a:spLocks noGrp="1"/>
          </p:cNvSpPr>
          <p:nvPr>
            <p:ph idx="1"/>
          </p:nvPr>
        </p:nvSpPr>
        <p:spPr>
          <a:xfrm>
            <a:off x="1639229" y="2133600"/>
            <a:ext cx="9865383" cy="3777622"/>
          </a:xfrm>
        </p:spPr>
        <p:txBody>
          <a:bodyPr/>
          <a:lstStyle/>
          <a:p>
            <a:pPr algn="just"/>
            <a:r>
              <a:rPr lang="en-US" dirty="0"/>
              <a:t>The relation of ownership, having become for more and more men the critically important relation determining their actual freedom and actual prospect of realizing their full potentialities, was read back into the nature of the individual. The individual, it was thought, is free inasmuch as he is proprietor of his person and capacities. </a:t>
            </a:r>
            <a:endParaRPr lang="en-US" dirty="0" smtClean="0"/>
          </a:p>
          <a:p>
            <a:pPr algn="just"/>
            <a:r>
              <a:rPr lang="en-US" dirty="0"/>
              <a:t>The human essence is freedom from dependence on the wills of others, and freedom is a function of possession. Society becomes a lot of free equal individuals related to each other as proprietors of their own capacities and of what they have acquired by their </a:t>
            </a:r>
            <a:r>
              <a:rPr lang="en-US" dirty="0" smtClean="0"/>
              <a:t>exercise</a:t>
            </a:r>
            <a:r>
              <a:rPr lang="en-US" dirty="0"/>
              <a:t>. Society consists of exchange between proprietors</a:t>
            </a:r>
            <a:r>
              <a:rPr lang="en-US" dirty="0" smtClean="0"/>
              <a:t>.</a:t>
            </a:r>
          </a:p>
          <a:p>
            <a:pPr algn="just"/>
            <a:r>
              <a:rPr lang="en-US" dirty="0" smtClean="0"/>
              <a:t> </a:t>
            </a:r>
            <a:r>
              <a:rPr lang="en-US" dirty="0"/>
              <a:t>The individualism that Macpherson identifies is of a specific sort; it is "possessive" individualism. What does Macpherson mean by </a:t>
            </a:r>
            <a:r>
              <a:rPr lang="en-US" dirty="0" smtClean="0"/>
              <a:t>this?</a:t>
            </a:r>
            <a:r>
              <a:rPr lang="en-US" dirty="0"/>
              <a:t> Here we have the heart of the theory of possessive individualism: the individual as solely an owner of himself. </a:t>
            </a:r>
          </a:p>
        </p:txBody>
      </p:sp>
    </p:spTree>
    <p:extLst>
      <p:ext uri="{BB962C8B-B14F-4D97-AF65-F5344CB8AC3E}">
        <p14:creationId xmlns:p14="http://schemas.microsoft.com/office/powerpoint/2010/main" val="14671725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Here is his formulation late in the book:</a:t>
            </a:r>
          </a:p>
        </p:txBody>
      </p:sp>
      <p:sp>
        <p:nvSpPr>
          <p:cNvPr id="3" name="Content Placeholder 2"/>
          <p:cNvSpPr>
            <a:spLocks noGrp="1"/>
          </p:cNvSpPr>
          <p:nvPr>
            <p:ph idx="1"/>
          </p:nvPr>
        </p:nvSpPr>
        <p:spPr>
          <a:xfrm>
            <a:off x="1806498" y="1683834"/>
            <a:ext cx="9698114" cy="4227388"/>
          </a:xfrm>
        </p:spPr>
        <p:txBody>
          <a:bodyPr>
            <a:normAutofit fontScale="92500" lnSpcReduction="20000"/>
          </a:bodyPr>
          <a:lstStyle/>
          <a:p>
            <a:pPr lvl="0" algn="just"/>
            <a:r>
              <a:rPr lang="en-US" dirty="0">
                <a:solidFill>
                  <a:schemeClr val="tx1"/>
                </a:solidFill>
              </a:rPr>
              <a:t>What makes a man human is freedom from dependence on the wills of others.</a:t>
            </a:r>
          </a:p>
          <a:p>
            <a:pPr lvl="0" algn="just"/>
            <a:r>
              <a:rPr lang="en-US" dirty="0">
                <a:solidFill>
                  <a:schemeClr val="tx1"/>
                </a:solidFill>
              </a:rPr>
              <a:t>Freedom from dependence on others means freedom from any relations with others except those relations which the individual enters voluntarily with a view to his own interest.</a:t>
            </a:r>
          </a:p>
          <a:p>
            <a:pPr lvl="0" algn="just"/>
            <a:r>
              <a:rPr lang="en-US" dirty="0">
                <a:solidFill>
                  <a:schemeClr val="tx1"/>
                </a:solidFill>
              </a:rPr>
              <a:t>The individual is essentially the proprietor of his own person and capacities, for which he owes nothing to society.</a:t>
            </a:r>
          </a:p>
          <a:p>
            <a:pPr lvl="0" algn="just"/>
            <a:r>
              <a:rPr lang="en-US" dirty="0">
                <a:solidFill>
                  <a:schemeClr val="tx1"/>
                </a:solidFill>
              </a:rPr>
              <a:t>Although the individual cannot alienate the whole </a:t>
            </a:r>
            <a:r>
              <a:rPr lang="en-US" dirty="0" smtClean="0">
                <a:solidFill>
                  <a:schemeClr val="tx1"/>
                </a:solidFill>
              </a:rPr>
              <a:t>of his </a:t>
            </a:r>
            <a:r>
              <a:rPr lang="en-US" dirty="0">
                <a:solidFill>
                  <a:schemeClr val="tx1"/>
                </a:solidFill>
              </a:rPr>
              <a:t>property in his own person, he may alienate his capacity to labour.</a:t>
            </a:r>
          </a:p>
          <a:p>
            <a:pPr lvl="0" algn="just"/>
            <a:r>
              <a:rPr lang="en-US" dirty="0">
                <a:solidFill>
                  <a:schemeClr val="tx1"/>
                </a:solidFill>
              </a:rPr>
              <a:t>Human society consists of a series of market relations.</a:t>
            </a:r>
          </a:p>
          <a:p>
            <a:pPr lvl="0" algn="just"/>
            <a:r>
              <a:rPr lang="en-US" dirty="0">
                <a:solidFill>
                  <a:schemeClr val="tx1"/>
                </a:solidFill>
              </a:rPr>
              <a:t>Since freedom from the wills of others is what makes a man human, each individual's freedom can rightfully be limited only by such obligations and rules as are necessary to secure the same freedoms for others.</a:t>
            </a:r>
          </a:p>
          <a:p>
            <a:pPr lvl="0" algn="just"/>
            <a:r>
              <a:rPr lang="en-US" dirty="0">
                <a:solidFill>
                  <a:schemeClr val="tx1"/>
                </a:solidFill>
              </a:rPr>
              <a:t>Political society is a human contrivance for the protection of the individual's property in his person and goods, and (therefore) for the maintenance of orderly relations of exchange between individuals regarded as proprietors of themselves. (263-4)</a:t>
            </a:r>
          </a:p>
          <a:p>
            <a:endParaRPr lang="en-US" dirty="0"/>
          </a:p>
        </p:txBody>
      </p:sp>
    </p:spTree>
    <p:extLst>
      <p:ext uri="{BB962C8B-B14F-4D97-AF65-F5344CB8AC3E}">
        <p14:creationId xmlns:p14="http://schemas.microsoft.com/office/powerpoint/2010/main" val="2622406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40313" y="624109"/>
            <a:ext cx="9564300" cy="1784553"/>
          </a:xfrm>
        </p:spPr>
        <p:txBody>
          <a:bodyPr>
            <a:normAutofit fontScale="90000"/>
          </a:bodyPr>
          <a:lstStyle/>
          <a:p>
            <a:r>
              <a:rPr lang="en-US" sz="2700" dirty="0"/>
              <a:t>Fundamentally, Macpherson is interested in helping </a:t>
            </a:r>
            <a:r>
              <a:rPr lang="en-US" sz="2700" dirty="0" smtClean="0"/>
              <a:t>to formulate </a:t>
            </a:r>
            <a:r>
              <a:rPr lang="en-US" sz="2700" dirty="0"/>
              <a:t>a political theory that lays a powerful normative base for social democracy</a:t>
            </a:r>
            <a:r>
              <a:rPr lang="en-US" dirty="0"/>
              <a:t>.</a:t>
            </a:r>
            <a:br>
              <a:rPr lang="en-US" dirty="0"/>
            </a:br>
            <a:r>
              <a:rPr lang="en-US" dirty="0"/>
              <a:t/>
            </a:r>
            <a:br>
              <a:rPr lang="en-US" dirty="0"/>
            </a:br>
            <a:endParaRPr lang="en-US" dirty="0"/>
          </a:p>
        </p:txBody>
      </p:sp>
      <p:sp>
        <p:nvSpPr>
          <p:cNvPr id="3" name="Content Placeholder 2"/>
          <p:cNvSpPr>
            <a:spLocks noGrp="1"/>
          </p:cNvSpPr>
          <p:nvPr>
            <p:ph idx="1"/>
          </p:nvPr>
        </p:nvSpPr>
        <p:spPr>
          <a:xfrm>
            <a:off x="1839952" y="2174486"/>
            <a:ext cx="9564299" cy="3703281"/>
          </a:xfrm>
        </p:spPr>
        <p:txBody>
          <a:bodyPr>
            <a:normAutofit fontScale="92500" lnSpcReduction="10000"/>
          </a:bodyPr>
          <a:lstStyle/>
          <a:p>
            <a:pPr algn="just"/>
            <a:r>
              <a:rPr lang="en-US" dirty="0"/>
              <a:t>One of Macpherson's more indirect goals in his philosophy is to provide an intellectually sound foundation for the liberal democratic state -- a state that recognizes the worth of the individual while also recognizing the social obligations that we all have towards each other and that need to be expressed through the social programs of the </a:t>
            </a:r>
            <a:r>
              <a:rPr lang="en-US" dirty="0" smtClean="0"/>
              <a:t>state.</a:t>
            </a:r>
          </a:p>
          <a:p>
            <a:pPr algn="just"/>
            <a:r>
              <a:rPr lang="en-US" dirty="0"/>
              <a:t>Macpherson's interpretation of Hobbes's philosophy provides an interesting discussion of "models of society" that is worth drawing attention to. He suggests that Hobbes formulates three models of society: customary or status society; simple market society; and possessive market society (47-48</a:t>
            </a:r>
            <a:r>
              <a:rPr lang="en-US" dirty="0" smtClean="0"/>
              <a:t>).</a:t>
            </a:r>
          </a:p>
          <a:p>
            <a:pPr algn="just"/>
            <a:r>
              <a:rPr lang="en-US" dirty="0" smtClean="0"/>
              <a:t>The </a:t>
            </a:r>
            <a:r>
              <a:rPr lang="en-US" dirty="0"/>
              <a:t>concept of possessive market society is neither a novel nor an arbitrary construction. It is clearly similar to the concepts of bourgeois or capitalist society used by Marx, Weber, </a:t>
            </a:r>
            <a:r>
              <a:rPr lang="en-US" dirty="0" err="1"/>
              <a:t>Sombart</a:t>
            </a:r>
            <a:r>
              <a:rPr lang="en-US" dirty="0"/>
              <a:t>, and others, who have made the existence of a market in labour </a:t>
            </a:r>
            <a:r>
              <a:rPr lang="en-US" dirty="0" smtClean="0"/>
              <a:t>a criterion </a:t>
            </a:r>
            <a:r>
              <a:rPr lang="en-US" dirty="0"/>
              <a:t>of </a:t>
            </a:r>
            <a:r>
              <a:rPr lang="en-US" dirty="0" smtClean="0"/>
              <a:t>capitalism.</a:t>
            </a:r>
            <a:endParaRPr lang="en-US" dirty="0"/>
          </a:p>
        </p:txBody>
      </p:sp>
    </p:spTree>
    <p:extLst>
      <p:ext uri="{BB962C8B-B14F-4D97-AF65-F5344CB8AC3E}">
        <p14:creationId xmlns:p14="http://schemas.microsoft.com/office/powerpoint/2010/main" val="586594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0673" y="624110"/>
            <a:ext cx="9463939" cy="1280890"/>
          </a:xfrm>
        </p:spPr>
        <p:txBody>
          <a:bodyPr>
            <a:noAutofit/>
          </a:bodyPr>
          <a:lstStyle/>
          <a:p>
            <a:pPr algn="just"/>
            <a:r>
              <a:rPr lang="en-US" sz="2800" dirty="0"/>
              <a:t>What Macpherson means by a model here needs some careful interpretation. He refers to it as an "ideal type"</a:t>
            </a:r>
          </a:p>
        </p:txBody>
      </p:sp>
      <p:sp>
        <p:nvSpPr>
          <p:cNvPr id="3" name="Content Placeholder 2"/>
          <p:cNvSpPr>
            <a:spLocks noGrp="1"/>
          </p:cNvSpPr>
          <p:nvPr>
            <p:ph idx="1"/>
          </p:nvPr>
        </p:nvSpPr>
        <p:spPr>
          <a:xfrm>
            <a:off x="1918010" y="2133600"/>
            <a:ext cx="9586602" cy="3777622"/>
          </a:xfrm>
        </p:spPr>
        <p:txBody>
          <a:bodyPr>
            <a:normAutofit fontScale="92500" lnSpcReduction="10000"/>
          </a:bodyPr>
          <a:lstStyle/>
          <a:p>
            <a:pPr algn="just"/>
            <a:r>
              <a:rPr lang="en-US" dirty="0">
                <a:solidFill>
                  <a:schemeClr val="tx1"/>
                </a:solidFill>
              </a:rPr>
              <a:t>More specifically, a model is a specification of several key structural features of a social order. Here is the model of a customary or status society:</a:t>
            </a:r>
          </a:p>
          <a:p>
            <a:pPr lvl="0" algn="just"/>
            <a:r>
              <a:rPr lang="en-US" dirty="0">
                <a:solidFill>
                  <a:schemeClr val="tx1"/>
                </a:solidFill>
              </a:rPr>
              <a:t>The productive and regulative work of the society is authoritatively allocated to groups, ranks, classes, or persons.</a:t>
            </a:r>
          </a:p>
          <a:p>
            <a:pPr lvl="0" algn="just"/>
            <a:r>
              <a:rPr lang="en-US" dirty="0">
                <a:solidFill>
                  <a:schemeClr val="tx1"/>
                </a:solidFill>
              </a:rPr>
              <a:t>Each group, rank, class, or person is confined to a way of working, and is given and permitted only to have a scale of reward...</a:t>
            </a:r>
          </a:p>
          <a:p>
            <a:pPr lvl="0" algn="just"/>
            <a:r>
              <a:rPr lang="en-US" dirty="0">
                <a:solidFill>
                  <a:schemeClr val="tx1"/>
                </a:solidFill>
              </a:rPr>
              <a:t>There is no unconditional individual property in land.</a:t>
            </a:r>
          </a:p>
          <a:p>
            <a:pPr lvl="0" algn="just"/>
            <a:r>
              <a:rPr lang="en-US" dirty="0">
                <a:solidFill>
                  <a:schemeClr val="tx1"/>
                </a:solidFill>
              </a:rPr>
              <a:t>The whole labour force is tied to the land, or to the performance of allotted functions, or (in the case of slaves) to masters. (49)</a:t>
            </a:r>
          </a:p>
          <a:p>
            <a:pPr algn="just"/>
            <a:r>
              <a:rPr lang="en-US" dirty="0">
                <a:solidFill>
                  <a:schemeClr val="tx1"/>
                </a:solidFill>
              </a:rPr>
              <a:t>The most complex model is the possessive market society, with postulates defining allocation of work, rewards for work, enforcement of contract, individual rational maximizing, individual's property in his labour, individual ownership of land, individuals want more utility or power, individuals have differential energy, skill, or possessions. </a:t>
            </a:r>
          </a:p>
        </p:txBody>
      </p:sp>
    </p:spTree>
    <p:extLst>
      <p:ext uri="{BB962C8B-B14F-4D97-AF65-F5344CB8AC3E}">
        <p14:creationId xmlns:p14="http://schemas.microsoft.com/office/powerpoint/2010/main" val="2618082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824" y="490655"/>
            <a:ext cx="9185159" cy="2341755"/>
          </a:xfrm>
        </p:spPr>
        <p:txBody>
          <a:bodyPr>
            <a:normAutofit/>
          </a:bodyPr>
          <a:lstStyle/>
          <a:p>
            <a:pPr algn="just"/>
            <a:r>
              <a:rPr lang="en-US" sz="2400" dirty="0"/>
              <a:t>It is worthwhile drawing out the connections between possessive individualism and conservative libertarian political groups</a:t>
            </a:r>
          </a:p>
        </p:txBody>
      </p:sp>
      <p:sp>
        <p:nvSpPr>
          <p:cNvPr id="3" name="Content Placeholder 2"/>
          <p:cNvSpPr>
            <a:spLocks noGrp="1"/>
          </p:cNvSpPr>
          <p:nvPr>
            <p:ph idx="1"/>
          </p:nvPr>
        </p:nvSpPr>
        <p:spPr>
          <a:xfrm>
            <a:off x="2051824" y="2007221"/>
            <a:ext cx="9452788" cy="4004362"/>
          </a:xfrm>
        </p:spPr>
        <p:txBody>
          <a:bodyPr>
            <a:normAutofit/>
          </a:bodyPr>
          <a:lstStyle/>
          <a:p>
            <a:r>
              <a:rPr lang="en-US" dirty="0"/>
              <a:t>Taxation is theft; the state has no legitimate role beyond protecting individual security and property; government regulation of private business activity is an immoral intrusion on liberty and property; individuals possess liberties and property that the state cannot limit; </a:t>
            </a:r>
            <a:r>
              <a:rPr lang="en-US" dirty="0" smtClean="0"/>
              <a:t>individual deserve what they own and owe nothing to society or other citizens.</a:t>
            </a:r>
          </a:p>
          <a:p>
            <a:r>
              <a:rPr lang="en-US" dirty="0" smtClean="0"/>
              <a:t>Justice is served by simply protecting the possession of individual citizens. Robert </a:t>
            </a:r>
            <a:r>
              <a:rPr lang="en-US" dirty="0" err="1" smtClean="0"/>
              <a:t>Nozick</a:t>
            </a:r>
            <a:r>
              <a:rPr lang="en-US" dirty="0" smtClean="0"/>
              <a:t> seems to have represented many of these values in his book “Anarchy State and Utopia”.</a:t>
            </a:r>
          </a:p>
          <a:p>
            <a:endParaRPr lang="en-US" dirty="0" smtClean="0"/>
          </a:p>
          <a:p>
            <a:endParaRPr lang="en-US" dirty="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27162031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84195" y="624110"/>
            <a:ext cx="9720417" cy="1280890"/>
          </a:xfrm>
        </p:spPr>
        <p:txBody>
          <a:bodyPr>
            <a:normAutofit/>
          </a:bodyPr>
          <a:lstStyle/>
          <a:p>
            <a:r>
              <a:rPr lang="en-US" sz="2400" dirty="0"/>
              <a:t>In opposition to Possessive individualism, those who favor a more expansive vision of a democratic society have several core values that conflict with these. These are: </a:t>
            </a:r>
          </a:p>
        </p:txBody>
      </p:sp>
      <p:sp>
        <p:nvSpPr>
          <p:cNvPr id="3" name="Content Placeholder 2"/>
          <p:cNvSpPr>
            <a:spLocks noGrp="1"/>
          </p:cNvSpPr>
          <p:nvPr>
            <p:ph idx="1"/>
          </p:nvPr>
        </p:nvSpPr>
        <p:spPr>
          <a:xfrm>
            <a:off x="1572322" y="1905000"/>
            <a:ext cx="9932290" cy="4261624"/>
          </a:xfrm>
        </p:spPr>
        <p:txBody>
          <a:bodyPr>
            <a:normAutofit fontScale="62500" lnSpcReduction="20000"/>
          </a:bodyPr>
          <a:lstStyle/>
          <a:p>
            <a:pPr algn="just"/>
            <a:endParaRPr lang="en-US" sz="1900" dirty="0" smtClean="0"/>
          </a:p>
          <a:p>
            <a:pPr algn="just"/>
            <a:r>
              <a:rPr lang="en-US" sz="2200" dirty="0" smtClean="0">
                <a:solidFill>
                  <a:schemeClr val="tx1"/>
                </a:solidFill>
              </a:rPr>
              <a:t>Individuals </a:t>
            </a:r>
            <a:r>
              <a:rPr lang="en-US" sz="2200" dirty="0">
                <a:solidFill>
                  <a:schemeClr val="tx1"/>
                </a:solidFill>
              </a:rPr>
              <a:t>have obligations to other members of society; </a:t>
            </a:r>
            <a:endParaRPr lang="en-US" sz="2200" dirty="0" smtClean="0">
              <a:solidFill>
                <a:schemeClr val="tx1"/>
              </a:solidFill>
            </a:endParaRPr>
          </a:p>
          <a:p>
            <a:pPr algn="just"/>
            <a:r>
              <a:rPr lang="en-US" sz="2200" dirty="0" smtClean="0">
                <a:solidFill>
                  <a:schemeClr val="tx1"/>
                </a:solidFill>
              </a:rPr>
              <a:t>government </a:t>
            </a:r>
            <a:r>
              <a:rPr lang="en-US" sz="2200" dirty="0">
                <a:solidFill>
                  <a:schemeClr val="tx1"/>
                </a:solidFill>
              </a:rPr>
              <a:t>has the responsibility of protecting the wellbeing of the least advantaged in society; government has the responsibility of protecting the public good against harmful effects of private activities; </a:t>
            </a:r>
            <a:endParaRPr lang="en-US" sz="2200" dirty="0" smtClean="0">
              <a:solidFill>
                <a:schemeClr val="tx1"/>
              </a:solidFill>
            </a:endParaRPr>
          </a:p>
          <a:p>
            <a:pPr algn="just"/>
            <a:r>
              <a:rPr lang="en-US" sz="2200" dirty="0" smtClean="0">
                <a:solidFill>
                  <a:schemeClr val="tx1"/>
                </a:solidFill>
              </a:rPr>
              <a:t>decisions </a:t>
            </a:r>
            <a:r>
              <a:rPr lang="en-US" sz="2200" dirty="0">
                <a:solidFill>
                  <a:schemeClr val="tx1"/>
                </a:solidFill>
              </a:rPr>
              <a:t>about public policies can and should be made through effective institutions of democratic self-determination; </a:t>
            </a:r>
            <a:endParaRPr lang="en-US" sz="2200" dirty="0" smtClean="0">
              <a:solidFill>
                <a:schemeClr val="tx1"/>
              </a:solidFill>
            </a:endParaRPr>
          </a:p>
          <a:p>
            <a:pPr algn="just"/>
            <a:r>
              <a:rPr lang="en-US" sz="2200" dirty="0" smtClean="0">
                <a:solidFill>
                  <a:schemeClr val="tx1"/>
                </a:solidFill>
              </a:rPr>
              <a:t>inequalities </a:t>
            </a:r>
            <a:r>
              <a:rPr lang="en-US" sz="2200" dirty="0">
                <a:solidFill>
                  <a:schemeClr val="tx1"/>
                </a:solidFill>
              </a:rPr>
              <a:t>of wealth and power need to be restrained to ensure the political voice of the whole of society. Taxation is legitimate for at least three different reasons</a:t>
            </a:r>
            <a:r>
              <a:rPr lang="en-US" sz="2200" dirty="0" smtClean="0">
                <a:solidFill>
                  <a:schemeClr val="tx1"/>
                </a:solidFill>
              </a:rPr>
              <a:t>:</a:t>
            </a:r>
          </a:p>
          <a:p>
            <a:pPr algn="just"/>
            <a:r>
              <a:rPr lang="en-US" sz="2200" dirty="0" smtClean="0">
                <a:solidFill>
                  <a:schemeClr val="tx1"/>
                </a:solidFill>
              </a:rPr>
              <a:t> </a:t>
            </a:r>
            <a:r>
              <a:rPr lang="en-US" sz="2200" dirty="0">
                <a:solidFill>
                  <a:schemeClr val="tx1"/>
                </a:solidFill>
              </a:rPr>
              <a:t>it is a legitimate policy tool for limiting wealth inequalities to levels consistent with democratic equality</a:t>
            </a:r>
            <a:r>
              <a:rPr lang="en-US" sz="2200" dirty="0" smtClean="0">
                <a:solidFill>
                  <a:schemeClr val="tx1"/>
                </a:solidFill>
              </a:rPr>
              <a:t>;</a:t>
            </a:r>
          </a:p>
          <a:p>
            <a:pPr algn="just"/>
            <a:r>
              <a:rPr lang="en-US" sz="2200" dirty="0" smtClean="0">
                <a:solidFill>
                  <a:schemeClr val="tx1"/>
                </a:solidFill>
              </a:rPr>
              <a:t> </a:t>
            </a:r>
            <a:r>
              <a:rPr lang="en-US" sz="2200" dirty="0">
                <a:solidFill>
                  <a:schemeClr val="tx1"/>
                </a:solidFill>
              </a:rPr>
              <a:t>it is a legitimate vehicle for redistributing income to satisfy the requirement of providing a social minimum</a:t>
            </a:r>
            <a:r>
              <a:rPr lang="en-US" sz="2200" dirty="0" smtClean="0">
                <a:solidFill>
                  <a:schemeClr val="tx1"/>
                </a:solidFill>
              </a:rPr>
              <a:t>;</a:t>
            </a:r>
          </a:p>
          <a:p>
            <a:pPr algn="just"/>
            <a:r>
              <a:rPr lang="en-US" sz="2200" dirty="0" smtClean="0">
                <a:solidFill>
                  <a:schemeClr val="tx1"/>
                </a:solidFill>
              </a:rPr>
              <a:t> </a:t>
            </a:r>
            <a:r>
              <a:rPr lang="en-US" sz="2200" dirty="0">
                <a:solidFill>
                  <a:schemeClr val="tx1"/>
                </a:solidFill>
              </a:rPr>
              <a:t>and it is legitimate as a source of revenue needed to accomplish the public functions of the state, including provision of public goods and regulation of environment, labor, air safety, food safety, and the like</a:t>
            </a:r>
            <a:r>
              <a:rPr lang="en-US" sz="2200" dirty="0" smtClean="0">
                <a:solidFill>
                  <a:schemeClr val="tx1"/>
                </a:solidFill>
              </a:rPr>
              <a:t>.</a:t>
            </a:r>
          </a:p>
          <a:p>
            <a:pPr algn="just"/>
            <a:r>
              <a:rPr lang="en-US" sz="2200" dirty="0" smtClean="0">
                <a:solidFill>
                  <a:schemeClr val="tx1"/>
                </a:solidFill>
              </a:rPr>
              <a:t> </a:t>
            </a:r>
            <a:r>
              <a:rPr lang="en-US" sz="2200" dirty="0">
                <a:solidFill>
                  <a:schemeClr val="tx1"/>
                </a:solidFill>
              </a:rPr>
              <a:t>Justice is served by creating a system of legislation and policy that ensures the dignity and democratic rights of all members of society. </a:t>
            </a:r>
            <a:endParaRPr lang="en-US" sz="2200" dirty="0" smtClean="0">
              <a:solidFill>
                <a:schemeClr val="tx1"/>
              </a:solidFill>
            </a:endParaRPr>
          </a:p>
          <a:p>
            <a:pPr algn="just"/>
            <a:r>
              <a:rPr lang="en-US" sz="2200" dirty="0" smtClean="0">
                <a:solidFill>
                  <a:schemeClr val="tx1"/>
                </a:solidFill>
              </a:rPr>
              <a:t>John </a:t>
            </a:r>
            <a:r>
              <a:rPr lang="en-US" sz="2200" dirty="0">
                <a:solidFill>
                  <a:schemeClr val="tx1"/>
                </a:solidFill>
              </a:rPr>
              <a:t>Rawls expresses most of these value in his book “Theory of Justice” in the phrase ‘</a:t>
            </a:r>
          </a:p>
          <a:p>
            <a:endParaRPr lang="en-US" sz="2200" dirty="0"/>
          </a:p>
        </p:txBody>
      </p:sp>
    </p:spTree>
    <p:extLst>
      <p:ext uri="{BB962C8B-B14F-4D97-AF65-F5344CB8AC3E}">
        <p14:creationId xmlns:p14="http://schemas.microsoft.com/office/powerpoint/2010/main" val="3124820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pPr algn="just"/>
            <a:r>
              <a:rPr lang="en-US" sz="1600" dirty="0">
                <a:solidFill>
                  <a:schemeClr val="tx1"/>
                </a:solidFill>
              </a:rPr>
              <a:t>Macpherson's best-known contribution to political philosophy is the theory of "possessive individualism", in which an individual is conceived as the sole proprietor of his or her skills and owes nothing to society for them. These skills (and those of others) are a commodity to be bought and sold on the open market, and in such a society is demonstrated a selfish and unending thirst for consumption which is considered the crucial core of human nature. Macpherson spent most of his career battling these premises, but perhaps the greatest single exposition of this view can be found in </a:t>
            </a:r>
            <a:r>
              <a:rPr lang="en-US" sz="1600" i="1" dirty="0">
                <a:solidFill>
                  <a:schemeClr val="tx1"/>
                </a:solidFill>
              </a:rPr>
              <a:t>The Political Theory of Possessive Individualism</a:t>
            </a:r>
            <a:r>
              <a:rPr lang="en-US" sz="1600" dirty="0">
                <a:solidFill>
                  <a:schemeClr val="tx1"/>
                </a:solidFill>
              </a:rPr>
              <a:t>, where Macpherson examines the function of this particular kind of individualism in </a:t>
            </a:r>
            <a:r>
              <a:rPr lang="en-US" sz="1600" dirty="0">
                <a:solidFill>
                  <a:schemeClr val="tx1"/>
                </a:solidFill>
                <a:hlinkClick r:id="rId2" tooltip="Thomas Hobbes"/>
              </a:rPr>
              <a:t>Hobbes</a:t>
            </a:r>
            <a:r>
              <a:rPr lang="en-US" sz="1600" dirty="0">
                <a:solidFill>
                  <a:schemeClr val="tx1"/>
                </a:solidFill>
              </a:rPr>
              <a:t>, </a:t>
            </a:r>
            <a:r>
              <a:rPr lang="en-US" sz="1600" dirty="0">
                <a:solidFill>
                  <a:schemeClr val="tx1"/>
                </a:solidFill>
                <a:hlinkClick r:id="rId3" tooltip="James Harrington (author)"/>
              </a:rPr>
              <a:t>Harrington</a:t>
            </a:r>
            <a:r>
              <a:rPr lang="en-US" sz="1600" dirty="0">
                <a:solidFill>
                  <a:schemeClr val="tx1"/>
                </a:solidFill>
              </a:rPr>
              <a:t> and </a:t>
            </a:r>
            <a:r>
              <a:rPr lang="en-US" sz="1600" dirty="0">
                <a:solidFill>
                  <a:schemeClr val="tx1"/>
                </a:solidFill>
                <a:hlinkClick r:id="rId4" tooltip="John Locke"/>
              </a:rPr>
              <a:t>Locke</a:t>
            </a:r>
            <a:r>
              <a:rPr lang="en-US" sz="1600" dirty="0">
                <a:solidFill>
                  <a:schemeClr val="tx1"/>
                </a:solidFill>
              </a:rPr>
              <a:t> (and several writers in between, including the </a:t>
            </a:r>
            <a:r>
              <a:rPr lang="en-US" sz="1600" dirty="0" err="1">
                <a:solidFill>
                  <a:schemeClr val="tx1"/>
                </a:solidFill>
                <a:hlinkClick r:id="rId5" tooltip="Levellers"/>
              </a:rPr>
              <a:t>Levellers</a:t>
            </a:r>
            <a:r>
              <a:rPr lang="en-US" sz="1600" dirty="0">
                <a:solidFill>
                  <a:schemeClr val="tx1"/>
                </a:solidFill>
              </a:rPr>
              <a:t>) and its resulting pervasiveness throughout most liberal literature of the period. An avowed socialist, he believed that this culture of possessive individualism prevented individuals from developing their powers of rationality, moral judgment, contemplation and even friendship and love. These were the "truly human powers," Macpherson </a:t>
            </a:r>
            <a:r>
              <a:rPr lang="en-US" sz="1600" dirty="0" smtClean="0">
                <a:solidFill>
                  <a:schemeClr val="tx1"/>
                </a:solidFill>
              </a:rPr>
              <a:t>claimed.</a:t>
            </a:r>
            <a:endParaRPr lang="en-US" sz="1600" dirty="0">
              <a:solidFill>
                <a:schemeClr val="tx1"/>
              </a:solidFill>
            </a:endParaRPr>
          </a:p>
        </p:txBody>
      </p:sp>
    </p:spTree>
    <p:extLst>
      <p:ext uri="{BB962C8B-B14F-4D97-AF65-F5344CB8AC3E}">
        <p14:creationId xmlns:p14="http://schemas.microsoft.com/office/powerpoint/2010/main" val="425849798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66</TotalTime>
  <Words>1223</Words>
  <Application>Microsoft Office PowerPoint</Application>
  <PresentationFormat>Widescreen</PresentationFormat>
  <Paragraphs>60</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Aharoni</vt:lpstr>
      <vt:lpstr>Arial</vt:lpstr>
      <vt:lpstr>Century Gothic</vt:lpstr>
      <vt:lpstr>Times New Roman</vt:lpstr>
      <vt:lpstr>Wingdings 3</vt:lpstr>
      <vt:lpstr>Wisp</vt:lpstr>
      <vt:lpstr>C.B. Macpherson’s Possessive Individualism</vt:lpstr>
      <vt:lpstr>C. B. Macpherson was a political philosopher who placed a genuinely novel interpretation on the history of political thought in The Political Theory of Possessive Individualism: Hobbes to Locke  </vt:lpstr>
      <vt:lpstr> Its possessive quality is found in its conception of the individual as essentially the proprietor of his own person or capacities, owing nothing to society for them. The individual was seen neither as a moral whole, nor as part of larger social whole, but as an owner of himself. </vt:lpstr>
      <vt:lpstr>Here is his formulation late in the book:</vt:lpstr>
      <vt:lpstr>Fundamentally, Macpherson is interested in helping to formulate a political theory that lays a powerful normative base for social democracy.  </vt:lpstr>
      <vt:lpstr>What Macpherson means by a model here needs some careful interpretation. He refers to it as an "ideal type"</vt:lpstr>
      <vt:lpstr>It is worthwhile drawing out the connections between possessive individualism and conservative libertarian political groups</vt:lpstr>
      <vt:lpstr>In opposition to Possessive individualism, those who favor a more expansive vision of a democratic society have several core values that conflict with these. These are: </vt:lpstr>
      <vt:lpstr>Conclusion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C.B Macpherson’s Possessive Individualism</dc:title>
  <dc:creator>SM-PC</dc:creator>
  <cp:lastModifiedBy>SM-PC</cp:lastModifiedBy>
  <cp:revision>12</cp:revision>
  <dcterms:created xsi:type="dcterms:W3CDTF">2019-10-22T21:07:52Z</dcterms:created>
  <dcterms:modified xsi:type="dcterms:W3CDTF">2019-11-15T23:39:16Z</dcterms:modified>
</cp:coreProperties>
</file>