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64" r:id="rId4"/>
    <p:sldId id="258" r:id="rId5"/>
    <p:sldId id="259" r:id="rId6"/>
    <p:sldId id="260" r:id="rId7"/>
    <p:sldId id="261" r:id="rId8"/>
    <p:sldId id="262"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CC"/>
    <a:srgbClr val="AB3DA6"/>
    <a:srgbClr val="F67B00"/>
    <a:srgbClr val="0000FF"/>
    <a:srgbClr val="FF3300"/>
    <a:srgbClr val="0066FF"/>
    <a:srgbClr val="CC3399"/>
    <a:srgbClr val="FF158A"/>
    <a:srgbClr val="00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s://en.wikipedia.org/wiki/Guanosine_triphosphate" TargetMode="External"/><Relationship Id="rId3" Type="http://schemas.openxmlformats.org/officeDocument/2006/relationships/hyperlink" Target="https://en.wikipedia.org/wiki/Plant" TargetMode="External"/><Relationship Id="rId7" Type="http://schemas.openxmlformats.org/officeDocument/2006/relationships/hyperlink" Target="https://en.wikipedia.org/wiki/Adenosine_triphosphate" TargetMode="External"/><Relationship Id="rId2" Type="http://schemas.openxmlformats.org/officeDocument/2006/relationships/hyperlink" Target="https://en.wikipedia.org/wiki/Genes" TargetMode="External"/><Relationship Id="rId1" Type="http://schemas.openxmlformats.org/officeDocument/2006/relationships/slideLayout" Target="../slideLayouts/slideLayout7.xml"/><Relationship Id="rId6" Type="http://schemas.openxmlformats.org/officeDocument/2006/relationships/hyperlink" Target="https://en.wikipedia.org/wiki/Pathogen" TargetMode="External"/><Relationship Id="rId5" Type="http://schemas.openxmlformats.org/officeDocument/2006/relationships/hyperlink" Target="https://en.wikipedia.org/wiki/Plant_disease_resistance" TargetMode="External"/><Relationship Id="rId4" Type="http://schemas.openxmlformats.org/officeDocument/2006/relationships/hyperlink" Target="https://en.wikipedia.org/wiki/Genome" TargetMode="External"/><Relationship Id="rId9" Type="http://schemas.openxmlformats.org/officeDocument/2006/relationships/image" Target="../media/image1.png"/></Relationships>
</file>

<file path=ppt/slides/_rels/slide3.xml.rels><?xml version="1.0" encoding="UTF-8" standalone="yes"?>
<Relationships xmlns="http://schemas.openxmlformats.org/package/2006/relationships"><Relationship Id="rId8" Type="http://schemas.openxmlformats.org/officeDocument/2006/relationships/hyperlink" Target="https://en.wikipedia.org/wiki/Serine/threonine-specific_protein_kinase" TargetMode="External"/><Relationship Id="rId3" Type="http://schemas.openxmlformats.org/officeDocument/2006/relationships/hyperlink" Target="https://en.wikipedia.org/wiki/Pathogen-associated_molecular_pattern" TargetMode="External"/><Relationship Id="rId7" Type="http://schemas.openxmlformats.org/officeDocument/2006/relationships/hyperlink" Target="https://en.wikipedia.org/wiki/Single-pass_transmembrane_proteins" TargetMode="External"/><Relationship Id="rId2" Type="http://schemas.openxmlformats.org/officeDocument/2006/relationships/hyperlink" Target="https://en.wikipedia.org/w/index.php?title=Avr_gene&amp;action=edit&amp;redlink=1" TargetMode="External"/><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hyperlink" Target="https://en.wikipedia.org/wiki/Toxin" TargetMode="External"/><Relationship Id="rId4" Type="http://schemas.openxmlformats.org/officeDocument/2006/relationships/hyperlink" Target="https://en.wikipedia.org/wiki/Enzyme" TargetMode="External"/><Relationship Id="rId9" Type="http://schemas.openxmlformats.org/officeDocument/2006/relationships/hyperlink" Target="https://en.wikipedia.org/wiki/Toll-like_receptor"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4876800"/>
            <a:ext cx="6400800" cy="1752600"/>
          </a:xfrm>
        </p:spPr>
        <p:txBody>
          <a:bodyPr/>
          <a:lstStyle/>
          <a:p>
            <a:r>
              <a:rPr lang="en-IN" dirty="0" smtClean="0"/>
              <a:t>Dr. </a:t>
            </a:r>
            <a:r>
              <a:rPr lang="en-IN" dirty="0" err="1" smtClean="0"/>
              <a:t>Nandini</a:t>
            </a:r>
            <a:r>
              <a:rPr lang="en-IN" dirty="0" smtClean="0"/>
              <a:t> </a:t>
            </a:r>
            <a:r>
              <a:rPr lang="en-IN" dirty="0" err="1" smtClean="0"/>
              <a:t>Ghosh</a:t>
            </a:r>
            <a:endParaRPr lang="en-IN" dirty="0"/>
          </a:p>
        </p:txBody>
      </p:sp>
      <p:sp>
        <p:nvSpPr>
          <p:cNvPr id="4" name="Title 1"/>
          <p:cNvSpPr txBox="1">
            <a:spLocks/>
          </p:cNvSpPr>
          <p:nvPr/>
        </p:nvSpPr>
        <p:spPr>
          <a:xfrm>
            <a:off x="685800" y="1219200"/>
            <a:ext cx="7772400" cy="25908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IN" sz="2800" b="0" i="0" u="none" strike="noStrike" kern="1200" cap="none" spc="0" normalizeH="0" baseline="0" noProof="0" dirty="0" smtClean="0">
                <a:ln>
                  <a:noFill/>
                </a:ln>
                <a:solidFill>
                  <a:schemeClr val="tx1"/>
                </a:solidFill>
                <a:effectLst/>
                <a:uLnTx/>
                <a:uFillTx/>
                <a:latin typeface="+mj-lt"/>
                <a:ea typeface="+mj-ea"/>
                <a:cs typeface="+mj-cs"/>
              </a:rPr>
              <a:t>Microbiology</a:t>
            </a:r>
            <a:br>
              <a:rPr kumimoji="0" lang="en-IN" sz="2800" b="0" i="0" u="none" strike="noStrike" kern="1200" cap="none" spc="0" normalizeH="0" baseline="0" noProof="0" dirty="0" smtClean="0">
                <a:ln>
                  <a:noFill/>
                </a:ln>
                <a:solidFill>
                  <a:schemeClr val="tx1"/>
                </a:solidFill>
                <a:effectLst/>
                <a:uLnTx/>
                <a:uFillTx/>
                <a:latin typeface="+mj-lt"/>
                <a:ea typeface="+mj-ea"/>
                <a:cs typeface="+mj-cs"/>
              </a:rPr>
            </a:br>
            <a:r>
              <a:rPr kumimoji="0" lang="en-IN" sz="2800" b="0" i="0" u="none" strike="noStrike" kern="1200" cap="none" spc="0" normalizeH="0" baseline="0" noProof="0" dirty="0" smtClean="0">
                <a:ln>
                  <a:noFill/>
                </a:ln>
                <a:solidFill>
                  <a:schemeClr val="tx1"/>
                </a:solidFill>
                <a:effectLst/>
                <a:uLnTx/>
                <a:uFillTx/>
                <a:latin typeface="+mj-lt"/>
                <a:ea typeface="+mj-ea"/>
                <a:cs typeface="+mj-cs"/>
              </a:rPr>
              <a:t>2</a:t>
            </a:r>
            <a:r>
              <a:rPr kumimoji="0" lang="en-IN" sz="2800" b="0" i="0" u="none" strike="noStrike" kern="1200" cap="none" spc="0" normalizeH="0" baseline="30000" noProof="0" dirty="0" smtClean="0">
                <a:ln>
                  <a:noFill/>
                </a:ln>
                <a:solidFill>
                  <a:schemeClr val="tx1"/>
                </a:solidFill>
                <a:effectLst/>
                <a:uLnTx/>
                <a:uFillTx/>
                <a:latin typeface="+mj-lt"/>
                <a:ea typeface="+mj-ea"/>
                <a:cs typeface="+mj-cs"/>
              </a:rPr>
              <a:t>nd</a:t>
            </a:r>
            <a:r>
              <a:rPr kumimoji="0" lang="en-IN" sz="2800" b="0" i="0" u="none" strike="noStrike" kern="1200" cap="none" spc="0" normalizeH="0" baseline="0" noProof="0" dirty="0" smtClean="0">
                <a:ln>
                  <a:noFill/>
                </a:ln>
                <a:solidFill>
                  <a:schemeClr val="tx1"/>
                </a:solidFill>
                <a:effectLst/>
                <a:uLnTx/>
                <a:uFillTx/>
                <a:latin typeface="+mj-lt"/>
                <a:ea typeface="+mj-ea"/>
                <a:cs typeface="+mj-cs"/>
              </a:rPr>
              <a:t> Semester</a:t>
            </a:r>
            <a:br>
              <a:rPr kumimoji="0" lang="en-IN" sz="2800" b="0" i="0" u="none" strike="noStrike" kern="1200" cap="none" spc="0" normalizeH="0" baseline="0" noProof="0" dirty="0" smtClean="0">
                <a:ln>
                  <a:noFill/>
                </a:ln>
                <a:solidFill>
                  <a:schemeClr val="tx1"/>
                </a:solidFill>
                <a:effectLst/>
                <a:uLnTx/>
                <a:uFillTx/>
                <a:latin typeface="+mj-lt"/>
                <a:ea typeface="+mj-ea"/>
                <a:cs typeface="+mj-cs"/>
              </a:rPr>
            </a:br>
            <a:r>
              <a:rPr kumimoji="0" lang="en-IN" sz="2800" b="0" i="0" u="none" strike="noStrike" kern="1200" cap="none" spc="0" normalizeH="0" baseline="0" noProof="0" dirty="0" smtClean="0">
                <a:ln>
                  <a:noFill/>
                </a:ln>
                <a:solidFill>
                  <a:schemeClr val="tx1"/>
                </a:solidFill>
                <a:effectLst/>
                <a:uLnTx/>
                <a:uFillTx/>
                <a:latin typeface="+mj-lt"/>
                <a:ea typeface="+mj-ea"/>
                <a:cs typeface="+mj-cs"/>
              </a:rPr>
              <a:t>MCB 201 A</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IN" sz="2800" b="0" i="0" u="none" strike="noStrike" kern="1200" cap="none" spc="0" normalizeH="0" baseline="0" noProof="0" dirty="0" smtClean="0">
                <a:ln>
                  <a:noFill/>
                </a:ln>
                <a:solidFill>
                  <a:schemeClr val="tx1"/>
                </a:solidFill>
                <a:effectLst/>
                <a:uLnTx/>
                <a:uFillTx/>
                <a:latin typeface="+mj-lt"/>
                <a:ea typeface="+mj-ea"/>
                <a:cs typeface="+mj-cs"/>
              </a:rPr>
              <a:t/>
            </a:r>
            <a:br>
              <a:rPr kumimoji="0" lang="en-IN" sz="2800" b="0" i="0" u="none" strike="noStrike" kern="1200" cap="none" spc="0" normalizeH="0" baseline="0" noProof="0" dirty="0" smtClean="0">
                <a:ln>
                  <a:noFill/>
                </a:ln>
                <a:solidFill>
                  <a:schemeClr val="tx1"/>
                </a:solidFill>
                <a:effectLst/>
                <a:uLnTx/>
                <a:uFillTx/>
                <a:latin typeface="+mj-lt"/>
                <a:ea typeface="+mj-ea"/>
                <a:cs typeface="+mj-cs"/>
              </a:rPr>
            </a:br>
            <a:r>
              <a:rPr kumimoji="0" lang="en-IN" sz="2800" b="0" i="0" u="none" strike="noStrike" kern="1200" cap="none" spc="0" normalizeH="0" baseline="0" noProof="0" dirty="0" smtClean="0">
                <a:ln>
                  <a:noFill/>
                </a:ln>
                <a:solidFill>
                  <a:schemeClr val="tx1"/>
                </a:solidFill>
                <a:effectLst/>
                <a:uLnTx/>
                <a:uFillTx/>
                <a:latin typeface="+mj-lt"/>
                <a:ea typeface="+mj-ea"/>
                <a:cs typeface="+mj-cs"/>
              </a:rPr>
              <a:t>Host pathogen interaction</a:t>
            </a:r>
            <a:br>
              <a:rPr kumimoji="0" lang="en-IN" sz="2800" b="0" i="0" u="none" strike="noStrike" kern="1200" cap="none" spc="0" normalizeH="0" baseline="0" noProof="0" dirty="0" smtClean="0">
                <a:ln>
                  <a:noFill/>
                </a:ln>
                <a:solidFill>
                  <a:schemeClr val="tx1"/>
                </a:solidFill>
                <a:effectLst/>
                <a:uLnTx/>
                <a:uFillTx/>
                <a:latin typeface="+mj-lt"/>
                <a:ea typeface="+mj-ea"/>
                <a:cs typeface="+mj-cs"/>
              </a:rPr>
            </a:br>
            <a:r>
              <a:rPr kumimoji="0" lang="en-IN" sz="2800" b="0" i="0" u="none" strike="noStrike" kern="1200" cap="none" spc="0" normalizeH="0" baseline="0" noProof="0" dirty="0" smtClean="0">
                <a:ln>
                  <a:noFill/>
                </a:ln>
                <a:solidFill>
                  <a:schemeClr val="tx1"/>
                </a:solidFill>
                <a:effectLst/>
                <a:uLnTx/>
                <a:uFillTx/>
                <a:latin typeface="+mj-lt"/>
                <a:ea typeface="+mj-ea"/>
                <a:cs typeface="+mj-cs"/>
              </a:rPr>
              <a:t/>
            </a:r>
            <a:br>
              <a:rPr kumimoji="0" lang="en-IN" sz="2800" b="0" i="0" u="none" strike="noStrike" kern="1200" cap="none" spc="0" normalizeH="0" baseline="0" noProof="0" dirty="0" smtClean="0">
                <a:ln>
                  <a:noFill/>
                </a:ln>
                <a:solidFill>
                  <a:schemeClr val="tx1"/>
                </a:solidFill>
                <a:effectLst/>
                <a:uLnTx/>
                <a:uFillTx/>
                <a:latin typeface="+mj-lt"/>
                <a:ea typeface="+mj-ea"/>
                <a:cs typeface="+mj-cs"/>
              </a:rPr>
            </a:br>
            <a:r>
              <a:rPr kumimoji="0" lang="en-IN" sz="2800" b="0" i="0" u="none" strike="noStrike" kern="1200" cap="none" spc="0" normalizeH="0" baseline="0" noProof="0" dirty="0" smtClean="0">
                <a:ln>
                  <a:noFill/>
                </a:ln>
                <a:solidFill>
                  <a:schemeClr val="tx1"/>
                </a:solidFill>
                <a:effectLst/>
                <a:uLnTx/>
                <a:uFillTx/>
                <a:latin typeface="+mj-lt"/>
                <a:ea typeface="+mj-ea"/>
                <a:cs typeface="+mj-cs"/>
              </a:rPr>
              <a:t>4. Plant diseases:</a:t>
            </a:r>
          </a:p>
          <a:p>
            <a:pPr lvl="0" algn="ctr">
              <a:spcBef>
                <a:spcPct val="0"/>
              </a:spcBef>
            </a:pPr>
            <a:r>
              <a:rPr lang="en-IN" sz="3200" dirty="0" smtClean="0"/>
              <a:t>Genetics of host‐ pathogen interactions, resistance genes</a:t>
            </a:r>
            <a:endParaRPr kumimoji="0" lang="en-IN" sz="28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52400"/>
            <a:ext cx="3276600" cy="6740307"/>
          </a:xfrm>
          <a:prstGeom prst="rect">
            <a:avLst/>
          </a:prstGeom>
        </p:spPr>
        <p:txBody>
          <a:bodyPr wrap="square">
            <a:spAutoFit/>
          </a:bodyPr>
          <a:lstStyle/>
          <a:p>
            <a:pPr algn="just">
              <a:buFont typeface="Arial" pitchFamily="34" charset="0"/>
              <a:buChar char="•"/>
            </a:pPr>
            <a:r>
              <a:rPr lang="en-IN" sz="1780" b="1" dirty="0" smtClean="0">
                <a:latin typeface="3ds" pitchFamily="2" charset="0"/>
              </a:rPr>
              <a:t>Resistance genes (R-Genes)</a:t>
            </a:r>
            <a:r>
              <a:rPr lang="en-IN" sz="1780" dirty="0" smtClean="0">
                <a:latin typeface="3ds" pitchFamily="2" charset="0"/>
              </a:rPr>
              <a:t> are </a:t>
            </a:r>
            <a:r>
              <a:rPr lang="en-IN" sz="1780" dirty="0" smtClean="0">
                <a:latin typeface="3ds" pitchFamily="2" charset="0"/>
                <a:hlinkClick r:id="rId2" tooltip="Genes"/>
              </a:rPr>
              <a:t>genes</a:t>
            </a:r>
            <a:r>
              <a:rPr lang="en-IN" sz="1780" dirty="0" smtClean="0">
                <a:latin typeface="3ds" pitchFamily="2" charset="0"/>
              </a:rPr>
              <a:t> in </a:t>
            </a:r>
            <a:r>
              <a:rPr lang="en-IN" sz="1780" dirty="0" smtClean="0">
                <a:latin typeface="3ds" pitchFamily="2" charset="0"/>
                <a:hlinkClick r:id="rId3" tooltip="Plant"/>
              </a:rPr>
              <a:t>plant</a:t>
            </a:r>
            <a:r>
              <a:rPr lang="en-IN" sz="1780" dirty="0" smtClean="0">
                <a:latin typeface="3ds" pitchFamily="2" charset="0"/>
              </a:rPr>
              <a:t> </a:t>
            </a:r>
            <a:r>
              <a:rPr lang="en-IN" sz="1780" dirty="0" smtClean="0">
                <a:latin typeface="3ds" pitchFamily="2" charset="0"/>
                <a:hlinkClick r:id="rId4" tooltip="Genome"/>
              </a:rPr>
              <a:t>genomes</a:t>
            </a:r>
            <a:r>
              <a:rPr lang="en-IN" sz="1780" dirty="0" smtClean="0">
                <a:latin typeface="3ds" pitchFamily="2" charset="0"/>
              </a:rPr>
              <a:t> that convey </a:t>
            </a:r>
            <a:r>
              <a:rPr lang="en-IN" sz="1780" dirty="0" smtClean="0">
                <a:latin typeface="3ds" pitchFamily="2" charset="0"/>
                <a:hlinkClick r:id="rId5" tooltip="Plant disease resistance"/>
              </a:rPr>
              <a:t>plant disease resistance</a:t>
            </a:r>
            <a:r>
              <a:rPr lang="en-IN" sz="1780" dirty="0" smtClean="0">
                <a:latin typeface="3ds" pitchFamily="2" charset="0"/>
              </a:rPr>
              <a:t> against </a:t>
            </a:r>
            <a:r>
              <a:rPr lang="en-IN" sz="1780" dirty="0" smtClean="0">
                <a:latin typeface="3ds" pitchFamily="2" charset="0"/>
                <a:hlinkClick r:id="rId6" tooltip="Pathogen"/>
              </a:rPr>
              <a:t>pathogens</a:t>
            </a:r>
            <a:r>
              <a:rPr lang="en-IN" sz="1780" dirty="0" smtClean="0">
                <a:latin typeface="3ds" pitchFamily="2" charset="0"/>
              </a:rPr>
              <a:t> by producing R proteins. </a:t>
            </a:r>
          </a:p>
          <a:p>
            <a:pPr algn="just">
              <a:buFont typeface="Arial" pitchFamily="34" charset="0"/>
              <a:buChar char="•"/>
            </a:pPr>
            <a:r>
              <a:rPr lang="en-IN" sz="1780" dirty="0" smtClean="0">
                <a:latin typeface="3ds" pitchFamily="2" charset="0"/>
              </a:rPr>
              <a:t>The main class of R-genes consist of a </a:t>
            </a:r>
            <a:r>
              <a:rPr lang="en-IN" sz="1780" dirty="0" smtClean="0">
                <a:solidFill>
                  <a:srgbClr val="FF0000"/>
                </a:solidFill>
                <a:latin typeface="3ds" pitchFamily="2" charset="0"/>
              </a:rPr>
              <a:t>nucleotide binding site (NBS) </a:t>
            </a:r>
            <a:r>
              <a:rPr lang="en-IN" sz="1780" dirty="0" smtClean="0">
                <a:latin typeface="3ds" pitchFamily="2" charset="0"/>
              </a:rPr>
              <a:t>and </a:t>
            </a:r>
            <a:r>
              <a:rPr lang="en-IN" sz="1780" dirty="0" smtClean="0">
                <a:solidFill>
                  <a:srgbClr val="FF158A"/>
                </a:solidFill>
                <a:latin typeface="3ds" pitchFamily="2" charset="0"/>
              </a:rPr>
              <a:t>a </a:t>
            </a:r>
            <a:r>
              <a:rPr lang="en-IN" sz="1780" dirty="0" err="1" smtClean="0">
                <a:solidFill>
                  <a:srgbClr val="FF158A"/>
                </a:solidFill>
                <a:latin typeface="3ds" pitchFamily="2" charset="0"/>
              </a:rPr>
              <a:t>leucine</a:t>
            </a:r>
            <a:r>
              <a:rPr lang="en-IN" sz="1780" dirty="0" smtClean="0">
                <a:solidFill>
                  <a:srgbClr val="FF158A"/>
                </a:solidFill>
                <a:latin typeface="3ds" pitchFamily="2" charset="0"/>
              </a:rPr>
              <a:t> rich repeat (LRR) domain(s) </a:t>
            </a:r>
            <a:r>
              <a:rPr lang="en-IN" sz="1780" dirty="0" smtClean="0">
                <a:latin typeface="3ds" pitchFamily="2" charset="0"/>
              </a:rPr>
              <a:t>and are often referred to as (NB-LRR) R-genes. </a:t>
            </a:r>
          </a:p>
          <a:p>
            <a:pPr algn="just">
              <a:buFont typeface="Arial" pitchFamily="34" charset="0"/>
              <a:buChar char="•"/>
            </a:pPr>
            <a:r>
              <a:rPr lang="en-IN" sz="1780" dirty="0" smtClean="0">
                <a:latin typeface="3ds" pitchFamily="2" charset="0"/>
              </a:rPr>
              <a:t>Generally, the NB domain binds either </a:t>
            </a:r>
            <a:r>
              <a:rPr lang="en-IN" sz="1780" dirty="0" smtClean="0">
                <a:latin typeface="3ds" pitchFamily="2" charset="0"/>
                <a:hlinkClick r:id="rId7" tooltip="Adenosine triphosphate"/>
              </a:rPr>
              <a:t>ATP</a:t>
            </a:r>
            <a:r>
              <a:rPr lang="en-IN" sz="1780" dirty="0" smtClean="0">
                <a:latin typeface="3ds" pitchFamily="2" charset="0"/>
              </a:rPr>
              <a:t>/ADP or </a:t>
            </a:r>
            <a:r>
              <a:rPr lang="en-IN" sz="1780" dirty="0" smtClean="0">
                <a:latin typeface="3ds" pitchFamily="2" charset="0"/>
                <a:hlinkClick r:id="rId8" tooltip="Guanosine triphosphate"/>
              </a:rPr>
              <a:t>GTP</a:t>
            </a:r>
            <a:r>
              <a:rPr lang="en-IN" sz="1780" dirty="0" smtClean="0">
                <a:latin typeface="3ds" pitchFamily="2" charset="0"/>
              </a:rPr>
              <a:t>/GDP. The LRR domain is often involved in protein-protein interactions as well as </a:t>
            </a:r>
            <a:r>
              <a:rPr lang="en-IN" sz="1780" dirty="0" err="1" smtClean="0">
                <a:latin typeface="3ds" pitchFamily="2" charset="0"/>
              </a:rPr>
              <a:t>ligand</a:t>
            </a:r>
            <a:r>
              <a:rPr lang="en-IN" sz="1780" dirty="0" smtClean="0">
                <a:latin typeface="3ds" pitchFamily="2" charset="0"/>
              </a:rPr>
              <a:t> binding.</a:t>
            </a:r>
          </a:p>
          <a:p>
            <a:pPr algn="just">
              <a:buFont typeface="Arial" pitchFamily="34" charset="0"/>
              <a:buChar char="•"/>
            </a:pPr>
            <a:r>
              <a:rPr lang="en-IN" sz="1780" dirty="0" smtClean="0">
                <a:latin typeface="3ds" pitchFamily="2" charset="0"/>
              </a:rPr>
              <a:t> NB-LRR R-genes can be further subdivided into </a:t>
            </a:r>
            <a:r>
              <a:rPr lang="en-IN" sz="1780" dirty="0" smtClean="0">
                <a:solidFill>
                  <a:srgbClr val="FF0000"/>
                </a:solidFill>
                <a:latin typeface="3ds" pitchFamily="2" charset="0"/>
              </a:rPr>
              <a:t>toll interleukin 1 receptor </a:t>
            </a:r>
            <a:r>
              <a:rPr lang="en-IN" sz="1780" dirty="0" smtClean="0">
                <a:latin typeface="3ds" pitchFamily="2" charset="0"/>
              </a:rPr>
              <a:t>(TIR-NB-LRR) and </a:t>
            </a:r>
            <a:r>
              <a:rPr lang="en-IN" sz="1780" dirty="0" smtClean="0">
                <a:solidFill>
                  <a:srgbClr val="FF0000"/>
                </a:solidFill>
                <a:latin typeface="3ds" pitchFamily="2" charset="0"/>
              </a:rPr>
              <a:t>coiled-coil </a:t>
            </a:r>
            <a:r>
              <a:rPr lang="en-IN" sz="1780" dirty="0" smtClean="0">
                <a:latin typeface="3ds" pitchFamily="2" charset="0"/>
              </a:rPr>
              <a:t>(CC-NB-LRR).</a:t>
            </a:r>
          </a:p>
        </p:txBody>
      </p:sp>
      <p:pic>
        <p:nvPicPr>
          <p:cNvPr id="3" name="Picture 2"/>
          <p:cNvPicPr>
            <a:picLocks noChangeAspect="1" noChangeArrowheads="1"/>
          </p:cNvPicPr>
          <p:nvPr/>
        </p:nvPicPr>
        <p:blipFill>
          <a:blip r:embed="rId9"/>
          <a:srcRect l="14056" t="19792" r="33821" b="6250"/>
          <a:stretch>
            <a:fillRect/>
          </a:stretch>
        </p:blipFill>
        <p:spPr bwMode="auto">
          <a:xfrm>
            <a:off x="3221864" y="914400"/>
            <a:ext cx="5922136" cy="4724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281255"/>
            <a:ext cx="3733800" cy="5586145"/>
          </a:xfrm>
          <a:prstGeom prst="rect">
            <a:avLst/>
          </a:prstGeom>
        </p:spPr>
        <p:txBody>
          <a:bodyPr wrap="square">
            <a:spAutoFit/>
          </a:bodyPr>
          <a:lstStyle/>
          <a:p>
            <a:pPr>
              <a:buFont typeface="Arial" pitchFamily="34" charset="0"/>
              <a:buChar char="•"/>
            </a:pPr>
            <a:r>
              <a:rPr lang="en-IN" sz="1700" dirty="0" smtClean="0">
                <a:latin typeface="3ds" pitchFamily="2" charset="0"/>
              </a:rPr>
              <a:t>Resistance can be conveyed through a number of mechanisms including:</a:t>
            </a:r>
          </a:p>
          <a:p>
            <a:pPr>
              <a:buFont typeface="Arial" pitchFamily="34" charset="0"/>
              <a:buChar char="•"/>
            </a:pPr>
            <a:r>
              <a:rPr lang="en-IN" sz="1700" dirty="0" smtClean="0">
                <a:latin typeface="3ds" pitchFamily="2" charset="0"/>
              </a:rPr>
              <a:t>The R protein interacts directly with an </a:t>
            </a:r>
            <a:r>
              <a:rPr lang="en-IN" sz="1700" dirty="0" err="1" smtClean="0">
                <a:latin typeface="3ds" pitchFamily="2" charset="0"/>
                <a:hlinkClick r:id="rId2" tooltip="Avr gene (page does not exist)"/>
              </a:rPr>
              <a:t>Avr</a:t>
            </a:r>
            <a:r>
              <a:rPr lang="en-IN" sz="1700" dirty="0" smtClean="0">
                <a:latin typeface="3ds" pitchFamily="2" charset="0"/>
                <a:hlinkClick r:id="rId2" tooltip="Avr gene (page does not exist)"/>
              </a:rPr>
              <a:t> gene</a:t>
            </a:r>
            <a:r>
              <a:rPr lang="en-IN" sz="1700" dirty="0" smtClean="0">
                <a:latin typeface="3ds" pitchFamily="2" charset="0"/>
              </a:rPr>
              <a:t> (</a:t>
            </a:r>
            <a:r>
              <a:rPr lang="en-IN" sz="1700" dirty="0" err="1" smtClean="0">
                <a:latin typeface="3ds" pitchFamily="2" charset="0"/>
              </a:rPr>
              <a:t>Avirulence</a:t>
            </a:r>
            <a:r>
              <a:rPr lang="en-IN" sz="1700" dirty="0" smtClean="0">
                <a:latin typeface="3ds" pitchFamily="2" charset="0"/>
              </a:rPr>
              <a:t> gene) product of a pathogen</a:t>
            </a:r>
          </a:p>
          <a:p>
            <a:pPr>
              <a:buFont typeface="Arial" pitchFamily="34" charset="0"/>
              <a:buChar char="•"/>
            </a:pPr>
            <a:r>
              <a:rPr lang="en-IN" sz="1700" dirty="0" smtClean="0">
                <a:latin typeface="3ds" pitchFamily="2" charset="0"/>
              </a:rPr>
              <a:t>The R protein guards another protein that detects degradation by an </a:t>
            </a:r>
            <a:r>
              <a:rPr lang="en-IN" sz="1700" dirty="0" err="1" smtClean="0">
                <a:latin typeface="3ds" pitchFamily="2" charset="0"/>
              </a:rPr>
              <a:t>Avr</a:t>
            </a:r>
            <a:r>
              <a:rPr lang="en-IN" sz="1700" dirty="0" smtClean="0">
                <a:latin typeface="3ds" pitchFamily="2" charset="0"/>
              </a:rPr>
              <a:t> gene.</a:t>
            </a:r>
          </a:p>
          <a:p>
            <a:pPr>
              <a:buFont typeface="Arial" pitchFamily="34" charset="0"/>
              <a:buChar char="•"/>
            </a:pPr>
            <a:r>
              <a:rPr lang="en-IN" sz="1700" dirty="0" smtClean="0">
                <a:latin typeface="3ds" pitchFamily="2" charset="0"/>
              </a:rPr>
              <a:t>The R protein may detect a </a:t>
            </a:r>
            <a:r>
              <a:rPr lang="en-IN" sz="1700" dirty="0" smtClean="0">
                <a:latin typeface="3ds" pitchFamily="2" charset="0"/>
                <a:hlinkClick r:id="rId3" tooltip="Pathogen-associated molecular pattern"/>
              </a:rPr>
              <a:t>Pathogen-Associated Molecular Pattern</a:t>
            </a:r>
            <a:r>
              <a:rPr lang="en-IN" sz="1700" dirty="0" smtClean="0">
                <a:latin typeface="3ds" pitchFamily="2" charset="0"/>
              </a:rPr>
              <a:t> or PAMP (alternatively called MAMP for microbe-associated molecular pattern).</a:t>
            </a:r>
          </a:p>
          <a:p>
            <a:pPr>
              <a:buFont typeface="Arial" pitchFamily="34" charset="0"/>
              <a:buChar char="•"/>
            </a:pPr>
            <a:r>
              <a:rPr lang="en-IN" sz="1700" dirty="0" smtClean="0">
                <a:latin typeface="3ds" pitchFamily="2" charset="0"/>
              </a:rPr>
              <a:t>The R gene encodes </a:t>
            </a:r>
            <a:r>
              <a:rPr lang="en-IN" sz="1700" dirty="0" smtClean="0">
                <a:latin typeface="3ds" pitchFamily="2" charset="0"/>
                <a:hlinkClick r:id="rId4" tooltip="Enzyme"/>
              </a:rPr>
              <a:t>enzyme</a:t>
            </a:r>
            <a:r>
              <a:rPr lang="en-IN" sz="1700" dirty="0" smtClean="0">
                <a:latin typeface="3ds" pitchFamily="2" charset="0"/>
              </a:rPr>
              <a:t> that degrades a </a:t>
            </a:r>
            <a:r>
              <a:rPr lang="en-IN" sz="1700" dirty="0" smtClean="0">
                <a:latin typeface="3ds" pitchFamily="2" charset="0"/>
                <a:hlinkClick r:id="rId5" tooltip="Toxin"/>
              </a:rPr>
              <a:t>toxin</a:t>
            </a:r>
            <a:r>
              <a:rPr lang="en-IN" sz="1700" dirty="0" smtClean="0">
                <a:latin typeface="3ds" pitchFamily="2" charset="0"/>
              </a:rPr>
              <a:t> produced by a pathogen.</a:t>
            </a:r>
          </a:p>
          <a:p>
            <a:r>
              <a:rPr lang="en-IN" sz="1700" dirty="0" smtClean="0">
                <a:latin typeface="3ds" pitchFamily="2" charset="0"/>
              </a:rPr>
              <a:t>Once the R protein has detected the presence of a pathogen, the plant can mount a defence against the pathogen. </a:t>
            </a:r>
          </a:p>
        </p:txBody>
      </p:sp>
      <p:pic>
        <p:nvPicPr>
          <p:cNvPr id="1027" name="Picture 3"/>
          <p:cNvPicPr>
            <a:picLocks noChangeAspect="1" noChangeArrowheads="1"/>
          </p:cNvPicPr>
          <p:nvPr/>
        </p:nvPicPr>
        <p:blipFill>
          <a:blip r:embed="rId6"/>
          <a:srcRect l="12884" r="12738"/>
          <a:stretch>
            <a:fillRect/>
          </a:stretch>
        </p:blipFill>
        <p:spPr bwMode="auto">
          <a:xfrm>
            <a:off x="3657600" y="914400"/>
            <a:ext cx="5443538" cy="4114800"/>
          </a:xfrm>
          <a:prstGeom prst="rect">
            <a:avLst/>
          </a:prstGeom>
          <a:noFill/>
          <a:ln w="9525">
            <a:noFill/>
            <a:miter lim="800000"/>
            <a:headEnd/>
            <a:tailEnd/>
          </a:ln>
          <a:effectLst/>
        </p:spPr>
      </p:pic>
      <p:sp>
        <p:nvSpPr>
          <p:cNvPr id="5" name="Rectangle 4"/>
          <p:cNvSpPr/>
          <p:nvPr/>
        </p:nvSpPr>
        <p:spPr>
          <a:xfrm>
            <a:off x="0" y="5719227"/>
            <a:ext cx="9144000" cy="1138773"/>
          </a:xfrm>
          <a:prstGeom prst="rect">
            <a:avLst/>
          </a:prstGeom>
        </p:spPr>
        <p:txBody>
          <a:bodyPr wrap="square">
            <a:spAutoFit/>
          </a:bodyPr>
          <a:lstStyle/>
          <a:p>
            <a:r>
              <a:rPr lang="en-IN" sz="1700" dirty="0" smtClean="0">
                <a:latin typeface="3ds" pitchFamily="2" charset="0"/>
              </a:rPr>
              <a:t>Because R genes confer resistance against specific pathogens, it is possible to transfer an R gene from one plant to another and make a plant resistant to a particular pathogen.</a:t>
            </a:r>
          </a:p>
          <a:p>
            <a:pPr>
              <a:buFont typeface="Arial" pitchFamily="34" charset="0"/>
              <a:buChar char="•"/>
            </a:pPr>
            <a:r>
              <a:rPr lang="en-IN" sz="1700" dirty="0" smtClean="0">
                <a:latin typeface="3ds" pitchFamily="2" charset="0"/>
              </a:rPr>
              <a:t>Many plant resistance proteins are single-pass </a:t>
            </a:r>
            <a:r>
              <a:rPr lang="en-IN" sz="1700" dirty="0" err="1" smtClean="0">
                <a:latin typeface="3ds" pitchFamily="2" charset="0"/>
                <a:hlinkClick r:id="rId7" tooltip="Single-pass transmembrane proteins"/>
              </a:rPr>
              <a:t>single-pass</a:t>
            </a:r>
            <a:r>
              <a:rPr lang="en-IN" sz="1700" dirty="0" smtClean="0">
                <a:latin typeface="3ds" pitchFamily="2" charset="0"/>
                <a:hlinkClick r:id="rId7" tooltip="Single-pass transmembrane proteins"/>
              </a:rPr>
              <a:t> </a:t>
            </a:r>
            <a:r>
              <a:rPr lang="en-IN" sz="1700" dirty="0" err="1" smtClean="0">
                <a:latin typeface="3ds" pitchFamily="2" charset="0"/>
                <a:hlinkClick r:id="rId7" tooltip="Single-pass transmembrane proteins"/>
              </a:rPr>
              <a:t>transmembrane</a:t>
            </a:r>
            <a:r>
              <a:rPr lang="en-IN" sz="1700" dirty="0" smtClean="0">
                <a:latin typeface="3ds" pitchFamily="2" charset="0"/>
                <a:hlinkClick r:id="rId7" tooltip="Single-pass transmembrane proteins"/>
              </a:rPr>
              <a:t> proteins</a:t>
            </a:r>
            <a:r>
              <a:rPr lang="en-IN" sz="1700" dirty="0" smtClean="0">
                <a:latin typeface="3ds" pitchFamily="2" charset="0"/>
              </a:rPr>
              <a:t> that belong to </a:t>
            </a:r>
            <a:r>
              <a:rPr lang="en-IN" sz="1700" dirty="0" smtClean="0">
                <a:latin typeface="3ds" pitchFamily="2" charset="0"/>
                <a:hlinkClick r:id="rId8" tooltip="Serine/threonine-specific protein kinase"/>
              </a:rPr>
              <a:t>receptor kinases</a:t>
            </a:r>
            <a:r>
              <a:rPr lang="en-IN" sz="1700" dirty="0" smtClean="0">
                <a:latin typeface="3ds" pitchFamily="2" charset="0"/>
              </a:rPr>
              <a:t> and </a:t>
            </a:r>
            <a:r>
              <a:rPr lang="en-IN" sz="1700" dirty="0" smtClean="0">
                <a:latin typeface="3ds" pitchFamily="2" charset="0"/>
                <a:hlinkClick r:id="rId9" tooltip="Toll-like receptor"/>
              </a:rPr>
              <a:t>Toll-like receptors</a:t>
            </a:r>
            <a:r>
              <a:rPr lang="en-IN" sz="1700" dirty="0" smtClean="0">
                <a:latin typeface="3ds" pitchFamily="2" charset="0"/>
              </a:rPr>
              <a:t>.</a:t>
            </a:r>
            <a:endParaRPr lang="en-IN" sz="1700" dirty="0">
              <a:latin typeface="3ds" pitchFamily="2"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62091"/>
            <a:ext cx="9144000" cy="6001643"/>
          </a:xfrm>
          <a:prstGeom prst="rect">
            <a:avLst/>
          </a:prstGeom>
        </p:spPr>
        <p:txBody>
          <a:bodyPr wrap="square">
            <a:spAutoFit/>
          </a:bodyPr>
          <a:lstStyle/>
          <a:p>
            <a:pPr algn="ctr"/>
            <a:r>
              <a:rPr lang="en-IN" sz="2400" b="1" u="sng" dirty="0" smtClean="0">
                <a:solidFill>
                  <a:srgbClr val="FF66CC"/>
                </a:solidFill>
                <a:latin typeface="3ds" pitchFamily="2" charset="0"/>
              </a:rPr>
              <a:t>Background</a:t>
            </a:r>
          </a:p>
          <a:p>
            <a:pPr>
              <a:buFont typeface="Arial" pitchFamily="34" charset="0"/>
              <a:buChar char="•"/>
            </a:pPr>
            <a:r>
              <a:rPr lang="en-IN" dirty="0" smtClean="0">
                <a:latin typeface="3ds" pitchFamily="2" charset="0"/>
              </a:rPr>
              <a:t>R genes protein syntheses are a way of identifying the pathogen effectors and stop their infection throughout the plant system. </a:t>
            </a:r>
          </a:p>
          <a:p>
            <a:pPr>
              <a:buFont typeface="Arial" pitchFamily="34" charset="0"/>
              <a:buChar char="•"/>
            </a:pPr>
            <a:r>
              <a:rPr lang="en-IN" dirty="0" smtClean="0">
                <a:latin typeface="3ds" pitchFamily="2" charset="0"/>
              </a:rPr>
              <a:t>Molecules essential for pathogen </a:t>
            </a:r>
            <a:r>
              <a:rPr lang="en-IN" dirty="0" err="1" smtClean="0">
                <a:latin typeface="3ds" pitchFamily="2" charset="0"/>
              </a:rPr>
              <a:t>defense</a:t>
            </a:r>
            <a:r>
              <a:rPr lang="en-IN" dirty="0" smtClean="0">
                <a:latin typeface="3ds" pitchFamily="2" charset="0"/>
              </a:rPr>
              <a:t> are – </a:t>
            </a:r>
          </a:p>
          <a:p>
            <a:pPr lvl="1">
              <a:buFont typeface="Arial" pitchFamily="34" charset="0"/>
              <a:buChar char="•"/>
            </a:pPr>
            <a:r>
              <a:rPr lang="en-IN" dirty="0" smtClean="0">
                <a:latin typeface="3ds" pitchFamily="2" charset="0"/>
              </a:rPr>
              <a:t> </a:t>
            </a:r>
            <a:r>
              <a:rPr lang="en-IN" i="1" dirty="0" smtClean="0">
                <a:solidFill>
                  <a:srgbClr val="FF0000"/>
                </a:solidFill>
                <a:latin typeface="3ds" pitchFamily="2" charset="0"/>
              </a:rPr>
              <a:t>Pattern recognition receptors</a:t>
            </a:r>
            <a:r>
              <a:rPr lang="en-IN" dirty="0" smtClean="0">
                <a:solidFill>
                  <a:srgbClr val="FF0000"/>
                </a:solidFill>
                <a:latin typeface="3ds" pitchFamily="2" charset="0"/>
              </a:rPr>
              <a:t> (PRRs),</a:t>
            </a:r>
            <a:r>
              <a:rPr lang="en-IN" dirty="0" smtClean="0">
                <a:latin typeface="3ds" pitchFamily="2" charset="0"/>
              </a:rPr>
              <a:t> </a:t>
            </a:r>
          </a:p>
          <a:p>
            <a:pPr lvl="1">
              <a:buFont typeface="Arial" pitchFamily="34" charset="0"/>
              <a:buChar char="•"/>
            </a:pPr>
            <a:r>
              <a:rPr lang="en-IN" i="1" dirty="0" smtClean="0">
                <a:solidFill>
                  <a:srgbClr val="00B0F0"/>
                </a:solidFill>
                <a:latin typeface="3ds" pitchFamily="2" charset="0"/>
              </a:rPr>
              <a:t>Wall associated </a:t>
            </a:r>
            <a:r>
              <a:rPr lang="en-IN" i="1" dirty="0" err="1" smtClean="0">
                <a:solidFill>
                  <a:srgbClr val="00B0F0"/>
                </a:solidFill>
                <a:latin typeface="3ds" pitchFamily="2" charset="0"/>
              </a:rPr>
              <a:t>kinase</a:t>
            </a:r>
            <a:r>
              <a:rPr lang="en-IN" dirty="0" smtClean="0">
                <a:solidFill>
                  <a:srgbClr val="00B0F0"/>
                </a:solidFill>
                <a:latin typeface="3ds" pitchFamily="2" charset="0"/>
              </a:rPr>
              <a:t> (WAKs),</a:t>
            </a:r>
          </a:p>
          <a:p>
            <a:pPr lvl="1">
              <a:buFont typeface="Arial" pitchFamily="34" charset="0"/>
              <a:buChar char="•"/>
            </a:pPr>
            <a:r>
              <a:rPr lang="en-IN" dirty="0" smtClean="0">
                <a:latin typeface="3ds" pitchFamily="2" charset="0"/>
              </a:rPr>
              <a:t> </a:t>
            </a:r>
            <a:r>
              <a:rPr lang="en-IN" i="1" dirty="0" smtClean="0">
                <a:solidFill>
                  <a:srgbClr val="FF158A"/>
                </a:solidFill>
                <a:latin typeface="3ds" pitchFamily="2" charset="0"/>
              </a:rPr>
              <a:t>Receptors with nucleotide-binding domain (NLRs) </a:t>
            </a:r>
          </a:p>
          <a:p>
            <a:pPr lvl="1">
              <a:buFont typeface="Arial" pitchFamily="34" charset="0"/>
              <a:buChar char="•"/>
            </a:pPr>
            <a:r>
              <a:rPr lang="en-IN" i="1" dirty="0" err="1" smtClean="0">
                <a:solidFill>
                  <a:srgbClr val="0070C0"/>
                </a:solidFill>
                <a:latin typeface="3ds" pitchFamily="2" charset="0"/>
              </a:rPr>
              <a:t>Leucine</a:t>
            </a:r>
            <a:r>
              <a:rPr lang="en-IN" i="1" dirty="0" smtClean="0">
                <a:solidFill>
                  <a:srgbClr val="0070C0"/>
                </a:solidFill>
                <a:latin typeface="3ds" pitchFamily="2" charset="0"/>
              </a:rPr>
              <a:t>-rich repeats (LRRs)</a:t>
            </a:r>
            <a:r>
              <a:rPr lang="en-IN" i="1" dirty="0" smtClean="0">
                <a:latin typeface="3ds" pitchFamily="2" charset="0"/>
              </a:rPr>
              <a:t> </a:t>
            </a:r>
          </a:p>
          <a:p>
            <a:pPr>
              <a:buFont typeface="Arial" pitchFamily="34" charset="0"/>
              <a:buChar char="•"/>
            </a:pPr>
            <a:r>
              <a:rPr lang="en-IN" dirty="0" smtClean="0">
                <a:latin typeface="3ds" pitchFamily="2" charset="0"/>
              </a:rPr>
              <a:t>All these </a:t>
            </a:r>
            <a:r>
              <a:rPr lang="en-IN" dirty="0" smtClean="0">
                <a:solidFill>
                  <a:schemeClr val="accent6">
                    <a:lumMod val="75000"/>
                  </a:schemeClr>
                </a:solidFill>
                <a:latin typeface="3ds" pitchFamily="2" charset="0"/>
              </a:rPr>
              <a:t>R proteins play roles in detecting and recognizing pathogen effectors</a:t>
            </a:r>
            <a:r>
              <a:rPr lang="en-IN" dirty="0" smtClean="0">
                <a:latin typeface="3ds" pitchFamily="2" charset="0"/>
              </a:rPr>
              <a:t>, initiating multiple </a:t>
            </a:r>
            <a:r>
              <a:rPr lang="en-IN" dirty="0" smtClean="0">
                <a:solidFill>
                  <a:srgbClr val="CC3399"/>
                </a:solidFill>
                <a:latin typeface="3ds" pitchFamily="2" charset="0"/>
              </a:rPr>
              <a:t>signal transductions </a:t>
            </a:r>
            <a:r>
              <a:rPr lang="en-IN" dirty="0" smtClean="0">
                <a:latin typeface="3ds" pitchFamily="2" charset="0"/>
              </a:rPr>
              <a:t>inside the plant cell, these signals transductions will lead to different responses that will aid in </a:t>
            </a:r>
            <a:r>
              <a:rPr lang="en-IN" dirty="0" smtClean="0">
                <a:solidFill>
                  <a:srgbClr val="0066FF"/>
                </a:solidFill>
                <a:latin typeface="3ds" pitchFamily="2" charset="0"/>
              </a:rPr>
              <a:t>pathogen destruction </a:t>
            </a:r>
            <a:r>
              <a:rPr lang="en-IN" dirty="0" smtClean="0">
                <a:latin typeface="3ds" pitchFamily="2" charset="0"/>
              </a:rPr>
              <a:t>and </a:t>
            </a:r>
            <a:r>
              <a:rPr lang="en-IN" dirty="0" smtClean="0">
                <a:solidFill>
                  <a:srgbClr val="FF3300"/>
                </a:solidFill>
                <a:latin typeface="3ds" pitchFamily="2" charset="0"/>
              </a:rPr>
              <a:t>prevention of further infection</a:t>
            </a:r>
            <a:r>
              <a:rPr lang="en-IN" dirty="0" smtClean="0">
                <a:latin typeface="3ds" pitchFamily="2" charset="0"/>
              </a:rPr>
              <a:t>. These responses are:</a:t>
            </a:r>
          </a:p>
          <a:p>
            <a:pPr lvl="1">
              <a:buFont typeface="Arial" pitchFamily="34" charset="0"/>
              <a:buChar char="•"/>
            </a:pPr>
            <a:r>
              <a:rPr lang="en-IN" dirty="0" smtClean="0">
                <a:solidFill>
                  <a:srgbClr val="0000FF"/>
                </a:solidFill>
                <a:latin typeface="3ds" pitchFamily="2" charset="0"/>
              </a:rPr>
              <a:t>Production of Reactive Oxygen (ROS)</a:t>
            </a:r>
          </a:p>
          <a:p>
            <a:pPr lvl="1">
              <a:buFont typeface="Arial" pitchFamily="34" charset="0"/>
              <a:buChar char="•"/>
            </a:pPr>
            <a:r>
              <a:rPr lang="en-IN" dirty="0" smtClean="0">
                <a:solidFill>
                  <a:srgbClr val="F67B00"/>
                </a:solidFill>
                <a:latin typeface="3ds" pitchFamily="2" charset="0"/>
              </a:rPr>
              <a:t>Hypersensitive Response</a:t>
            </a:r>
          </a:p>
          <a:p>
            <a:pPr lvl="1">
              <a:buFont typeface="Arial" pitchFamily="34" charset="0"/>
              <a:buChar char="•"/>
            </a:pPr>
            <a:r>
              <a:rPr lang="en-IN" dirty="0" smtClean="0">
                <a:solidFill>
                  <a:srgbClr val="00B050"/>
                </a:solidFill>
                <a:latin typeface="3ds" pitchFamily="2" charset="0"/>
              </a:rPr>
              <a:t>Closure of the stomata</a:t>
            </a:r>
          </a:p>
          <a:p>
            <a:pPr lvl="1">
              <a:buFont typeface="Arial" pitchFamily="34" charset="0"/>
              <a:buChar char="•"/>
            </a:pPr>
            <a:r>
              <a:rPr lang="en-IN" dirty="0" smtClean="0">
                <a:solidFill>
                  <a:srgbClr val="AB3DA6"/>
                </a:solidFill>
                <a:latin typeface="3ds" pitchFamily="2" charset="0"/>
              </a:rPr>
              <a:t>Production of different chemical compounds (</a:t>
            </a:r>
            <a:r>
              <a:rPr lang="en-IN" dirty="0" err="1" smtClean="0">
                <a:solidFill>
                  <a:srgbClr val="AB3DA6"/>
                </a:solidFill>
                <a:latin typeface="3ds" pitchFamily="2" charset="0"/>
              </a:rPr>
              <a:t>terpenes</a:t>
            </a:r>
            <a:r>
              <a:rPr lang="en-IN" dirty="0" smtClean="0">
                <a:solidFill>
                  <a:srgbClr val="AB3DA6"/>
                </a:solidFill>
                <a:latin typeface="3ds" pitchFamily="2" charset="0"/>
              </a:rPr>
              <a:t>, </a:t>
            </a:r>
            <a:r>
              <a:rPr lang="en-IN" dirty="0" err="1" smtClean="0">
                <a:solidFill>
                  <a:srgbClr val="AB3DA6"/>
                </a:solidFill>
                <a:latin typeface="3ds" pitchFamily="2" charset="0"/>
              </a:rPr>
              <a:t>phenolic</a:t>
            </a:r>
            <a:r>
              <a:rPr lang="en-IN" dirty="0" smtClean="0">
                <a:solidFill>
                  <a:srgbClr val="AB3DA6"/>
                </a:solidFill>
                <a:latin typeface="3ds" pitchFamily="2" charset="0"/>
              </a:rPr>
              <a:t>, tannins, alkaloids, </a:t>
            </a:r>
            <a:r>
              <a:rPr lang="en-IN" dirty="0" err="1" smtClean="0">
                <a:solidFill>
                  <a:srgbClr val="AB3DA6"/>
                </a:solidFill>
                <a:latin typeface="3ds" pitchFamily="2" charset="0"/>
              </a:rPr>
              <a:t>phytoalexins</a:t>
            </a:r>
            <a:r>
              <a:rPr lang="en-IN" dirty="0" smtClean="0">
                <a:solidFill>
                  <a:srgbClr val="AB3DA6"/>
                </a:solidFill>
                <a:latin typeface="3ds" pitchFamily="2" charset="0"/>
              </a:rPr>
              <a:t>)</a:t>
            </a:r>
          </a:p>
          <a:p>
            <a:pPr>
              <a:buFont typeface="Arial" pitchFamily="34" charset="0"/>
              <a:buChar char="•"/>
            </a:pPr>
            <a:r>
              <a:rPr lang="en-IN" dirty="0" smtClean="0">
                <a:latin typeface="3ds" pitchFamily="2" charset="0"/>
              </a:rPr>
              <a:t>Plants have various mechanisms to prevent and detect pathogenic infections, but factors such as geography, environment, genetic, and timing can affect the recognition pattern of a pathogen or can have an effect on the recognition of </a:t>
            </a:r>
            <a:r>
              <a:rPr lang="en-IN" dirty="0" err="1" smtClean="0">
                <a:latin typeface="3ds" pitchFamily="2" charset="0"/>
              </a:rPr>
              <a:t>avirulent</a:t>
            </a:r>
            <a:r>
              <a:rPr lang="en-IN" dirty="0" smtClean="0">
                <a:latin typeface="3ds" pitchFamily="2" charset="0"/>
              </a:rPr>
              <a:t> (</a:t>
            </a:r>
            <a:r>
              <a:rPr lang="en-IN" dirty="0" err="1" smtClean="0">
                <a:latin typeface="3ds" pitchFamily="2" charset="0"/>
              </a:rPr>
              <a:t>avr</a:t>
            </a:r>
            <a:r>
              <a:rPr lang="en-IN" dirty="0" smtClean="0">
                <a:latin typeface="3ds" pitchFamily="2" charset="0"/>
              </a:rPr>
              <a:t>) pathogens in plants.</a:t>
            </a:r>
            <a:endParaRPr lang="en-IN" dirty="0">
              <a:latin typeface="3ds" pitchFamily="2"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32686"/>
            <a:ext cx="9144000" cy="4801314"/>
          </a:xfrm>
          <a:prstGeom prst="rect">
            <a:avLst/>
          </a:prstGeom>
        </p:spPr>
        <p:txBody>
          <a:bodyPr wrap="square">
            <a:spAutoFit/>
          </a:bodyPr>
          <a:lstStyle/>
          <a:p>
            <a:r>
              <a:rPr lang="en-IN" b="1" u="sng" dirty="0" smtClean="0"/>
              <a:t>Pathogen recognition</a:t>
            </a:r>
          </a:p>
          <a:p>
            <a:r>
              <a:rPr lang="en-IN" dirty="0" smtClean="0"/>
              <a:t>R genes synthesize proteins that will aid with the recognition of pathogenic effectors:</a:t>
            </a:r>
          </a:p>
          <a:p>
            <a:r>
              <a:rPr lang="en-IN" b="1" dirty="0" smtClean="0">
                <a:solidFill>
                  <a:srgbClr val="FF66CC"/>
                </a:solidFill>
              </a:rPr>
              <a:t>Pattern recognition receptors (PRRs)</a:t>
            </a:r>
          </a:p>
          <a:p>
            <a:pPr>
              <a:buFont typeface="Arial" pitchFamily="34" charset="0"/>
              <a:buChar char="•"/>
            </a:pPr>
            <a:r>
              <a:rPr lang="en-IN" dirty="0" smtClean="0"/>
              <a:t>This receptor is often composed of </a:t>
            </a:r>
            <a:r>
              <a:rPr lang="en-IN" dirty="0" err="1" smtClean="0"/>
              <a:t>leucine</a:t>
            </a:r>
            <a:r>
              <a:rPr lang="en-IN" dirty="0" smtClean="0"/>
              <a:t>-rich repeats (LRRs). </a:t>
            </a:r>
          </a:p>
          <a:p>
            <a:pPr>
              <a:buFont typeface="Arial" pitchFamily="34" charset="0"/>
              <a:buChar char="•"/>
            </a:pPr>
            <a:r>
              <a:rPr lang="en-IN" dirty="0" smtClean="0"/>
              <a:t>LRRs can recognise wide range of bacterial (proteins), fungal (carbohydrates) and virulent (nucleic acids) recognition molecules, but each LRRs can detect very specific molecule. </a:t>
            </a:r>
          </a:p>
          <a:p>
            <a:pPr>
              <a:buFont typeface="Arial" pitchFamily="34" charset="0"/>
              <a:buChar char="•"/>
            </a:pPr>
            <a:r>
              <a:rPr lang="en-IN" dirty="0" smtClean="0"/>
              <a:t>The ability of PRRs to recognize various pathogenic components relies on a regulatory protein called </a:t>
            </a:r>
            <a:r>
              <a:rPr lang="en-IN" dirty="0" err="1" smtClean="0"/>
              <a:t>brassinosteroid</a:t>
            </a:r>
            <a:r>
              <a:rPr lang="en-IN" dirty="0" smtClean="0"/>
              <a:t> insensitive 1 –associated receptor </a:t>
            </a:r>
            <a:r>
              <a:rPr lang="en-IN" dirty="0" err="1" smtClean="0"/>
              <a:t>kinase</a:t>
            </a:r>
            <a:r>
              <a:rPr lang="en-IN" dirty="0" smtClean="0"/>
              <a:t> (BAK1). </a:t>
            </a:r>
          </a:p>
          <a:p>
            <a:pPr>
              <a:buFont typeface="Arial" pitchFamily="34" charset="0"/>
              <a:buChar char="•"/>
            </a:pPr>
            <a:r>
              <a:rPr lang="en-IN" dirty="0" smtClean="0"/>
              <a:t>Once the pathogen has been recognized by PRRs the release of a </a:t>
            </a:r>
            <a:r>
              <a:rPr lang="en-IN" dirty="0" err="1" smtClean="0"/>
              <a:t>kinase</a:t>
            </a:r>
            <a:r>
              <a:rPr lang="en-IN" dirty="0" smtClean="0"/>
              <a:t> into the nucleus has been </a:t>
            </a:r>
            <a:r>
              <a:rPr lang="en-IN" dirty="0" err="1" smtClean="0"/>
              <a:t>transduced</a:t>
            </a:r>
            <a:r>
              <a:rPr lang="en-IN" dirty="0" smtClean="0"/>
              <a:t> triggering a transcriptional reprogramming.</a:t>
            </a:r>
          </a:p>
          <a:p>
            <a:r>
              <a:rPr lang="en-IN" b="1" dirty="0" smtClean="0"/>
              <a:t>Wall associated </a:t>
            </a:r>
            <a:r>
              <a:rPr lang="en-IN" b="1" dirty="0" err="1" smtClean="0"/>
              <a:t>kinase</a:t>
            </a:r>
            <a:r>
              <a:rPr lang="en-IN" b="1" dirty="0" smtClean="0"/>
              <a:t> (WAKs)</a:t>
            </a:r>
          </a:p>
          <a:p>
            <a:r>
              <a:rPr lang="en-IN" dirty="0" smtClean="0"/>
              <a:t>The plant cell wall is conformed of pectin and other molecules. Pectin has abundant </a:t>
            </a:r>
            <a:r>
              <a:rPr lang="en-IN" dirty="0" err="1" smtClean="0"/>
              <a:t>galacturonic</a:t>
            </a:r>
            <a:r>
              <a:rPr lang="en-IN" dirty="0" smtClean="0"/>
              <a:t> acids which is the compound that WAKs recognizes after a foreign invasion in the plant. Every WAKs (WAK1 &amp; WAK2) has an N-terminal which interacts with pectin in the cell wall when pectin is being degraded to </a:t>
            </a:r>
            <a:r>
              <a:rPr lang="en-IN" dirty="0" err="1" smtClean="0"/>
              <a:t>galacturonic</a:t>
            </a:r>
            <a:r>
              <a:rPr lang="en-IN" dirty="0" smtClean="0"/>
              <a:t> acids by fungal enzymes.</a:t>
            </a:r>
          </a:p>
          <a:p>
            <a:r>
              <a:rPr lang="en-IN" dirty="0" smtClean="0"/>
              <a:t>Pathogen-associated molecular pattern (PAMPs) and damage-associated molecular pattern (DAMPs) are often identified by </a:t>
            </a:r>
            <a:r>
              <a:rPr lang="en-IN" dirty="0" err="1" smtClean="0"/>
              <a:t>lectins</a:t>
            </a:r>
            <a:r>
              <a:rPr lang="en-IN" dirty="0" smtClean="0"/>
              <a:t> which is a protein that binds specific carbohydrates.</a:t>
            </a:r>
            <a:endParaRPr lang="en-IN"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33485"/>
            <a:ext cx="9144000" cy="4524315"/>
          </a:xfrm>
          <a:prstGeom prst="rect">
            <a:avLst/>
          </a:prstGeom>
        </p:spPr>
        <p:txBody>
          <a:bodyPr wrap="square">
            <a:spAutoFit/>
          </a:bodyPr>
          <a:lstStyle/>
          <a:p>
            <a:r>
              <a:rPr lang="en-IN" b="1" dirty="0" smtClean="0"/>
              <a:t>Nucleotide-binding domain and </a:t>
            </a:r>
            <a:r>
              <a:rPr lang="en-IN" b="1" dirty="0" err="1" smtClean="0"/>
              <a:t>leucine</a:t>
            </a:r>
            <a:r>
              <a:rPr lang="en-IN" b="1" dirty="0" smtClean="0"/>
              <a:t>-rich repeats (NLRs)</a:t>
            </a:r>
          </a:p>
          <a:p>
            <a:r>
              <a:rPr lang="en-IN" dirty="0" smtClean="0"/>
              <a:t>NLRs shifts its conformation from ADP state to and ATP state which allows it to send as signal transduction. The activation of NLRs is yet to be completely understood, according to current studies suggest that it is subject to multiple regulators (</a:t>
            </a:r>
            <a:r>
              <a:rPr lang="en-IN" dirty="0" err="1" smtClean="0"/>
              <a:t>dimerization</a:t>
            </a:r>
            <a:r>
              <a:rPr lang="en-IN" dirty="0" smtClean="0"/>
              <a:t> or </a:t>
            </a:r>
            <a:r>
              <a:rPr lang="en-IN" dirty="0" err="1" smtClean="0"/>
              <a:t>oligomerization</a:t>
            </a:r>
            <a:r>
              <a:rPr lang="en-IN" dirty="0" smtClean="0"/>
              <a:t>, epigenetic and transcriptional regulation, alternative splicing, and </a:t>
            </a:r>
            <a:r>
              <a:rPr lang="en-IN" dirty="0" err="1" smtClean="0"/>
              <a:t>proteasome</a:t>
            </a:r>
            <a:r>
              <a:rPr lang="en-IN" dirty="0" smtClean="0"/>
              <a:t>-mediated regulation)</a:t>
            </a:r>
          </a:p>
          <a:p>
            <a:r>
              <a:rPr lang="en-IN" dirty="0" smtClean="0"/>
              <a:t>Despite all these differences NLRs, PRRs, WAKs, </a:t>
            </a:r>
            <a:r>
              <a:rPr lang="en-IN" dirty="0" err="1" smtClean="0"/>
              <a:t>effector</a:t>
            </a:r>
            <a:r>
              <a:rPr lang="en-IN" dirty="0" smtClean="0"/>
              <a:t> trigger immunity (ETI) and PAMP-triggered immunity (PTI) there are certain similarities such as in the mechanism of signal transduction which includes </a:t>
            </a:r>
            <a:r>
              <a:rPr lang="en-IN" dirty="0" err="1" smtClean="0"/>
              <a:t>mitogen</a:t>
            </a:r>
            <a:r>
              <a:rPr lang="en-IN" dirty="0" smtClean="0"/>
              <a:t>-protein </a:t>
            </a:r>
            <a:r>
              <a:rPr lang="en-IN" dirty="0" err="1" smtClean="0"/>
              <a:t>kinase</a:t>
            </a:r>
            <a:r>
              <a:rPr lang="en-IN" dirty="0" smtClean="0"/>
              <a:t> (MAPK) cascades through phosphorylation which will be, calcium ion </a:t>
            </a:r>
            <a:r>
              <a:rPr lang="en-IN" dirty="0" err="1" smtClean="0"/>
              <a:t>signaling</a:t>
            </a:r>
            <a:r>
              <a:rPr lang="en-IN" dirty="0" smtClean="0"/>
              <a:t>.</a:t>
            </a:r>
          </a:p>
          <a:p>
            <a:r>
              <a:rPr lang="en-IN" dirty="0" smtClean="0"/>
              <a:t>An overall overview about the mechanical interaction about a plant </a:t>
            </a:r>
            <a:r>
              <a:rPr lang="en-IN" dirty="0" err="1" smtClean="0"/>
              <a:t>defense</a:t>
            </a:r>
            <a:r>
              <a:rPr lang="en-IN" dirty="0" smtClean="0"/>
              <a:t> and the ability of a pathogen to infect a plant would be for instance such a common interaction between bacterial </a:t>
            </a:r>
            <a:r>
              <a:rPr lang="en-IN" dirty="0" err="1" smtClean="0"/>
              <a:t>flagellin</a:t>
            </a:r>
            <a:r>
              <a:rPr lang="en-IN" dirty="0" smtClean="0"/>
              <a:t> and receptor-like </a:t>
            </a:r>
            <a:r>
              <a:rPr lang="en-IN" dirty="0" err="1" smtClean="0"/>
              <a:t>kinase</a:t>
            </a:r>
            <a:r>
              <a:rPr lang="en-IN" dirty="0" smtClean="0"/>
              <a:t> which triggers a basal immunity sending signals through MAP </a:t>
            </a:r>
            <a:r>
              <a:rPr lang="en-IN" dirty="0" err="1" smtClean="0"/>
              <a:t>kinase</a:t>
            </a:r>
            <a:r>
              <a:rPr lang="en-IN" dirty="0" smtClean="0"/>
              <a:t> cascades and transcriptional reprogramming mediated by plant WRKY transcription factors (Stephen T). Also plant resistance protein recognize bacterial effectors and programs resistance through ETI responses.</a:t>
            </a:r>
            <a:endParaRPr lang="en-IN"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80286"/>
            <a:ext cx="9144000" cy="4801314"/>
          </a:xfrm>
          <a:prstGeom prst="rect">
            <a:avLst/>
          </a:prstGeom>
        </p:spPr>
        <p:txBody>
          <a:bodyPr wrap="square">
            <a:spAutoFit/>
          </a:bodyPr>
          <a:lstStyle/>
          <a:p>
            <a:r>
              <a:rPr lang="en-IN" b="1" u="sng" dirty="0" smtClean="0"/>
              <a:t>Signal transduction</a:t>
            </a:r>
          </a:p>
          <a:p>
            <a:r>
              <a:rPr lang="en-IN" dirty="0" smtClean="0"/>
              <a:t>A plant </a:t>
            </a:r>
            <a:r>
              <a:rPr lang="en-IN" dirty="0" err="1" smtClean="0"/>
              <a:t>defense</a:t>
            </a:r>
            <a:r>
              <a:rPr lang="en-IN" dirty="0" smtClean="0"/>
              <a:t> has two different types of immune system, the one that recognizes pathogen/microbes associated molecular patterns (PAMPs), and this is also known as PAMP-triggered immunity (PTI). Plant </a:t>
            </a:r>
            <a:r>
              <a:rPr lang="en-IN" dirty="0" err="1" smtClean="0"/>
              <a:t>defense</a:t>
            </a:r>
            <a:r>
              <a:rPr lang="en-IN" dirty="0" smtClean="0"/>
              <a:t> mechanism depends on immune receptors found on the plasma membrane and then the mechanism can sense the pathogen associated molecular patterns (PAMPs) and microbial associated molecular patterns (MAMPs). Detection of PAMPs triggers a physiological change in the cell activated by the pattern recognition receptors (PRRs) initiating a cascade response which through the recognition of PAMPs and MAMPs lead to the plant resistance. The other type of </a:t>
            </a:r>
            <a:r>
              <a:rPr lang="en-IN" dirty="0" err="1" smtClean="0"/>
              <a:t>defense</a:t>
            </a:r>
            <a:r>
              <a:rPr lang="en-IN" dirty="0" smtClean="0"/>
              <a:t> is also known as </a:t>
            </a:r>
            <a:r>
              <a:rPr lang="en-IN" dirty="0" err="1" smtClean="0"/>
              <a:t>effector</a:t>
            </a:r>
            <a:r>
              <a:rPr lang="en-IN" dirty="0" smtClean="0"/>
              <a:t>-triggered immunity (ETI) which is the second type of </a:t>
            </a:r>
            <a:r>
              <a:rPr lang="en-IN" dirty="0" err="1" smtClean="0"/>
              <a:t>defense</a:t>
            </a:r>
            <a:r>
              <a:rPr lang="en-IN" dirty="0" smtClean="0"/>
              <a:t> mediated by R-proteins by detecting photogenic effectors. ETI detects pathogenic factors and initiates a </a:t>
            </a:r>
            <a:r>
              <a:rPr lang="en-IN" dirty="0" err="1" smtClean="0"/>
              <a:t>defense</a:t>
            </a:r>
            <a:r>
              <a:rPr lang="en-IN" dirty="0" smtClean="0"/>
              <a:t> response. ETI is a much faster and amplified system than PTI and it develops onto the hypersensitive response (HR) leading the infected host cell to apoptosis. This does not terminate the pathogen cycle, it just slows the cycle down.</a:t>
            </a:r>
          </a:p>
          <a:p>
            <a:r>
              <a:rPr lang="en-IN" dirty="0" smtClean="0"/>
              <a:t>Plants have many ways of identifying symbiotic or foreign pathogens; one of these receptors causes fluctuations in the calcium ions and this fluctuation in the calcium ions. A transcription factor plays an important role in </a:t>
            </a:r>
            <a:r>
              <a:rPr lang="en-IN" dirty="0" err="1" smtClean="0"/>
              <a:t>defenses</a:t>
            </a:r>
            <a:r>
              <a:rPr lang="en-IN" dirty="0" smtClean="0"/>
              <a:t> against pathogenic invasion.</a:t>
            </a:r>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98"/>
            <a:ext cx="9144000" cy="4801314"/>
          </a:xfrm>
          <a:prstGeom prst="rect">
            <a:avLst/>
          </a:prstGeom>
        </p:spPr>
        <p:txBody>
          <a:bodyPr wrap="square">
            <a:spAutoFit/>
          </a:bodyPr>
          <a:lstStyle/>
          <a:p>
            <a:r>
              <a:rPr lang="en-IN" b="1" u="sng" dirty="0" smtClean="0"/>
              <a:t>Pathogen invasion</a:t>
            </a:r>
          </a:p>
          <a:p>
            <a:r>
              <a:rPr lang="en-IN" dirty="0" smtClean="0"/>
              <a:t>The mechanisms utilized by pathogens are very specific for certain types of plants, pathogens have to be able to recognize their host through some recognition processes. Even though plants have very sophisticated mechanisms of protection, pathogens evolve ways to overcome plant </a:t>
            </a:r>
            <a:r>
              <a:rPr lang="en-IN" dirty="0" err="1" smtClean="0"/>
              <a:t>defenses</a:t>
            </a:r>
            <a:r>
              <a:rPr lang="en-IN" dirty="0" smtClean="0"/>
              <a:t> in order for the pathogen to infect and spread.</a:t>
            </a:r>
          </a:p>
          <a:p>
            <a:r>
              <a:rPr lang="en-IN" dirty="0" smtClean="0"/>
              <a:t>Pathogen elicitors are molecules that stimulate any plant </a:t>
            </a:r>
            <a:r>
              <a:rPr lang="en-IN" dirty="0" err="1" smtClean="0"/>
              <a:t>defense</a:t>
            </a:r>
            <a:r>
              <a:rPr lang="en-IN" dirty="0" smtClean="0"/>
              <a:t>; among these elicitors we can find two types of pathogen derived elicitors, pathogen/microbe associated molecular pattern (PAMPs/MAMPs), and also there is a second type which is produced by plants known as damage or danger associated molecular patterns (DAMPs). PTI is a way of responding against pathogen actions happening outside the cell, but a much stronger response like ETI is generated in response to effectors molecules.</a:t>
            </a:r>
          </a:p>
          <a:p>
            <a:r>
              <a:rPr lang="en-IN" dirty="0" smtClean="0"/>
              <a:t>Once there is an induced resistance also known as priming, the plant can react faster and stronger to a pathogen attack. A known priming inducer is called β-</a:t>
            </a:r>
            <a:r>
              <a:rPr lang="en-IN" dirty="0" err="1" smtClean="0"/>
              <a:t>aminobutyric</a:t>
            </a:r>
            <a:r>
              <a:rPr lang="en-IN" dirty="0" smtClean="0"/>
              <a:t> acid (BABA) which is a non-protein amino acid. There has been a study in which BABA has been integrated in plants and defends it against </a:t>
            </a:r>
            <a:r>
              <a:rPr lang="en-IN" i="1" dirty="0" err="1" smtClean="0"/>
              <a:t>Hyaloperonospora</a:t>
            </a:r>
            <a:r>
              <a:rPr lang="en-IN" i="1" dirty="0" smtClean="0"/>
              <a:t> </a:t>
            </a:r>
            <a:r>
              <a:rPr lang="en-IN" i="1" dirty="0" err="1" smtClean="0"/>
              <a:t>arabidopsidis</a:t>
            </a:r>
            <a:r>
              <a:rPr lang="en-IN" dirty="0" smtClean="0"/>
              <a:t> and </a:t>
            </a:r>
            <a:r>
              <a:rPr lang="en-IN" i="1" dirty="0" err="1" smtClean="0"/>
              <a:t>Plectoesphaerella</a:t>
            </a:r>
            <a:r>
              <a:rPr lang="en-IN" i="1" dirty="0" smtClean="0"/>
              <a:t> </a:t>
            </a:r>
            <a:r>
              <a:rPr lang="en-IN" i="1" dirty="0" err="1" smtClean="0"/>
              <a:t>cucumerina</a:t>
            </a:r>
            <a:r>
              <a:rPr lang="en-IN" dirty="0" smtClean="0"/>
              <a:t> (</a:t>
            </a:r>
            <a:r>
              <a:rPr lang="en-IN" dirty="0" err="1" smtClean="0"/>
              <a:t>Baccelli</a:t>
            </a:r>
            <a:r>
              <a:rPr lang="en-IN" dirty="0" smtClean="0"/>
              <a:t>, Ivan), there has also been integration of BABA in other studies such as crops.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35846"/>
            <a:ext cx="9144000" cy="3139321"/>
          </a:xfrm>
          <a:prstGeom prst="rect">
            <a:avLst/>
          </a:prstGeom>
        </p:spPr>
        <p:txBody>
          <a:bodyPr wrap="square">
            <a:spAutoFit/>
          </a:bodyPr>
          <a:lstStyle/>
          <a:p>
            <a:r>
              <a:rPr lang="en-IN" dirty="0" smtClean="0"/>
              <a:t>Successful pathogens evolve changes in their chemical conformation in order to avoid detection by PRRs and WAKs.</a:t>
            </a:r>
          </a:p>
          <a:p>
            <a:r>
              <a:rPr lang="en-IN" dirty="0" smtClean="0"/>
              <a:t>Some viruses have mechanisms that allow them to avoid or suppress the RNA-mediated </a:t>
            </a:r>
            <a:r>
              <a:rPr lang="en-IN" dirty="0" err="1" smtClean="0"/>
              <a:t>defense</a:t>
            </a:r>
            <a:r>
              <a:rPr lang="en-IN" dirty="0" smtClean="0"/>
              <a:t> (RMD) that some viruses induce in non-transgenic plants. Further studies has shown that this suppression of the host </a:t>
            </a:r>
            <a:r>
              <a:rPr lang="en-IN" dirty="0" err="1" smtClean="0"/>
              <a:t>defense</a:t>
            </a:r>
            <a:r>
              <a:rPr lang="en-IN" dirty="0" smtClean="0"/>
              <a:t> has being done by HC-protease (</a:t>
            </a:r>
            <a:r>
              <a:rPr lang="en-IN" dirty="0" err="1" smtClean="0"/>
              <a:t>HCPro</a:t>
            </a:r>
            <a:r>
              <a:rPr lang="en-IN" dirty="0" smtClean="0"/>
              <a:t>) encoded in the </a:t>
            </a:r>
            <a:r>
              <a:rPr lang="en-IN" dirty="0" err="1" smtClean="0"/>
              <a:t>Potyviral</a:t>
            </a:r>
            <a:r>
              <a:rPr lang="en-IN" dirty="0" smtClean="0"/>
              <a:t> genome, It was later </a:t>
            </a:r>
            <a:r>
              <a:rPr lang="en-IN" dirty="0" err="1" smtClean="0"/>
              <a:t>stablished</a:t>
            </a:r>
            <a:r>
              <a:rPr lang="en-IN" dirty="0" smtClean="0"/>
              <a:t> that </a:t>
            </a:r>
            <a:r>
              <a:rPr lang="en-IN" dirty="0" err="1" smtClean="0"/>
              <a:t>HCPro</a:t>
            </a:r>
            <a:r>
              <a:rPr lang="en-IN" dirty="0" smtClean="0"/>
              <a:t> was a mechanism used to suppress post-transcriptional gene slicing (PTGs).</a:t>
            </a:r>
          </a:p>
          <a:p>
            <a:r>
              <a:rPr lang="en-IN" dirty="0" smtClean="0"/>
              <a:t>Another virus protein is called cucumber mosaic virus (CMV) and it’s a 2b protein, which is also a suppressor of PTGS in </a:t>
            </a:r>
            <a:r>
              <a:rPr lang="en-IN" i="1" dirty="0" err="1" smtClean="0"/>
              <a:t>Nicotiana</a:t>
            </a:r>
            <a:r>
              <a:rPr lang="en-IN" i="1" dirty="0" smtClean="0"/>
              <a:t> </a:t>
            </a:r>
            <a:r>
              <a:rPr lang="en-IN" i="1" dirty="0" err="1" smtClean="0"/>
              <a:t>benthamiana</a:t>
            </a:r>
            <a:r>
              <a:rPr lang="en-IN" dirty="0" smtClean="0"/>
              <a:t>.</a:t>
            </a:r>
          </a:p>
          <a:p>
            <a:r>
              <a:rPr lang="en-IN" dirty="0" smtClean="0"/>
              <a:t>Even though </a:t>
            </a:r>
            <a:r>
              <a:rPr lang="en-IN" dirty="0" err="1" smtClean="0"/>
              <a:t>HcPro</a:t>
            </a:r>
            <a:r>
              <a:rPr lang="en-IN" dirty="0" smtClean="0"/>
              <a:t> and the 2b protein have different protein sequence and respective to their own virus, both target the same mechanisms of </a:t>
            </a:r>
            <a:r>
              <a:rPr lang="en-IN" dirty="0" err="1" smtClean="0"/>
              <a:t>defense</a:t>
            </a:r>
            <a:r>
              <a:rPr lang="en-IN" dirty="0" smtClean="0"/>
              <a:t> but not in the same way.</a:t>
            </a:r>
            <a:endParaRPr lang="en-IN"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256</TotalTime>
  <Words>1035</Words>
  <Application>Microsoft Office PowerPoint</Application>
  <PresentationFormat>On-screen Show (4:3)</PresentationFormat>
  <Paragraphs>54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Slide 1</vt:lpstr>
      <vt:lpstr>Slide 2</vt:lpstr>
      <vt:lpstr>Slide 3</vt:lpstr>
      <vt:lpstr>Slide 4</vt:lpstr>
      <vt:lpstr>Slide 5</vt:lpstr>
      <vt:lpstr>Slide 6</vt:lpstr>
      <vt:lpstr>Slide 7</vt:lpstr>
      <vt:lpstr>Slide 8</vt:lpstr>
      <vt:lpstr>Slide 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 Gene</dc:title>
  <dc:creator>Nandini Ghosh</dc:creator>
  <cp:lastModifiedBy>Calcutta University</cp:lastModifiedBy>
  <cp:revision>3</cp:revision>
  <dcterms:created xsi:type="dcterms:W3CDTF">2006-08-16T00:00:00Z</dcterms:created>
  <dcterms:modified xsi:type="dcterms:W3CDTF">2020-03-22T16:16:35Z</dcterms:modified>
</cp:coreProperties>
</file>