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0000"/>
                </a:solidFill>
              </a:rPr>
              <a:t>Cardiac </a:t>
            </a:r>
            <a:r>
              <a:rPr lang="en-US" sz="6700" b="1" dirty="0" smtClean="0">
                <a:solidFill>
                  <a:srgbClr val="FF0000"/>
                </a:solidFill>
              </a:rPr>
              <a:t>Failure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04800" y="8382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Cardiac failure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failure of the heart to pump blood adequately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Cardiac failure  is manifested by two ways---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1)	    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C.O.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2)    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C.O.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or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By an increase in either left or right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atrial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pressure  (C.O. is normal)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4365010"/>
            <a:ext cx="7086600" cy="22159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Cardiac failure may be classified as –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Unilateral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Cardiac failure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Bilateral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Cardiac failure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2400" y="990600"/>
            <a:ext cx="8610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11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UNILATARAL  CARDIAC FAILURE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11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1811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Failure of any one side of the heart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1811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1811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Can result from coronary thrombosis in one of the ventricles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811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1811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Failure in left side due to myocardial infarction is very common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811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1811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Failure in right side due to pulmonary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stenosis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57200" y="838200"/>
            <a:ext cx="800100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BILATARAL  CARDIAC FAILURE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Failure of both side of the heart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 side of the heart becomes weakened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causes opposite side also to fail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Example 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Left sided failure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Left ventricular pressure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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considerable back pressure in pulmonary system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pulmonary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atrial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pressure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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combined failure of both ventricle 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8229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ACUTE EFFECTS OF CARDIAC FAILURE </a:t>
            </a:r>
            <a:endParaRPr lang="en-US" sz="2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heart is severely damaged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pumping ability is immediately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effects are    (1)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C.O.   (2)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systemic venous pressure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Circulatory reflexes come into play within few seconds. </a:t>
            </a:r>
          </a:p>
          <a:p>
            <a:pPr lvl="2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Sympathetic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system become stimulated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Parasympathetic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become inhibited.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001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CARDIAC FAILURE IN HYPERTENSION  </a:t>
            </a:r>
            <a:endParaRPr lang="en-US" sz="2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Hypertension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common cause of chronic heart failure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Older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heart muscle become weakened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Extreme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hypertension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develop heart failure &amp; kidney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failure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Death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because   inability of heart to cope with extra fluid and extra workload.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Treatment : </a:t>
            </a:r>
            <a:endParaRPr lang="en-US" sz="28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Treatment of hypertension 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giving diuretic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eliminate large amount of fluid by the kidney.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giving converting enzyme inhibitor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block rennin –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angiotensin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giving vasodilator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dilates peripheral blood vessels.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Combination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therapy.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</a:rPr>
              <a:t>Deterioration of 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b="1" dirty="0" smtClean="0">
                <a:solidFill>
                  <a:srgbClr val="0033CC"/>
                </a:solidFill>
              </a:rPr>
              <a:t>heart in chronic failure :</a:t>
            </a:r>
            <a:endParaRPr lang="en-US" sz="2400" dirty="0" smtClean="0">
              <a:solidFill>
                <a:srgbClr val="0033CC"/>
              </a:solidFill>
            </a:endParaRPr>
          </a:p>
          <a:p>
            <a:r>
              <a:rPr lang="en-US" sz="2400" dirty="0" smtClean="0"/>
              <a:t>	 </a:t>
            </a:r>
          </a:p>
          <a:p>
            <a:r>
              <a:rPr lang="en-US" sz="2400" dirty="0" smtClean="0"/>
              <a:t>Heart failure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damage to the myocardial by vicious cycle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362200"/>
            <a:ext cx="8763000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</a:p>
          <a:p>
            <a:r>
              <a:rPr lang="en-US" sz="2400" dirty="0" smtClean="0"/>
              <a:t>Chronic </a:t>
            </a:r>
            <a:r>
              <a:rPr lang="en-US" sz="2400" dirty="0" smtClean="0"/>
              <a:t>heart failure  	</a:t>
            </a:r>
            <a:r>
              <a:rPr lang="en-US" sz="2400" dirty="0" smtClean="0"/>
              <a:t>                            Peripheral </a:t>
            </a:r>
            <a:r>
              <a:rPr lang="en-US" sz="2400" dirty="0" smtClean="0"/>
              <a:t>blood flow </a:t>
            </a:r>
            <a:r>
              <a:rPr lang="en-US" sz="2400" dirty="0" smtClean="0">
                <a:sym typeface="Symbol"/>
              </a:rPr>
              <a:t></a:t>
            </a:r>
            <a:r>
              <a:rPr lang="en-US" sz="2400" dirty="0" smtClean="0"/>
              <a:t>  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</a:t>
            </a:r>
            <a:endParaRPr lang="en-US" sz="2400" dirty="0" smtClean="0"/>
          </a:p>
          <a:p>
            <a:r>
              <a:rPr lang="en-US" sz="2400" dirty="0" smtClean="0"/>
              <a:t>			</a:t>
            </a:r>
            <a:r>
              <a:rPr lang="en-US" sz="2400" dirty="0" smtClean="0"/>
              <a:t>                             Coronary </a:t>
            </a:r>
            <a:r>
              <a:rPr lang="en-US" sz="2400" dirty="0" smtClean="0"/>
              <a:t>blood flow </a:t>
            </a:r>
            <a:r>
              <a:rPr lang="en-US" sz="2400" dirty="0" smtClean="0">
                <a:sym typeface="Symbol"/>
              </a:rPr>
              <a:t></a:t>
            </a:r>
            <a:endParaRPr lang="en-US" sz="2400" dirty="0" smtClean="0"/>
          </a:p>
          <a:p>
            <a:r>
              <a:rPr lang="en-US" sz="2400" dirty="0" smtClean="0"/>
              <a:t>					</a:t>
            </a:r>
          </a:p>
          <a:p>
            <a:r>
              <a:rPr lang="en-US" sz="2400" dirty="0" smtClean="0"/>
              <a:t>  </a:t>
            </a:r>
            <a:r>
              <a:rPr lang="en-US" sz="2400" dirty="0" smtClean="0"/>
              <a:t> </a:t>
            </a:r>
            <a:r>
              <a:rPr lang="en-US" sz="2400" dirty="0" smtClean="0"/>
              <a:t>Heart become </a:t>
            </a:r>
            <a:r>
              <a:rPr lang="en-US" sz="2400" dirty="0" smtClean="0"/>
              <a:t>week		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                                  </a:t>
            </a:r>
            <a:r>
              <a:rPr lang="en-US" sz="2400" dirty="0" smtClean="0"/>
              <a:t>	</a:t>
            </a:r>
            <a:r>
              <a:rPr lang="en-US" sz="2400" dirty="0" err="1" smtClean="0"/>
              <a:t>Subendocardial</a:t>
            </a:r>
            <a:r>
              <a:rPr lang="en-US" sz="2400" dirty="0" smtClean="0"/>
              <a:t> tissue damage </a:t>
            </a:r>
          </a:p>
          <a:p>
            <a:r>
              <a:rPr lang="en-US" sz="2400" dirty="0" smtClean="0"/>
              <a:t>			</a:t>
            </a:r>
          </a:p>
          <a:p>
            <a:r>
              <a:rPr lang="en-US" sz="2400" dirty="0" smtClean="0"/>
              <a:t>				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                            Replaced </a:t>
            </a:r>
            <a:r>
              <a:rPr lang="en-US" sz="2400" dirty="0" smtClean="0"/>
              <a:t>by fibrous tissue </a:t>
            </a:r>
          </a:p>
          <a:p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2895600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48000" y="2895600"/>
            <a:ext cx="1828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own Arrow 11"/>
          <p:cNvSpPr/>
          <p:nvPr/>
        </p:nvSpPr>
        <p:spPr>
          <a:xfrm>
            <a:off x="6400800" y="3886200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6477000" y="5029200"/>
            <a:ext cx="198119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Arrow 21"/>
          <p:cNvSpPr/>
          <p:nvPr/>
        </p:nvSpPr>
        <p:spPr>
          <a:xfrm>
            <a:off x="6096000" y="5715000"/>
            <a:ext cx="5334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Arrow 22"/>
          <p:cNvSpPr/>
          <p:nvPr/>
        </p:nvSpPr>
        <p:spPr>
          <a:xfrm>
            <a:off x="1524000" y="5715000"/>
            <a:ext cx="10668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>
            <a:off x="1524000" y="4648200"/>
            <a:ext cx="1524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1524000" y="3124200"/>
            <a:ext cx="1524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124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Cardiac Failure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Cardiac Failure </dc:title>
  <dc:creator>User</dc:creator>
  <cp:lastModifiedBy>User</cp:lastModifiedBy>
  <cp:revision>4</cp:revision>
  <dcterms:created xsi:type="dcterms:W3CDTF">2006-08-16T00:00:00Z</dcterms:created>
  <dcterms:modified xsi:type="dcterms:W3CDTF">2016-03-08T15:32:58Z</dcterms:modified>
</cp:coreProperties>
</file>