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5" r:id="rId4"/>
    <p:sldId id="267" r:id="rId5"/>
    <p:sldId id="262" r:id="rId6"/>
    <p:sldId id="259" r:id="rId7"/>
    <p:sldId id="263" r:id="rId8"/>
    <p:sldId id="264" r:id="rId9"/>
    <p:sldId id="269" r:id="rId10"/>
    <p:sldId id="275" r:id="rId11"/>
    <p:sldId id="276" r:id="rId12"/>
    <p:sldId id="258" r:id="rId13"/>
    <p:sldId id="270" r:id="rId14"/>
    <p:sldId id="260" r:id="rId15"/>
    <p:sldId id="271" r:id="rId16"/>
    <p:sldId id="272" r:id="rId17"/>
    <p:sldId id="273" r:id="rId18"/>
    <p:sldId id="274" r:id="rId19"/>
    <p:sldId id="279" r:id="rId20"/>
    <p:sldId id="280" r:id="rId21"/>
    <p:sldId id="261" r:id="rId22"/>
    <p:sldId id="281" r:id="rId23"/>
    <p:sldId id="266" r:id="rId24"/>
    <p:sldId id="268" r:id="rId25"/>
    <p:sldId id="283" r:id="rId26"/>
    <p:sldId id="282" r:id="rId27"/>
    <p:sldId id="277" r:id="rId28"/>
    <p:sldId id="290" r:id="rId29"/>
    <p:sldId id="284" r:id="rId30"/>
    <p:sldId id="285" r:id="rId31"/>
    <p:sldId id="286" r:id="rId32"/>
    <p:sldId id="287" r:id="rId33"/>
    <p:sldId id="288" r:id="rId34"/>
    <p:sldId id="27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73C7-3BC0-491D-BDEE-03BDA88E7169}" type="datetimeFigureOut">
              <a:rPr lang="en-US" smtClean="0"/>
              <a:pPr/>
              <a:t>1/5/2020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054BE-32B5-48A4-8ED4-6758D542CF9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54BE-32B5-48A4-8ED4-6758D542CF9A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895600"/>
            <a:ext cx="2572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smtClean="0">
                <a:solidFill>
                  <a:srgbClr val="0070C0"/>
                </a:solidFill>
              </a:rPr>
              <a:t>Virology</a:t>
            </a:r>
            <a:endParaRPr lang="en-IN" sz="54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52400"/>
            <a:ext cx="1695450" cy="6553201"/>
            <a:chOff x="457200" y="152400"/>
            <a:chExt cx="1695450" cy="655320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52400"/>
              <a:ext cx="1695450" cy="655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685800" y="997803"/>
              <a:ext cx="5334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4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81400" y="4724400"/>
            <a:ext cx="2246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Dr. Surojit Das</a:t>
            </a:r>
          </a:p>
          <a:p>
            <a:r>
              <a:rPr lang="en-IN" b="1" dirty="0" err="1" smtClean="0">
                <a:solidFill>
                  <a:srgbClr val="FF0000"/>
                </a:solidFill>
              </a:rPr>
              <a:t>Ph.D</a:t>
            </a:r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Assistant Professor</a:t>
            </a:r>
          </a:p>
          <a:p>
            <a:r>
              <a:rPr lang="en-IN" b="1" dirty="0" err="1" smtClean="0">
                <a:solidFill>
                  <a:srgbClr val="FF0000"/>
                </a:solidFill>
              </a:rPr>
              <a:t>Vidyasagar</a:t>
            </a:r>
            <a:r>
              <a:rPr lang="en-IN" b="1" dirty="0" smtClean="0">
                <a:solidFill>
                  <a:srgbClr val="FF0000"/>
                </a:solidFill>
              </a:rPr>
              <a:t> University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"/>
            <a:ext cx="80771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" y="6096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The International Committee on the Taxonomy of Viruses (ICTV)</a:t>
            </a:r>
            <a:r>
              <a:rPr lang="en-IN" dirty="0" smtClean="0"/>
              <a:t> lists 3 orders, 63 families, &amp; 263 genera of viruses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0"/>
            <a:ext cx="8991599" cy="6858000"/>
            <a:chOff x="1057275" y="0"/>
            <a:chExt cx="7029450" cy="685800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7275" y="4038600"/>
              <a:ext cx="7029450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2038" y="5191125"/>
              <a:ext cx="7019925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5"/>
            <p:cNvGrpSpPr/>
            <p:nvPr/>
          </p:nvGrpSpPr>
          <p:grpSpPr>
            <a:xfrm>
              <a:off x="1076325" y="0"/>
              <a:ext cx="6991350" cy="4133850"/>
              <a:chOff x="1076325" y="0"/>
              <a:chExt cx="6991350" cy="4133850"/>
            </a:xfrm>
          </p:grpSpPr>
          <p:pic>
            <p:nvPicPr>
              <p:cNvPr id="20482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6325" y="76200"/>
                <a:ext cx="6991350" cy="405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485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71800" y="0"/>
                <a:ext cx="504825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71500"/>
            <a:ext cx="8534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488" y="152400"/>
            <a:ext cx="51530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1" y="1104900"/>
            <a:ext cx="434339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01493" y="3143071"/>
            <a:ext cx="2337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/>
              <a:t>Helical virus</a:t>
            </a:r>
          </a:p>
          <a:p>
            <a:pPr algn="ctr"/>
            <a:r>
              <a:rPr lang="en-IN" sz="2400" b="1" dirty="0" err="1" smtClean="0"/>
              <a:t>Icosahedral</a:t>
            </a:r>
            <a:r>
              <a:rPr lang="en-IN" sz="2400" b="1" dirty="0" smtClean="0"/>
              <a:t> virus</a:t>
            </a:r>
          </a:p>
          <a:p>
            <a:pPr algn="ctr"/>
            <a:r>
              <a:rPr lang="en-IN" sz="2400" b="1" dirty="0" smtClean="0"/>
              <a:t>Complex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198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Helical virus</a:t>
            </a:r>
            <a:endParaRPr lang="en-I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436674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/>
              <a:t>The simpler helical </a:t>
            </a:r>
            <a:r>
              <a:rPr lang="en-IN" sz="2000" dirty="0" err="1" smtClean="0"/>
              <a:t>capsids</a:t>
            </a:r>
            <a:r>
              <a:rPr lang="en-IN" sz="2000" dirty="0" smtClean="0"/>
              <a:t> have rod-shaped </a:t>
            </a:r>
            <a:r>
              <a:rPr lang="en-IN" sz="2000" dirty="0" err="1" smtClean="0"/>
              <a:t>capsomers</a:t>
            </a:r>
            <a:r>
              <a:rPr lang="en-IN" sz="2000" dirty="0" smtClean="0"/>
              <a:t> (</a:t>
            </a:r>
            <a:r>
              <a:rPr lang="en-IN" sz="2000" i="1" dirty="0" err="1" smtClean="0"/>
              <a:t>capsa</a:t>
            </a:r>
            <a:r>
              <a:rPr lang="en-IN" sz="2000" dirty="0" smtClean="0"/>
              <a:t>, box; </a:t>
            </a:r>
            <a:r>
              <a:rPr lang="en-IN" sz="2000" i="1" dirty="0" err="1" smtClean="0"/>
              <a:t>mer</a:t>
            </a:r>
            <a:r>
              <a:rPr lang="en-IN" sz="2000" dirty="0" smtClean="0"/>
              <a:t>, part; identical protein subunits) that bind together to form a series of hollow discs resembling a bracelet</a:t>
            </a:r>
            <a:endParaRPr lang="en-IN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33800" y="609600"/>
            <a:ext cx="5257800" cy="5715000"/>
            <a:chOff x="2290763" y="866775"/>
            <a:chExt cx="4562475" cy="5124450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90763" y="866775"/>
              <a:ext cx="4562475" cy="512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2438400" y="5029200"/>
              <a:ext cx="990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417195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2576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71800" y="76200"/>
            <a:ext cx="3389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Helical </a:t>
            </a:r>
            <a:r>
              <a:rPr lang="en-IN" sz="2800" b="1" dirty="0" err="1" smtClean="0"/>
              <a:t>Nucleocapsids</a:t>
            </a:r>
            <a:endParaRPr lang="en-IN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7375" y="4953000"/>
            <a:ext cx="262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Naked helical virus (TMV)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181600"/>
            <a:ext cx="394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Enveloped helical virus (influenza virus)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0"/>
            <a:ext cx="2739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err="1" smtClean="0"/>
              <a:t>Icosahedral</a:t>
            </a:r>
            <a:r>
              <a:rPr lang="en-IN" sz="2800" b="1" dirty="0" smtClean="0"/>
              <a:t> Virus</a:t>
            </a:r>
            <a:endParaRPr lang="en-I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334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IN" dirty="0" smtClean="0"/>
              <a:t>The </a:t>
            </a:r>
            <a:r>
              <a:rPr lang="en-IN" dirty="0" err="1" smtClean="0"/>
              <a:t>icosahedron</a:t>
            </a:r>
            <a:r>
              <a:rPr lang="en-IN" dirty="0" smtClean="0"/>
              <a:t> (</a:t>
            </a:r>
            <a:r>
              <a:rPr lang="en-IN" i="1" dirty="0" err="1" smtClean="0"/>
              <a:t>icos</a:t>
            </a:r>
            <a:r>
              <a:rPr lang="en-IN" dirty="0" smtClean="0"/>
              <a:t>, twenty; </a:t>
            </a:r>
            <a:r>
              <a:rPr lang="en-IN" i="1" dirty="0" err="1" smtClean="0"/>
              <a:t>edros</a:t>
            </a:r>
            <a:r>
              <a:rPr lang="en-IN" dirty="0" smtClean="0"/>
              <a:t>, side) is one of </a:t>
            </a:r>
            <a:r>
              <a:rPr lang="en-IN" b="1" dirty="0" smtClean="0"/>
              <a:t>nature’s favourite shapes</a:t>
            </a:r>
            <a:r>
              <a:rPr lang="en-IN" dirty="0" smtClean="0"/>
              <a:t> because it is the most efficient way to enclose a space (the helix is probably most popular).</a:t>
            </a:r>
          </a:p>
          <a:p>
            <a:pPr algn="just">
              <a:buFont typeface="Wingdings" pitchFamily="2" charset="2"/>
              <a:buChar char="§"/>
            </a:pPr>
            <a:endParaRPr lang="en-IN" dirty="0" smtClean="0"/>
          </a:p>
          <a:p>
            <a:pPr algn="just">
              <a:buFont typeface="Wingdings" pitchFamily="2" charset="2"/>
              <a:buChar char="§"/>
            </a:pPr>
            <a:r>
              <a:rPr lang="en-IN" dirty="0" smtClean="0"/>
              <a:t>They have regular polyhedron with </a:t>
            </a:r>
            <a:r>
              <a:rPr lang="en-IN" b="1" dirty="0" smtClean="0"/>
              <a:t>20 equilateral triangular faces</a:t>
            </a:r>
            <a:r>
              <a:rPr lang="en-IN" dirty="0" smtClean="0"/>
              <a:t> and </a:t>
            </a:r>
            <a:r>
              <a:rPr lang="en-IN" b="1" dirty="0" smtClean="0"/>
              <a:t>12 vertices</a:t>
            </a:r>
            <a:r>
              <a:rPr lang="en-IN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IN" dirty="0" smtClean="0"/>
          </a:p>
          <a:p>
            <a:pPr algn="just">
              <a:buFont typeface="Wingdings" pitchFamily="2" charset="2"/>
              <a:buChar char="§"/>
            </a:pPr>
            <a:r>
              <a:rPr lang="en-IN" dirty="0" smtClean="0"/>
              <a:t>The </a:t>
            </a:r>
            <a:r>
              <a:rPr lang="en-IN" dirty="0" err="1" smtClean="0"/>
              <a:t>capsids</a:t>
            </a:r>
            <a:r>
              <a:rPr lang="en-IN" dirty="0" smtClean="0"/>
              <a:t> are constructed from ring- or knob-shaped units called </a:t>
            </a:r>
            <a:r>
              <a:rPr lang="en-IN" b="1" dirty="0" err="1" smtClean="0"/>
              <a:t>capsomers</a:t>
            </a:r>
            <a:r>
              <a:rPr lang="en-IN" dirty="0" smtClean="0"/>
              <a:t>, each usually made of five (</a:t>
            </a:r>
            <a:r>
              <a:rPr lang="en-IN" dirty="0" err="1" smtClean="0"/>
              <a:t>pentamers</a:t>
            </a:r>
            <a:r>
              <a:rPr lang="en-IN" dirty="0" smtClean="0"/>
              <a:t>/</a:t>
            </a:r>
            <a:r>
              <a:rPr lang="en-IN" dirty="0" err="1" smtClean="0"/>
              <a:t>pentons</a:t>
            </a:r>
            <a:r>
              <a:rPr lang="en-IN" dirty="0" smtClean="0"/>
              <a:t>/P) or six (</a:t>
            </a:r>
            <a:r>
              <a:rPr lang="en-IN" dirty="0" err="1" smtClean="0"/>
              <a:t>hexamers</a:t>
            </a:r>
            <a:r>
              <a:rPr lang="en-IN" dirty="0" smtClean="0"/>
              <a:t>/</a:t>
            </a:r>
            <a:r>
              <a:rPr lang="en-IN" dirty="0" err="1" smtClean="0"/>
              <a:t>hexons</a:t>
            </a:r>
            <a:r>
              <a:rPr lang="en-IN" dirty="0" smtClean="0"/>
              <a:t>/H) </a:t>
            </a:r>
            <a:r>
              <a:rPr lang="en-IN" dirty="0" err="1" smtClean="0"/>
              <a:t>protomers</a:t>
            </a:r>
            <a:r>
              <a:rPr lang="en-IN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IN" dirty="0" smtClean="0"/>
          </a:p>
          <a:p>
            <a:pPr algn="just">
              <a:buFont typeface="Wingdings" pitchFamily="2" charset="2"/>
              <a:buChar char="§"/>
            </a:pPr>
            <a:r>
              <a:rPr lang="en-IN" dirty="0" err="1" smtClean="0"/>
              <a:t>Pentons</a:t>
            </a:r>
            <a:r>
              <a:rPr lang="en-IN" dirty="0" smtClean="0"/>
              <a:t> are at the vertices of the </a:t>
            </a:r>
            <a:r>
              <a:rPr lang="en-IN" dirty="0" err="1" smtClean="0"/>
              <a:t>icosahedron</a:t>
            </a:r>
            <a:r>
              <a:rPr lang="en-IN" dirty="0" smtClean="0"/>
              <a:t>, whereas </a:t>
            </a:r>
            <a:r>
              <a:rPr lang="en-IN" dirty="0" err="1" smtClean="0"/>
              <a:t>hexamers</a:t>
            </a:r>
            <a:r>
              <a:rPr lang="en-IN" dirty="0" smtClean="0"/>
              <a:t> form its edges &amp; triangular faces.</a:t>
            </a:r>
            <a:endParaRPr lang="en-I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886200"/>
            <a:ext cx="28956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552825"/>
            <a:ext cx="3390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3743325"/>
            <a:ext cx="30861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6380"/>
            <a:ext cx="2649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Complex Viruses</a:t>
            </a:r>
            <a:endParaRPr lang="en-I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02268"/>
            <a:ext cx="849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Few atypical viruses neither purely </a:t>
            </a:r>
            <a:r>
              <a:rPr lang="en-IN" dirty="0" err="1" smtClean="0"/>
              <a:t>icosahedral</a:t>
            </a:r>
            <a:r>
              <a:rPr lang="en-IN" dirty="0" smtClean="0"/>
              <a:t> nor helical belongs to complex symmetry.</a:t>
            </a:r>
            <a:endParaRPr lang="en-I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00250"/>
            <a:ext cx="39338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19425"/>
            <a:ext cx="3114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07283" y="5726668"/>
            <a:ext cx="184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 smtClean="0"/>
              <a:t>Bacteriophage</a:t>
            </a:r>
            <a:r>
              <a:rPr lang="en-IN" b="1" dirty="0" smtClean="0"/>
              <a:t> T4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040868"/>
            <a:ext cx="20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 smtClean="0"/>
              <a:t>Vaccinia</a:t>
            </a:r>
            <a:r>
              <a:rPr lang="en-IN" b="1" dirty="0" smtClean="0"/>
              <a:t> virus (pox)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b="3750"/>
          <a:stretch>
            <a:fillRect/>
          </a:stretch>
        </p:blipFill>
        <p:spPr bwMode="auto">
          <a:xfrm>
            <a:off x="1295400" y="609600"/>
            <a:ext cx="63722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359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Basic Types of Viral Morphology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6720" y="4648200"/>
            <a:ext cx="305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err="1" smtClean="0"/>
              <a:t>Bacteriophage</a:t>
            </a:r>
            <a:r>
              <a:rPr lang="en-IN" sz="3600" b="1" dirty="0" smtClean="0"/>
              <a:t> </a:t>
            </a:r>
            <a:endParaRPr lang="en-IN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1276350"/>
            <a:ext cx="4905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215" y="1896070"/>
            <a:ext cx="5957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It’s just a piece of bad news wrapped up in protein.</a:t>
            </a:r>
          </a:p>
          <a:p>
            <a:endParaRPr lang="en-IN" dirty="0" smtClean="0"/>
          </a:p>
          <a:p>
            <a:r>
              <a:rPr lang="en-IN" dirty="0" smtClean="0"/>
              <a:t>Nobel laureate Peter Medawar (1915-1987) describing a virus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862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3152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81200" y="0"/>
            <a:ext cx="525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Major </a:t>
            </a:r>
            <a:r>
              <a:rPr lang="en-IN" sz="2400" b="1" dirty="0" err="1" smtClean="0"/>
              <a:t>Bacteriophage</a:t>
            </a:r>
            <a:r>
              <a:rPr lang="en-IN" sz="2400" b="1" dirty="0" smtClean="0"/>
              <a:t> Families &amp; Genera</a:t>
            </a:r>
            <a:endParaRPr lang="en-IN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0513" y="0"/>
            <a:ext cx="8562975" cy="6858000"/>
            <a:chOff x="290513" y="0"/>
            <a:chExt cx="8562975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0513" y="0"/>
              <a:ext cx="856297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304800" y="0"/>
              <a:ext cx="1066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0"/>
            <a:ext cx="436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The One-Step Growth Curve</a:t>
            </a:r>
            <a:endParaRPr lang="en-IN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33400"/>
            <a:ext cx="8686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Latent period</a:t>
            </a:r>
            <a:r>
              <a:rPr lang="en-IN" dirty="0" smtClean="0"/>
              <a:t>: The initial phase in the one-step growth expt., i.e., after the phage addition in which no </a:t>
            </a:r>
            <a:r>
              <a:rPr lang="en-IN" dirty="0" err="1" smtClean="0"/>
              <a:t>virions</a:t>
            </a:r>
            <a:r>
              <a:rPr lang="en-IN" dirty="0" smtClean="0"/>
              <a:t> are released.</a:t>
            </a:r>
          </a:p>
          <a:p>
            <a:pPr algn="just"/>
            <a:endParaRPr lang="en-IN" dirty="0" smtClean="0"/>
          </a:p>
          <a:p>
            <a:pPr algn="just"/>
            <a:r>
              <a:rPr lang="en-IN" b="1" dirty="0" smtClean="0"/>
              <a:t>Rise period/burst</a:t>
            </a:r>
            <a:r>
              <a:rPr lang="en-IN" dirty="0" smtClean="0"/>
              <a:t>: Host cells rapidly </a:t>
            </a:r>
            <a:r>
              <a:rPr lang="en-IN" dirty="0" err="1" smtClean="0"/>
              <a:t>lyse</a:t>
            </a:r>
            <a:r>
              <a:rPr lang="en-IN" dirty="0" smtClean="0"/>
              <a:t> &amp; release infective </a:t>
            </a:r>
            <a:r>
              <a:rPr lang="en-IN" dirty="0" err="1" smtClean="0"/>
              <a:t>phages</a:t>
            </a:r>
            <a:r>
              <a:rPr lang="en-IN" dirty="0" smtClean="0"/>
              <a:t>.</a:t>
            </a:r>
          </a:p>
          <a:p>
            <a:pPr algn="just"/>
            <a:endParaRPr lang="en-IN" dirty="0" smtClean="0"/>
          </a:p>
          <a:p>
            <a:pPr algn="just"/>
            <a:r>
              <a:rPr lang="en-IN" b="1" dirty="0" smtClean="0"/>
              <a:t>Burst size</a:t>
            </a:r>
            <a:r>
              <a:rPr lang="en-IN" dirty="0" smtClean="0"/>
              <a:t>: The no. of </a:t>
            </a:r>
            <a:r>
              <a:rPr lang="en-IN" dirty="0" err="1" smtClean="0"/>
              <a:t>phages</a:t>
            </a:r>
            <a:r>
              <a:rPr lang="en-IN" dirty="0" smtClean="0"/>
              <a:t> produced per infected cell during the </a:t>
            </a:r>
            <a:r>
              <a:rPr lang="en-IN" dirty="0" err="1" smtClean="0"/>
              <a:t>lytic</a:t>
            </a:r>
            <a:r>
              <a:rPr lang="en-IN" dirty="0" smtClean="0"/>
              <a:t> life cycle.</a:t>
            </a:r>
          </a:p>
          <a:p>
            <a:pPr algn="just"/>
            <a:endParaRPr lang="en-IN" dirty="0" smtClean="0"/>
          </a:p>
          <a:p>
            <a:pPr algn="just"/>
            <a:r>
              <a:rPr lang="en-IN" b="1" dirty="0" smtClean="0"/>
              <a:t>Eclipse (conceal) period</a:t>
            </a:r>
            <a:r>
              <a:rPr lang="en-IN" dirty="0" smtClean="0"/>
              <a:t>: The initial part of the latent period in which infected host bacteria do not contain any complete </a:t>
            </a:r>
            <a:r>
              <a:rPr lang="en-IN" dirty="0" err="1" smtClean="0"/>
              <a:t>virions</a:t>
            </a:r>
            <a:r>
              <a:rPr lang="en-IN" dirty="0" smtClean="0"/>
              <a:t>.</a:t>
            </a:r>
            <a:endParaRPr lang="en-IN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" y="3124200"/>
            <a:ext cx="5105400" cy="3505200"/>
            <a:chOff x="152400" y="3124200"/>
            <a:chExt cx="5105400" cy="3505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3200400"/>
              <a:ext cx="46482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79625" y="4615190"/>
              <a:ext cx="11224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100" b="1" dirty="0" smtClean="0">
                  <a:solidFill>
                    <a:srgbClr val="0070C0"/>
                  </a:solidFill>
                </a:rPr>
                <a:t>Complete </a:t>
              </a:r>
              <a:r>
                <a:rPr lang="en-IN" sz="1100" b="1" dirty="0" err="1" smtClean="0">
                  <a:solidFill>
                    <a:srgbClr val="0070C0"/>
                  </a:solidFill>
                </a:rPr>
                <a:t>virion</a:t>
              </a:r>
              <a:endParaRPr lang="en-IN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5600" y="3124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200" b="1" dirty="0" smtClean="0">
                  <a:solidFill>
                    <a:srgbClr val="C00000"/>
                  </a:solidFill>
                </a:rPr>
                <a:t>Free viruses (</a:t>
              </a:r>
              <a:r>
                <a:rPr lang="en-IN" sz="1200" b="1" dirty="0" err="1" smtClean="0">
                  <a:solidFill>
                    <a:srgbClr val="C00000"/>
                  </a:solidFill>
                </a:rPr>
                <a:t>unadsorbed</a:t>
              </a:r>
              <a:r>
                <a:rPr lang="en-IN" sz="1200" b="1" dirty="0" smtClean="0">
                  <a:solidFill>
                    <a:srgbClr val="C00000"/>
                  </a:solidFill>
                </a:rPr>
                <a:t> </a:t>
              </a:r>
              <a:r>
                <a:rPr lang="en-IN" sz="1200" b="1" dirty="0" err="1" smtClean="0">
                  <a:solidFill>
                    <a:srgbClr val="C00000"/>
                  </a:solidFill>
                </a:rPr>
                <a:t>virions</a:t>
              </a:r>
              <a:r>
                <a:rPr lang="en-IN" sz="1200" b="1" dirty="0" smtClean="0">
                  <a:solidFill>
                    <a:srgbClr val="C00000"/>
                  </a:solidFill>
                </a:rPr>
                <a:t> + released from host cells)</a:t>
              </a:r>
              <a:endParaRPr lang="en-IN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00625" y="4267200"/>
            <a:ext cx="4067175" cy="1447800"/>
            <a:chOff x="5000625" y="4191000"/>
            <a:chExt cx="4067175" cy="144780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25" y="4191000"/>
              <a:ext cx="406717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076825" y="4191000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3850"/>
            <a:ext cx="8762999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322" y="381000"/>
            <a:ext cx="6323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A Common Strategy for Viral Propagation</a:t>
            </a:r>
            <a:endParaRPr lang="en-IN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1905000"/>
            <a:ext cx="6705600" cy="2971800"/>
            <a:chOff x="2133600" y="1905000"/>
            <a:chExt cx="4581525" cy="250507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3600" y="1905000"/>
              <a:ext cx="45720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0" y="2438400"/>
              <a:ext cx="4581525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4762500"/>
            <a:ext cx="7962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971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76200"/>
            <a:ext cx="6416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T-even Phage Adsorption &amp; DNA Injection</a:t>
            </a:r>
            <a:endParaRPr lang="en-IN" sz="28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676400"/>
            <a:ext cx="38385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0"/>
            <a:ext cx="5551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Life Cycle of T-even </a:t>
            </a:r>
            <a:r>
              <a:rPr lang="en-IN" sz="2000" b="1" dirty="0" err="1" smtClean="0"/>
              <a:t>Bacteriophage</a:t>
            </a:r>
            <a:r>
              <a:rPr lang="en-IN" sz="2000" b="1" dirty="0" smtClean="0"/>
              <a:t>: Takes ~30 </a:t>
            </a:r>
            <a:r>
              <a:rPr lang="en-IN" sz="2000" b="1" dirty="0" err="1" smtClean="0"/>
              <a:t>mins</a:t>
            </a:r>
            <a:endParaRPr lang="en-IN" sz="2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-38100" y="381000"/>
            <a:ext cx="9258300" cy="6400800"/>
            <a:chOff x="-38100" y="762000"/>
            <a:chExt cx="9258300" cy="6096000"/>
          </a:xfrm>
        </p:grpSpPr>
        <p:grpSp>
          <p:nvGrpSpPr>
            <p:cNvPr id="7" name="Group 6"/>
            <p:cNvGrpSpPr/>
            <p:nvPr/>
          </p:nvGrpSpPr>
          <p:grpSpPr>
            <a:xfrm>
              <a:off x="-38100" y="762000"/>
              <a:ext cx="9258300" cy="6096000"/>
              <a:chOff x="-38100" y="762000"/>
              <a:chExt cx="9258300" cy="6096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-38100" y="762000"/>
                <a:ext cx="9258300" cy="6096000"/>
                <a:chOff x="-38100" y="0"/>
                <a:chExt cx="9258300" cy="6858000"/>
              </a:xfrm>
            </p:grpSpPr>
            <p:pic>
              <p:nvPicPr>
                <p:cNvPr id="7170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-38100" y="0"/>
                  <a:ext cx="9258300" cy="685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304800" y="5926723"/>
                  <a:ext cx="1905000" cy="1692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IN" sz="500" dirty="0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5334000" y="3124200"/>
                <a:ext cx="1372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b="1" dirty="0" smtClean="0">
                    <a:solidFill>
                      <a:srgbClr val="0070C0"/>
                    </a:solidFill>
                  </a:rPr>
                  <a:t>(virulent phage)</a:t>
                </a:r>
                <a:endParaRPr lang="en-IN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17044" y="1219200"/>
                <a:ext cx="15689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b="1" dirty="0" smtClean="0">
                    <a:solidFill>
                      <a:srgbClr val="0070C0"/>
                    </a:solidFill>
                  </a:rPr>
                  <a:t>(temperate phage)</a:t>
                </a:r>
                <a:endParaRPr lang="en-IN" sz="1400" b="1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5334000"/>
              <a:ext cx="3352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9342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00" y="86380"/>
            <a:ext cx="431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Functions of </a:t>
            </a:r>
            <a:r>
              <a:rPr lang="en-IN" sz="2800" b="1" dirty="0" err="1" smtClean="0"/>
              <a:t>Virion</a:t>
            </a:r>
            <a:r>
              <a:rPr lang="en-IN" sz="2800" b="1" dirty="0" smtClean="0"/>
              <a:t> Proteins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773" y="2797314"/>
            <a:ext cx="3366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 smtClean="0"/>
              <a:t>Animal Viruses</a:t>
            </a:r>
            <a:endParaRPr lang="en-I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5" y="557213"/>
            <a:ext cx="565785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76200"/>
            <a:ext cx="779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Potential Outcomes for Animal Virus Infection of a Host Cell</a:t>
            </a:r>
            <a:endParaRPr lang="en-IN" sz="24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57213"/>
            <a:ext cx="70866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00125"/>
            <a:ext cx="7543799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25" y="5695950"/>
            <a:ext cx="60102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343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76600" y="0"/>
            <a:ext cx="219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Modes of Virus Entry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71235" y="1123890"/>
            <a:ext cx="233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rgbClr val="C00000"/>
                </a:solidFill>
              </a:rPr>
              <a:t>Productive Infection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261938"/>
            <a:ext cx="7467601" cy="6334125"/>
            <a:chOff x="2047875" y="261938"/>
            <a:chExt cx="5114925" cy="633412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7875" y="261938"/>
              <a:ext cx="5048250" cy="633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6324600" y="279737"/>
              <a:ext cx="83820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6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29400" y="438090"/>
            <a:ext cx="1860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rgbClr val="C00000"/>
                </a:solidFill>
              </a:rPr>
              <a:t>Latent Infection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"/>
            <a:ext cx="387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Damage to the Host cells</a:t>
            </a:r>
            <a:endParaRPr lang="en-I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err="1" smtClean="0"/>
              <a:t>Cytopathic</a:t>
            </a:r>
            <a:r>
              <a:rPr lang="en-IN" b="1" dirty="0" smtClean="0"/>
              <a:t> effect (CPE)</a:t>
            </a:r>
            <a:r>
              <a:rPr lang="en-IN" dirty="0" smtClean="0"/>
              <a:t>: Defined as virus-induced damage to the cell that alters its microscopic appearance.</a:t>
            </a:r>
          </a:p>
          <a:p>
            <a:pPr algn="just"/>
            <a:endParaRPr lang="en-IN" dirty="0" smtClean="0"/>
          </a:p>
          <a:p>
            <a:pPr algn="just"/>
            <a:r>
              <a:rPr lang="en-IN" b="1" dirty="0" err="1" smtClean="0"/>
              <a:t>Syncytia</a:t>
            </a:r>
            <a:r>
              <a:rPr lang="en-IN" dirty="0" smtClean="0"/>
              <a:t>: One very common CPE is the fusion of multiple host cells into single large cells containing multiple nuclei. (RSV, respiratory </a:t>
            </a:r>
            <a:r>
              <a:rPr lang="en-IN" dirty="0" err="1" smtClean="0"/>
              <a:t>syncytial</a:t>
            </a:r>
            <a:r>
              <a:rPr lang="en-IN" dirty="0" smtClean="0"/>
              <a:t> virus)</a:t>
            </a:r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3352800"/>
            <a:ext cx="31051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36290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70104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71735"/>
            <a:ext cx="781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Comparison of </a:t>
            </a:r>
            <a:r>
              <a:rPr lang="en-IN" sz="2400" b="1" dirty="0" err="1" smtClean="0"/>
              <a:t>Bacteriophage</a:t>
            </a:r>
            <a:r>
              <a:rPr lang="en-IN" sz="2400" b="1" dirty="0" smtClean="0"/>
              <a:t> &amp; Animal Virus Multiplication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5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51588" y="152400"/>
            <a:ext cx="3068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Human Enteric Viruses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0"/>
            <a:ext cx="48005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228601" y="6248400"/>
            <a:ext cx="8915399" cy="609600"/>
            <a:chOff x="1295401" y="3047999"/>
            <a:chExt cx="6548437" cy="752476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00163" y="3057525"/>
              <a:ext cx="6543675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295401" y="3047999"/>
              <a:ext cx="408577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3" y="0"/>
            <a:ext cx="624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1042988"/>
            <a:ext cx="6400799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"/>
            <a:ext cx="2552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199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5" y="381000"/>
            <a:ext cx="51911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295471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Ether sensitivity:</a:t>
            </a:r>
            <a:r>
              <a:rPr lang="en-IN" dirty="0" smtClean="0"/>
              <a:t> The envelope is disrupted by solvents like ether to such an extent that lipid-mediated activities are blocked or envelope proteins are denatured and rendered inactive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775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72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5250"/>
            <a:ext cx="5486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620" y="0"/>
            <a:ext cx="373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The Baltimore Classification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8849" y="685800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All viruses must produce mRNA that can be translated by the cellular </a:t>
            </a:r>
            <a:r>
              <a:rPr lang="en-IN" dirty="0" err="1" smtClean="0"/>
              <a:t>ribosomes</a:t>
            </a:r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0671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52675"/>
            <a:ext cx="4724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5950" y="1524000"/>
            <a:ext cx="1238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325" y="3762375"/>
            <a:ext cx="1285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419600"/>
            <a:ext cx="12668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2362200"/>
            <a:ext cx="1524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497</Words>
  <Application>Microsoft Office PowerPoint</Application>
  <PresentationFormat>On-screen Show (4:3)</PresentationFormat>
  <Paragraphs>63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Surojit</dc:creator>
  <cp:lastModifiedBy>Surojit</cp:lastModifiedBy>
  <cp:revision>54</cp:revision>
  <dcterms:created xsi:type="dcterms:W3CDTF">2006-08-16T00:00:00Z</dcterms:created>
  <dcterms:modified xsi:type="dcterms:W3CDTF">2020-01-05T15:16:47Z</dcterms:modified>
</cp:coreProperties>
</file>