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6"/>
  </p:notesMasterIdLst>
  <p:sldIdLst>
    <p:sldId id="256" r:id="rId2"/>
    <p:sldId id="257" r:id="rId3"/>
    <p:sldId id="258" r:id="rId4"/>
    <p:sldId id="261" r:id="rId5"/>
    <p:sldId id="263" r:id="rId6"/>
    <p:sldId id="262" r:id="rId7"/>
    <p:sldId id="264" r:id="rId8"/>
    <p:sldId id="265" r:id="rId9"/>
    <p:sldId id="267" r:id="rId10"/>
    <p:sldId id="268" r:id="rId11"/>
    <p:sldId id="260" r:id="rId12"/>
    <p:sldId id="266" r:id="rId13"/>
    <p:sldId id="269" r:id="rId14"/>
    <p:sldId id="25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C7D031-2D64-4B1A-8F03-E9ED27D5653D}" type="datetimeFigureOut">
              <a:rPr lang="en-US" smtClean="0"/>
              <a:t>4/5/2020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D7BECD-2BB9-4447-BD6E-3128BF6025F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5D7BECD-2BB9-4447-BD6E-3128BF6025F2}" type="slidenum">
              <a:rPr lang="en-US" smtClean="0"/>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4/5/2020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4/5/2020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4/5/2020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4/5/2020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4/5/2020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4/5/2020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4/5/2020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4/5/2020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4/5/2020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Finance of Rural Local Government-the State Finance Commission and Fiscal Devolution</a:t>
            </a:r>
            <a:endParaRPr lang="en-US" dirty="0"/>
          </a:p>
        </p:txBody>
      </p:sp>
      <p:sp>
        <p:nvSpPr>
          <p:cNvPr id="3" name="Subtitle 2"/>
          <p:cNvSpPr>
            <a:spLocks noGrp="1"/>
          </p:cNvSpPr>
          <p:nvPr>
            <p:ph type="subTitle" idx="1"/>
          </p:nvPr>
        </p:nvSpPr>
        <p:spPr/>
        <p:txBody>
          <a:bodyPr>
            <a:normAutofit fontScale="40000" lnSpcReduction="20000"/>
          </a:bodyPr>
          <a:lstStyle/>
          <a:p>
            <a:r>
              <a:rPr lang="en-US" dirty="0" smtClean="0"/>
              <a:t>For MA 4</a:t>
            </a:r>
            <a:r>
              <a:rPr lang="en-US" baseline="30000" dirty="0" smtClean="0"/>
              <a:t>th</a:t>
            </a:r>
            <a:r>
              <a:rPr lang="en-US" dirty="0" smtClean="0"/>
              <a:t> Semester (Dept. of Political Science)</a:t>
            </a:r>
          </a:p>
          <a:p>
            <a:r>
              <a:rPr lang="en-US" dirty="0" smtClean="0"/>
              <a:t>Course No. PLS 405 (LGP)</a:t>
            </a:r>
          </a:p>
          <a:p>
            <a:r>
              <a:rPr lang="en-US" dirty="0" smtClean="0"/>
              <a:t>Topic -3</a:t>
            </a:r>
          </a:p>
          <a:p>
            <a:endParaRPr lang="en-US" dirty="0" smtClean="0"/>
          </a:p>
          <a:p>
            <a:r>
              <a:rPr lang="en-US" dirty="0" smtClean="0"/>
              <a:t>Prepared By: Dr. </a:t>
            </a:r>
            <a:r>
              <a:rPr lang="en-US" dirty="0" err="1" smtClean="0"/>
              <a:t>Eyasin</a:t>
            </a:r>
            <a:r>
              <a:rPr lang="en-US" dirty="0" smtClean="0"/>
              <a:t> Khan</a:t>
            </a:r>
          </a:p>
          <a:p>
            <a:r>
              <a:rPr lang="en-US" dirty="0" smtClean="0"/>
              <a:t>Assistant Professor, Dept. of Political Science</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r>
              <a:rPr lang="en-US" dirty="0" smtClean="0"/>
              <a:t>The accepted machinery of fiscal transfers to local governments for both revenue transfers and plan assistance is the state finance. </a:t>
            </a:r>
          </a:p>
          <a:p>
            <a:pPr algn="just"/>
            <a:r>
              <a:rPr lang="en-US" dirty="0" smtClean="0"/>
              <a:t>The state finance commissions should also have the responsibility for suggesting the distribution of local development assistance and local functional and tax authority adjustments for various categories of local authorities. One associated gain from state finance commissions would be the availability of local financial data and the possibility of inter and intra-state comparisons of such data. Local budgetary and accounting structures could be standardized through the supervision of the Comptroller and Auditor-General  in all times.  </a:t>
            </a:r>
            <a:endParaRPr lang="en-US" dirty="0"/>
          </a:p>
        </p:txBody>
      </p:sp>
      <p:sp>
        <p:nvSpPr>
          <p:cNvPr id="3" name="Title 2"/>
          <p:cNvSpPr>
            <a:spLocks noGrp="1"/>
          </p:cNvSpPr>
          <p:nvPr>
            <p:ph type="title"/>
          </p:nvPr>
        </p:nvSpPr>
        <p:spPr/>
        <p:txBody>
          <a:bodyPr/>
          <a:lstStyle/>
          <a:p>
            <a:r>
              <a:rPr lang="en-US" dirty="0" smtClean="0"/>
              <a:t>Continued</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r>
              <a:rPr lang="en-US" dirty="0" smtClean="0"/>
              <a:t>Article 280(3) (c) has allowed the erstwhile fiscal devolution system and framework between states and local governments. Under the new system the State governments are required to constitute Finance Commission under Article 243(1) once in five years and entrust it with the task of reviewing the financial position of local government and make recommendations as to the principals that should govern the distribution of net proceeds of taxes, duties, tolls and fees </a:t>
            </a:r>
            <a:r>
              <a:rPr lang="en-US" dirty="0" err="1" smtClean="0"/>
              <a:t>leviable</a:t>
            </a:r>
            <a:r>
              <a:rPr lang="en-US" dirty="0" smtClean="0"/>
              <a:t> by State between the state and local governments, determination of taxes, duties, tolls and fees that may be assigned to or appropriated by the local government and the grant in aid to local government from consolidated fund of the State.   </a:t>
            </a:r>
          </a:p>
          <a:p>
            <a:endParaRPr lang="en-US" dirty="0"/>
          </a:p>
        </p:txBody>
      </p:sp>
      <p:sp>
        <p:nvSpPr>
          <p:cNvPr id="3" name="Title 2"/>
          <p:cNvSpPr>
            <a:spLocks noGrp="1"/>
          </p:cNvSpPr>
          <p:nvPr>
            <p:ph type="title"/>
          </p:nvPr>
        </p:nvSpPr>
        <p:spPr/>
        <p:txBody>
          <a:bodyPr/>
          <a:lstStyle/>
          <a:p>
            <a:r>
              <a:rPr lang="en-US" dirty="0" smtClean="0"/>
              <a:t>Fiscal Devolution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algn="just"/>
            <a:r>
              <a:rPr lang="en-US" dirty="0" smtClean="0"/>
              <a:t>Besides getting devolutions from the State Finance </a:t>
            </a:r>
            <a:r>
              <a:rPr lang="en-US" dirty="0" smtClean="0"/>
              <a:t>Commissions </a:t>
            </a:r>
            <a:r>
              <a:rPr lang="en-US" dirty="0" smtClean="0"/>
              <a:t>(</a:t>
            </a:r>
            <a:r>
              <a:rPr lang="en-US" dirty="0" smtClean="0"/>
              <a:t>SFCs), </a:t>
            </a:r>
            <a:r>
              <a:rPr lang="en-US" dirty="0" smtClean="0"/>
              <a:t>the local bodies receive money as grants from the Union government as per recommendations of Central Finance Commission, </a:t>
            </a:r>
            <a:r>
              <a:rPr lang="en-US" dirty="0" err="1" smtClean="0"/>
              <a:t>programme</a:t>
            </a:r>
            <a:r>
              <a:rPr lang="en-US" dirty="0" smtClean="0"/>
              <a:t> specific allocation under centrally-sponsored-schemes and additional central assistance. </a:t>
            </a:r>
          </a:p>
          <a:p>
            <a:pPr algn="just"/>
            <a:r>
              <a:rPr lang="en-US" dirty="0" smtClean="0"/>
              <a:t>The task before state finance commission is quite complex as there exits a wide mismatch between the resources available with local bodies and their functional responsibilities. This substantial transfer of resources from the state to local bodies and their allocation among them with wide differentials in fiscal capabilities and needs, constitute an important agenda before the Commission. </a:t>
            </a:r>
          </a:p>
          <a:p>
            <a:endParaRPr lang="en-US" dirty="0"/>
          </a:p>
        </p:txBody>
      </p:sp>
      <p:sp>
        <p:nvSpPr>
          <p:cNvPr id="3" name="Title 2"/>
          <p:cNvSpPr>
            <a:spLocks noGrp="1"/>
          </p:cNvSpPr>
          <p:nvPr>
            <p:ph type="title"/>
          </p:nvPr>
        </p:nvSpPr>
        <p:spPr/>
        <p:txBody>
          <a:bodyPr/>
          <a:lstStyle/>
          <a:p>
            <a:r>
              <a:rPr lang="en-US" dirty="0" smtClean="0"/>
              <a:t>Continued</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lgn="just"/>
            <a:r>
              <a:rPr lang="en-US" dirty="0" smtClean="0"/>
              <a:t>The Preparation of local fiscal policy framework is a delicate exercise. It call for striking a balance between local and national needs. It is from this angle that the expenditure and revenue assignments are </a:t>
            </a:r>
            <a:r>
              <a:rPr lang="en-US" dirty="0" smtClean="0"/>
              <a:t>to be discussed to </a:t>
            </a:r>
            <a:r>
              <a:rPr lang="en-US" dirty="0" smtClean="0"/>
              <a:t>find out how far fiscal decentralization has been promoted by the SFCs under study</a:t>
            </a:r>
            <a:r>
              <a:rPr lang="en-US" dirty="0" smtClean="0"/>
              <a:t>. Main points includes:  </a:t>
            </a:r>
            <a:endParaRPr lang="en-US" dirty="0" smtClean="0"/>
          </a:p>
          <a:p>
            <a:pPr algn="just"/>
            <a:r>
              <a:rPr lang="en-US" dirty="0" smtClean="0"/>
              <a:t>A. Expenditure assignments</a:t>
            </a:r>
          </a:p>
          <a:p>
            <a:pPr algn="just"/>
            <a:r>
              <a:rPr lang="en-US" dirty="0" smtClean="0"/>
              <a:t>B. Revenue assignments and fiscal autonomy</a:t>
            </a:r>
          </a:p>
          <a:p>
            <a:pPr algn="just"/>
            <a:r>
              <a:rPr lang="en-US" dirty="0" smtClean="0"/>
              <a:t>C. Tax Assignments</a:t>
            </a:r>
          </a:p>
          <a:p>
            <a:pPr algn="just"/>
            <a:r>
              <a:rPr lang="en-US" dirty="0" smtClean="0"/>
              <a:t>D. Non-Tax Revenue</a:t>
            </a:r>
          </a:p>
          <a:p>
            <a:pPr algn="just"/>
            <a:r>
              <a:rPr lang="en-US" dirty="0" smtClean="0"/>
              <a:t>E. Borrowings</a:t>
            </a:r>
          </a:p>
          <a:p>
            <a:pPr algn="just"/>
            <a:r>
              <a:rPr lang="en-US" dirty="0" smtClean="0"/>
              <a:t>F. </a:t>
            </a:r>
            <a:r>
              <a:rPr lang="en-US" dirty="0" smtClean="0"/>
              <a:t>Privatization </a:t>
            </a:r>
            <a:r>
              <a:rPr lang="en-US" dirty="0" smtClean="0"/>
              <a:t>etc. </a:t>
            </a:r>
            <a:endParaRPr lang="en-US" dirty="0"/>
          </a:p>
        </p:txBody>
      </p:sp>
      <p:sp>
        <p:nvSpPr>
          <p:cNvPr id="3" name="Title 2"/>
          <p:cNvSpPr>
            <a:spLocks noGrp="1"/>
          </p:cNvSpPr>
          <p:nvPr>
            <p:ph type="title"/>
          </p:nvPr>
        </p:nvSpPr>
        <p:spPr/>
        <p:txBody>
          <a:bodyPr>
            <a:normAutofit fontScale="90000"/>
          </a:bodyPr>
          <a:lstStyle/>
          <a:p>
            <a:r>
              <a:rPr lang="en-US" dirty="0" smtClean="0"/>
              <a:t>The local Fiscal Policy Framework</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algn="just"/>
            <a:r>
              <a:rPr lang="en-US" dirty="0" smtClean="0"/>
              <a:t>Robert S. Ford (1949) “State and Local Finance” The Annals of the American Academy of Political and Social Sciences, Available at: https://www.jstor.org/stable/1027563; accessed on 03.04.2020</a:t>
            </a:r>
          </a:p>
          <a:p>
            <a:pPr algn="just"/>
            <a:r>
              <a:rPr lang="en-US" dirty="0" smtClean="0"/>
              <a:t>Roy, </a:t>
            </a:r>
            <a:r>
              <a:rPr lang="en-US" dirty="0" err="1" smtClean="0"/>
              <a:t>Bahl</a:t>
            </a:r>
            <a:r>
              <a:rPr lang="en-US" dirty="0" smtClean="0"/>
              <a:t>, </a:t>
            </a:r>
            <a:r>
              <a:rPr lang="en-US" dirty="0" err="1" smtClean="0"/>
              <a:t>Geeta</a:t>
            </a:r>
            <a:r>
              <a:rPr lang="en-US" dirty="0" smtClean="0"/>
              <a:t> </a:t>
            </a:r>
            <a:r>
              <a:rPr lang="en-US" dirty="0" err="1" smtClean="0"/>
              <a:t>Sethi</a:t>
            </a:r>
            <a:r>
              <a:rPr lang="en-US" dirty="0" smtClean="0"/>
              <a:t> and Sally Wallace(2010) “Fiscal Decentralization to Rural Local Governments in India: A Case Study of West Bengal State” Available at: https://www.jstor.org/stable/1027563; accessed on 03.04.2020</a:t>
            </a:r>
          </a:p>
          <a:p>
            <a:pPr algn="just"/>
            <a:r>
              <a:rPr lang="en-US" dirty="0" smtClean="0"/>
              <a:t>P. </a:t>
            </a:r>
            <a:r>
              <a:rPr lang="en-US" dirty="0" err="1" smtClean="0"/>
              <a:t>Geeta</a:t>
            </a:r>
            <a:r>
              <a:rPr lang="en-US" dirty="0" smtClean="0"/>
              <a:t> </a:t>
            </a:r>
            <a:r>
              <a:rPr lang="en-US" dirty="0" err="1" smtClean="0"/>
              <a:t>Rani</a:t>
            </a:r>
            <a:r>
              <a:rPr lang="en-US" dirty="0" smtClean="0"/>
              <a:t>(1999) “State Finance Commissions and Rural Local Bodies: Devolution of Resource”, </a:t>
            </a:r>
            <a:r>
              <a:rPr lang="en-US" i="1" dirty="0" smtClean="0"/>
              <a:t>Economic and Political Weekly</a:t>
            </a:r>
            <a:r>
              <a:rPr lang="en-US" dirty="0" smtClean="0"/>
              <a:t>, Available at: https://www.jstor.org/stable/4408105; accessed on 03.04.2020</a:t>
            </a:r>
          </a:p>
          <a:p>
            <a:pPr algn="just"/>
            <a:r>
              <a:rPr lang="en-US" dirty="0" err="1" smtClean="0"/>
              <a:t>Neera</a:t>
            </a:r>
            <a:r>
              <a:rPr lang="en-US" dirty="0" smtClean="0"/>
              <a:t> </a:t>
            </a:r>
            <a:r>
              <a:rPr lang="en-US" dirty="0" err="1" smtClean="0"/>
              <a:t>Rani</a:t>
            </a:r>
            <a:r>
              <a:rPr lang="en-US" dirty="0" smtClean="0"/>
              <a:t> (2011) “Fiscal Decentralization and State Finance Commission: A Study in Haryana” Available at: https://www.jstor.org/stable/41856540; accessed on 03.04.2020</a:t>
            </a:r>
          </a:p>
          <a:p>
            <a:pPr algn="just"/>
            <a:endParaRPr lang="en-US" dirty="0" smtClean="0"/>
          </a:p>
          <a:p>
            <a:pPr algn="just"/>
            <a:endParaRPr lang="en-US" dirty="0"/>
          </a:p>
        </p:txBody>
      </p:sp>
      <p:sp>
        <p:nvSpPr>
          <p:cNvPr id="3" name="Title 2"/>
          <p:cNvSpPr>
            <a:spLocks noGrp="1"/>
          </p:cNvSpPr>
          <p:nvPr>
            <p:ph type="title"/>
          </p:nvPr>
        </p:nvSpPr>
        <p:spPr/>
        <p:txBody>
          <a:bodyPr/>
          <a:lstStyle/>
          <a:p>
            <a:r>
              <a:rPr lang="en-US" dirty="0" smtClean="0"/>
              <a:t>Further Readings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en-US" dirty="0" smtClean="0"/>
              <a:t>An Organization needs finances to fulfill the objectives it has chalked out for itself. The finances it may obtain by a variety of ways- by making profit out of its operations or in the form of grants and loans from external sources. </a:t>
            </a:r>
          </a:p>
          <a:p>
            <a:pPr algn="just"/>
            <a:r>
              <a:rPr lang="en-US" dirty="0" smtClean="0"/>
              <a:t>In general, state and local financial practices have followed the movements of the business cycle, with taxes, borrowing, and expenditures expanding in good times and contracting during depression. Thus the practices of state and local units have tended some what to aggravate cyclical swings in economic conditions. </a:t>
            </a:r>
            <a:endParaRPr lang="en-US" dirty="0"/>
          </a:p>
        </p:txBody>
      </p:sp>
      <p:sp>
        <p:nvSpPr>
          <p:cNvPr id="2" name="Title 1"/>
          <p:cNvSpPr>
            <a:spLocks noGrp="1"/>
          </p:cNvSpPr>
          <p:nvPr>
            <p:ph type="title"/>
          </p:nvPr>
        </p:nvSpPr>
        <p:spPr/>
        <p:txBody>
          <a:bodyPr/>
          <a:lstStyle/>
          <a:p>
            <a:r>
              <a:rPr lang="en-US" dirty="0" smtClean="0"/>
              <a:t>Introduction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r>
              <a:rPr lang="en-US" dirty="0" smtClean="0"/>
              <a:t>Rural local governments in India provide services to over 70 per cent of the national population. Yet, little is known about the efficacy of the financing system that supports these  local governments, nor is there a fiscal information system that will allow a tracking of rural local government expenditures and revenues.</a:t>
            </a:r>
          </a:p>
          <a:p>
            <a:pPr algn="just"/>
            <a:r>
              <a:rPr lang="en-US" dirty="0" smtClean="0"/>
              <a:t>The system of state- local fiscal relations is defined by the state governments, with guidance from the Constitution, and there is considerable variation among the states and union territories.   </a:t>
            </a:r>
            <a:endParaRPr lang="en-US" dirty="0"/>
          </a:p>
        </p:txBody>
      </p:sp>
      <p:sp>
        <p:nvSpPr>
          <p:cNvPr id="3" name="Title 2"/>
          <p:cNvSpPr>
            <a:spLocks noGrp="1"/>
          </p:cNvSpPr>
          <p:nvPr>
            <p:ph type="title"/>
          </p:nvPr>
        </p:nvSpPr>
        <p:spPr/>
        <p:txBody>
          <a:bodyPr/>
          <a:lstStyle/>
          <a:p>
            <a:r>
              <a:rPr lang="en-US" dirty="0" smtClean="0"/>
              <a:t>Continue</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Theory would lead us to argue that smaller local governments will give voters more voice in budget formulation and taxing decisions, and allow a better capturing of the efficiency gains from fiscal decentralization. But considering the limited capacity of small local governments to deliver services effectively, and economies of scale, the time-worn question of the optimal size of government arises. </a:t>
            </a:r>
          </a:p>
          <a:p>
            <a:pPr algn="just"/>
            <a:endParaRPr lang="en-US" dirty="0"/>
          </a:p>
        </p:txBody>
      </p:sp>
      <p:sp>
        <p:nvSpPr>
          <p:cNvPr id="3" name="Title 2"/>
          <p:cNvSpPr>
            <a:spLocks noGrp="1"/>
          </p:cNvSpPr>
          <p:nvPr>
            <p:ph type="title"/>
          </p:nvPr>
        </p:nvSpPr>
        <p:spPr/>
        <p:txBody>
          <a:bodyPr/>
          <a:lstStyle/>
          <a:p>
            <a:r>
              <a:rPr lang="en-US" dirty="0" smtClean="0"/>
              <a:t>Continued</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In a democratic polity, the local bodies are reckoned as vibrant units of local governance as these are expected to perform some core civic functions. In view of this, almost all developing countries are pursuing fiscal decentralization in order to counter economic inefficiencies, macro-economic instability and effective governance as well as for bridging up the social divide and equality and justice. </a:t>
            </a:r>
            <a:endParaRPr lang="en-US" dirty="0"/>
          </a:p>
        </p:txBody>
      </p:sp>
      <p:sp>
        <p:nvSpPr>
          <p:cNvPr id="3" name="Title 2"/>
          <p:cNvSpPr>
            <a:spLocks noGrp="1"/>
          </p:cNvSpPr>
          <p:nvPr>
            <p:ph type="title"/>
          </p:nvPr>
        </p:nvSpPr>
        <p:spPr/>
        <p:txBody>
          <a:bodyPr/>
          <a:lstStyle/>
          <a:p>
            <a:r>
              <a:rPr lang="en-US" dirty="0" smtClean="0"/>
              <a:t>continued</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lgn="just"/>
            <a:r>
              <a:rPr lang="en-US" dirty="0" smtClean="0"/>
              <a:t>A one to One correspondence between functional responsibilities and financial resources at various levels of government is impossible in any federation. The problem is compounded when the Constitution provides for a deliberate mismatch as in India. A further worry is added as the 73</a:t>
            </a:r>
            <a:r>
              <a:rPr lang="en-US" baseline="30000" dirty="0" smtClean="0"/>
              <a:t>rd</a:t>
            </a:r>
            <a:r>
              <a:rPr lang="en-US" dirty="0" smtClean="0"/>
              <a:t> and 74</a:t>
            </a:r>
            <a:r>
              <a:rPr lang="en-US" baseline="30000" dirty="0" smtClean="0"/>
              <a:t>th</a:t>
            </a:r>
            <a:r>
              <a:rPr lang="en-US" dirty="0" smtClean="0"/>
              <a:t> Constitutional Amendments have left the tasks of developing more powers, authority, functions, finance, etc, to the state legislatures, of course subject to part IX of the Constitution and Schedules 11 and 12 thereof. </a:t>
            </a:r>
            <a:endParaRPr lang="en-US" dirty="0"/>
          </a:p>
        </p:txBody>
      </p:sp>
      <p:sp>
        <p:nvSpPr>
          <p:cNvPr id="3" name="Title 2"/>
          <p:cNvSpPr>
            <a:spLocks noGrp="1"/>
          </p:cNvSpPr>
          <p:nvPr>
            <p:ph type="title"/>
          </p:nvPr>
        </p:nvSpPr>
        <p:spPr/>
        <p:txBody>
          <a:bodyPr/>
          <a:lstStyle/>
          <a:p>
            <a:r>
              <a:rPr lang="en-US" dirty="0" smtClean="0"/>
              <a:t>State Finance Commission</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gn="just"/>
            <a:r>
              <a:rPr lang="en-US" dirty="0" smtClean="0"/>
              <a:t>Patterned largely on the Union finance Commission (Article 280), the responsibilities of SFCs are laid down in article 243I and 243Y of the constitutional amendment. Closer interpretation of these articles shows that the SFCs cannot perform their tasks independent of articles 243G, 243H, 243J, 243ZD and 243ZE. These tasks may outlined as: </a:t>
            </a:r>
          </a:p>
        </p:txBody>
      </p:sp>
      <p:sp>
        <p:nvSpPr>
          <p:cNvPr id="3" name="Title 2"/>
          <p:cNvSpPr>
            <a:spLocks noGrp="1"/>
          </p:cNvSpPr>
          <p:nvPr>
            <p:ph type="title"/>
          </p:nvPr>
        </p:nvSpPr>
        <p:spPr/>
        <p:txBody>
          <a:bodyPr/>
          <a:lstStyle/>
          <a:p>
            <a:r>
              <a:rPr lang="en-US" dirty="0" smtClean="0"/>
              <a:t>C</a:t>
            </a:r>
            <a:r>
              <a:rPr lang="en-US" dirty="0" smtClean="0"/>
              <a:t>ontinued</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just"/>
            <a:r>
              <a:rPr lang="en-US" dirty="0" smtClean="0"/>
              <a:t>A. to review the finances of the local bodies in accordance with the functional responsibilities which include the preparation of plans for economic development and social justice; </a:t>
            </a:r>
          </a:p>
          <a:p>
            <a:pPr algn="just"/>
            <a:r>
              <a:rPr lang="en-US" dirty="0" smtClean="0"/>
              <a:t>B. to fix the size of the divisible pool taking into account the functional domain of the </a:t>
            </a:r>
            <a:r>
              <a:rPr lang="en-US" dirty="0" smtClean="0"/>
              <a:t>state</a:t>
            </a:r>
            <a:r>
              <a:rPr lang="en-US" dirty="0" smtClean="0"/>
              <a:t>,</a:t>
            </a:r>
            <a:r>
              <a:rPr lang="en-US" dirty="0" smtClean="0"/>
              <a:t> </a:t>
            </a:r>
            <a:r>
              <a:rPr lang="en-US" dirty="0" smtClean="0"/>
              <a:t>on the one hand, and that of the PRIs and Urban Local Bodies (ULBs), on the other;</a:t>
            </a:r>
          </a:p>
          <a:p>
            <a:pPr algn="just"/>
            <a:r>
              <a:rPr lang="en-US" dirty="0" smtClean="0"/>
              <a:t>C. to evaluate the vertical gap at various levels taking into account the functional responsibilities on the one hand, and tax assignments on the other;</a:t>
            </a:r>
          </a:p>
        </p:txBody>
      </p:sp>
      <p:sp>
        <p:nvSpPr>
          <p:cNvPr id="3" name="Title 2"/>
          <p:cNvSpPr>
            <a:spLocks noGrp="1"/>
          </p:cNvSpPr>
          <p:nvPr>
            <p:ph type="title"/>
          </p:nvPr>
        </p:nvSpPr>
        <p:spPr/>
        <p:txBody>
          <a:bodyPr/>
          <a:lstStyle/>
          <a:p>
            <a:r>
              <a:rPr lang="en-US" dirty="0" smtClean="0"/>
              <a:t>Continued</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dirty="0" smtClean="0"/>
              <a:t>D. to suggest measures for improving the financial position of </a:t>
            </a:r>
            <a:r>
              <a:rPr lang="en-US" dirty="0" err="1" smtClean="0"/>
              <a:t>panchayats</a:t>
            </a:r>
            <a:r>
              <a:rPr lang="en-US" dirty="0" smtClean="0"/>
              <a:t> and ULBs, which include revenue sharing the grants-in-aid; </a:t>
            </a:r>
          </a:p>
          <a:p>
            <a:pPr algn="just"/>
            <a:r>
              <a:rPr lang="en-US" dirty="0" smtClean="0"/>
              <a:t>E. to design methods for the inter se distribution of the share of PRIs and ULBs on an equitable and efficient basis; and</a:t>
            </a:r>
          </a:p>
          <a:p>
            <a:r>
              <a:rPr lang="en-US" dirty="0" smtClean="0"/>
              <a:t>F. to make explicit the principles underlying the measures </a:t>
            </a:r>
            <a:r>
              <a:rPr lang="en-US" dirty="0" smtClean="0"/>
              <a:t>suggested.</a:t>
            </a:r>
            <a:endParaRPr lang="en-US" dirty="0"/>
          </a:p>
        </p:txBody>
      </p:sp>
      <p:sp>
        <p:nvSpPr>
          <p:cNvPr id="3" name="Title 2"/>
          <p:cNvSpPr>
            <a:spLocks noGrp="1"/>
          </p:cNvSpPr>
          <p:nvPr>
            <p:ph type="title"/>
          </p:nvPr>
        </p:nvSpPr>
        <p:spPr/>
        <p:txBody>
          <a:bodyPr/>
          <a:lstStyle/>
          <a:p>
            <a:r>
              <a:rPr lang="en-US" dirty="0" smtClean="0"/>
              <a:t>Continued</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303</TotalTime>
  <Words>1233</Words>
  <Application>Microsoft Office PowerPoint</Application>
  <PresentationFormat>On-screen Show (4:3)</PresentationFormat>
  <Paragraphs>51</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Finance of Rural Local Government-the State Finance Commission and Fiscal Devolution</vt:lpstr>
      <vt:lpstr>Introduction</vt:lpstr>
      <vt:lpstr>Continue</vt:lpstr>
      <vt:lpstr>Continued</vt:lpstr>
      <vt:lpstr>continued</vt:lpstr>
      <vt:lpstr>State Finance Commission</vt:lpstr>
      <vt:lpstr>Continued</vt:lpstr>
      <vt:lpstr>Continued</vt:lpstr>
      <vt:lpstr>Continued</vt:lpstr>
      <vt:lpstr>Continued</vt:lpstr>
      <vt:lpstr>Fiscal Devolution </vt:lpstr>
      <vt:lpstr>Continued</vt:lpstr>
      <vt:lpstr>The local Fiscal Policy Framework</vt:lpstr>
      <vt:lpstr>Further Readings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 of Rural Local Government-the State Finance Commission and Fiscal Devolution</dc:title>
  <dc:creator>EYASIN</dc:creator>
  <cp:lastModifiedBy>EYASIN</cp:lastModifiedBy>
  <cp:revision>54</cp:revision>
  <dcterms:created xsi:type="dcterms:W3CDTF">2006-08-16T00:00:00Z</dcterms:created>
  <dcterms:modified xsi:type="dcterms:W3CDTF">2020-04-05T07:55:15Z</dcterms:modified>
</cp:coreProperties>
</file>