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B15DD9E-7EA5-44FD-A428-835E3B5FF3E2}" type="datetimeFigureOut">
              <a:rPr lang="en-US" smtClean="0"/>
              <a:t>4/16/2020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31D17EE-C696-4E13-BD72-BF6099C80DE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5DD9E-7EA5-44FD-A428-835E3B5FF3E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D17EE-C696-4E13-BD72-BF6099C80D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B15DD9E-7EA5-44FD-A428-835E3B5FF3E2}" type="datetimeFigureOut">
              <a:rPr lang="en-US" smtClean="0"/>
              <a:t>4/16/2020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31D17EE-C696-4E13-BD72-BF6099C80D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15DD9E-7EA5-44FD-A428-835E3B5FF3E2}"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31D17EE-C696-4E13-BD72-BF6099C80DE6}"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B15DD9E-7EA5-44FD-A428-835E3B5FF3E2}" type="datetimeFigureOut">
              <a:rPr lang="en-US" smtClean="0"/>
              <a:t>4/16/2020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31D17EE-C696-4E13-BD72-BF6099C80DE6}"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B15DD9E-7EA5-44FD-A428-835E3B5FF3E2}" type="datetimeFigureOut">
              <a:rPr lang="en-US" smtClean="0"/>
              <a:t>4/16/2020</a:t>
            </a:fld>
            <a:endParaRPr lang="en-US"/>
          </a:p>
        </p:txBody>
      </p:sp>
      <p:sp>
        <p:nvSpPr>
          <p:cNvPr id="10" name="Slide Number Placeholder 9"/>
          <p:cNvSpPr>
            <a:spLocks noGrp="1"/>
          </p:cNvSpPr>
          <p:nvPr>
            <p:ph type="sldNum" sz="quarter" idx="16"/>
          </p:nvPr>
        </p:nvSpPr>
        <p:spPr/>
        <p:txBody>
          <a:bodyPr rtlCol="0"/>
          <a:lstStyle/>
          <a:p>
            <a:fld id="{731D17EE-C696-4E13-BD72-BF6099C80DE6}"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B15DD9E-7EA5-44FD-A428-835E3B5FF3E2}" type="datetimeFigureOut">
              <a:rPr lang="en-US" smtClean="0"/>
              <a:t>4/16/2020</a:t>
            </a:fld>
            <a:endParaRPr lang="en-US"/>
          </a:p>
        </p:txBody>
      </p:sp>
      <p:sp>
        <p:nvSpPr>
          <p:cNvPr id="12" name="Slide Number Placeholder 11"/>
          <p:cNvSpPr>
            <a:spLocks noGrp="1"/>
          </p:cNvSpPr>
          <p:nvPr>
            <p:ph type="sldNum" sz="quarter" idx="16"/>
          </p:nvPr>
        </p:nvSpPr>
        <p:spPr/>
        <p:txBody>
          <a:bodyPr rtlCol="0"/>
          <a:lstStyle/>
          <a:p>
            <a:fld id="{731D17EE-C696-4E13-BD72-BF6099C80DE6}"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15DD9E-7EA5-44FD-A428-835E3B5FF3E2}"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31D17EE-C696-4E13-BD72-BF6099C80D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5DD9E-7EA5-44FD-A428-835E3B5FF3E2}"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31D17EE-C696-4E13-BD72-BF6099C80D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15DD9E-7EA5-44FD-A428-835E3B5FF3E2}"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31D17EE-C696-4E13-BD72-BF6099C80DE6}"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B15DD9E-7EA5-44FD-A428-835E3B5FF3E2}" type="datetimeFigureOut">
              <a:rPr lang="en-US" smtClean="0"/>
              <a:t>4/16/2020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31D17EE-C696-4E13-BD72-BF6099C80DE6}"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B15DD9E-7EA5-44FD-A428-835E3B5FF3E2}" type="datetimeFigureOut">
              <a:rPr lang="en-US" smtClean="0"/>
              <a:t>4/16/2020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31D17EE-C696-4E13-BD72-BF6099C80D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500174"/>
            <a:ext cx="7772400" cy="1470025"/>
          </a:xfrm>
        </p:spPr>
        <p:txBody>
          <a:bodyPr>
            <a:normAutofit fontScale="90000"/>
          </a:bodyPr>
          <a:lstStyle/>
          <a:p>
            <a:pPr algn="ctr"/>
            <a:r>
              <a:rPr lang="en-IN" b="1" dirty="0" smtClean="0"/>
              <a:t/>
            </a:r>
            <a:br>
              <a:rPr lang="en-IN" b="1" dirty="0" smtClean="0"/>
            </a:br>
            <a:r>
              <a:rPr lang="en-IN" b="1" dirty="0" smtClean="0"/>
              <a:t/>
            </a:r>
            <a:br>
              <a:rPr lang="en-IN" b="1" dirty="0" smtClean="0"/>
            </a:br>
            <a:r>
              <a:rPr lang="en-IN" b="1" dirty="0" smtClean="0"/>
              <a:t>BLI-201</a:t>
            </a:r>
            <a:br>
              <a:rPr lang="en-IN" b="1" dirty="0" smtClean="0"/>
            </a:br>
            <a:r>
              <a:rPr lang="en-IN" b="1" dirty="0" smtClean="0"/>
              <a:t>LIBRARY AND SOCIETY</a:t>
            </a:r>
            <a:br>
              <a:rPr lang="en-IN" b="1" dirty="0" smtClean="0"/>
            </a:br>
            <a:r>
              <a:rPr lang="en-IN" b="1" dirty="0" smtClean="0"/>
              <a:t>UNIT-1: LEGISLATION RELATED TO LIBRARIES</a:t>
            </a:r>
            <a:endParaRPr lang="en-US" dirty="0"/>
          </a:p>
        </p:txBody>
      </p:sp>
      <p:sp>
        <p:nvSpPr>
          <p:cNvPr id="3" name="Subtitle 2"/>
          <p:cNvSpPr>
            <a:spLocks noGrp="1"/>
          </p:cNvSpPr>
          <p:nvPr>
            <p:ph type="subTitle" idx="1"/>
          </p:nvPr>
        </p:nvSpPr>
        <p:spPr>
          <a:xfrm>
            <a:off x="1214414" y="4143380"/>
            <a:ext cx="6848476" cy="1071570"/>
          </a:xfrm>
        </p:spPr>
        <p:txBody>
          <a:bodyPr>
            <a:noAutofit/>
          </a:bodyPr>
          <a:lstStyle/>
          <a:p>
            <a:pPr algn="ctr"/>
            <a:endParaRPr lang="en-US" dirty="0" smtClean="0"/>
          </a:p>
          <a:p>
            <a:pPr algn="ctr"/>
            <a:r>
              <a:rPr lang="en-US" b="1" dirty="0" smtClean="0"/>
              <a:t>Topic: Intellectual Property Right Acts</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Comparison of Copyright and </a:t>
            </a:r>
            <a:r>
              <a:rPr lang="en-IN" dirty="0" err="1" smtClean="0"/>
              <a:t>Copyleft</a:t>
            </a:r>
            <a:endParaRPr lang="en-US" dirty="0"/>
          </a:p>
        </p:txBody>
      </p:sp>
      <p:graphicFrame>
        <p:nvGraphicFramePr>
          <p:cNvPr id="4" name="Content Placeholder 3"/>
          <p:cNvGraphicFramePr>
            <a:graphicFrameLocks noGrp="1"/>
          </p:cNvGraphicFramePr>
          <p:nvPr>
            <p:ph sz="quarter" idx="1"/>
          </p:nvPr>
        </p:nvGraphicFramePr>
        <p:xfrm>
          <a:off x="142844" y="1600200"/>
          <a:ext cx="8623331" cy="5114951"/>
        </p:xfrm>
        <a:graphic>
          <a:graphicData uri="http://schemas.openxmlformats.org/drawingml/2006/table">
            <a:tbl>
              <a:tblPr firstRow="1" bandRow="1">
                <a:tableStyleId>{5C22544A-7EE6-4342-B048-85BDC9FD1C3A}</a:tableStyleId>
              </a:tblPr>
              <a:tblGrid>
                <a:gridCol w="1391869"/>
                <a:gridCol w="3626660"/>
                <a:gridCol w="3604802"/>
              </a:tblGrid>
              <a:tr h="383359">
                <a:tc>
                  <a:txBody>
                    <a:bodyPr/>
                    <a:lstStyle/>
                    <a:p>
                      <a:pPr algn="ctr"/>
                      <a:r>
                        <a:rPr lang="en-IN" sz="1600" dirty="0" smtClean="0"/>
                        <a:t>Sl. No. </a:t>
                      </a:r>
                      <a:endParaRPr lang="en-US" sz="1600" dirty="0"/>
                    </a:p>
                  </a:txBody>
                  <a:tcPr/>
                </a:tc>
                <a:tc>
                  <a:txBody>
                    <a:bodyPr/>
                    <a:lstStyle/>
                    <a:p>
                      <a:pPr algn="ctr"/>
                      <a:r>
                        <a:rPr lang="en-IN" sz="1600" dirty="0" smtClean="0"/>
                        <a:t>Copyright</a:t>
                      </a:r>
                      <a:endParaRPr lang="en-US" sz="1600" dirty="0"/>
                    </a:p>
                  </a:txBody>
                  <a:tcPr/>
                </a:tc>
                <a:tc>
                  <a:txBody>
                    <a:bodyPr/>
                    <a:lstStyle/>
                    <a:p>
                      <a:pPr algn="ctr"/>
                      <a:r>
                        <a:rPr lang="en-IN" sz="1600" dirty="0" err="1" smtClean="0"/>
                        <a:t>Copyleft</a:t>
                      </a:r>
                      <a:endParaRPr lang="en-US" sz="1600" dirty="0"/>
                    </a:p>
                  </a:txBody>
                  <a:tcPr/>
                </a:tc>
              </a:tr>
              <a:tr h="598669">
                <a:tc>
                  <a:txBody>
                    <a:bodyPr/>
                    <a:lstStyle/>
                    <a:p>
                      <a:pPr algn="ctr"/>
                      <a:r>
                        <a:rPr lang="en-IN" sz="1600" dirty="0" smtClean="0"/>
                        <a:t>1</a:t>
                      </a:r>
                      <a:endParaRPr lang="en-US" sz="1600" dirty="0"/>
                    </a:p>
                  </a:txBody>
                  <a:tcPr/>
                </a:tc>
                <a:tc>
                  <a:txBody>
                    <a:bodyPr/>
                    <a:lstStyle/>
                    <a:p>
                      <a:pPr algn="ctr"/>
                      <a:r>
                        <a:rPr lang="en-IN" sz="1600" dirty="0" smtClean="0"/>
                        <a:t>All rights are reserved by author or his assignee</a:t>
                      </a:r>
                      <a:endParaRPr lang="en-US" sz="1600" dirty="0"/>
                    </a:p>
                  </a:txBody>
                  <a:tcPr/>
                </a:tc>
                <a:tc>
                  <a:txBody>
                    <a:bodyPr/>
                    <a:lstStyle/>
                    <a:p>
                      <a:pPr algn="ctr"/>
                      <a:r>
                        <a:rPr lang="en-IN" sz="1600" dirty="0" smtClean="0"/>
                        <a:t>Rights are given to public,</a:t>
                      </a:r>
                      <a:r>
                        <a:rPr lang="en-IN" sz="1600" baseline="0" dirty="0" smtClean="0"/>
                        <a:t> but the work is not in public domain</a:t>
                      </a:r>
                      <a:endParaRPr lang="en-US" sz="1600" dirty="0"/>
                    </a:p>
                  </a:txBody>
                  <a:tcPr/>
                </a:tc>
              </a:tr>
              <a:tr h="383359">
                <a:tc>
                  <a:txBody>
                    <a:bodyPr/>
                    <a:lstStyle/>
                    <a:p>
                      <a:pPr algn="ctr"/>
                      <a:r>
                        <a:rPr lang="en-IN" sz="1600" dirty="0" smtClean="0"/>
                        <a:t>2</a:t>
                      </a:r>
                      <a:endParaRPr lang="en-US" sz="1600" dirty="0"/>
                    </a:p>
                  </a:txBody>
                  <a:tcPr/>
                </a:tc>
                <a:tc>
                  <a:txBody>
                    <a:bodyPr/>
                    <a:lstStyle/>
                    <a:p>
                      <a:pPr algn="ctr"/>
                      <a:r>
                        <a:rPr lang="en-IN" sz="1600" dirty="0" smtClean="0"/>
                        <a:t>No free distribution</a:t>
                      </a:r>
                      <a:endParaRPr lang="en-US" sz="1600" dirty="0"/>
                    </a:p>
                  </a:txBody>
                  <a:tcPr/>
                </a:tc>
                <a:tc>
                  <a:txBody>
                    <a:bodyPr/>
                    <a:lstStyle/>
                    <a:p>
                      <a:pPr algn="ctr"/>
                      <a:r>
                        <a:rPr lang="en-IN" sz="1600" dirty="0" smtClean="0"/>
                        <a:t>Free distribution allowed</a:t>
                      </a:r>
                      <a:endParaRPr lang="en-US" sz="1600" dirty="0"/>
                    </a:p>
                  </a:txBody>
                  <a:tcPr/>
                </a:tc>
              </a:tr>
              <a:tr h="383359">
                <a:tc>
                  <a:txBody>
                    <a:bodyPr/>
                    <a:lstStyle/>
                    <a:p>
                      <a:pPr algn="ctr"/>
                      <a:r>
                        <a:rPr lang="en-IN" sz="1600" dirty="0" smtClean="0"/>
                        <a:t>3</a:t>
                      </a:r>
                      <a:endParaRPr lang="en-US" sz="1600" dirty="0"/>
                    </a:p>
                  </a:txBody>
                  <a:tcPr/>
                </a:tc>
                <a:tc>
                  <a:txBody>
                    <a:bodyPr/>
                    <a:lstStyle/>
                    <a:p>
                      <a:pPr algn="ctr"/>
                      <a:r>
                        <a:rPr lang="en-IN" sz="1600" dirty="0" smtClean="0"/>
                        <a:t>No free performance</a:t>
                      </a:r>
                      <a:endParaRPr lang="en-US" sz="1600" dirty="0"/>
                    </a:p>
                  </a:txBody>
                  <a:tcPr/>
                </a:tc>
                <a:tc>
                  <a:txBody>
                    <a:bodyPr/>
                    <a:lstStyle/>
                    <a:p>
                      <a:pPr algn="ctr"/>
                      <a:r>
                        <a:rPr lang="en-IN" sz="1600" dirty="0" smtClean="0"/>
                        <a:t>Free performance allowed</a:t>
                      </a:r>
                      <a:endParaRPr lang="en-US" sz="1600" dirty="0"/>
                    </a:p>
                  </a:txBody>
                  <a:tcPr/>
                </a:tc>
              </a:tr>
              <a:tr h="383359">
                <a:tc>
                  <a:txBody>
                    <a:bodyPr/>
                    <a:lstStyle/>
                    <a:p>
                      <a:pPr algn="ctr"/>
                      <a:r>
                        <a:rPr lang="en-IN" sz="1600" dirty="0" smtClean="0"/>
                        <a:t>4</a:t>
                      </a:r>
                      <a:endParaRPr lang="en-US" sz="1600" dirty="0"/>
                    </a:p>
                  </a:txBody>
                  <a:tcPr/>
                </a:tc>
                <a:tc>
                  <a:txBody>
                    <a:bodyPr/>
                    <a:lstStyle/>
                    <a:p>
                      <a:pPr algn="ctr"/>
                      <a:r>
                        <a:rPr lang="en-IN" sz="1600" dirty="0" smtClean="0"/>
                        <a:t>Modifications</a:t>
                      </a:r>
                      <a:r>
                        <a:rPr lang="en-IN" sz="1600" baseline="0" dirty="0" smtClean="0"/>
                        <a:t> are not permitted</a:t>
                      </a:r>
                      <a:endParaRPr lang="en-US" sz="1600" dirty="0"/>
                    </a:p>
                  </a:txBody>
                  <a:tcPr/>
                </a:tc>
                <a:tc>
                  <a:txBody>
                    <a:bodyPr/>
                    <a:lstStyle/>
                    <a:p>
                      <a:pPr algn="ctr"/>
                      <a:r>
                        <a:rPr lang="en-IN" sz="1600" dirty="0" smtClean="0"/>
                        <a:t>Work can be modified</a:t>
                      </a:r>
                      <a:endParaRPr lang="en-US" sz="1600" dirty="0"/>
                    </a:p>
                  </a:txBody>
                  <a:tcPr/>
                </a:tc>
              </a:tr>
              <a:tr h="383359">
                <a:tc>
                  <a:txBody>
                    <a:bodyPr/>
                    <a:lstStyle/>
                    <a:p>
                      <a:pPr algn="ctr"/>
                      <a:r>
                        <a:rPr lang="en-IN" sz="1600" dirty="0" smtClean="0"/>
                        <a:t>5</a:t>
                      </a:r>
                      <a:endParaRPr lang="en-US" sz="1600" dirty="0"/>
                    </a:p>
                  </a:txBody>
                  <a:tcPr/>
                </a:tc>
                <a:tc>
                  <a:txBody>
                    <a:bodyPr/>
                    <a:lstStyle/>
                    <a:p>
                      <a:pPr algn="ctr"/>
                      <a:r>
                        <a:rPr lang="en-IN" sz="1600" dirty="0" smtClean="0"/>
                        <a:t>Copyright holder is the sole owner</a:t>
                      </a:r>
                      <a:endParaRPr lang="en-US" sz="1600" dirty="0"/>
                    </a:p>
                  </a:txBody>
                  <a:tcPr/>
                </a:tc>
                <a:tc>
                  <a:txBody>
                    <a:bodyPr/>
                    <a:lstStyle/>
                    <a:p>
                      <a:pPr algn="ctr"/>
                      <a:r>
                        <a:rPr lang="en-IN" sz="1600" dirty="0" smtClean="0"/>
                        <a:t>Only</a:t>
                      </a:r>
                      <a:r>
                        <a:rPr lang="en-IN" sz="1600" baseline="0" dirty="0" smtClean="0"/>
                        <a:t> moral rights are with the owner</a:t>
                      </a:r>
                      <a:endParaRPr lang="en-US" sz="1600" dirty="0"/>
                    </a:p>
                  </a:txBody>
                  <a:tcPr/>
                </a:tc>
              </a:tr>
              <a:tr h="383359">
                <a:tc>
                  <a:txBody>
                    <a:bodyPr/>
                    <a:lstStyle/>
                    <a:p>
                      <a:pPr algn="ctr"/>
                      <a:r>
                        <a:rPr lang="en-IN" sz="1600" dirty="0" smtClean="0"/>
                        <a:t>6</a:t>
                      </a:r>
                      <a:endParaRPr lang="en-US" sz="1600" dirty="0"/>
                    </a:p>
                  </a:txBody>
                  <a:tcPr/>
                </a:tc>
                <a:tc>
                  <a:txBody>
                    <a:bodyPr/>
                    <a:lstStyle/>
                    <a:p>
                      <a:pPr algn="ctr"/>
                      <a:r>
                        <a:rPr lang="en-IN" sz="1600" dirty="0" smtClean="0"/>
                        <a:t>Profit oriented</a:t>
                      </a:r>
                      <a:endParaRPr lang="en-US" sz="1600" dirty="0"/>
                    </a:p>
                  </a:txBody>
                  <a:tcPr/>
                </a:tc>
                <a:tc>
                  <a:txBody>
                    <a:bodyPr/>
                    <a:lstStyle/>
                    <a:p>
                      <a:pPr algn="ctr"/>
                      <a:r>
                        <a:rPr lang="en-IN" sz="1600" dirty="0" smtClean="0"/>
                        <a:t>Not for profit</a:t>
                      </a:r>
                      <a:endParaRPr lang="en-US" sz="1600" dirty="0"/>
                    </a:p>
                  </a:txBody>
                  <a:tcPr/>
                </a:tc>
              </a:tr>
              <a:tr h="383359">
                <a:tc>
                  <a:txBody>
                    <a:bodyPr/>
                    <a:lstStyle/>
                    <a:p>
                      <a:pPr algn="ctr"/>
                      <a:r>
                        <a:rPr lang="en-IN" sz="1600" dirty="0" smtClean="0"/>
                        <a:t>7</a:t>
                      </a:r>
                      <a:endParaRPr lang="en-US" sz="1600" dirty="0"/>
                    </a:p>
                  </a:txBody>
                  <a:tcPr/>
                </a:tc>
                <a:tc>
                  <a:txBody>
                    <a:bodyPr/>
                    <a:lstStyle/>
                    <a:p>
                      <a:pPr algn="ctr"/>
                      <a:r>
                        <a:rPr lang="en-IN" sz="1600" dirty="0" smtClean="0"/>
                        <a:t>No insertion permitted in the work</a:t>
                      </a:r>
                      <a:endParaRPr lang="en-US" sz="1600" dirty="0"/>
                    </a:p>
                  </a:txBody>
                  <a:tcPr/>
                </a:tc>
                <a:tc>
                  <a:txBody>
                    <a:bodyPr/>
                    <a:lstStyle/>
                    <a:p>
                      <a:pPr algn="ctr"/>
                      <a:r>
                        <a:rPr lang="en-IN" sz="1600" dirty="0" smtClean="0"/>
                        <a:t>A work can be inserted in another work</a:t>
                      </a:r>
                      <a:endParaRPr lang="en-US" sz="1600" dirty="0"/>
                    </a:p>
                  </a:txBody>
                  <a:tcPr/>
                </a:tc>
              </a:tr>
              <a:tr h="383359">
                <a:tc>
                  <a:txBody>
                    <a:bodyPr/>
                    <a:lstStyle/>
                    <a:p>
                      <a:pPr algn="ctr"/>
                      <a:r>
                        <a:rPr lang="en-IN" sz="1600" dirty="0" smtClean="0"/>
                        <a:t>8</a:t>
                      </a:r>
                      <a:endParaRPr lang="en-US" sz="1600" dirty="0"/>
                    </a:p>
                  </a:txBody>
                  <a:tcPr/>
                </a:tc>
                <a:tc>
                  <a:txBody>
                    <a:bodyPr/>
                    <a:lstStyle/>
                    <a:p>
                      <a:pPr algn="ctr"/>
                      <a:r>
                        <a:rPr lang="en-IN" sz="1600" dirty="0" smtClean="0"/>
                        <a:t>Permitted use to be acknowledged</a:t>
                      </a:r>
                      <a:endParaRPr lang="en-US" sz="1600" dirty="0"/>
                    </a:p>
                  </a:txBody>
                  <a:tcPr/>
                </a:tc>
                <a:tc>
                  <a:txBody>
                    <a:bodyPr/>
                    <a:lstStyle/>
                    <a:p>
                      <a:pPr algn="ctr"/>
                      <a:r>
                        <a:rPr lang="en-IN" sz="1600" dirty="0" smtClean="0"/>
                        <a:t>Author has the right for attribution</a:t>
                      </a:r>
                      <a:endParaRPr lang="en-US" sz="1600" dirty="0"/>
                    </a:p>
                  </a:txBody>
                  <a:tcPr/>
                </a:tc>
              </a:tr>
              <a:tr h="850741">
                <a:tc>
                  <a:txBody>
                    <a:bodyPr/>
                    <a:lstStyle/>
                    <a:p>
                      <a:pPr algn="ctr"/>
                      <a:r>
                        <a:rPr lang="en-IN" sz="1600" dirty="0" smtClean="0"/>
                        <a:t>9</a:t>
                      </a:r>
                      <a:endParaRPr lang="en-US" sz="1600" dirty="0"/>
                    </a:p>
                  </a:txBody>
                  <a:tcPr/>
                </a:tc>
                <a:tc>
                  <a:txBody>
                    <a:bodyPr/>
                    <a:lstStyle/>
                    <a:p>
                      <a:pPr algn="ctr"/>
                      <a:r>
                        <a:rPr lang="en-IN" sz="1600" dirty="0" smtClean="0"/>
                        <a:t>Period of protection specified in Copyright law</a:t>
                      </a:r>
                      <a:endParaRPr lang="en-US" sz="1600" dirty="0"/>
                    </a:p>
                  </a:txBody>
                  <a:tcPr/>
                </a:tc>
                <a:tc>
                  <a:txBody>
                    <a:bodyPr/>
                    <a:lstStyle/>
                    <a:p>
                      <a:pPr algn="ctr"/>
                      <a:r>
                        <a:rPr lang="en-IN" sz="1600" dirty="0" smtClean="0"/>
                        <a:t>Coterminous with copyright period, provided termination clause given in the license is not applied earlier. </a:t>
                      </a:r>
                    </a:p>
                  </a:txBody>
                  <a:tcPr/>
                </a:tc>
              </a:tr>
              <a:tr h="598669">
                <a:tc>
                  <a:txBody>
                    <a:bodyPr/>
                    <a:lstStyle/>
                    <a:p>
                      <a:pPr algn="ctr"/>
                      <a:r>
                        <a:rPr lang="en-IN" sz="1600" dirty="0" smtClean="0"/>
                        <a:t>10</a:t>
                      </a:r>
                      <a:endParaRPr lang="en-US" sz="1600" dirty="0"/>
                    </a:p>
                  </a:txBody>
                  <a:tcPr/>
                </a:tc>
                <a:tc>
                  <a:txBody>
                    <a:bodyPr/>
                    <a:lstStyle/>
                    <a:p>
                      <a:pPr algn="ctr"/>
                      <a:r>
                        <a:rPr lang="en-IN" sz="1600" dirty="0" smtClean="0"/>
                        <a:t>Applicable</a:t>
                      </a:r>
                      <a:r>
                        <a:rPr lang="en-IN" sz="1600" baseline="0" dirty="0" smtClean="0"/>
                        <a:t> to creative works including computer software and databases</a:t>
                      </a:r>
                      <a:endParaRPr lang="en-US" sz="1600" dirty="0"/>
                    </a:p>
                  </a:txBody>
                  <a:tcPr/>
                </a:tc>
                <a:tc>
                  <a:txBody>
                    <a:bodyPr/>
                    <a:lstStyle/>
                    <a:p>
                      <a:pPr algn="ctr"/>
                      <a:r>
                        <a:rPr lang="en-IN" sz="1600" dirty="0" smtClean="0"/>
                        <a:t>Most popular with software</a:t>
                      </a:r>
                      <a:endParaRPr lang="en-US" sz="16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Derivative Work? </a:t>
            </a:r>
            <a:endParaRPr lang="en-US" dirty="0"/>
          </a:p>
        </p:txBody>
      </p:sp>
      <p:sp>
        <p:nvSpPr>
          <p:cNvPr id="3" name="Content Placeholder 2"/>
          <p:cNvSpPr>
            <a:spLocks noGrp="1"/>
          </p:cNvSpPr>
          <p:nvPr>
            <p:ph sz="quarter" idx="1"/>
          </p:nvPr>
        </p:nvSpPr>
        <p:spPr>
          <a:xfrm>
            <a:off x="285720" y="1600200"/>
            <a:ext cx="8480328" cy="5043510"/>
          </a:xfrm>
        </p:spPr>
        <p:txBody>
          <a:bodyPr>
            <a:normAutofit fontScale="92500" lnSpcReduction="10000"/>
          </a:bodyPr>
          <a:lstStyle/>
          <a:p>
            <a:pPr algn="just"/>
            <a:r>
              <a:rPr lang="en-US" dirty="0" smtClean="0"/>
              <a:t>A derivative work is one that adapts or modifies an existing work, for example, a movie based on a novel, adaptations, translations etc. Copyright may be given to the work independent of the original work which has its own copyright. That is, they receive the same protection as the original work. Similarly, anthologies, collections of work also have their own copyright provided originality is demonstrated in the arrangement of collection or in the selection of material. For such derivative works, protection is granted “without prejudice to the copyright of the original”. This means that the author of the derivative work has to obtain permission for the derivative work from the original copyright owner.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Copyright Infringement </a:t>
            </a:r>
            <a:endParaRPr lang="en-US" dirty="0"/>
          </a:p>
        </p:txBody>
      </p:sp>
      <p:sp>
        <p:nvSpPr>
          <p:cNvPr id="3" name="Content Placeholder 2"/>
          <p:cNvSpPr>
            <a:spLocks noGrp="1"/>
          </p:cNvSpPr>
          <p:nvPr>
            <p:ph sz="quarter" idx="1"/>
          </p:nvPr>
        </p:nvSpPr>
        <p:spPr>
          <a:xfrm>
            <a:off x="285720" y="1600200"/>
            <a:ext cx="8480328" cy="5043510"/>
          </a:xfrm>
        </p:spPr>
        <p:txBody>
          <a:bodyPr>
            <a:normAutofit fontScale="92500" lnSpcReduction="20000"/>
          </a:bodyPr>
          <a:lstStyle/>
          <a:p>
            <a:pPr algn="just"/>
            <a:r>
              <a:rPr lang="en-US" dirty="0" smtClean="0"/>
              <a:t>This refers to unauthorized use of works without permission of the copyright holder. Infringement could also refer to the violation of moral rights. Infringement can be direct when one reproduces works (except for Exceptions specified) without getting prior permission or it can be indirect. Indirect infringement occurs when one aids, either wittingly or even unwittingly, to the exploitation of the work without permission. Plagiarism is when one passes off another’s work as one’s own without due acknowledgement. In such cases, both moral as well as economic rights are infringed upon. Damages can be claimed by the copyright owner for infringement. Infringement may also entail penal sanctions under copyright law.</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Indian Copyright Act </a:t>
            </a:r>
            <a:endParaRPr lang="en-US" dirty="0"/>
          </a:p>
        </p:txBody>
      </p:sp>
      <p:sp>
        <p:nvSpPr>
          <p:cNvPr id="3" name="Content Placeholder 2"/>
          <p:cNvSpPr>
            <a:spLocks noGrp="1"/>
          </p:cNvSpPr>
          <p:nvPr>
            <p:ph sz="quarter" idx="1"/>
          </p:nvPr>
        </p:nvSpPr>
        <p:spPr>
          <a:xfrm>
            <a:off x="142844" y="1428736"/>
            <a:ext cx="8643998" cy="5286412"/>
          </a:xfrm>
        </p:spPr>
        <p:txBody>
          <a:bodyPr>
            <a:noAutofit/>
          </a:bodyPr>
          <a:lstStyle/>
          <a:p>
            <a:r>
              <a:rPr lang="en-US" sz="1800" dirty="0" smtClean="0"/>
              <a:t>The Indian Copyright Act, 1957 came into effect from January 1958. It has been amended several times to meet national and international requirements. The 2012 amendments make Indian Copyright Law compliant with the Internet </a:t>
            </a:r>
            <a:r>
              <a:rPr lang="en-US" sz="1800" dirty="0" smtClean="0"/>
              <a:t>Treaties.</a:t>
            </a:r>
          </a:p>
          <a:p>
            <a:r>
              <a:rPr lang="en-US" sz="1800" dirty="0" smtClean="0"/>
              <a:t> </a:t>
            </a:r>
            <a:r>
              <a:rPr lang="en-US" sz="1800" dirty="0" smtClean="0"/>
              <a:t>The Copyright Act covers the following: • Literary works • Dramatic works • Musical works • Artistic works </a:t>
            </a:r>
            <a:r>
              <a:rPr lang="en-US" sz="1800" dirty="0" smtClean="0"/>
              <a:t>• </a:t>
            </a:r>
            <a:r>
              <a:rPr lang="en-US" sz="1800" dirty="0" smtClean="0"/>
              <a:t>Cinematograph films • Sound recordings. </a:t>
            </a:r>
            <a:endParaRPr lang="en-US" sz="1800" dirty="0" smtClean="0"/>
          </a:p>
          <a:p>
            <a:r>
              <a:rPr lang="en-US" sz="1800" dirty="0" smtClean="0"/>
              <a:t>In </a:t>
            </a:r>
            <a:r>
              <a:rPr lang="en-US" sz="1800" dirty="0" smtClean="0"/>
              <a:t>addition to what has been mentioned about infringement earlier, acts that are also liable for punishment include</a:t>
            </a:r>
            <a:r>
              <a:rPr lang="en-US" sz="1800" dirty="0" smtClean="0"/>
              <a:t>:</a:t>
            </a:r>
          </a:p>
          <a:p>
            <a:r>
              <a:rPr lang="en-US" sz="1800" dirty="0" smtClean="0"/>
              <a:t> </a:t>
            </a:r>
            <a:r>
              <a:rPr lang="en-US" sz="1800" dirty="0" smtClean="0"/>
              <a:t>• Making copies for sale or hire; </a:t>
            </a:r>
            <a:endParaRPr lang="en-US" sz="1800" dirty="0" smtClean="0"/>
          </a:p>
          <a:p>
            <a:r>
              <a:rPr lang="en-US" sz="1800" dirty="0" smtClean="0"/>
              <a:t>• </a:t>
            </a:r>
            <a:r>
              <a:rPr lang="en-US" sz="1800" dirty="0" smtClean="0"/>
              <a:t>Distributing illegal copies for trade such that it affects the economic interests of the owner; </a:t>
            </a:r>
            <a:endParaRPr lang="en-US" sz="1800" dirty="0" smtClean="0"/>
          </a:p>
          <a:p>
            <a:r>
              <a:rPr lang="en-US" sz="1800" dirty="0" smtClean="0"/>
              <a:t>• </a:t>
            </a:r>
            <a:r>
              <a:rPr lang="en-US" sz="1800" dirty="0" smtClean="0"/>
              <a:t>Importing infringing copies into India; </a:t>
            </a:r>
            <a:endParaRPr lang="en-US" sz="1800" dirty="0" smtClean="0"/>
          </a:p>
          <a:p>
            <a:r>
              <a:rPr lang="en-US" sz="1800" dirty="0" smtClean="0"/>
              <a:t>• </a:t>
            </a:r>
            <a:r>
              <a:rPr lang="en-US" sz="1800" dirty="0" smtClean="0"/>
              <a:t>Permitting the public performance of works without permission </a:t>
            </a:r>
            <a:endParaRPr lang="en-US" sz="1800" dirty="0" smtClean="0"/>
          </a:p>
          <a:p>
            <a:r>
              <a:rPr lang="en-US" sz="1800" dirty="0" smtClean="0"/>
              <a:t>The </a:t>
            </a:r>
            <a:r>
              <a:rPr lang="en-US" sz="1800" dirty="0" smtClean="0"/>
              <a:t>Act also includes computer software and stamps in its ambit.  The Copyright Board, a quasi-judicial body under the Ministry of Human Resources Development is entrusted with the task of judging disputes pertaining to copyright registration, assignment of copyright, grant of licenses in respect of works withheld from public, unpublished Indian works, production and publication of translations and works for certain specified purposes. </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Copyright Protection in India</a:t>
            </a:r>
            <a:endParaRPr lang="en-US" dirty="0"/>
          </a:p>
        </p:txBody>
      </p:sp>
      <p:sp>
        <p:nvSpPr>
          <p:cNvPr id="3" name="Content Placeholder 2"/>
          <p:cNvSpPr>
            <a:spLocks noGrp="1"/>
          </p:cNvSpPr>
          <p:nvPr>
            <p:ph sz="quarter" idx="1"/>
          </p:nvPr>
        </p:nvSpPr>
        <p:spPr>
          <a:xfrm>
            <a:off x="142844" y="1600200"/>
            <a:ext cx="8623204" cy="5114948"/>
          </a:xfrm>
        </p:spPr>
        <p:txBody>
          <a:bodyPr>
            <a:normAutofit fontScale="85000" lnSpcReduction="10000"/>
          </a:bodyPr>
          <a:lstStyle/>
          <a:p>
            <a:pPr algn="just"/>
            <a:r>
              <a:rPr lang="en-US" dirty="0" smtClean="0"/>
              <a:t>Section 40 of the Indian Copyright Act, 1957, in conjunction with the International Copyright Order 1999, accords foreign authors/owners the same protection in India to which the Indian citizens are entitled. Also protected in India through the International Copyright Order is the copyright of nationals of countries who are members of: </a:t>
            </a:r>
            <a:endParaRPr lang="en-US" dirty="0" smtClean="0"/>
          </a:p>
          <a:p>
            <a:pPr algn="just"/>
            <a:r>
              <a:rPr lang="en-US" dirty="0" smtClean="0"/>
              <a:t>• </a:t>
            </a:r>
            <a:r>
              <a:rPr lang="en-US" dirty="0" smtClean="0"/>
              <a:t>The Berne Convention </a:t>
            </a:r>
            <a:endParaRPr lang="en-US" dirty="0" smtClean="0"/>
          </a:p>
          <a:p>
            <a:pPr algn="just"/>
            <a:r>
              <a:rPr lang="en-US" dirty="0" smtClean="0"/>
              <a:t>• </a:t>
            </a:r>
            <a:r>
              <a:rPr lang="en-US" dirty="0" smtClean="0"/>
              <a:t>The Universal Copyright </a:t>
            </a:r>
            <a:r>
              <a:rPr lang="en-US" dirty="0" smtClean="0"/>
              <a:t>Convention</a:t>
            </a:r>
          </a:p>
          <a:p>
            <a:pPr algn="just">
              <a:tabLst>
                <a:tab pos="447675" algn="l"/>
              </a:tabLst>
            </a:pPr>
            <a:r>
              <a:rPr lang="en-US" dirty="0" smtClean="0"/>
              <a:t>• The </a:t>
            </a:r>
            <a:r>
              <a:rPr lang="en-US" dirty="0" smtClean="0"/>
              <a:t>Convention for the Protection of Producers of Phonograms against Unauthorized Duplication of their Phonograms </a:t>
            </a:r>
            <a:endParaRPr lang="en-US" dirty="0" smtClean="0"/>
          </a:p>
          <a:p>
            <a:pPr algn="just">
              <a:tabLst>
                <a:tab pos="447675" algn="l"/>
              </a:tabLst>
            </a:pPr>
            <a:r>
              <a:rPr lang="en-US" dirty="0" smtClean="0"/>
              <a:t>• </a:t>
            </a:r>
            <a:r>
              <a:rPr lang="en-US" dirty="0" smtClean="0"/>
              <a:t>The Multilateral Convention for the Avoidance of Double Taxation of Copyright Royalties </a:t>
            </a:r>
            <a:endParaRPr lang="en-US" dirty="0" smtClean="0"/>
          </a:p>
          <a:p>
            <a:pPr algn="just">
              <a:tabLst>
                <a:tab pos="447675" algn="l"/>
              </a:tabLst>
            </a:pPr>
            <a:r>
              <a:rPr lang="en-US" dirty="0" smtClean="0"/>
              <a:t>• </a:t>
            </a:r>
            <a:r>
              <a:rPr lang="en-US" dirty="0" smtClean="0"/>
              <a:t>The TRIPS Agreement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Term of Copyright</a:t>
            </a:r>
            <a:endParaRPr lang="en-US" dirty="0"/>
          </a:p>
        </p:txBody>
      </p:sp>
      <p:sp>
        <p:nvSpPr>
          <p:cNvPr id="3" name="Content Placeholder 2"/>
          <p:cNvSpPr>
            <a:spLocks noGrp="1"/>
          </p:cNvSpPr>
          <p:nvPr>
            <p:ph sz="quarter" idx="1"/>
          </p:nvPr>
        </p:nvSpPr>
        <p:spPr>
          <a:xfrm>
            <a:off x="285720" y="1600200"/>
            <a:ext cx="8480328" cy="5043510"/>
          </a:xfrm>
        </p:spPr>
        <p:txBody>
          <a:bodyPr>
            <a:normAutofit fontScale="92500" lnSpcReduction="20000"/>
          </a:bodyPr>
          <a:lstStyle/>
          <a:p>
            <a:pPr algn="just"/>
            <a:r>
              <a:rPr lang="en-US" dirty="0" smtClean="0"/>
              <a:t>The duration of copyrights varies from country to country. The minimum duration of copyright protection under Berne Convention is 50 years. In the European Union, and in the US, the duration is author’s life plus an additional 70 years. In India, copyrights are protected for a period of 60 years from the beginning of the calendar year next following the year in which the author dies. In the case of original literary, dramatic, musical and artistic works, the 60-year period is counted from the year following the death of the author. In the case of cinematograph films, sound recordings, posthumous publications, anonymous and pseudonymous publications, works of government and works of international </a:t>
            </a:r>
            <a:r>
              <a:rPr lang="en-US" dirty="0" err="1" smtClean="0"/>
              <a:t>organisations</a:t>
            </a:r>
            <a:r>
              <a:rPr lang="en-US" dirty="0" smtClean="0"/>
              <a:t>, the 60-year period is counted from the date of publication.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42852"/>
            <a:ext cx="8153400" cy="990600"/>
          </a:xfrm>
        </p:spPr>
        <p:txBody>
          <a:bodyPr/>
          <a:lstStyle/>
          <a:p>
            <a:pPr algn="ctr"/>
            <a:r>
              <a:rPr lang="en-US" dirty="0" smtClean="0"/>
              <a:t>Fair Use of Copyrighted Works </a:t>
            </a:r>
            <a:endParaRPr lang="en-US" dirty="0"/>
          </a:p>
        </p:txBody>
      </p:sp>
      <p:sp>
        <p:nvSpPr>
          <p:cNvPr id="3" name="Content Placeholder 2"/>
          <p:cNvSpPr>
            <a:spLocks noGrp="1"/>
          </p:cNvSpPr>
          <p:nvPr>
            <p:ph sz="quarter" idx="1"/>
          </p:nvPr>
        </p:nvSpPr>
        <p:spPr>
          <a:xfrm>
            <a:off x="142844" y="1071546"/>
            <a:ext cx="8786874" cy="5214974"/>
          </a:xfrm>
        </p:spPr>
        <p:txBody>
          <a:bodyPr>
            <a:noAutofit/>
          </a:bodyPr>
          <a:lstStyle/>
          <a:p>
            <a:pPr algn="just"/>
            <a:r>
              <a:rPr lang="en-US" sz="1600" dirty="0" smtClean="0"/>
              <a:t>When does infringement of copyright not take place? When can a work be copied? These, termed as “fair use”, are spelt out in Article 52 of the Copyright Act. Some of them of relevance to us are: </a:t>
            </a:r>
            <a:endParaRPr lang="en-US" sz="1600" dirty="0" smtClean="0"/>
          </a:p>
          <a:p>
            <a:pPr algn="just"/>
            <a:r>
              <a:rPr lang="en-US" sz="1600" dirty="0" smtClean="0"/>
              <a:t>• </a:t>
            </a:r>
            <a:r>
              <a:rPr lang="en-US" sz="1600" dirty="0" smtClean="0"/>
              <a:t>Single copy for private, personal and non-commercial purposes, for research and study</a:t>
            </a:r>
            <a:r>
              <a:rPr lang="en-US" sz="1600" dirty="0" smtClean="0"/>
              <a:t>.</a:t>
            </a:r>
          </a:p>
          <a:p>
            <a:pPr algn="just"/>
            <a:r>
              <a:rPr lang="en-US" sz="1600" dirty="0" smtClean="0"/>
              <a:t> </a:t>
            </a:r>
            <a:r>
              <a:rPr lang="en-US" sz="1600" dirty="0" smtClean="0"/>
              <a:t>• Criticism or review of a work; </a:t>
            </a:r>
            <a:endParaRPr lang="en-US" sz="1600" dirty="0" smtClean="0"/>
          </a:p>
          <a:p>
            <a:pPr algn="just"/>
            <a:r>
              <a:rPr lang="en-US" sz="1600" dirty="0" smtClean="0"/>
              <a:t>• </a:t>
            </a:r>
            <a:r>
              <a:rPr lang="en-US" sz="1600" dirty="0" smtClean="0"/>
              <a:t>The making of copies or adaptations of a computer program by the lawful possessor of such computer program </a:t>
            </a:r>
            <a:endParaRPr lang="en-US" sz="1600" dirty="0" smtClean="0"/>
          </a:p>
          <a:p>
            <a:pPr algn="just"/>
            <a:r>
              <a:rPr lang="en-US" sz="1600" dirty="0" smtClean="0"/>
              <a:t>• </a:t>
            </a:r>
            <a:r>
              <a:rPr lang="en-US" sz="1600" dirty="0" smtClean="0"/>
              <a:t>The making of back-up copies purely as a temporary protection against loss, destruction or damage in order to utilize the computer program for the purpose for which it was supplied</a:t>
            </a:r>
            <a:r>
              <a:rPr lang="en-US" sz="1600" dirty="0" smtClean="0"/>
              <a:t>.</a:t>
            </a:r>
          </a:p>
          <a:p>
            <a:pPr algn="just"/>
            <a:r>
              <a:rPr lang="en-US" sz="1600" dirty="0" smtClean="0"/>
              <a:t> </a:t>
            </a:r>
            <a:r>
              <a:rPr lang="en-US" sz="1600" dirty="0" smtClean="0"/>
              <a:t>• The use of work for the purpose of reporting current events in a newspaper etc. or broadcast </a:t>
            </a:r>
            <a:endParaRPr lang="en-US" sz="1600" dirty="0" smtClean="0"/>
          </a:p>
          <a:p>
            <a:pPr algn="just"/>
            <a:r>
              <a:rPr lang="en-US" sz="1600" dirty="0" smtClean="0"/>
              <a:t>• </a:t>
            </a:r>
            <a:r>
              <a:rPr lang="en-US" sz="1600" dirty="0" smtClean="0"/>
              <a:t>The use of the work for the purpose of a judicial proceeding </a:t>
            </a:r>
            <a:endParaRPr lang="en-US" sz="1600" dirty="0" smtClean="0"/>
          </a:p>
          <a:p>
            <a:pPr algn="just"/>
            <a:r>
              <a:rPr lang="en-US" sz="1600" dirty="0" smtClean="0"/>
              <a:t>• </a:t>
            </a:r>
            <a:r>
              <a:rPr lang="en-US" sz="1600" dirty="0" smtClean="0"/>
              <a:t>The reproduction or publication of a work prepared by the Secretariat of a legislature</a:t>
            </a:r>
            <a:r>
              <a:rPr lang="en-US" sz="1600" dirty="0" smtClean="0"/>
              <a:t>.</a:t>
            </a:r>
          </a:p>
          <a:p>
            <a:pPr algn="just"/>
            <a:r>
              <a:rPr lang="en-US" sz="1600" dirty="0" smtClean="0"/>
              <a:t> </a:t>
            </a:r>
            <a:r>
              <a:rPr lang="en-US" sz="1600" dirty="0" smtClean="0"/>
              <a:t>• The reading or recitation in public of any reasonable extract from a published work </a:t>
            </a:r>
            <a:endParaRPr lang="en-US" sz="1600" dirty="0" smtClean="0"/>
          </a:p>
          <a:p>
            <a:pPr algn="just"/>
            <a:r>
              <a:rPr lang="en-US" sz="1600" dirty="0" smtClean="0"/>
              <a:t>• </a:t>
            </a:r>
            <a:r>
              <a:rPr lang="en-US" sz="1600" dirty="0" smtClean="0"/>
              <a:t>The reproduction by a teacher or a pupil in the course of instruction, as part of the questions to be answered in an examination, in answers to such questions </a:t>
            </a:r>
            <a:endParaRPr lang="en-US" sz="1600" dirty="0" smtClean="0"/>
          </a:p>
          <a:p>
            <a:pPr algn="just"/>
            <a:r>
              <a:rPr lang="en-US" sz="1600" dirty="0" smtClean="0"/>
              <a:t>• </a:t>
            </a:r>
            <a:r>
              <a:rPr lang="en-US" sz="1600" dirty="0" smtClean="0"/>
              <a:t>The making of not more than three copies of a book (including a pamphlet, sheet of music, map, chart or plan) by or under the direction of the person in charge of a public library for the use of the library if such book is not available for sale in India. The 2012 amendment with regard to fair use now covers all works (except software), in effect covering sound recordings and video as well. This will enable one to make personal copies of songs and films, to make copies for research, to use film clips in classrooms, etc.</a:t>
            </a:r>
            <a:endParaRPr 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References</a:t>
            </a:r>
            <a:endParaRPr lang="en-US" dirty="0"/>
          </a:p>
        </p:txBody>
      </p:sp>
      <p:sp>
        <p:nvSpPr>
          <p:cNvPr id="3" name="Content Placeholder 2"/>
          <p:cNvSpPr>
            <a:spLocks noGrp="1"/>
          </p:cNvSpPr>
          <p:nvPr>
            <p:ph sz="quarter" idx="1"/>
          </p:nvPr>
        </p:nvSpPr>
        <p:spPr/>
        <p:txBody>
          <a:bodyPr/>
          <a:lstStyle/>
          <a:p>
            <a:pPr lvl="0" algn="just"/>
            <a:r>
              <a:rPr lang="en-US" dirty="0" err="1" smtClean="0"/>
              <a:t>Chakrabarti</a:t>
            </a:r>
            <a:r>
              <a:rPr lang="en-US" dirty="0" smtClean="0"/>
              <a:t>, B. (2010). </a:t>
            </a:r>
            <a:r>
              <a:rPr lang="en-US" i="1" dirty="0" smtClean="0"/>
              <a:t>Library and information society.</a:t>
            </a:r>
            <a:r>
              <a:rPr lang="en-US" dirty="0" smtClean="0"/>
              <a:t> Kolkata: The World Press Private Limited. ISBN 978-81-87567-80-6</a:t>
            </a:r>
            <a:r>
              <a:rPr lang="en-US" dirty="0" smtClean="0"/>
              <a:t>.</a:t>
            </a:r>
          </a:p>
          <a:p>
            <a:pPr algn="just"/>
            <a:r>
              <a:rPr lang="en-US" dirty="0" smtClean="0"/>
              <a:t>Library and Information Science - e-PG </a:t>
            </a:r>
            <a:r>
              <a:rPr lang="en-US" dirty="0" err="1" smtClean="0"/>
              <a:t>Pathshala</a:t>
            </a:r>
            <a:r>
              <a:rPr lang="en-US" dirty="0" smtClean="0"/>
              <a:t> </a:t>
            </a:r>
            <a:r>
              <a:rPr lang="en-US" dirty="0" smtClean="0"/>
              <a:t>– </a:t>
            </a:r>
            <a:r>
              <a:rPr lang="en-US" dirty="0" err="1" smtClean="0"/>
              <a:t>Inflibnet.Retrieved</a:t>
            </a:r>
            <a:r>
              <a:rPr lang="en-US" dirty="0" smtClean="0"/>
              <a:t> from https://epgp.inflibnet.ac.in/ Home/</a:t>
            </a:r>
            <a:r>
              <a:rPr lang="en-US" dirty="0" err="1" smtClean="0"/>
              <a:t>ViewSubject?catid</a:t>
            </a:r>
            <a:r>
              <a:rPr lang="en-US" dirty="0" smtClean="0"/>
              <a:t>=21</a:t>
            </a:r>
            <a:endParaRPr lang="en-US" dirty="0" smtClean="0"/>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is Intellectual Property Rights?</a:t>
            </a:r>
            <a:endParaRPr lang="en-US" dirty="0"/>
          </a:p>
        </p:txBody>
      </p:sp>
      <p:sp>
        <p:nvSpPr>
          <p:cNvPr id="3" name="Content Placeholder 2"/>
          <p:cNvSpPr>
            <a:spLocks noGrp="1"/>
          </p:cNvSpPr>
          <p:nvPr>
            <p:ph sz="quarter" idx="1"/>
          </p:nvPr>
        </p:nvSpPr>
        <p:spPr>
          <a:xfrm>
            <a:off x="214282" y="1554162"/>
            <a:ext cx="8777318" cy="5089548"/>
          </a:xfrm>
        </p:spPr>
        <p:txBody>
          <a:bodyPr>
            <a:normAutofit fontScale="85000" lnSpcReduction="20000"/>
          </a:bodyPr>
          <a:lstStyle/>
          <a:p>
            <a:pPr algn="just"/>
            <a:r>
              <a:rPr lang="en-US" dirty="0" smtClean="0"/>
              <a:t>The term is reserved for types of property that result from creations of the human mind, the intellect. </a:t>
            </a:r>
            <a:endParaRPr lang="en-US" dirty="0" smtClean="0"/>
          </a:p>
          <a:p>
            <a:pPr algn="just">
              <a:buNone/>
            </a:pPr>
            <a:endParaRPr lang="en-US" dirty="0" smtClean="0"/>
          </a:p>
          <a:p>
            <a:pPr algn="just"/>
            <a:r>
              <a:rPr lang="en-US" dirty="0" smtClean="0"/>
              <a:t>It </a:t>
            </a:r>
            <a:r>
              <a:rPr lang="en-US" dirty="0" smtClean="0"/>
              <a:t>can be divided into copyright and related rights on the one hand and industrial property on the other. Industrial property covers patents, trademarks and designs. Rights of ownership are granted by the State. However, unlike the conventional types, the rights of the owner are limited to a specific period of time. The ‘time feature’ distinguishes intellectual property and differentiates it from other types of property. This time feature is mainly because a balance has to be maintained between two “contradictory” perspectives. </a:t>
            </a:r>
            <a:endParaRPr lang="en-US" dirty="0" smtClean="0"/>
          </a:p>
          <a:p>
            <a:pPr algn="just"/>
            <a:r>
              <a:rPr lang="en-US" dirty="0" smtClean="0"/>
              <a:t>These </a:t>
            </a:r>
            <a:r>
              <a:rPr lang="en-US" dirty="0" smtClean="0"/>
              <a:t>are: • The individual’s right to enjoy the fruits of his/her intellectual endeavors • The need for the society to better itself with the outputs of the intellect.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Categories of Intellectual Property </a:t>
            </a:r>
            <a:endParaRPr lang="en-US" dirty="0"/>
          </a:p>
        </p:txBody>
      </p:sp>
      <p:sp>
        <p:nvSpPr>
          <p:cNvPr id="3" name="Content Placeholder 2"/>
          <p:cNvSpPr>
            <a:spLocks noGrp="1"/>
          </p:cNvSpPr>
          <p:nvPr>
            <p:ph sz="quarter" idx="1"/>
          </p:nvPr>
        </p:nvSpPr>
        <p:spPr/>
        <p:txBody>
          <a:bodyPr/>
          <a:lstStyle/>
          <a:p>
            <a:pPr algn="just"/>
            <a:r>
              <a:rPr lang="en-US" dirty="0" smtClean="0"/>
              <a:t>Trademarks - Marks, logos, names etc.  </a:t>
            </a:r>
            <a:endParaRPr lang="en-US" dirty="0" smtClean="0"/>
          </a:p>
          <a:p>
            <a:pPr algn="just"/>
            <a:r>
              <a:rPr lang="en-US" dirty="0" smtClean="0"/>
              <a:t>• </a:t>
            </a:r>
            <a:r>
              <a:rPr lang="en-US" dirty="0" smtClean="0"/>
              <a:t>Industrial Designs – e.g. a new shape for a bottle  </a:t>
            </a:r>
            <a:endParaRPr lang="en-US" dirty="0" smtClean="0"/>
          </a:p>
          <a:p>
            <a:pPr algn="just"/>
            <a:r>
              <a:rPr lang="en-US" dirty="0" smtClean="0"/>
              <a:t>• </a:t>
            </a:r>
            <a:r>
              <a:rPr lang="en-US" dirty="0" smtClean="0"/>
              <a:t>Patent - Inventions e. g. a new product or process of manufacture </a:t>
            </a:r>
            <a:endParaRPr lang="en-US" dirty="0" smtClean="0"/>
          </a:p>
          <a:p>
            <a:pPr algn="just"/>
            <a:r>
              <a:rPr lang="en-US" dirty="0" smtClean="0"/>
              <a:t>• </a:t>
            </a:r>
            <a:r>
              <a:rPr lang="en-US" dirty="0" smtClean="0"/>
              <a:t>Copyright and Copyrights Related Rights - Literary, artistic and scientific works, books etc. Performances, broadcasts etc  </a:t>
            </a:r>
            <a:endParaRPr lang="en-US" dirty="0" smtClean="0"/>
          </a:p>
          <a:p>
            <a:pPr algn="just"/>
            <a:r>
              <a:rPr lang="en-US" dirty="0" smtClean="0"/>
              <a:t>• </a:t>
            </a:r>
            <a:r>
              <a:rPr lang="en-US" dirty="0" smtClean="0"/>
              <a:t>Geographical Indications - Geographical names indicating a product –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IPR in India </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In India, the Controller General of Patents, Designs and Trademarks (CGPDTM) administers all matters pertaining to Patents, Designs, Trademarks, and Geographical Indications. The Indian Patent Office functioning under the Controller General is also recognized as an International Searching Authority and International Preliminary Examining Authority under the PCT (Described under the section dealing with Patents). The Rajiv Gandhi National Institute of Intellectual Property Management is also affiliated to the CGPDTM. CGPDTM is under the Ministry of Commerce and Industry, Department of Industrial Policy and Promotion. (http://www.ipindia.nic.in/) </a:t>
            </a:r>
          </a:p>
          <a:p>
            <a:pPr algn="just"/>
            <a:r>
              <a:rPr lang="en-US" dirty="0" smtClean="0"/>
              <a:t>Copyright is administered by the Copyright Office under the Ministry of Human Resource Development, Department of Higher Education. (http://copyright.gov.in/)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International IPR </a:t>
            </a:r>
            <a:endParaRPr lang="en-US" dirty="0"/>
          </a:p>
        </p:txBody>
      </p:sp>
      <p:sp>
        <p:nvSpPr>
          <p:cNvPr id="3" name="Content Placeholder 2"/>
          <p:cNvSpPr>
            <a:spLocks noGrp="1"/>
          </p:cNvSpPr>
          <p:nvPr>
            <p:ph sz="quarter" idx="1"/>
          </p:nvPr>
        </p:nvSpPr>
        <p:spPr>
          <a:xfrm>
            <a:off x="285720" y="1600200"/>
            <a:ext cx="8480328" cy="5114948"/>
          </a:xfrm>
        </p:spPr>
        <p:txBody>
          <a:bodyPr>
            <a:normAutofit fontScale="92500" lnSpcReduction="10000"/>
          </a:bodyPr>
          <a:lstStyle/>
          <a:p>
            <a:pPr algn="just"/>
            <a:r>
              <a:rPr lang="en-US" b="1" dirty="0" smtClean="0"/>
              <a:t>World Intellectual Property </a:t>
            </a:r>
            <a:r>
              <a:rPr lang="en-US" b="1" dirty="0" err="1" smtClean="0"/>
              <a:t>Organisation</a:t>
            </a:r>
            <a:r>
              <a:rPr lang="en-US" b="1" dirty="0" smtClean="0"/>
              <a:t> (WIPO) </a:t>
            </a:r>
            <a:endParaRPr lang="en-US" b="1" dirty="0" smtClean="0"/>
          </a:p>
          <a:p>
            <a:pPr algn="just">
              <a:buNone/>
            </a:pPr>
            <a:r>
              <a:rPr lang="en-US" b="1" dirty="0" smtClean="0"/>
              <a:t>	</a:t>
            </a:r>
            <a:r>
              <a:rPr lang="en-US" dirty="0" smtClean="0"/>
              <a:t>WIPO </a:t>
            </a:r>
            <a:r>
              <a:rPr lang="en-US" dirty="0" smtClean="0"/>
              <a:t>was established in 1967 to promote the protection of IP throughout the world through cooperation among states and in collaboration with other international organizations. In 1974, the WIPO became a specialized agency of the UN and is headquartered in Geneva. WIPO is responsible for promoting the development and harmonization of IP-related legislation, standards and procedures among its 186 Member States and handles the administration of 26 international treaties. The nine strategic goals of the WIPO were adopted by the member states in December 2009</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International IPR </a:t>
            </a:r>
            <a:endParaRPr lang="en-US" dirty="0"/>
          </a:p>
        </p:txBody>
      </p:sp>
      <p:sp>
        <p:nvSpPr>
          <p:cNvPr id="3" name="Content Placeholder 2"/>
          <p:cNvSpPr>
            <a:spLocks noGrp="1"/>
          </p:cNvSpPr>
          <p:nvPr>
            <p:ph sz="quarter" idx="1"/>
          </p:nvPr>
        </p:nvSpPr>
        <p:spPr>
          <a:xfrm>
            <a:off x="214282" y="1428736"/>
            <a:ext cx="8551766" cy="5286412"/>
          </a:xfrm>
        </p:spPr>
        <p:txBody>
          <a:bodyPr>
            <a:noAutofit/>
          </a:bodyPr>
          <a:lstStyle/>
          <a:p>
            <a:r>
              <a:rPr lang="en-US" sz="2300" b="1" dirty="0" smtClean="0"/>
              <a:t>Trade Related Aspects of Intellectual Property Rights (TRIPS) (1994</a:t>
            </a:r>
            <a:r>
              <a:rPr lang="en-US" sz="2300" b="1" dirty="0" smtClean="0"/>
              <a:t>)</a:t>
            </a:r>
          </a:p>
          <a:p>
            <a:pPr algn="just">
              <a:buNone/>
            </a:pPr>
            <a:r>
              <a:rPr lang="en-US" sz="2300" b="1" dirty="0" smtClean="0"/>
              <a:t>	</a:t>
            </a:r>
            <a:r>
              <a:rPr lang="en-US" sz="2300" dirty="0" smtClean="0"/>
              <a:t>The </a:t>
            </a:r>
            <a:r>
              <a:rPr lang="en-US" sz="2300" dirty="0" smtClean="0"/>
              <a:t>TRIPS Agreement, administered by WTO,  is an international treaty which has shaped IPR legislation and activities in countries around the world. It sets minimum standards for many forms of intellectual property including copyright. The TRIPS Agreement is applicable to all WTO members of which India is one. The obligations under TRIPS apply equally to all member states, however, developing countries were allowed extra time to implement the applicable changes to their national laws. The transition period expired in 2005 and India has amended its intellectual property laws to be in conformity with TRIPS regulations. It requires member countries to provide sanctions against copyright violations and specifies enforcement procedures, remedies, and dispute resolution procedures.</a:t>
            </a:r>
            <a:endParaRPr lang="en-US"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Copyright </a:t>
            </a:r>
            <a:endParaRPr lang="en-US" dirty="0"/>
          </a:p>
        </p:txBody>
      </p:sp>
      <p:sp>
        <p:nvSpPr>
          <p:cNvPr id="3" name="Content Placeholder 2"/>
          <p:cNvSpPr>
            <a:spLocks noGrp="1"/>
          </p:cNvSpPr>
          <p:nvPr>
            <p:ph sz="quarter" idx="1"/>
          </p:nvPr>
        </p:nvSpPr>
        <p:spPr>
          <a:xfrm>
            <a:off x="285720" y="1600200"/>
            <a:ext cx="8480328" cy="5043510"/>
          </a:xfrm>
        </p:spPr>
        <p:txBody>
          <a:bodyPr>
            <a:normAutofit fontScale="77500" lnSpcReduction="20000"/>
          </a:bodyPr>
          <a:lstStyle/>
          <a:p>
            <a:pPr algn="just"/>
            <a:r>
              <a:rPr lang="en-US" dirty="0" smtClean="0"/>
              <a:t>Copyright (and related rights) is a right of use given by the law to the creators of literary, dramatic, musical and artistic works for a specified period of time. It grants the creator of an original work the exclusive rights to its use and distribution. It also specifies who may use or copy such works and how and when it can be done. It protects the authors from unauthorized use of their works. A work has to be more than an idea and must be </a:t>
            </a:r>
            <a:r>
              <a:rPr lang="en-US" dirty="0" smtClean="0"/>
              <a:t>original; </a:t>
            </a:r>
            <a:r>
              <a:rPr lang="en-US" dirty="0" smtClean="0"/>
              <a:t>a slogan in an advertisement is as entitled to copyright as a piece of music or a piece of literature. </a:t>
            </a:r>
            <a:endParaRPr lang="en-US" dirty="0" smtClean="0"/>
          </a:p>
          <a:p>
            <a:pPr algn="just"/>
            <a:r>
              <a:rPr lang="en-US" dirty="0" smtClean="0"/>
              <a:t>Copyright </a:t>
            </a:r>
            <a:r>
              <a:rPr lang="en-US" dirty="0" smtClean="0"/>
              <a:t>protection can be applied to: • literary works • musical works • dramatic works • graphics such as photographs and paintings </a:t>
            </a:r>
            <a:r>
              <a:rPr lang="en-US" dirty="0" smtClean="0"/>
              <a:t>• </a:t>
            </a:r>
            <a:r>
              <a:rPr lang="en-US" dirty="0" smtClean="0"/>
              <a:t>motion pictures or audio visual works • TV </a:t>
            </a:r>
            <a:r>
              <a:rPr lang="en-US" dirty="0" err="1" smtClean="0"/>
              <a:t>programmes</a:t>
            </a:r>
            <a:r>
              <a:rPr lang="en-US" dirty="0" smtClean="0"/>
              <a:t> • architectural and other artifacts • software • databases • sound </a:t>
            </a:r>
            <a:r>
              <a:rPr lang="en-US" dirty="0" smtClean="0"/>
              <a:t>recordings</a:t>
            </a:r>
          </a:p>
          <a:p>
            <a:pPr algn="just"/>
            <a:r>
              <a:rPr lang="en-US" dirty="0" smtClean="0"/>
              <a:t>Ideas cannot be copyrighted; only the expression of ideas fixed in a tangible medium can get copyright protection. That is it can be written/printed or recorded on a CD or DVD or stored in a computer hard drive etc. Copyright protection is automatic in that it comes into existence as soon as a work is </a:t>
            </a:r>
            <a:r>
              <a:rPr lang="en-US" dirty="0" smtClean="0"/>
              <a:t>created.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Terminology Associated with Copyright holder </a:t>
            </a:r>
            <a:endParaRPr lang="en-US" dirty="0"/>
          </a:p>
        </p:txBody>
      </p:sp>
      <p:sp>
        <p:nvSpPr>
          <p:cNvPr id="3" name="Content Placeholder 2"/>
          <p:cNvSpPr>
            <a:spLocks noGrp="1"/>
          </p:cNvSpPr>
          <p:nvPr>
            <p:ph sz="quarter" idx="1"/>
          </p:nvPr>
        </p:nvSpPr>
        <p:spPr>
          <a:xfrm>
            <a:off x="214282" y="1500174"/>
            <a:ext cx="8480328" cy="5214974"/>
          </a:xfrm>
        </p:spPr>
        <p:txBody>
          <a:bodyPr>
            <a:noAutofit/>
          </a:bodyPr>
          <a:lstStyle/>
          <a:p>
            <a:pPr algn="just"/>
            <a:r>
              <a:rPr lang="en-US" sz="2300" dirty="0" smtClean="0"/>
              <a:t>Copyright holder is generally the creator of the work. However, this varies from country to country. In some countries, when a work is created within the scope of employment then the copyright is held by the employer and not the employee who created the work. It is not always so in civil law countries where the employee holds the copyright. In India, for works made in the course of an author's employment under a contract of service, the employer is the first owner of the copyright. Some countries recognize only individuals whereas some recognize </a:t>
            </a:r>
            <a:r>
              <a:rPr lang="en-US" sz="2300" dirty="0" err="1" smtClean="0"/>
              <a:t>organisations</a:t>
            </a:r>
            <a:r>
              <a:rPr lang="en-US" sz="2300" dirty="0" smtClean="0"/>
              <a:t> and corporations also as authors. In India all government work is under copyright to the government. If joint authorship exists, the authors of the "joint work" will be recognized as the </a:t>
            </a:r>
            <a:r>
              <a:rPr lang="en-US" sz="2300" dirty="0" smtClean="0"/>
              <a:t>co-owners </a:t>
            </a:r>
            <a:r>
              <a:rPr lang="en-US" sz="2300" dirty="0" smtClean="0"/>
              <a:t>of the copyright in that work. The copyright symbol ©, introduced in 1952 by the Universal Copyright Convention, accompanied by the name of the copyright owner and year of first publication guarantees protection. </a:t>
            </a:r>
            <a:endParaRPr lang="en-US" sz="23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err="1" smtClean="0"/>
              <a:t>Copyleft</a:t>
            </a:r>
            <a:r>
              <a:rPr lang="en-US" dirty="0" smtClean="0"/>
              <a:t> </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smtClean="0"/>
              <a:t> </a:t>
            </a:r>
            <a:r>
              <a:rPr lang="en-US" dirty="0" err="1" smtClean="0"/>
              <a:t>Copyleft</a:t>
            </a:r>
            <a:r>
              <a:rPr lang="en-US" dirty="0" smtClean="0"/>
              <a:t> is a general method for making a program or software free. It requires that users who have modified or extended the software also make their contributions freely available</a:t>
            </a:r>
            <a:r>
              <a:rPr lang="en-US" dirty="0" smtClean="0"/>
              <a:t>.</a:t>
            </a:r>
          </a:p>
          <a:p>
            <a:pPr algn="just"/>
            <a:r>
              <a:rPr lang="en-IN" dirty="0" smtClean="0"/>
              <a:t>Way back in 1976, the word ‘</a:t>
            </a:r>
            <a:r>
              <a:rPr lang="en-IN" dirty="0" err="1" smtClean="0"/>
              <a:t>copyleft</a:t>
            </a:r>
            <a:r>
              <a:rPr lang="en-IN" dirty="0" smtClean="0"/>
              <a:t>’ appeared in ‘Dr. Dobb’s Journal’. </a:t>
            </a:r>
            <a:r>
              <a:rPr lang="en-IN" dirty="0" err="1" smtClean="0"/>
              <a:t>Copyleft</a:t>
            </a:r>
            <a:r>
              <a:rPr lang="en-IN" dirty="0" smtClean="0"/>
              <a:t> licenses were used with computer software in the beginning and it has grown into ‘Free Software Movement’ later. The founder president of “Free Software Foundation”, Richard Stallman, developed the first </a:t>
            </a:r>
            <a:r>
              <a:rPr lang="en-IN" dirty="0" err="1" smtClean="0"/>
              <a:t>copyleft</a:t>
            </a:r>
            <a:r>
              <a:rPr lang="en-IN" dirty="0" smtClean="0"/>
              <a:t> license in 1984.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875</TotalTime>
  <Words>2106</Words>
  <Application>Microsoft Office PowerPoint</Application>
  <PresentationFormat>On-screen Show (4:3)</PresentationFormat>
  <Paragraphs>103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BLI-201 LIBRARY AND SOCIETY UNIT-1: LEGISLATION RELATED TO LIBRARIES</vt:lpstr>
      <vt:lpstr>What is Intellectual Property Rights?</vt:lpstr>
      <vt:lpstr> Categories of Intellectual Property </vt:lpstr>
      <vt:lpstr> IPR in India </vt:lpstr>
      <vt:lpstr>International IPR </vt:lpstr>
      <vt:lpstr>International IPR </vt:lpstr>
      <vt:lpstr>Copyright </vt:lpstr>
      <vt:lpstr>Terminology Associated with Copyright holder </vt:lpstr>
      <vt:lpstr> Copyleft </vt:lpstr>
      <vt:lpstr>Comparison of Copyright and Copyleft</vt:lpstr>
      <vt:lpstr>What is a Derivative Work? </vt:lpstr>
      <vt:lpstr> Copyright Infringement </vt:lpstr>
      <vt:lpstr>Indian Copyright Act </vt:lpstr>
      <vt:lpstr>Copyright Protection in India</vt:lpstr>
      <vt:lpstr>Term of Copyright</vt:lpstr>
      <vt:lpstr>Fair Use of Copyrighted Works </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BLI-201 LIBRARY AND SOCIETY UNIT-1: LEGISLATION RELATED TO LIBRARIES</dc:title>
  <dc:creator>HP</dc:creator>
  <cp:lastModifiedBy>HP</cp:lastModifiedBy>
  <cp:revision>38</cp:revision>
  <dcterms:created xsi:type="dcterms:W3CDTF">2020-04-16T07:11:29Z</dcterms:created>
  <dcterms:modified xsi:type="dcterms:W3CDTF">2020-04-16T21:46:54Z</dcterms:modified>
</cp:coreProperties>
</file>