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565" r:id="rId2"/>
    <p:sldId id="584" r:id="rId3"/>
    <p:sldId id="598" r:id="rId4"/>
    <p:sldId id="585" r:id="rId5"/>
    <p:sldId id="600" r:id="rId6"/>
    <p:sldId id="587" r:id="rId7"/>
    <p:sldId id="599" r:id="rId8"/>
    <p:sldId id="601" r:id="rId9"/>
    <p:sldId id="602" r:id="rId10"/>
    <p:sldId id="603" r:id="rId11"/>
    <p:sldId id="604" r:id="rId12"/>
    <p:sldId id="605" r:id="rId13"/>
    <p:sldId id="606" r:id="rId14"/>
    <p:sldId id="607" r:id="rId15"/>
    <p:sldId id="608" r:id="rId16"/>
    <p:sldId id="588" r:id="rId17"/>
    <p:sldId id="59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6" autoAdjust="0"/>
    <p:restoredTop sz="86452" autoAdjust="0"/>
  </p:normalViewPr>
  <p:slideViewPr>
    <p:cSldViewPr snapToGrid="0">
      <p:cViewPr>
        <p:scale>
          <a:sx n="75" d="100"/>
          <a:sy n="75" d="100"/>
        </p:scale>
        <p:origin x="-1522" y="-96"/>
      </p:cViewPr>
      <p:guideLst>
        <p:guide orient="horz" pos="2160"/>
        <p:guide pos="2880"/>
      </p:guideLst>
    </p:cSldViewPr>
  </p:slideViewPr>
  <p:outlineViewPr>
    <p:cViewPr>
      <p:scale>
        <a:sx n="36" d="100"/>
        <a:sy n="3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9F132-0050-43BB-8118-1AEB63673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CA1E60A-A594-44B9-9F55-5DBE55FD03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2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1E60A-A594-44B9-9F55-5DBE55FD03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5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fld id="{494359C9-C7C4-45E8-8C34-D57D899BEA8B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97288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1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AutoShape 1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0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1925"/>
            <a:ext cx="20193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61925"/>
            <a:ext cx="59055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0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92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6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94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207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22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57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37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114425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161925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819400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Query Processing and Optimization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Transformation of Relational Expressions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640" y="1722964"/>
            <a:ext cx="78536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Transformation of relational expressions is executed based on following conditions. The conditions are </a:t>
            </a:r>
            <a:endParaRPr lang="en-US" sz="2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Two relational expressions are equivalent if they produce the same results on the same inputs</a:t>
            </a: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IN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In SQL, inputs and outputs are </a:t>
            </a:r>
            <a:r>
              <a:rPr lang="en-US" sz="2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multisets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of tuples</a:t>
            </a:r>
            <a:endParaRPr lang="en-IN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Two expressions in the </a:t>
            </a:r>
            <a:r>
              <a:rPr lang="en-US" sz="2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version of the relational algebra are said to be equivalent if on every legal database instance the two expressions generate the same </a:t>
            </a:r>
            <a:r>
              <a:rPr lang="en-US" sz="2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tuples</a:t>
            </a:r>
          </a:p>
          <a:p>
            <a:pPr lvl="1"/>
            <a:endParaRPr lang="en-IN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 equivalence rule says that expressions of two forms are equivalent</a:t>
            </a:r>
            <a:r>
              <a:rPr lang="en-IN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and c</a:t>
            </a:r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 be replaces expression of first form by second, or vice versa.</a:t>
            </a:r>
            <a:endParaRPr lang="en-IN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</a:rPr>
              <a:t>Equivalence Rules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036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20" y="1889760"/>
            <a:ext cx="6786879" cy="290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0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</a:rPr>
              <a:t>Equivalence </a:t>
            </a:r>
            <a:r>
              <a:rPr lang="en-IN" sz="3200" dirty="0" smtClean="0">
                <a:solidFill>
                  <a:srgbClr val="FF0000"/>
                </a:solidFill>
              </a:rPr>
              <a:t>Rules </a:t>
            </a:r>
            <a:r>
              <a:rPr lang="en-IN" sz="1600" dirty="0" smtClean="0">
                <a:solidFill>
                  <a:schemeClr val="bg1">
                    <a:lumMod val="25000"/>
                  </a:schemeClr>
                </a:solidFill>
              </a:rPr>
              <a:t>(cont.)</a:t>
            </a:r>
            <a:endParaRPr lang="en-IN" sz="16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81" y="1432560"/>
            <a:ext cx="6797040" cy="409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3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</a:rPr>
              <a:t>Equivalence </a:t>
            </a:r>
            <a:r>
              <a:rPr lang="en-IN" sz="3200" dirty="0" smtClean="0">
                <a:solidFill>
                  <a:srgbClr val="FF0000"/>
                </a:solidFill>
              </a:rPr>
              <a:t>Rules </a:t>
            </a:r>
            <a:r>
              <a:rPr lang="en-IN" sz="1600" dirty="0" smtClean="0">
                <a:solidFill>
                  <a:schemeClr val="bg1">
                    <a:lumMod val="25000"/>
                  </a:schemeClr>
                </a:solidFill>
              </a:rPr>
              <a:t>(cont.)</a:t>
            </a:r>
            <a:endParaRPr lang="en-IN" sz="16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330960"/>
            <a:ext cx="6602095" cy="41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3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</a:rPr>
              <a:t>Equivalence </a:t>
            </a:r>
            <a:r>
              <a:rPr lang="en-IN" sz="3200" dirty="0" smtClean="0">
                <a:solidFill>
                  <a:srgbClr val="FF0000"/>
                </a:solidFill>
              </a:rPr>
              <a:t>Rules </a:t>
            </a:r>
            <a:r>
              <a:rPr lang="en-IN" sz="1600" dirty="0" smtClean="0">
                <a:solidFill>
                  <a:schemeClr val="bg1">
                    <a:lumMod val="25000"/>
                  </a:schemeClr>
                </a:solidFill>
              </a:rPr>
              <a:t>(cont.)</a:t>
            </a:r>
            <a:endParaRPr lang="en-IN" sz="16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1" y="1493520"/>
            <a:ext cx="7152640" cy="409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1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640" y="498515"/>
            <a:ext cx="7965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3200" dirty="0">
                <a:solidFill>
                  <a:srgbClr val="FF0000"/>
                </a:solidFill>
              </a:rPr>
              <a:t>Equivalence </a:t>
            </a:r>
            <a:r>
              <a:rPr lang="en-IN" sz="3200" dirty="0" smtClean="0">
                <a:solidFill>
                  <a:srgbClr val="FF0000"/>
                </a:solidFill>
              </a:rPr>
              <a:t>Rules </a:t>
            </a:r>
            <a:r>
              <a:rPr lang="en-IN" sz="1600" dirty="0" smtClean="0">
                <a:solidFill>
                  <a:schemeClr val="bg1">
                    <a:lumMod val="25000"/>
                  </a:schemeClr>
                </a:solidFill>
              </a:rPr>
              <a:t>(cont.)</a:t>
            </a:r>
            <a:endParaRPr lang="en-IN" sz="16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05" y="1807210"/>
            <a:ext cx="6266815" cy="263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9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Enumeration of Equivalent Expressions</a:t>
            </a:r>
            <a:endParaRPr lang="en-IN" b="0" dirty="0"/>
          </a:p>
        </p:txBody>
      </p:sp>
      <p:sp>
        <p:nvSpPr>
          <p:cNvPr id="2" name="Rectangle 1"/>
          <p:cNvSpPr/>
          <p:nvPr/>
        </p:nvSpPr>
        <p:spPr>
          <a:xfrm>
            <a:off x="1808480" y="1563083"/>
            <a:ext cx="6766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Query optimizers use equivalence rules to generate equivalent expressions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1st Approach: Generate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equivalent expressions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But... Very expensive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2nd Approach: Exploit  common sub-expressions: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E1 is generated from E2 by an equivalence rule, usually only the top level of the two are different,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below are the same and can be shared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E.g. when applying join associatively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 requirements are reduced by not generating all expressions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60" y="514985"/>
            <a:ext cx="7848600" cy="4544696"/>
          </a:xfrm>
        </p:spPr>
        <p:txBody>
          <a:bodyPr/>
          <a:lstStyle/>
          <a:p>
            <a:pPr marL="0" indent="0" algn="ctr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0" indent="0">
              <a:buNone/>
            </a:pPr>
            <a:endParaRPr lang="en-IN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. C.J. Date, A.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Kannan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and S.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Swamynathan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An Introduction to Database Systems, Pearson Education, 8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2009.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2. Patrick O’Neil, Database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Principles,Programming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and Performance, Morgan Kaufmann, 2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2000.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3. Abraham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Silberschatz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Henry F.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Korth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and S.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Sudarshan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Database System Concepts, McGraw-Hill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Eucation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(Asia), 5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2006.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Atul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Kahate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, Introduction to Database Management System, 1st Edition, Pearson, 2004.</a:t>
            </a:r>
            <a:endParaRPr lang="en-IN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Peter Rob and Carlos Coronel, Database Systems Design, Implementation and Management, Thomson Learning –Course Technology, 7</a:t>
            </a:r>
            <a:r>
              <a:rPr lang="en-US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Edition, 2007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090" y="609600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Query Processing and Optimization</a:t>
            </a:r>
            <a:endParaRPr lang="en-US" b="0" dirty="0"/>
          </a:p>
        </p:txBody>
      </p:sp>
      <p:sp>
        <p:nvSpPr>
          <p:cNvPr id="2" name="Rectangle 1"/>
          <p:cNvSpPr/>
          <p:nvPr/>
        </p:nvSpPr>
        <p:spPr>
          <a:xfrm>
            <a:off x="1097280" y="205238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Query: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 query is a request for retrieving information from a database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Query Plans: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 query plan (or query execution plan) is a set of steps (in sequence) applied to access data from a RDBMS.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090" y="609600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Query Processing and </a:t>
            </a:r>
            <a:r>
              <a:rPr lang="en-US" b="0" dirty="0" smtClean="0">
                <a:effectLst/>
              </a:rPr>
              <a:t>Optimization </a:t>
            </a:r>
            <a:r>
              <a:rPr lang="en-US" sz="1200" b="0" dirty="0" smtClean="0">
                <a:solidFill>
                  <a:srgbClr val="008000"/>
                </a:solidFill>
                <a:effectLst/>
              </a:rPr>
              <a:t>(cont.)</a:t>
            </a:r>
            <a:endParaRPr lang="en-US" sz="1200" b="0" dirty="0">
              <a:solidFill>
                <a:srgbClr val="008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6480" y="206254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Query Optimization:</a:t>
            </a:r>
            <a:r>
              <a:rPr lang="en-IN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single query can be executed / re-written in different forms and structures. The query optimizer finds the best execution plan for a given query considering all possible execution plans.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>
                <a:effectLst/>
              </a:rPr>
              <a:t>Objective</a:t>
            </a:r>
            <a:endParaRPr lang="en-IN" b="0" dirty="0"/>
          </a:p>
        </p:txBody>
      </p:sp>
      <p:sp>
        <p:nvSpPr>
          <p:cNvPr id="3" name="Rectangle 2"/>
          <p:cNvSpPr/>
          <p:nvPr/>
        </p:nvSpPr>
        <p:spPr>
          <a:xfrm>
            <a:off x="467360" y="1539578"/>
            <a:ext cx="8036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objectives are listed as below</a:t>
            </a:r>
            <a:r>
              <a:rPr lang="en-IN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Query optimization provides user faster results</a:t>
            </a:r>
            <a:r>
              <a:rPr lang="en-IN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IN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Executing more queries in same amount of time</a:t>
            </a:r>
            <a:r>
              <a:rPr lang="en-IN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IN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Using less number of resources it helps server to improve its performance. </a:t>
            </a:r>
          </a:p>
        </p:txBody>
      </p:sp>
    </p:spTree>
    <p:extLst>
      <p:ext uri="{BB962C8B-B14F-4D97-AF65-F5344CB8AC3E}">
        <p14:creationId xmlns:p14="http://schemas.microsoft.com/office/powerpoint/2010/main" val="3180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sz="3600" b="0" dirty="0">
                <a:effectLst/>
              </a:rPr>
              <a:t>Evaluation of Expressions </a:t>
            </a:r>
            <a:r>
              <a:rPr lang="en-IN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200" y="2616538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Materialization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286000" y="1432560"/>
            <a:ext cx="2255520" cy="1198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541520" y="1432560"/>
            <a:ext cx="2580640" cy="1198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5585460" y="2648408"/>
            <a:ext cx="307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Pipelining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4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Materialization</a:t>
            </a:r>
            <a:endParaRPr lang="en-IN" b="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241" y="1676401"/>
            <a:ext cx="6725920" cy="299434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64640" y="49346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8000"/>
                </a:solidFill>
              </a:rPr>
              <a:t>Fig </a:t>
            </a:r>
            <a:r>
              <a:rPr lang="en-IN" dirty="0" smtClean="0">
                <a:solidFill>
                  <a:srgbClr val="008000"/>
                </a:solidFill>
              </a:rPr>
              <a:t>:  </a:t>
            </a:r>
            <a:r>
              <a:rPr lang="en-IN" dirty="0">
                <a:solidFill>
                  <a:srgbClr val="008000"/>
                </a:solidFill>
              </a:rPr>
              <a:t>Execution of expression </a:t>
            </a:r>
          </a:p>
          <a:p>
            <a:r>
              <a:rPr lang="en-US" dirty="0">
                <a:solidFill>
                  <a:srgbClr val="008000"/>
                </a:solidFill>
              </a:rPr>
              <a:t> </a:t>
            </a:r>
            <a:endParaRPr lang="en-IN" dirty="0">
              <a:solidFill>
                <a:srgbClr val="008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586005"/>
              </p:ext>
            </p:extLst>
          </p:nvPr>
        </p:nvGraphicFramePr>
        <p:xfrm>
          <a:off x="4886960" y="4846320"/>
          <a:ext cx="2783840" cy="4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Equation" r:id="rId4" imgW="1269720" imgH="228600" progId="Equation.3">
                  <p:embed/>
                </p:oleObj>
              </mc:Choice>
              <mc:Fallback>
                <p:oleObj name="Equation" r:id="rId4" imgW="1269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960" y="4846320"/>
                        <a:ext cx="2783840" cy="4876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72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sz="3600" b="0" dirty="0">
                <a:effectLst/>
                <a:latin typeface="Times New Roman" pitchFamily="18" charset="0"/>
                <a:cs typeface="Times New Roman" pitchFamily="18" charset="0"/>
              </a:rPr>
              <a:t>Pipelining</a:t>
            </a:r>
            <a:r>
              <a:rPr lang="en-IN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200" y="2616538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Demand driven </a:t>
            </a:r>
            <a:endParaRPr lang="en-IN" sz="4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286000" y="1432560"/>
            <a:ext cx="2255520" cy="1198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541520" y="1432560"/>
            <a:ext cx="2580640" cy="1198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4953000" y="2645004"/>
            <a:ext cx="3957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Producer </a:t>
            </a:r>
            <a:r>
              <a:rPr lang="en-US" sz="4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driven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4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6320" y="472778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Demand driven </a:t>
            </a:r>
            <a:endParaRPr lang="en-IN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2471619"/>
            <a:ext cx="21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>
              <a:buFont typeface="Arial" pitchFamily="34" charset="0"/>
              <a:buChar char="•"/>
            </a:pPr>
            <a:r>
              <a:rPr lang="en-US" sz="32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marL="457200" lvl="2" indent="-457200">
              <a:buFont typeface="Arial" pitchFamily="34" charset="0"/>
              <a:buChar char="•"/>
            </a:pPr>
            <a:endParaRPr lang="en-IN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next()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close</a:t>
            </a:r>
            <a:r>
              <a:rPr lang="en-US" sz="3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  <a:endParaRPr lang="en-IN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1200" y="1758991"/>
            <a:ext cx="411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Operations:</a:t>
            </a:r>
            <a:endParaRPr lang="en-IN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6320" y="472778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Producer driven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8400" y="1638896"/>
            <a:ext cx="7203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Operators </a:t>
            </a:r>
            <a:r>
              <a:rPr lang="en-US" sz="2400" dirty="0">
                <a:solidFill>
                  <a:srgbClr val="008000"/>
                </a:solidFill>
              </a:rPr>
              <a:t>produce tuples eagerly and pass them up to their </a:t>
            </a:r>
            <a:r>
              <a:rPr lang="en-US" sz="2400" dirty="0" smtClean="0">
                <a:solidFill>
                  <a:srgbClr val="008000"/>
                </a:solidFill>
              </a:rPr>
              <a:t>parents</a:t>
            </a:r>
          </a:p>
          <a:p>
            <a:endParaRPr lang="en-IN" sz="2400" dirty="0">
              <a:solidFill>
                <a:srgbClr val="008000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Buffer maintained between operators, child puts tuples in buffer, parent removes tuples from </a:t>
            </a:r>
            <a:r>
              <a:rPr lang="en-US" sz="2400" dirty="0" smtClean="0">
                <a:solidFill>
                  <a:srgbClr val="008000"/>
                </a:solidFill>
              </a:rPr>
              <a:t>buffer</a:t>
            </a:r>
          </a:p>
          <a:p>
            <a:pPr lvl="2"/>
            <a:endParaRPr lang="en-IN" sz="2400" dirty="0">
              <a:solidFill>
                <a:srgbClr val="008000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if buffer is full, child waits till there is space in the buffer, and then generates more tuples</a:t>
            </a:r>
            <a:endParaRPr lang="en-IN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-book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book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b-book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Office\Templates\Presentations\db-book.pot</Template>
  <TotalTime>23726</TotalTime>
  <Words>527</Words>
  <Application>Microsoft Office PowerPoint</Application>
  <PresentationFormat>On-screen Show (4:3)</PresentationFormat>
  <Paragraphs>68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db-book</vt:lpstr>
      <vt:lpstr>Clip</vt:lpstr>
      <vt:lpstr>Microsoft Equation 3.0</vt:lpstr>
      <vt:lpstr>Query Processing and Optimization</vt:lpstr>
      <vt:lpstr>Query Processing and Optimization</vt:lpstr>
      <vt:lpstr>Query Processing and Optimization (cont.)</vt:lpstr>
      <vt:lpstr>Objective</vt:lpstr>
      <vt:lpstr>Evaluation of Expressions  </vt:lpstr>
      <vt:lpstr>Materialization</vt:lpstr>
      <vt:lpstr>Pipelining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Enumeration of Equivalent Expressions</vt:lpstr>
      <vt:lpstr>PowerPoint Presentation</vt:lpstr>
    </vt:vector>
  </TitlesOfParts>
  <Company>Lucent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U Mondal</cp:lastModifiedBy>
  <cp:revision>420</cp:revision>
  <cp:lastPrinted>1999-06-28T19:27:31Z</cp:lastPrinted>
  <dcterms:created xsi:type="dcterms:W3CDTF">1999-11-15T16:56:55Z</dcterms:created>
  <dcterms:modified xsi:type="dcterms:W3CDTF">2019-10-28T16:22:17Z</dcterms:modified>
</cp:coreProperties>
</file>