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9" r:id="rId1"/>
  </p:sldMasterIdLst>
  <p:notesMasterIdLst>
    <p:notesMasterId r:id="rId19"/>
  </p:notesMasterIdLst>
  <p:handoutMasterIdLst>
    <p:handoutMasterId r:id="rId20"/>
  </p:handoutMasterIdLst>
  <p:sldIdLst>
    <p:sldId id="565" r:id="rId2"/>
    <p:sldId id="584" r:id="rId3"/>
    <p:sldId id="598" r:id="rId4"/>
    <p:sldId id="585" r:id="rId5"/>
    <p:sldId id="600" r:id="rId6"/>
    <p:sldId id="587" r:id="rId7"/>
    <p:sldId id="599" r:id="rId8"/>
    <p:sldId id="601" r:id="rId9"/>
    <p:sldId id="602" r:id="rId10"/>
    <p:sldId id="603" r:id="rId11"/>
    <p:sldId id="604" r:id="rId12"/>
    <p:sldId id="605" r:id="rId13"/>
    <p:sldId id="606" r:id="rId14"/>
    <p:sldId id="607" r:id="rId15"/>
    <p:sldId id="608" r:id="rId16"/>
    <p:sldId id="588" r:id="rId17"/>
    <p:sldId id="597" r:id="rId1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Helvetic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Helvetic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Helvetic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Helvetic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B2B2B2"/>
    <a:srgbClr val="FFFF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746" autoAdjust="0"/>
    <p:restoredTop sz="86452" autoAdjust="0"/>
  </p:normalViewPr>
  <p:slideViewPr>
    <p:cSldViewPr snapToGrid="0">
      <p:cViewPr>
        <p:scale>
          <a:sx n="75" d="100"/>
          <a:sy n="75" d="100"/>
        </p:scale>
        <p:origin x="-1522" y="-96"/>
      </p:cViewPr>
      <p:guideLst>
        <p:guide orient="horz" pos="2160"/>
        <p:guide pos="2880"/>
      </p:guideLst>
    </p:cSldViewPr>
  </p:slideViewPr>
  <p:outlineViewPr>
    <p:cViewPr>
      <p:scale>
        <a:sx n="36" d="100"/>
        <a:sy n="36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790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05" tIns="45753" rIns="91505" bIns="45753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894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05" tIns="45753" rIns="91505" bIns="45753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894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05" tIns="45753" rIns="91505" bIns="45753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894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05" tIns="45753" rIns="91505" bIns="45753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CE9F132-0050-43BB-8118-1AEB636730D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4790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505" tIns="45753" rIns="91505" bIns="45753" numCol="1" anchor="ctr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505" tIns="45753" rIns="91505" bIns="45753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505" tIns="45753" rIns="91505" bIns="4575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505" tIns="45753" rIns="91505" bIns="4575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505" tIns="45753" rIns="91505" bIns="4575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CCA1E60A-A594-44B9-9F55-5DBE55FD037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4622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A1E60A-A594-44B9-9F55-5DBE55FD037B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1535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1.v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Freeform 2"/>
          <p:cNvSpPr>
            <a:spLocks/>
          </p:cNvSpPr>
          <p:nvPr/>
        </p:nvSpPr>
        <p:spPr bwMode="gray">
          <a:xfrm>
            <a:off x="690563" y="3340100"/>
            <a:ext cx="7653337" cy="485775"/>
          </a:xfrm>
          <a:custGeom>
            <a:avLst/>
            <a:gdLst>
              <a:gd name="T0" fmla="*/ 163 w 4128"/>
              <a:gd name="T1" fmla="*/ 200 h 479"/>
              <a:gd name="T2" fmla="*/ 4128 w 4128"/>
              <a:gd name="T3" fmla="*/ 200 h 479"/>
              <a:gd name="T4" fmla="*/ 4128 w 4128"/>
              <a:gd name="T5" fmla="*/ 429 h 479"/>
              <a:gd name="T6" fmla="*/ 0 w 4128"/>
              <a:gd name="T7" fmla="*/ 441 h 479"/>
              <a:gd name="T8" fmla="*/ 163 w 4128"/>
              <a:gd name="T9" fmla="*/ 200 h 4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28" h="479">
                <a:moveTo>
                  <a:pt x="163" y="200"/>
                </a:moveTo>
                <a:cubicBezTo>
                  <a:pt x="163" y="200"/>
                  <a:pt x="2054" y="0"/>
                  <a:pt x="4128" y="200"/>
                </a:cubicBezTo>
                <a:cubicBezTo>
                  <a:pt x="4128" y="200"/>
                  <a:pt x="4128" y="314"/>
                  <a:pt x="4128" y="429"/>
                </a:cubicBezTo>
                <a:cubicBezTo>
                  <a:pt x="2371" y="200"/>
                  <a:pt x="688" y="479"/>
                  <a:pt x="0" y="441"/>
                </a:cubicBezTo>
                <a:lnTo>
                  <a:pt x="163" y="200"/>
                </a:lnTo>
                <a:close/>
              </a:path>
            </a:pathLst>
          </a:custGeom>
          <a:solidFill>
            <a:schemeClr val="hlink">
              <a:alpha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9728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97285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rgbClr val="578963"/>
                </a:solidFill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97286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solidFill>
                  <a:srgbClr val="578963"/>
                </a:solidFill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97287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rgbClr val="578963"/>
                </a:solidFill>
                <a:latin typeface="Times New Roman" pitchFamily="18" charset="0"/>
              </a:defRPr>
            </a:lvl1pPr>
          </a:lstStyle>
          <a:p>
            <a:fld id="{494359C9-C7C4-45E8-8C34-D57D899BEA8B}" type="slidenum">
              <a:rPr lang="en-US"/>
              <a:pPr/>
              <a:t>‹#›</a:t>
            </a:fld>
            <a:endParaRPr lang="en-US"/>
          </a:p>
        </p:txBody>
      </p:sp>
      <p:graphicFrame>
        <p:nvGraphicFramePr>
          <p:cNvPr id="97288" name="Rectangle 8"/>
          <p:cNvGraphicFramePr>
            <a:graphicFrameLocks/>
          </p:cNvGraphicFramePr>
          <p:nvPr/>
        </p:nvGraphicFramePr>
        <p:xfrm>
          <a:off x="1524000" y="1397000"/>
          <a:ext cx="6096000" cy="406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321" name="Clip" r:id="rId3" imgW="0" imgH="0" progId="">
                  <p:embed/>
                </p:oleObj>
              </mc:Choice>
              <mc:Fallback>
                <p:oleObj name="Clip" r:id="rId3" imgW="0" imgH="0" progId="">
                  <p:embed/>
                  <p:pic>
                    <p:nvPicPr>
                      <p:cNvPr id="0" name="AutoShape 17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397000"/>
                        <a:ext cx="6096000" cy="406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8605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161925"/>
            <a:ext cx="2019300" cy="5829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52450" y="161925"/>
            <a:ext cx="5905500" cy="5829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20916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12078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00929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1114425"/>
            <a:ext cx="38481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114425"/>
            <a:ext cx="38481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17687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20943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02071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37221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63579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05374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1500" y="1114425"/>
            <a:ext cx="78486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6298" name="Rectangle 42"/>
          <p:cNvSpPr>
            <a:spLocks noGrp="1" noChangeArrowheads="1"/>
          </p:cNvSpPr>
          <p:nvPr>
            <p:ph type="title"/>
          </p:nvPr>
        </p:nvSpPr>
        <p:spPr bwMode="auto">
          <a:xfrm>
            <a:off x="552450" y="161925"/>
            <a:ext cx="80772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Helvetic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Helvetic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Helvetic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Helvetica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Helvetica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Helvetica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Helvetica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Helvetica" pitchFamily="34" charset="0"/>
        </a:defRPr>
      </a:lvl9pPr>
    </p:titleStyle>
    <p:bodyStyle>
      <a:lvl1pPr marL="342900" indent="-342900" algn="l" rtl="0" eaLnBrk="0" fontAlgn="base" hangingPunct="0">
        <a:spcBef>
          <a:spcPct val="35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35000"/>
        </a:spcBef>
        <a:spcAft>
          <a:spcPct val="0"/>
        </a:spcAft>
        <a:buClr>
          <a:srgbClr val="CC6600"/>
        </a:buClr>
        <a:buFont typeface="Wingdings" pitchFamily="2" charset="2"/>
        <a:buChar char="§"/>
        <a:defRPr kumimoji="1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35000"/>
        </a:spcBef>
        <a:spcAft>
          <a:spcPct val="0"/>
        </a:spcAft>
        <a:buClr>
          <a:srgbClr val="000099"/>
        </a:buClr>
        <a:buFont typeface="Wingdings" pitchFamily="2" charset="2"/>
        <a:buChar char="§"/>
        <a:defRPr kumimoji="1" sz="1600"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3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kumimoji="1" sz="16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35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kumimoji="1" sz="1600">
          <a:solidFill>
            <a:schemeClr val="tx1"/>
          </a:solidFill>
          <a:latin typeface="+mn-lt"/>
        </a:defRPr>
      </a:lvl5pPr>
      <a:lvl6pPr marL="2228850" indent="-228600" algn="l" rtl="0" eaLnBrk="0" fontAlgn="base" hangingPunct="0">
        <a:spcBef>
          <a:spcPct val="35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kumimoji="1" sz="1600">
          <a:solidFill>
            <a:schemeClr val="tx1"/>
          </a:solidFill>
          <a:latin typeface="+mn-lt"/>
        </a:defRPr>
      </a:lvl6pPr>
      <a:lvl7pPr marL="2686050" indent="-228600" algn="l" rtl="0" eaLnBrk="0" fontAlgn="base" hangingPunct="0">
        <a:spcBef>
          <a:spcPct val="35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kumimoji="1" sz="1600">
          <a:solidFill>
            <a:schemeClr val="tx1"/>
          </a:solidFill>
          <a:latin typeface="+mn-lt"/>
        </a:defRPr>
      </a:lvl7pPr>
      <a:lvl8pPr marL="3143250" indent="-228600" algn="l" rtl="0" eaLnBrk="0" fontAlgn="base" hangingPunct="0">
        <a:spcBef>
          <a:spcPct val="35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kumimoji="1" sz="1600">
          <a:solidFill>
            <a:schemeClr val="tx1"/>
          </a:solidFill>
          <a:latin typeface="+mn-lt"/>
        </a:defRPr>
      </a:lvl8pPr>
      <a:lvl9pPr marL="3600450" indent="-228600" algn="l" rtl="0" eaLnBrk="0" fontAlgn="base" hangingPunct="0">
        <a:spcBef>
          <a:spcPct val="35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kumimoji="1"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2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82" name="Rectangle 2"/>
          <p:cNvSpPr>
            <a:spLocks noGrp="1" noChangeArrowheads="1"/>
          </p:cNvSpPr>
          <p:nvPr>
            <p:ph type="title"/>
          </p:nvPr>
        </p:nvSpPr>
        <p:spPr>
          <a:xfrm>
            <a:off x="742950" y="2819400"/>
            <a:ext cx="8077200" cy="609600"/>
          </a:xfrm>
        </p:spPr>
        <p:txBody>
          <a:bodyPr/>
          <a:lstStyle/>
          <a:p>
            <a:r>
              <a:rPr lang="en-US" b="0" dirty="0">
                <a:effectLst/>
              </a:rPr>
              <a:t>Query Processing and Optimization</a:t>
            </a:r>
            <a:endParaRPr lang="en-US" b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02640" y="498515"/>
            <a:ext cx="796544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IN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Transformation of Relational Expressions</a:t>
            </a:r>
            <a:endParaRPr lang="en-IN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02640" y="1722964"/>
            <a:ext cx="785368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Transformation of relational expressions is executed based on following conditions. The conditions are </a:t>
            </a:r>
            <a:endParaRPr lang="en-US" sz="2000" dirty="0" smtClean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IN" sz="2000" dirty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>
              <a:buFont typeface="Arial" pitchFamily="34" charset="0"/>
              <a:buChar char="•"/>
            </a:pPr>
            <a:r>
              <a:rPr lang="en-US" sz="2000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Two relational expressions are equivalent if they produce the same results on the same inputs</a:t>
            </a:r>
            <a:r>
              <a:rPr lang="en-US" sz="20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lvl="0" indent="-342900">
              <a:buFont typeface="Arial" pitchFamily="34" charset="0"/>
              <a:buChar char="•"/>
            </a:pPr>
            <a:endParaRPr lang="en-IN" sz="2000" dirty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>
              <a:buFont typeface="Arial" pitchFamily="34" charset="0"/>
              <a:buChar char="•"/>
            </a:pPr>
            <a:r>
              <a:rPr lang="en-US" sz="2000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In SQL, inputs and outputs are </a:t>
            </a:r>
            <a:r>
              <a:rPr lang="en-US" sz="2000" dirty="0" err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multisets</a:t>
            </a:r>
            <a:r>
              <a:rPr lang="en-US" sz="2000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of tuples</a:t>
            </a:r>
            <a:endParaRPr lang="en-IN" sz="2000" dirty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sz="2000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Two expressions in the </a:t>
            </a:r>
            <a:r>
              <a:rPr lang="en-US" sz="2000" dirty="0" err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multiset</a:t>
            </a:r>
            <a:r>
              <a:rPr lang="en-US" sz="2000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version of the relational algebra are said to be equivalent if on every legal database instance the two expressions generate the same </a:t>
            </a:r>
            <a:r>
              <a:rPr lang="en-US" sz="2000" dirty="0" err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multiset</a:t>
            </a:r>
            <a:r>
              <a:rPr lang="en-US" sz="2000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en-US" sz="20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tuples</a:t>
            </a:r>
          </a:p>
          <a:p>
            <a:pPr lvl="1"/>
            <a:endParaRPr lang="en-IN" sz="2000" dirty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>
              <a:buFont typeface="Arial" pitchFamily="34" charset="0"/>
              <a:buChar char="•"/>
            </a:pPr>
            <a:r>
              <a:rPr lang="en-US" sz="2000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An equivalence rule says that expressions of two forms are equivalent</a:t>
            </a:r>
            <a:r>
              <a:rPr lang="en-IN" sz="2000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and c</a:t>
            </a:r>
            <a:r>
              <a:rPr lang="en-US" sz="2000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an be replaces expression of first form by second, or vice versa.</a:t>
            </a:r>
            <a:endParaRPr lang="en-IN" sz="2000" dirty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3044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02640" y="498515"/>
            <a:ext cx="796544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IN" sz="3200" dirty="0">
                <a:solidFill>
                  <a:srgbClr val="FF0000"/>
                </a:solidFill>
              </a:rPr>
              <a:t>Equivalence Rules</a:t>
            </a:r>
            <a:endParaRPr lang="en-IN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0360" name="Picture 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1920" y="1889760"/>
            <a:ext cx="6786879" cy="2905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11032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02640" y="498515"/>
            <a:ext cx="796544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IN" sz="3200" dirty="0">
                <a:solidFill>
                  <a:srgbClr val="FF0000"/>
                </a:solidFill>
              </a:rPr>
              <a:t>Equivalence </a:t>
            </a:r>
            <a:r>
              <a:rPr lang="en-IN" sz="3200" dirty="0" smtClean="0">
                <a:solidFill>
                  <a:srgbClr val="FF0000"/>
                </a:solidFill>
              </a:rPr>
              <a:t>Rules </a:t>
            </a:r>
            <a:r>
              <a:rPr lang="en-IN" sz="1600" dirty="0" smtClean="0">
                <a:solidFill>
                  <a:schemeClr val="bg1">
                    <a:lumMod val="25000"/>
                  </a:schemeClr>
                </a:solidFill>
              </a:rPr>
              <a:t>(cont.)</a:t>
            </a:r>
            <a:endParaRPr lang="en-IN" sz="1600" dirty="0">
              <a:solidFill>
                <a:schemeClr val="bg1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137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0481" y="1432560"/>
            <a:ext cx="6797040" cy="40944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00318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02640" y="498515"/>
            <a:ext cx="796544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IN" sz="3200" dirty="0">
                <a:solidFill>
                  <a:srgbClr val="FF0000"/>
                </a:solidFill>
              </a:rPr>
              <a:t>Equivalence </a:t>
            </a:r>
            <a:r>
              <a:rPr lang="en-IN" sz="3200" dirty="0" smtClean="0">
                <a:solidFill>
                  <a:srgbClr val="FF0000"/>
                </a:solidFill>
              </a:rPr>
              <a:t>Rules </a:t>
            </a:r>
            <a:r>
              <a:rPr lang="en-IN" sz="1600" dirty="0" smtClean="0">
                <a:solidFill>
                  <a:schemeClr val="bg1">
                    <a:lumMod val="25000"/>
                  </a:schemeClr>
                </a:solidFill>
              </a:rPr>
              <a:t>(cont.)</a:t>
            </a:r>
            <a:endParaRPr lang="en-IN" sz="1600" dirty="0">
              <a:solidFill>
                <a:schemeClr val="bg1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04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8625" y="1330960"/>
            <a:ext cx="6602095" cy="41960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98388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02640" y="498515"/>
            <a:ext cx="796544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IN" sz="3200" dirty="0">
                <a:solidFill>
                  <a:srgbClr val="FF0000"/>
                </a:solidFill>
              </a:rPr>
              <a:t>Equivalence </a:t>
            </a:r>
            <a:r>
              <a:rPr lang="en-IN" sz="3200" dirty="0" smtClean="0">
                <a:solidFill>
                  <a:srgbClr val="FF0000"/>
                </a:solidFill>
              </a:rPr>
              <a:t>Rules </a:t>
            </a:r>
            <a:r>
              <a:rPr lang="en-IN" sz="1600" dirty="0" smtClean="0">
                <a:solidFill>
                  <a:schemeClr val="bg1">
                    <a:lumMod val="25000"/>
                  </a:schemeClr>
                </a:solidFill>
              </a:rPr>
              <a:t>(cont.)</a:t>
            </a:r>
            <a:endParaRPr lang="en-IN" sz="1600" dirty="0">
              <a:solidFill>
                <a:schemeClr val="bg1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34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7601" y="1493520"/>
            <a:ext cx="7152640" cy="40944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51107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02640" y="498515"/>
            <a:ext cx="796544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IN" sz="3200" dirty="0">
                <a:solidFill>
                  <a:srgbClr val="FF0000"/>
                </a:solidFill>
              </a:rPr>
              <a:t>Equivalence </a:t>
            </a:r>
            <a:r>
              <a:rPr lang="en-IN" sz="3200" dirty="0" smtClean="0">
                <a:solidFill>
                  <a:srgbClr val="FF0000"/>
                </a:solidFill>
              </a:rPr>
              <a:t>Rules </a:t>
            </a:r>
            <a:r>
              <a:rPr lang="en-IN" sz="1600" dirty="0" smtClean="0">
                <a:solidFill>
                  <a:schemeClr val="bg1">
                    <a:lumMod val="25000"/>
                  </a:schemeClr>
                </a:solidFill>
              </a:rPr>
              <a:t>(cont.)</a:t>
            </a:r>
            <a:endParaRPr lang="en-IN" sz="1600" dirty="0">
              <a:solidFill>
                <a:schemeClr val="bg1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4452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7505" y="1807210"/>
            <a:ext cx="6266815" cy="26327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25942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563879" y="700405"/>
            <a:ext cx="8077200" cy="609600"/>
          </a:xfrm>
        </p:spPr>
        <p:txBody>
          <a:bodyPr/>
          <a:lstStyle/>
          <a:p>
            <a:r>
              <a:rPr lang="en-US" b="0" dirty="0">
                <a:effectLst/>
              </a:rPr>
              <a:t>Enumeration of Equivalent Expressions</a:t>
            </a:r>
            <a:endParaRPr lang="en-IN" b="0" dirty="0"/>
          </a:p>
        </p:txBody>
      </p:sp>
      <p:sp>
        <p:nvSpPr>
          <p:cNvPr id="2" name="Rectangle 1"/>
          <p:cNvSpPr/>
          <p:nvPr/>
        </p:nvSpPr>
        <p:spPr>
          <a:xfrm>
            <a:off x="1808480" y="1563083"/>
            <a:ext cx="676656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Arial" pitchFamily="34" charset="0"/>
              <a:buChar char="•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Query optimizers use equivalence rules to generate equivalent expressions</a:t>
            </a:r>
            <a:endParaRPr lang="en-IN" sz="2400" dirty="0">
              <a:latin typeface="Times New Roman" pitchFamily="18" charset="0"/>
              <a:cs typeface="Times New Roman" pitchFamily="18" charset="0"/>
            </a:endParaRPr>
          </a:p>
          <a:p>
            <a:pPr marL="342900" lvl="0" indent="-342900">
              <a:buFont typeface="Arial" pitchFamily="34" charset="0"/>
              <a:buChar char="•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1st Approach: Generate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all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equivalent expressions </a:t>
            </a:r>
            <a:endParaRPr lang="en-IN" sz="2400" dirty="0">
              <a:latin typeface="Times New Roman" pitchFamily="18" charset="0"/>
              <a:cs typeface="Times New Roman" pitchFamily="18" charset="0"/>
            </a:endParaRPr>
          </a:p>
          <a:p>
            <a:pPr marL="800100" lvl="1" indent="-342900">
              <a:buFont typeface="Wingdings" pitchFamily="2" charset="2"/>
              <a:buChar char="§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But... Very expensive</a:t>
            </a:r>
            <a:endParaRPr lang="en-IN" sz="2400" dirty="0">
              <a:latin typeface="Times New Roman" pitchFamily="18" charset="0"/>
              <a:cs typeface="Times New Roman" pitchFamily="18" charset="0"/>
            </a:endParaRPr>
          </a:p>
          <a:p>
            <a:pPr marL="342900" lvl="0" indent="-342900">
              <a:buFont typeface="Arial" pitchFamily="34" charset="0"/>
              <a:buChar char="•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2nd Approach: Exploit  common sub-expressions:</a:t>
            </a:r>
            <a:endParaRPr lang="en-IN" sz="2400" dirty="0">
              <a:latin typeface="Times New Roman" pitchFamily="18" charset="0"/>
              <a:cs typeface="Times New Roman" pitchFamily="18" charset="0"/>
            </a:endParaRPr>
          </a:p>
          <a:p>
            <a:pPr marL="800100" lvl="1" indent="-342900">
              <a:buFont typeface="Wingdings" pitchFamily="2" charset="2"/>
              <a:buChar char="§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when E1 is generated from E2 by an equivalence rule, usually only the top level of the two are different,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subtrees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below are the same and can be shared</a:t>
            </a:r>
            <a:endParaRPr lang="en-IN" sz="2400" dirty="0">
              <a:latin typeface="Times New Roman" pitchFamily="18" charset="0"/>
              <a:cs typeface="Times New Roman" pitchFamily="18" charset="0"/>
            </a:endParaRPr>
          </a:p>
          <a:p>
            <a:pPr marL="1257300" lvl="2" indent="-342900">
              <a:buFont typeface="Wingdings" pitchFamily="2" charset="2"/>
              <a:buChar char="ü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E.g. when applying join associatively</a:t>
            </a:r>
            <a:endParaRPr lang="en-IN" sz="2400" dirty="0">
              <a:latin typeface="Times New Roman" pitchFamily="18" charset="0"/>
              <a:cs typeface="Times New Roman" pitchFamily="18" charset="0"/>
            </a:endParaRPr>
          </a:p>
          <a:p>
            <a:pPr marL="342900" lvl="0" indent="-342900">
              <a:buFont typeface="Arial" pitchFamily="34" charset="0"/>
              <a:buChar char="•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Time requirements are reduced by not generating all expressions</a:t>
            </a:r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1965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0860" y="514985"/>
            <a:ext cx="7848600" cy="4544696"/>
          </a:xfrm>
        </p:spPr>
        <p:txBody>
          <a:bodyPr/>
          <a:lstStyle/>
          <a:p>
            <a:pPr marL="0" indent="0" algn="ctr">
              <a:buNone/>
            </a:pPr>
            <a:r>
              <a:rPr lang="en-I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References</a:t>
            </a:r>
          </a:p>
          <a:p>
            <a:pPr marL="0" indent="0">
              <a:buNone/>
            </a:pPr>
            <a:endParaRPr lang="en-IN" sz="18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IN" sz="1800" i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IN" sz="1800" i="1" dirty="0">
                <a:latin typeface="Times New Roman" pitchFamily="18" charset="0"/>
                <a:cs typeface="Times New Roman" pitchFamily="18" charset="0"/>
              </a:rPr>
              <a:t>. C.J. Date, A. </a:t>
            </a:r>
            <a:r>
              <a:rPr lang="en-IN" sz="1800" i="1" dirty="0" err="1">
                <a:latin typeface="Times New Roman" pitchFamily="18" charset="0"/>
                <a:cs typeface="Times New Roman" pitchFamily="18" charset="0"/>
              </a:rPr>
              <a:t>Kannan</a:t>
            </a:r>
            <a:r>
              <a:rPr lang="en-IN" sz="1800" i="1" dirty="0">
                <a:latin typeface="Times New Roman" pitchFamily="18" charset="0"/>
                <a:cs typeface="Times New Roman" pitchFamily="18" charset="0"/>
              </a:rPr>
              <a:t> and S. </a:t>
            </a:r>
            <a:r>
              <a:rPr lang="en-IN" sz="1800" i="1" dirty="0" err="1">
                <a:latin typeface="Times New Roman" pitchFamily="18" charset="0"/>
                <a:cs typeface="Times New Roman" pitchFamily="18" charset="0"/>
              </a:rPr>
              <a:t>Swamynathan</a:t>
            </a:r>
            <a:r>
              <a:rPr lang="en-IN" sz="1800" i="1" dirty="0">
                <a:latin typeface="Times New Roman" pitchFamily="18" charset="0"/>
                <a:cs typeface="Times New Roman" pitchFamily="18" charset="0"/>
              </a:rPr>
              <a:t>, An Introduction to Database Systems, Pearson Education, 8</a:t>
            </a:r>
            <a:r>
              <a:rPr lang="en-IN" sz="1800" i="1" baseline="30000" dirty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IN" sz="1800" i="1" dirty="0">
                <a:latin typeface="Times New Roman" pitchFamily="18" charset="0"/>
                <a:cs typeface="Times New Roman" pitchFamily="18" charset="0"/>
              </a:rPr>
              <a:t> Edition, 2009.</a:t>
            </a:r>
          </a:p>
          <a:p>
            <a:pPr marL="0" indent="0">
              <a:buNone/>
            </a:pPr>
            <a:r>
              <a:rPr lang="en-IN" sz="1800" i="1" dirty="0">
                <a:latin typeface="Times New Roman" pitchFamily="18" charset="0"/>
                <a:cs typeface="Times New Roman" pitchFamily="18" charset="0"/>
              </a:rPr>
              <a:t>2. Patrick O’Neil, Database </a:t>
            </a:r>
            <a:r>
              <a:rPr lang="en-IN" sz="1800" i="1" dirty="0" err="1">
                <a:latin typeface="Times New Roman" pitchFamily="18" charset="0"/>
                <a:cs typeface="Times New Roman" pitchFamily="18" charset="0"/>
              </a:rPr>
              <a:t>Principles,Programming</a:t>
            </a:r>
            <a:r>
              <a:rPr lang="en-IN" sz="1800" i="1" dirty="0">
                <a:latin typeface="Times New Roman" pitchFamily="18" charset="0"/>
                <a:cs typeface="Times New Roman" pitchFamily="18" charset="0"/>
              </a:rPr>
              <a:t>, and Performance, Morgan Kaufmann, 2</a:t>
            </a:r>
            <a:r>
              <a:rPr lang="en-IN" sz="1800" i="1" baseline="30000" dirty="0">
                <a:latin typeface="Times New Roman" pitchFamily="18" charset="0"/>
                <a:cs typeface="Times New Roman" pitchFamily="18" charset="0"/>
              </a:rPr>
              <a:t>nd</a:t>
            </a:r>
            <a:r>
              <a:rPr lang="en-IN" sz="1800" i="1" dirty="0">
                <a:latin typeface="Times New Roman" pitchFamily="18" charset="0"/>
                <a:cs typeface="Times New Roman" pitchFamily="18" charset="0"/>
              </a:rPr>
              <a:t> Edition, 2000.</a:t>
            </a:r>
          </a:p>
          <a:p>
            <a:pPr marL="0" indent="0">
              <a:buNone/>
            </a:pPr>
            <a:r>
              <a:rPr lang="en-IN" sz="1800" i="1" dirty="0">
                <a:latin typeface="Times New Roman" pitchFamily="18" charset="0"/>
                <a:cs typeface="Times New Roman" pitchFamily="18" charset="0"/>
              </a:rPr>
              <a:t>3. Abraham </a:t>
            </a:r>
            <a:r>
              <a:rPr lang="en-IN" sz="1800" i="1" dirty="0" err="1">
                <a:latin typeface="Times New Roman" pitchFamily="18" charset="0"/>
                <a:cs typeface="Times New Roman" pitchFamily="18" charset="0"/>
              </a:rPr>
              <a:t>Silberschatz</a:t>
            </a:r>
            <a:r>
              <a:rPr lang="en-IN" sz="1800" i="1" dirty="0">
                <a:latin typeface="Times New Roman" pitchFamily="18" charset="0"/>
                <a:cs typeface="Times New Roman" pitchFamily="18" charset="0"/>
              </a:rPr>
              <a:t>, Henry F. </a:t>
            </a:r>
            <a:r>
              <a:rPr lang="en-IN" sz="1800" i="1" dirty="0" err="1">
                <a:latin typeface="Times New Roman" pitchFamily="18" charset="0"/>
                <a:cs typeface="Times New Roman" pitchFamily="18" charset="0"/>
              </a:rPr>
              <a:t>Korth</a:t>
            </a:r>
            <a:r>
              <a:rPr lang="en-IN" sz="1800" i="1" dirty="0">
                <a:latin typeface="Times New Roman" pitchFamily="18" charset="0"/>
                <a:cs typeface="Times New Roman" pitchFamily="18" charset="0"/>
              </a:rPr>
              <a:t> and S. </a:t>
            </a:r>
            <a:r>
              <a:rPr lang="en-IN" sz="1800" i="1" dirty="0" err="1">
                <a:latin typeface="Times New Roman" pitchFamily="18" charset="0"/>
                <a:cs typeface="Times New Roman" pitchFamily="18" charset="0"/>
              </a:rPr>
              <a:t>Sudarshan</a:t>
            </a:r>
            <a:r>
              <a:rPr lang="en-IN" sz="1800" i="1" dirty="0">
                <a:latin typeface="Times New Roman" pitchFamily="18" charset="0"/>
                <a:cs typeface="Times New Roman" pitchFamily="18" charset="0"/>
              </a:rPr>
              <a:t>, Database System Concepts, McGraw-Hill </a:t>
            </a:r>
            <a:r>
              <a:rPr lang="en-IN" sz="1800" i="1" dirty="0" err="1">
                <a:latin typeface="Times New Roman" pitchFamily="18" charset="0"/>
                <a:cs typeface="Times New Roman" pitchFamily="18" charset="0"/>
              </a:rPr>
              <a:t>Eucation</a:t>
            </a:r>
            <a:r>
              <a:rPr lang="en-IN" sz="1800" i="1" dirty="0">
                <a:latin typeface="Times New Roman" pitchFamily="18" charset="0"/>
                <a:cs typeface="Times New Roman" pitchFamily="18" charset="0"/>
              </a:rPr>
              <a:t> (Asia), 5</a:t>
            </a:r>
            <a:r>
              <a:rPr lang="en-IN" sz="1800" i="1" baseline="30000" dirty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IN" sz="1800" i="1" dirty="0">
                <a:latin typeface="Times New Roman" pitchFamily="18" charset="0"/>
                <a:cs typeface="Times New Roman" pitchFamily="18" charset="0"/>
              </a:rPr>
              <a:t> Edition, 2006.</a:t>
            </a:r>
          </a:p>
          <a:p>
            <a:pPr marL="0" indent="0">
              <a:buNone/>
            </a:pPr>
            <a:r>
              <a:rPr lang="en-IN" sz="1800" i="1" dirty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1800" i="1" dirty="0" err="1">
                <a:latin typeface="Times New Roman" pitchFamily="18" charset="0"/>
                <a:cs typeface="Times New Roman" pitchFamily="18" charset="0"/>
              </a:rPr>
              <a:t>Atul</a:t>
            </a:r>
            <a:r>
              <a:rPr lang="en-US" sz="1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i="1" dirty="0" err="1">
                <a:latin typeface="Times New Roman" pitchFamily="18" charset="0"/>
                <a:cs typeface="Times New Roman" pitchFamily="18" charset="0"/>
              </a:rPr>
              <a:t>Kahate</a:t>
            </a:r>
            <a:r>
              <a:rPr lang="en-US" sz="1800" i="1" dirty="0">
                <a:latin typeface="Times New Roman" pitchFamily="18" charset="0"/>
                <a:cs typeface="Times New Roman" pitchFamily="18" charset="0"/>
              </a:rPr>
              <a:t>, Introduction to Database Management System, 1st Edition, Pearson, 2004.</a:t>
            </a:r>
            <a:endParaRPr lang="en-IN" sz="1800" i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IN" sz="1800" i="1" dirty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en-US" sz="1800" i="1" dirty="0">
                <a:latin typeface="Times New Roman" pitchFamily="18" charset="0"/>
                <a:cs typeface="Times New Roman" pitchFamily="18" charset="0"/>
              </a:rPr>
              <a:t>Peter Rob and Carlos Coronel, Database Systems Design, Implementation and Management, Thomson Learning –Course Technology, 7</a:t>
            </a:r>
            <a:r>
              <a:rPr lang="en-US" sz="1800" i="1" baseline="30000" dirty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1800" i="1" dirty="0">
                <a:latin typeface="Times New Roman" pitchFamily="18" charset="0"/>
                <a:cs typeface="Times New Roman" pitchFamily="18" charset="0"/>
              </a:rPr>
              <a:t> Edition, 2007</a:t>
            </a: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IN" sz="18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6660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593090" y="609600"/>
            <a:ext cx="8077200" cy="609600"/>
          </a:xfrm>
        </p:spPr>
        <p:txBody>
          <a:bodyPr/>
          <a:lstStyle/>
          <a:p>
            <a:r>
              <a:rPr lang="en-US" b="0" dirty="0">
                <a:effectLst/>
              </a:rPr>
              <a:t>Query Processing and Optimization</a:t>
            </a:r>
            <a:endParaRPr lang="en-US" b="0" dirty="0"/>
          </a:p>
        </p:txBody>
      </p:sp>
      <p:sp>
        <p:nvSpPr>
          <p:cNvPr id="2" name="Rectangle 1"/>
          <p:cNvSpPr/>
          <p:nvPr/>
        </p:nvSpPr>
        <p:spPr>
          <a:xfrm>
            <a:off x="1097280" y="2052380"/>
            <a:ext cx="70104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IN" sz="24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Query:</a:t>
            </a: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 A query is a request for retrieving information from a database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IN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IN" sz="24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Query Plans:</a:t>
            </a: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 A query plan (or query execution plan) is a set of steps (in sequence) applied to access data from a RDBMS. </a:t>
            </a:r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9958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593090" y="609600"/>
            <a:ext cx="8077200" cy="609600"/>
          </a:xfrm>
        </p:spPr>
        <p:txBody>
          <a:bodyPr/>
          <a:lstStyle/>
          <a:p>
            <a:r>
              <a:rPr lang="en-US" b="0" dirty="0">
                <a:effectLst/>
              </a:rPr>
              <a:t>Query Processing and </a:t>
            </a:r>
            <a:r>
              <a:rPr lang="en-US" b="0" dirty="0" smtClean="0">
                <a:effectLst/>
              </a:rPr>
              <a:t>Optimization </a:t>
            </a:r>
            <a:r>
              <a:rPr lang="en-US" sz="1200" b="0" dirty="0" smtClean="0">
                <a:solidFill>
                  <a:srgbClr val="008000"/>
                </a:solidFill>
                <a:effectLst/>
              </a:rPr>
              <a:t>(cont.)</a:t>
            </a:r>
            <a:endParaRPr lang="en-US" sz="1200" b="0" dirty="0">
              <a:solidFill>
                <a:srgbClr val="008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046480" y="2062540"/>
            <a:ext cx="70104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IN" sz="28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Query Optimization:</a:t>
            </a:r>
            <a:r>
              <a:rPr lang="en-IN" sz="28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A single query can be executed / re-written in different forms and structures. The query optimizer finds the best execution plan for a given query considering all possible execution plans.</a:t>
            </a:r>
            <a:endParaRPr lang="en-IN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1606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0" dirty="0" smtClean="0">
                <a:effectLst/>
              </a:rPr>
              <a:t>Objective</a:t>
            </a:r>
            <a:endParaRPr lang="en-IN" b="0" dirty="0"/>
          </a:p>
        </p:txBody>
      </p:sp>
      <p:sp>
        <p:nvSpPr>
          <p:cNvPr id="3" name="Rectangle 2"/>
          <p:cNvSpPr/>
          <p:nvPr/>
        </p:nvSpPr>
        <p:spPr>
          <a:xfrm>
            <a:off x="467360" y="1539578"/>
            <a:ext cx="803656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800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The objectives are listed as below</a:t>
            </a:r>
            <a:r>
              <a:rPr lang="en-IN" sz="28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IN" sz="2800" dirty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en-IN" sz="2800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Query optimization provides user faster results</a:t>
            </a:r>
            <a:r>
              <a:rPr lang="en-IN" sz="28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endParaRPr lang="en-IN" sz="2800" dirty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en-IN" sz="2800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Executing more queries in same amount of time</a:t>
            </a:r>
            <a:r>
              <a:rPr lang="en-IN" sz="28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endParaRPr lang="en-IN" sz="2800" dirty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en-IN" sz="2800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Using less number of resources it helps server to improve its performance. </a:t>
            </a:r>
          </a:p>
        </p:txBody>
      </p:sp>
    </p:spTree>
    <p:extLst>
      <p:ext uri="{BB962C8B-B14F-4D97-AF65-F5344CB8AC3E}">
        <p14:creationId xmlns:p14="http://schemas.microsoft.com/office/powerpoint/2010/main" val="318066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563879" y="700405"/>
            <a:ext cx="8077200" cy="609600"/>
          </a:xfrm>
        </p:spPr>
        <p:txBody>
          <a:bodyPr/>
          <a:lstStyle/>
          <a:p>
            <a:r>
              <a:rPr lang="en-IN" sz="3600" b="0" dirty="0">
                <a:effectLst/>
              </a:rPr>
              <a:t>Evaluation of Expressions </a:t>
            </a:r>
            <a:r>
              <a:rPr lang="en-IN" b="0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lang="en-IN" b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11200" y="2616538"/>
            <a:ext cx="4114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sz="4000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Materialization</a:t>
            </a:r>
          </a:p>
        </p:txBody>
      </p:sp>
      <p:cxnSp>
        <p:nvCxnSpPr>
          <p:cNvPr id="4" name="Straight Arrow Connector 3"/>
          <p:cNvCxnSpPr/>
          <p:nvPr/>
        </p:nvCxnSpPr>
        <p:spPr bwMode="auto">
          <a:xfrm flipH="1">
            <a:off x="2286000" y="1432560"/>
            <a:ext cx="2255520" cy="119888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Straight Arrow Connector 7"/>
          <p:cNvCxnSpPr/>
          <p:nvPr/>
        </p:nvCxnSpPr>
        <p:spPr bwMode="auto">
          <a:xfrm>
            <a:off x="4541520" y="1432560"/>
            <a:ext cx="2580640" cy="119888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" name="Rectangle 9"/>
          <p:cNvSpPr/>
          <p:nvPr/>
        </p:nvSpPr>
        <p:spPr>
          <a:xfrm>
            <a:off x="5585460" y="2648408"/>
            <a:ext cx="3073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sz="4000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Pipelining</a:t>
            </a:r>
            <a:r>
              <a:rPr lang="en-US" sz="40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IN" sz="4000" dirty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7503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563879" y="700405"/>
            <a:ext cx="8077200" cy="609600"/>
          </a:xfrm>
        </p:spPr>
        <p:txBody>
          <a:bodyPr/>
          <a:lstStyle/>
          <a:p>
            <a:r>
              <a:rPr lang="en-IN" b="0" dirty="0">
                <a:effectLst/>
              </a:rPr>
              <a:t>Materialization</a:t>
            </a:r>
            <a:endParaRPr lang="en-IN" b="0" dirty="0"/>
          </a:p>
        </p:txBody>
      </p:sp>
      <p:pic>
        <p:nvPicPr>
          <p:cNvPr id="4" name="Picture 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2241" y="1676401"/>
            <a:ext cx="6725920" cy="2994342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1564640" y="49346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IN" dirty="0">
                <a:solidFill>
                  <a:srgbClr val="008000"/>
                </a:solidFill>
              </a:rPr>
              <a:t>Fig </a:t>
            </a:r>
            <a:r>
              <a:rPr lang="en-IN" dirty="0" smtClean="0">
                <a:solidFill>
                  <a:srgbClr val="008000"/>
                </a:solidFill>
              </a:rPr>
              <a:t>:  </a:t>
            </a:r>
            <a:r>
              <a:rPr lang="en-IN" dirty="0">
                <a:solidFill>
                  <a:srgbClr val="008000"/>
                </a:solidFill>
              </a:rPr>
              <a:t>Execution of expression </a:t>
            </a:r>
          </a:p>
          <a:p>
            <a:r>
              <a:rPr lang="en-US" dirty="0">
                <a:solidFill>
                  <a:srgbClr val="008000"/>
                </a:solidFill>
              </a:rPr>
              <a:t> </a:t>
            </a:r>
            <a:endParaRPr lang="en-IN" dirty="0">
              <a:solidFill>
                <a:srgbClr val="008000"/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6586005"/>
              </p:ext>
            </p:extLst>
          </p:nvPr>
        </p:nvGraphicFramePr>
        <p:xfrm>
          <a:off x="4886960" y="4846320"/>
          <a:ext cx="2783840" cy="4876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19" name="Equation" r:id="rId4" imgW="1269720" imgH="228600" progId="Equation.3">
                  <p:embed/>
                </p:oleObj>
              </mc:Choice>
              <mc:Fallback>
                <p:oleObj name="Equation" r:id="rId4" imgW="1269720" imgH="2286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6960" y="4846320"/>
                        <a:ext cx="2783840" cy="48767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47294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563879" y="700405"/>
            <a:ext cx="8077200" cy="609600"/>
          </a:xfrm>
        </p:spPr>
        <p:txBody>
          <a:bodyPr/>
          <a:lstStyle/>
          <a:p>
            <a:r>
              <a:rPr lang="en-IN" sz="3600" b="0" dirty="0">
                <a:effectLst/>
                <a:latin typeface="Times New Roman" pitchFamily="18" charset="0"/>
                <a:cs typeface="Times New Roman" pitchFamily="18" charset="0"/>
              </a:rPr>
              <a:t>Pipelining</a:t>
            </a:r>
            <a:r>
              <a:rPr lang="en-IN" b="0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lang="en-IN" b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11200" y="2616538"/>
            <a:ext cx="4114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sz="40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Demand driven </a:t>
            </a:r>
            <a:endParaRPr lang="en-IN" sz="4000" dirty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" name="Straight Arrow Connector 3"/>
          <p:cNvCxnSpPr/>
          <p:nvPr/>
        </p:nvCxnSpPr>
        <p:spPr bwMode="auto">
          <a:xfrm flipH="1">
            <a:off x="2286000" y="1432560"/>
            <a:ext cx="2255520" cy="119888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Straight Arrow Connector 7"/>
          <p:cNvCxnSpPr/>
          <p:nvPr/>
        </p:nvCxnSpPr>
        <p:spPr bwMode="auto">
          <a:xfrm>
            <a:off x="4541520" y="1432560"/>
            <a:ext cx="2580640" cy="119888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" name="Rectangle 9"/>
          <p:cNvSpPr/>
          <p:nvPr/>
        </p:nvSpPr>
        <p:spPr>
          <a:xfrm>
            <a:off x="4953000" y="2645004"/>
            <a:ext cx="395732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sz="40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Producer </a:t>
            </a:r>
            <a:r>
              <a:rPr lang="en-US" sz="4000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driven</a:t>
            </a:r>
            <a:r>
              <a:rPr lang="en-US" sz="40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IN" sz="4000" dirty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2424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06320" y="472778"/>
            <a:ext cx="4114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sz="40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Demand driven </a:t>
            </a:r>
            <a:endParaRPr lang="en-IN" sz="40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733800" y="2471619"/>
            <a:ext cx="21844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2" indent="-457200">
              <a:buFont typeface="Arial" pitchFamily="34" charset="0"/>
              <a:buChar char="•"/>
            </a:pPr>
            <a:r>
              <a:rPr lang="en-US" sz="3200" dirty="0" err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init</a:t>
            </a:r>
            <a:r>
              <a:rPr lang="en-US" sz="32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()</a:t>
            </a:r>
          </a:p>
          <a:p>
            <a:pPr marL="457200" lvl="2" indent="-457200">
              <a:buFont typeface="Arial" pitchFamily="34" charset="0"/>
              <a:buChar char="•"/>
            </a:pPr>
            <a:endParaRPr lang="en-IN" sz="3200" dirty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next()</a:t>
            </a:r>
          </a:p>
          <a:p>
            <a:pPr marL="457200" indent="-457200">
              <a:buFont typeface="Arial" pitchFamily="34" charset="0"/>
              <a:buChar char="•"/>
            </a:pPr>
            <a:endParaRPr lang="en-US" sz="3200" dirty="0" smtClean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close</a:t>
            </a:r>
            <a:r>
              <a:rPr lang="en-US" sz="3200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()</a:t>
            </a:r>
            <a:endParaRPr lang="en-IN" sz="3200" dirty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11200" y="1758991"/>
            <a:ext cx="4114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Operations:</a:t>
            </a:r>
            <a:endParaRPr lang="en-IN" sz="32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770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06320" y="472778"/>
            <a:ext cx="4114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sz="40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Producer driven</a:t>
            </a:r>
            <a:r>
              <a:rPr lang="en-US" sz="40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IN" sz="40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68400" y="1638896"/>
            <a:ext cx="720344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rgbClr val="008000"/>
                </a:solidFill>
              </a:rPr>
              <a:t>Operators </a:t>
            </a:r>
            <a:r>
              <a:rPr lang="en-US" sz="2400" dirty="0">
                <a:solidFill>
                  <a:srgbClr val="008000"/>
                </a:solidFill>
              </a:rPr>
              <a:t>produce tuples eagerly and pass them up to their </a:t>
            </a:r>
            <a:r>
              <a:rPr lang="en-US" sz="2400" dirty="0" smtClean="0">
                <a:solidFill>
                  <a:srgbClr val="008000"/>
                </a:solidFill>
              </a:rPr>
              <a:t>parents</a:t>
            </a:r>
          </a:p>
          <a:p>
            <a:endParaRPr lang="en-IN" sz="2400" dirty="0">
              <a:solidFill>
                <a:srgbClr val="008000"/>
              </a:solidFill>
            </a:endParaRPr>
          </a:p>
          <a:p>
            <a:pPr marL="1200150" lvl="2" indent="-285750">
              <a:buFont typeface="Arial" pitchFamily="34" charset="0"/>
              <a:buChar char="•"/>
            </a:pPr>
            <a:r>
              <a:rPr lang="en-US" sz="2400" dirty="0">
                <a:solidFill>
                  <a:srgbClr val="008000"/>
                </a:solidFill>
              </a:rPr>
              <a:t>Buffer maintained between operators, child puts tuples in buffer, parent removes tuples from </a:t>
            </a:r>
            <a:r>
              <a:rPr lang="en-US" sz="2400" dirty="0" smtClean="0">
                <a:solidFill>
                  <a:srgbClr val="008000"/>
                </a:solidFill>
              </a:rPr>
              <a:t>buffer</a:t>
            </a:r>
          </a:p>
          <a:p>
            <a:pPr lvl="2"/>
            <a:endParaRPr lang="en-IN" sz="2400" dirty="0">
              <a:solidFill>
                <a:srgbClr val="008000"/>
              </a:solidFill>
            </a:endParaRPr>
          </a:p>
          <a:p>
            <a:pPr marL="1200150" lvl="2" indent="-285750">
              <a:buFont typeface="Arial" pitchFamily="34" charset="0"/>
              <a:buChar char="•"/>
            </a:pPr>
            <a:r>
              <a:rPr lang="en-US" sz="2400" dirty="0">
                <a:solidFill>
                  <a:srgbClr val="008000"/>
                </a:solidFill>
              </a:rPr>
              <a:t>if buffer is full, child waits till there is space in the buffer, and then generates more tuples</a:t>
            </a:r>
            <a:endParaRPr lang="en-IN" sz="2400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069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b-book">
  <a:themeElements>
    <a:clrScheme name="">
      <a:dk1>
        <a:srgbClr val="000000"/>
      </a:dk1>
      <a:lt1>
        <a:srgbClr val="CCECFF"/>
      </a:lt1>
      <a:dk2>
        <a:srgbClr val="CC3300"/>
      </a:dk2>
      <a:lt2>
        <a:srgbClr val="666699"/>
      </a:lt2>
      <a:accent1>
        <a:srgbClr val="FFCCCC"/>
      </a:accent1>
      <a:accent2>
        <a:srgbClr val="CCCC00"/>
      </a:accent2>
      <a:accent3>
        <a:srgbClr val="E2F4FF"/>
      </a:accent3>
      <a:accent4>
        <a:srgbClr val="000000"/>
      </a:accent4>
      <a:accent5>
        <a:srgbClr val="FFE2E2"/>
      </a:accent5>
      <a:accent6>
        <a:srgbClr val="B9B900"/>
      </a:accent6>
      <a:hlink>
        <a:srgbClr val="FF9900"/>
      </a:hlink>
      <a:folHlink>
        <a:srgbClr val="FF9933"/>
      </a:folHlink>
    </a:clrScheme>
    <a:fontScheme name="db-book">
      <a:majorFont>
        <a:latin typeface="Helvetic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db-book 1">
        <a:dk1>
          <a:srgbClr val="333333"/>
        </a:dk1>
        <a:lt1>
          <a:srgbClr val="A9BDA9"/>
        </a:lt1>
        <a:dk2>
          <a:srgbClr val="004C2B"/>
        </a:dk2>
        <a:lt2>
          <a:srgbClr val="578963"/>
        </a:lt2>
        <a:accent1>
          <a:srgbClr val="E1B7B7"/>
        </a:accent1>
        <a:accent2>
          <a:srgbClr val="B3E1B3"/>
        </a:accent2>
        <a:accent3>
          <a:srgbClr val="D1DBD1"/>
        </a:accent3>
        <a:accent4>
          <a:srgbClr val="2A2A2A"/>
        </a:accent4>
        <a:accent5>
          <a:srgbClr val="EED8D8"/>
        </a:accent5>
        <a:accent6>
          <a:srgbClr val="A2CCA2"/>
        </a:accent6>
        <a:hlink>
          <a:srgbClr val="BDD7E5"/>
        </a:hlink>
        <a:folHlink>
          <a:srgbClr val="D2AAD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b-book 2">
        <a:dk1>
          <a:srgbClr val="333333"/>
        </a:dk1>
        <a:lt1>
          <a:srgbClr val="FFFFFF"/>
        </a:lt1>
        <a:dk2>
          <a:srgbClr val="004C2B"/>
        </a:dk2>
        <a:lt2>
          <a:srgbClr val="578963"/>
        </a:lt2>
        <a:accent1>
          <a:srgbClr val="E1B7B7"/>
        </a:accent1>
        <a:accent2>
          <a:srgbClr val="B3E1B3"/>
        </a:accent2>
        <a:accent3>
          <a:srgbClr val="FFFFFF"/>
        </a:accent3>
        <a:accent4>
          <a:srgbClr val="2A2A2A"/>
        </a:accent4>
        <a:accent5>
          <a:srgbClr val="EED8D8"/>
        </a:accent5>
        <a:accent6>
          <a:srgbClr val="A2CCA2"/>
        </a:accent6>
        <a:hlink>
          <a:srgbClr val="BDD7E5"/>
        </a:hlink>
        <a:folHlink>
          <a:srgbClr val="D2AAD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b-book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37373"/>
        </a:accent6>
        <a:hlink>
          <a:srgbClr val="B2B2B2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C:\apps\Microsoft Office\Templates\Presentations\db-book.pot</Template>
  <TotalTime>23726</TotalTime>
  <Words>527</Words>
  <Application>Microsoft Office PowerPoint</Application>
  <PresentationFormat>On-screen Show (4:3)</PresentationFormat>
  <Paragraphs>68</Paragraphs>
  <Slides>17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db-book</vt:lpstr>
      <vt:lpstr>Clip</vt:lpstr>
      <vt:lpstr>Microsoft Equation 3.0</vt:lpstr>
      <vt:lpstr>Query Processing and Optimization</vt:lpstr>
      <vt:lpstr>Query Processing and Optimization</vt:lpstr>
      <vt:lpstr>Query Processing and Optimization (cont.)</vt:lpstr>
      <vt:lpstr>Objective</vt:lpstr>
      <vt:lpstr>Evaluation of Expressions  </vt:lpstr>
      <vt:lpstr>Materialization</vt:lpstr>
      <vt:lpstr>Pipelining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Enumeration of Equivalent Expressions</vt:lpstr>
      <vt:lpstr>PowerPoint Presentation</vt:lpstr>
    </vt:vector>
  </TitlesOfParts>
  <Company>Lucent Technologies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Marilyn Turnamian</dc:creator>
  <cp:lastModifiedBy>U Mondal</cp:lastModifiedBy>
  <cp:revision>420</cp:revision>
  <cp:lastPrinted>1999-06-28T19:27:31Z</cp:lastPrinted>
  <dcterms:created xsi:type="dcterms:W3CDTF">1999-11-15T16:56:55Z</dcterms:created>
  <dcterms:modified xsi:type="dcterms:W3CDTF">2019-10-28T16:22:17Z</dcterms:modified>
</cp:coreProperties>
</file>