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65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5D0B0A-A125-44E4-956A-F0B016C1EF6C}" type="datetimeFigureOut">
              <a:rPr lang="en-US" smtClean="0"/>
              <a:pPr/>
              <a:t>4/18/2020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FB1C0-CDE5-46A2-AE95-BF183A5204B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86BC1A6-4131-49DA-A223-450451E497F8}" type="datetimeFigureOut">
              <a:rPr lang="en-US" smtClean="0"/>
              <a:pPr/>
              <a:t>4/18/2020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E31BC36B-D77E-42B3-9E39-E2D45777815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6BC1A6-4131-49DA-A223-450451E497F8}" type="datetimeFigureOut">
              <a:rPr lang="en-US" smtClean="0"/>
              <a:pPr/>
              <a:t>4/18/2020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1BC36B-D77E-42B3-9E39-E2D45777815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6BC1A6-4131-49DA-A223-450451E497F8}" type="datetimeFigureOut">
              <a:rPr lang="en-US" smtClean="0"/>
              <a:pPr/>
              <a:t>4/18/2020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1BC36B-D77E-42B3-9E39-E2D45777815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C86BC1A6-4131-49DA-A223-450451E497F8}" type="datetimeFigureOut">
              <a:rPr lang="en-US" smtClean="0"/>
              <a:pPr/>
              <a:t>4/18/2020</a:t>
            </a:fld>
            <a:endParaRPr lang="en-US"/>
          </a:p>
        </p:txBody>
      </p:sp>
      <p:sp>
        <p:nvSpPr>
          <p:cNvPr id="9" name="Slide Number Placeholder 8"/>
          <p:cNvSpPr>
            <a:spLocks noGrp="1"/>
          </p:cNvSpPr>
          <p:nvPr>
            <p:ph type="sldNum" sz="quarter" idx="15"/>
          </p:nvPr>
        </p:nvSpPr>
        <p:spPr/>
        <p:txBody>
          <a:bodyPr rtlCol="0"/>
          <a:lstStyle/>
          <a:p>
            <a:fld id="{E31BC36B-D77E-42B3-9E39-E2D457778153}"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86BC1A6-4131-49DA-A223-450451E497F8}" type="datetimeFigureOut">
              <a:rPr lang="en-US" smtClean="0"/>
              <a:pPr/>
              <a:t>4/18/2020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E31BC36B-D77E-42B3-9E39-E2D45777815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86BC1A6-4131-49DA-A223-450451E497F8}" type="datetimeFigureOut">
              <a:rPr lang="en-US" smtClean="0"/>
              <a:pPr/>
              <a:t>4/18/2020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1BC36B-D77E-42B3-9E39-E2D457778153}"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86BC1A6-4131-49DA-A223-450451E497F8}" type="datetimeFigureOut">
              <a:rPr lang="en-US" smtClean="0"/>
              <a:pPr/>
              <a:t>4/18/2020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1BC36B-D77E-42B3-9E39-E2D457778153}"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86BC1A6-4131-49DA-A223-450451E497F8}" type="datetimeFigureOut">
              <a:rPr lang="en-US" smtClean="0"/>
              <a:pPr/>
              <a:t>4/18/2020</a:t>
            </a:fld>
            <a:endParaRPr lang="en-US"/>
          </a:p>
        </p:txBody>
      </p:sp>
      <p:sp>
        <p:nvSpPr>
          <p:cNvPr id="7" name="Slide Number Placeholder 6"/>
          <p:cNvSpPr>
            <a:spLocks noGrp="1"/>
          </p:cNvSpPr>
          <p:nvPr>
            <p:ph type="sldNum" sz="quarter" idx="11"/>
          </p:nvPr>
        </p:nvSpPr>
        <p:spPr/>
        <p:txBody>
          <a:bodyPr rtlCol="0"/>
          <a:lstStyle/>
          <a:p>
            <a:fld id="{E31BC36B-D77E-42B3-9E39-E2D457778153}"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BC1A6-4131-49DA-A223-450451E497F8}" type="datetimeFigureOut">
              <a:rPr lang="en-US" smtClean="0"/>
              <a:pPr/>
              <a:t>4/18/2020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1BC36B-D77E-42B3-9E39-E2D45777815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86BC1A6-4131-49DA-A223-450451E497F8}" type="datetimeFigureOut">
              <a:rPr lang="en-US" smtClean="0"/>
              <a:pPr/>
              <a:t>4/18/2020</a:t>
            </a:fld>
            <a:endParaRPr lang="en-US"/>
          </a:p>
        </p:txBody>
      </p:sp>
      <p:sp>
        <p:nvSpPr>
          <p:cNvPr id="22" name="Slide Number Placeholder 21"/>
          <p:cNvSpPr>
            <a:spLocks noGrp="1"/>
          </p:cNvSpPr>
          <p:nvPr>
            <p:ph type="sldNum" sz="quarter" idx="15"/>
          </p:nvPr>
        </p:nvSpPr>
        <p:spPr/>
        <p:txBody>
          <a:bodyPr rtlCol="0"/>
          <a:lstStyle/>
          <a:p>
            <a:fld id="{E31BC36B-D77E-42B3-9E39-E2D457778153}"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86BC1A6-4131-49DA-A223-450451E497F8}" type="datetimeFigureOut">
              <a:rPr lang="en-US" smtClean="0"/>
              <a:pPr/>
              <a:t>4/18/2020</a:t>
            </a:fld>
            <a:endParaRPr lang="en-US"/>
          </a:p>
        </p:txBody>
      </p:sp>
      <p:sp>
        <p:nvSpPr>
          <p:cNvPr id="18" name="Slide Number Placeholder 17"/>
          <p:cNvSpPr>
            <a:spLocks noGrp="1"/>
          </p:cNvSpPr>
          <p:nvPr>
            <p:ph type="sldNum" sz="quarter" idx="11"/>
          </p:nvPr>
        </p:nvSpPr>
        <p:spPr/>
        <p:txBody>
          <a:bodyPr rtlCol="0"/>
          <a:lstStyle/>
          <a:p>
            <a:fld id="{E31BC36B-D77E-42B3-9E39-E2D457778153}"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86BC1A6-4131-49DA-A223-450451E497F8}" type="datetimeFigureOut">
              <a:rPr lang="en-US" smtClean="0"/>
              <a:pPr/>
              <a:t>4/18/2020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31BC36B-D77E-42B3-9E39-E2D45777815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8662" y="500042"/>
            <a:ext cx="7858180" cy="2322990"/>
          </a:xfrm>
        </p:spPr>
        <p:txBody>
          <a:bodyPr>
            <a:normAutofit/>
          </a:bodyPr>
          <a:lstStyle/>
          <a:p>
            <a:pPr algn="ctr"/>
            <a:r>
              <a:rPr lang="en-IN" sz="4200" dirty="0" smtClean="0"/>
              <a:t>Paper-MLI-201</a:t>
            </a:r>
            <a:br>
              <a:rPr lang="en-IN" sz="4200" dirty="0" smtClean="0"/>
            </a:br>
            <a:r>
              <a:rPr lang="en-IN" sz="4200" dirty="0" smtClean="0"/>
              <a:t>Course Title: Information and Society</a:t>
            </a:r>
            <a:endParaRPr lang="en-US" sz="4200" dirty="0"/>
          </a:p>
        </p:txBody>
      </p:sp>
      <p:sp>
        <p:nvSpPr>
          <p:cNvPr id="3" name="Subtitle 2"/>
          <p:cNvSpPr>
            <a:spLocks noGrp="1"/>
          </p:cNvSpPr>
          <p:nvPr>
            <p:ph type="subTitle" idx="1"/>
          </p:nvPr>
        </p:nvSpPr>
        <p:spPr>
          <a:xfrm>
            <a:off x="1214414" y="3286124"/>
            <a:ext cx="7643866" cy="3157558"/>
          </a:xfrm>
        </p:spPr>
        <p:txBody>
          <a:bodyPr>
            <a:normAutofit fontScale="92500" lnSpcReduction="20000"/>
          </a:bodyPr>
          <a:lstStyle/>
          <a:p>
            <a:pPr algn="ctr"/>
            <a:r>
              <a:rPr lang="en-IN" sz="4200" dirty="0" smtClean="0">
                <a:solidFill>
                  <a:schemeClr val="accent1">
                    <a:lumMod val="75000"/>
                  </a:schemeClr>
                </a:solidFill>
              </a:rPr>
              <a:t>Unit 3: Economics of Information</a:t>
            </a:r>
          </a:p>
          <a:p>
            <a:pPr algn="ctr"/>
            <a:endParaRPr lang="en-IN" sz="3000" dirty="0" smtClean="0">
              <a:solidFill>
                <a:schemeClr val="accent1">
                  <a:lumMod val="75000"/>
                </a:schemeClr>
              </a:solidFill>
            </a:endParaRPr>
          </a:p>
          <a:p>
            <a:pPr algn="ctr"/>
            <a:r>
              <a:rPr lang="en-IN" sz="3000" dirty="0" smtClean="0">
                <a:solidFill>
                  <a:schemeClr val="accent1">
                    <a:lumMod val="75000"/>
                  </a:schemeClr>
                </a:solidFill>
              </a:rPr>
              <a:t>Topic: Costing  and Pricing of Information Products and Services</a:t>
            </a:r>
          </a:p>
          <a:p>
            <a:pPr algn="ctr"/>
            <a:endParaRPr lang="en-IN" sz="2400" dirty="0" smtClean="0">
              <a:solidFill>
                <a:schemeClr val="accent1">
                  <a:lumMod val="75000"/>
                </a:schemeClr>
              </a:solidFill>
            </a:endParaRPr>
          </a:p>
          <a:p>
            <a:pPr algn="ctr"/>
            <a:r>
              <a:rPr lang="en-IN" sz="2400" dirty="0" smtClean="0">
                <a:solidFill>
                  <a:schemeClr val="accent1">
                    <a:lumMod val="75000"/>
                  </a:schemeClr>
                </a:solidFill>
              </a:rPr>
              <a:t>Dr. </a:t>
            </a:r>
            <a:r>
              <a:rPr lang="en-IN" sz="2400" dirty="0" err="1" smtClean="0">
                <a:solidFill>
                  <a:schemeClr val="accent1">
                    <a:lumMod val="75000"/>
                  </a:schemeClr>
                </a:solidFill>
              </a:rPr>
              <a:t>Nivedita</a:t>
            </a:r>
            <a:r>
              <a:rPr lang="en-IN" sz="2400" dirty="0" smtClean="0">
                <a:solidFill>
                  <a:schemeClr val="accent1">
                    <a:lumMod val="75000"/>
                  </a:schemeClr>
                </a:solidFill>
              </a:rPr>
              <a:t> Bhattacharyya </a:t>
            </a:r>
            <a:r>
              <a:rPr lang="en-IN" sz="2400" dirty="0" err="1" smtClean="0">
                <a:solidFill>
                  <a:schemeClr val="accent1">
                    <a:lumMod val="75000"/>
                  </a:schemeClr>
                </a:solidFill>
              </a:rPr>
              <a:t>Sahu</a:t>
            </a:r>
            <a:endParaRPr lang="en-US" sz="2400" dirty="0">
              <a:solidFill>
                <a:schemeClr val="accent1">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Factors influencing price of products</a:t>
            </a:r>
            <a:endParaRPr lang="en-US" dirty="0"/>
          </a:p>
        </p:txBody>
      </p:sp>
      <p:sp>
        <p:nvSpPr>
          <p:cNvPr id="3" name="Content Placeholder 2"/>
          <p:cNvSpPr>
            <a:spLocks noGrp="1"/>
          </p:cNvSpPr>
          <p:nvPr>
            <p:ph sz="quarter" idx="1"/>
          </p:nvPr>
        </p:nvSpPr>
        <p:spPr/>
        <p:txBody>
          <a:bodyPr>
            <a:normAutofit fontScale="92500" lnSpcReduction="10000"/>
          </a:bodyPr>
          <a:lstStyle/>
          <a:p>
            <a:pPr algn="just"/>
            <a:r>
              <a:rPr lang="en-IN" dirty="0" smtClean="0"/>
              <a:t>Internal factors- It includes utilities of library and information </a:t>
            </a:r>
            <a:r>
              <a:rPr lang="en-IN" dirty="0" err="1" smtClean="0"/>
              <a:t>centers</a:t>
            </a:r>
            <a:r>
              <a:rPr lang="en-IN" dirty="0" smtClean="0"/>
              <a:t>, the features of library and information centres, the features of library products, the stages of product or product life cycle, user status and their interaction with price, and expenses included in developing the library products and services. </a:t>
            </a:r>
          </a:p>
          <a:p>
            <a:pPr algn="just"/>
            <a:r>
              <a:rPr lang="en-IN" dirty="0" smtClean="0"/>
              <a:t>External factors- These are those outside the organization and these are: characteristics of library and information </a:t>
            </a:r>
            <a:r>
              <a:rPr lang="en-IN" dirty="0" err="1" smtClean="0"/>
              <a:t>centers</a:t>
            </a:r>
            <a:r>
              <a:rPr lang="en-IN" dirty="0" smtClean="0"/>
              <a:t>, bargaining power of suppliers, bargaining power of library users, library pricing policy, influence of parent organization to which the library is attached, library users attitude and behaviour towards a given product and related legal aspects.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Factors involved in arriving at a pricing decision</a:t>
            </a:r>
            <a:endParaRPr lang="en-US" dirty="0"/>
          </a:p>
        </p:txBody>
      </p:sp>
      <p:sp>
        <p:nvSpPr>
          <p:cNvPr id="3" name="Content Placeholder 2"/>
          <p:cNvSpPr>
            <a:spLocks noGrp="1"/>
          </p:cNvSpPr>
          <p:nvPr>
            <p:ph sz="quarter" idx="1"/>
          </p:nvPr>
        </p:nvSpPr>
        <p:spPr/>
        <p:txBody>
          <a:bodyPr/>
          <a:lstStyle/>
          <a:p>
            <a:pPr algn="just"/>
            <a:r>
              <a:rPr lang="en-IN" dirty="0" smtClean="0"/>
              <a:t>The costs involved in the generation of information services and products; </a:t>
            </a:r>
          </a:p>
          <a:p>
            <a:pPr algn="just"/>
            <a:r>
              <a:rPr lang="en-IN" dirty="0" smtClean="0"/>
              <a:t>Factors or criteria needed to be considered in arriving at the costs; </a:t>
            </a:r>
          </a:p>
          <a:p>
            <a:pPr algn="just"/>
            <a:r>
              <a:rPr lang="en-IN" dirty="0" smtClean="0"/>
              <a:t>Which factors among these are important, and which can be ignored; </a:t>
            </a:r>
          </a:p>
          <a:p>
            <a:pPr algn="just"/>
            <a:r>
              <a:rPr lang="en-IN" dirty="0" smtClean="0"/>
              <a:t>Decision regarding whether these information products be given free or charged; </a:t>
            </a:r>
          </a:p>
          <a:p>
            <a:pPr algn="just"/>
            <a:r>
              <a:rPr lang="en-IN" dirty="0" smtClean="0"/>
              <a:t>The category of clientele who could be rendered free service, or who could be given a charged service. </a:t>
            </a:r>
          </a:p>
          <a:p>
            <a:pPr algn="just"/>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Pricing strategy</a:t>
            </a:r>
            <a:endParaRPr lang="en-US" dirty="0"/>
          </a:p>
        </p:txBody>
      </p:sp>
      <p:sp>
        <p:nvSpPr>
          <p:cNvPr id="3" name="Content Placeholder 2"/>
          <p:cNvSpPr>
            <a:spLocks noGrp="1"/>
          </p:cNvSpPr>
          <p:nvPr>
            <p:ph sz="quarter" idx="1"/>
          </p:nvPr>
        </p:nvSpPr>
        <p:spPr/>
        <p:txBody>
          <a:bodyPr>
            <a:normAutofit lnSpcReduction="10000"/>
          </a:bodyPr>
          <a:lstStyle/>
          <a:p>
            <a:r>
              <a:rPr lang="en-IN" b="1" dirty="0" smtClean="0"/>
              <a:t>Cost based Pricing</a:t>
            </a:r>
          </a:p>
          <a:p>
            <a:pPr lvl="1" algn="just">
              <a:buNone/>
            </a:pPr>
            <a:r>
              <a:rPr lang="en-IN" dirty="0" smtClean="0"/>
              <a:t>Cost oriented pricing is setting prices largely on the basis of costs. This is very important in case of libraries, as here one has to always take into account the client number and variety. Often in the past and also sometimes in the present the libraries charge much less to the patrons than the actual costs incurred. This is mainly due to the non profit nature of the libraries. </a:t>
            </a:r>
          </a:p>
          <a:p>
            <a:pPr lvl="1" algn="just">
              <a:buNone/>
            </a:pPr>
            <a:r>
              <a:rPr lang="en-IN" dirty="0" smtClean="0"/>
              <a:t>Cost oriented pricing is popular for a number of reasons- there is less </a:t>
            </a:r>
            <a:r>
              <a:rPr lang="en-IN" dirty="0" err="1" smtClean="0"/>
              <a:t>uncertainity</a:t>
            </a:r>
            <a:r>
              <a:rPr lang="en-IN" dirty="0" smtClean="0"/>
              <a:t> of costs than about demand. By basing the price on the cost, the seller simplifies the pricing task, and so there is no need to make frequent adjustments as demand conditions change.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274638"/>
            <a:ext cx="7281890" cy="796908"/>
          </a:xfrm>
        </p:spPr>
        <p:txBody>
          <a:bodyPr/>
          <a:lstStyle/>
          <a:p>
            <a:pPr algn="ctr"/>
            <a:r>
              <a:rPr lang="en-IN" dirty="0" smtClean="0"/>
              <a:t>Pricing strategy</a:t>
            </a:r>
            <a:endParaRPr lang="en-US" dirty="0"/>
          </a:p>
        </p:txBody>
      </p:sp>
      <p:sp>
        <p:nvSpPr>
          <p:cNvPr id="3" name="Content Placeholder 2"/>
          <p:cNvSpPr>
            <a:spLocks noGrp="1"/>
          </p:cNvSpPr>
          <p:nvPr>
            <p:ph sz="quarter" idx="1"/>
          </p:nvPr>
        </p:nvSpPr>
        <p:spPr>
          <a:xfrm>
            <a:off x="357158" y="1142984"/>
            <a:ext cx="7639080" cy="5043510"/>
          </a:xfrm>
        </p:spPr>
        <p:txBody>
          <a:bodyPr>
            <a:noAutofit/>
          </a:bodyPr>
          <a:lstStyle/>
          <a:p>
            <a:pPr algn="just"/>
            <a:r>
              <a:rPr lang="en-IN" sz="1800" b="1" dirty="0" smtClean="0"/>
              <a:t>Demand oriented pricing</a:t>
            </a:r>
            <a:r>
              <a:rPr lang="en-IN" sz="1800" dirty="0" smtClean="0"/>
              <a:t> </a:t>
            </a:r>
          </a:p>
          <a:p>
            <a:pPr lvl="1" algn="just">
              <a:buNone/>
            </a:pPr>
            <a:r>
              <a:rPr lang="en-IN" sz="1800" dirty="0" smtClean="0"/>
              <a:t>Demand oriented pricing looks at the condition of demand rather than the level of costs to set the price. Price discrimination is a particular type of demand oriented pricing where a particular product is sold at different prices. This discrimination may be on </a:t>
            </a:r>
            <a:r>
              <a:rPr lang="en-IN" sz="1800" b="1" dirty="0" smtClean="0"/>
              <a:t>customer basis or product basis or place basis</a:t>
            </a:r>
            <a:r>
              <a:rPr lang="en-IN" sz="1800" dirty="0" smtClean="0"/>
              <a:t>. </a:t>
            </a:r>
          </a:p>
          <a:p>
            <a:pPr algn="just"/>
            <a:r>
              <a:rPr lang="en-IN" sz="1800" dirty="0" smtClean="0"/>
              <a:t>In case of libraries, customer based discrimination applies when a service is changed negligible or free in case of students and moderate to all other customers. </a:t>
            </a:r>
          </a:p>
          <a:p>
            <a:pPr algn="just"/>
            <a:r>
              <a:rPr lang="en-IN" sz="1800" dirty="0" smtClean="0"/>
              <a:t>Product based discrimination is very much applicable in libraries. An important academic journal subscribed online will be charged highly whereas a common commercial journal will be made available free of cost. </a:t>
            </a:r>
          </a:p>
          <a:p>
            <a:pPr algn="just"/>
            <a:r>
              <a:rPr lang="en-IN" sz="1800" dirty="0" smtClean="0"/>
              <a:t>Place based discrimination is also valid. If one renews his/her books from home, instead of personally visiting the library, it may cost him much more than renewing by visiting the library in person. Also mobile circulation system i.e. bringing books at the doorstep of the users will cost much more membership fee than personally visiting the library and becoming a member.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Pricing strategy</a:t>
            </a:r>
            <a:endParaRPr lang="en-US" dirty="0"/>
          </a:p>
        </p:txBody>
      </p:sp>
      <p:sp>
        <p:nvSpPr>
          <p:cNvPr id="3" name="Content Placeholder 2"/>
          <p:cNvSpPr>
            <a:spLocks noGrp="1"/>
          </p:cNvSpPr>
          <p:nvPr>
            <p:ph sz="quarter" idx="1"/>
          </p:nvPr>
        </p:nvSpPr>
        <p:spPr/>
        <p:txBody>
          <a:bodyPr/>
          <a:lstStyle/>
          <a:p>
            <a:pPr algn="just"/>
            <a:r>
              <a:rPr lang="en-IN" dirty="0" smtClean="0"/>
              <a:t>Competition oriented pricing </a:t>
            </a:r>
          </a:p>
          <a:p>
            <a:pPr lvl="1" algn="just">
              <a:buNone/>
            </a:pPr>
            <a:r>
              <a:rPr lang="en-IN" dirty="0" smtClean="0"/>
              <a:t>Competition oriented pricing is described when an organization sets its prices on the basis of what its competitors are charging. According to what its competitors are charging, it may charge the same, at a higher price, or at a lower price. In case of public libraries, this may seem important. But it cannot hold true in case of academic libraries. </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Pricing models</a:t>
            </a:r>
            <a:endParaRPr lang="en-US" dirty="0"/>
          </a:p>
        </p:txBody>
      </p:sp>
      <p:sp>
        <p:nvSpPr>
          <p:cNvPr id="3" name="Content Placeholder 2"/>
          <p:cNvSpPr>
            <a:spLocks noGrp="1"/>
          </p:cNvSpPr>
          <p:nvPr>
            <p:ph sz="quarter" idx="1"/>
          </p:nvPr>
        </p:nvSpPr>
        <p:spPr/>
        <p:txBody>
          <a:bodyPr/>
          <a:lstStyle/>
          <a:p>
            <a:r>
              <a:rPr lang="en-IN" dirty="0" smtClean="0"/>
              <a:t>Johan L </a:t>
            </a:r>
            <a:r>
              <a:rPr lang="en-IN" dirty="0" err="1" smtClean="0"/>
              <a:t>Olaisen</a:t>
            </a:r>
            <a:r>
              <a:rPr lang="en-IN" dirty="0" smtClean="0"/>
              <a:t> (1989) has described five types of pricing models in a non profit organization. These are:-</a:t>
            </a:r>
          </a:p>
          <a:p>
            <a:pPr marL="880110" lvl="1" indent="-514350">
              <a:buAutoNum type="romanLcParenR"/>
            </a:pPr>
            <a:r>
              <a:rPr lang="en-IN" dirty="0" smtClean="0"/>
              <a:t>Optimal pricing-where substantial profit is made</a:t>
            </a:r>
          </a:p>
          <a:p>
            <a:pPr marL="880110" lvl="1" indent="-514350">
              <a:buAutoNum type="romanLcParenR"/>
            </a:pPr>
            <a:r>
              <a:rPr lang="en-IN" dirty="0" smtClean="0"/>
              <a:t>Pricing according to value- where both profit and loss are allowed</a:t>
            </a:r>
          </a:p>
          <a:p>
            <a:pPr marL="880110" lvl="1" indent="-514350">
              <a:buAutoNum type="romanLcParenR"/>
            </a:pPr>
            <a:r>
              <a:rPr lang="en-IN" dirty="0" smtClean="0"/>
              <a:t>Full cost recovery- where all costs are recovered</a:t>
            </a:r>
          </a:p>
          <a:p>
            <a:pPr marL="880110" lvl="1" indent="-514350">
              <a:buAutoNum type="romanLcParenR"/>
            </a:pPr>
            <a:r>
              <a:rPr lang="en-IN" dirty="0" smtClean="0"/>
              <a:t>Marginal cost pricing- where subsidies are needed and</a:t>
            </a:r>
          </a:p>
          <a:p>
            <a:pPr marL="880110" lvl="1" indent="-514350">
              <a:buAutoNum type="romanLcParenR"/>
            </a:pPr>
            <a:r>
              <a:rPr lang="en-IN" dirty="0" smtClean="0"/>
              <a:t>Free distribution of information services- where full subsidies and needed</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smtClean="0"/>
              <a:t>References</a:t>
            </a:r>
            <a:endParaRPr lang="en-US"/>
          </a:p>
        </p:txBody>
      </p:sp>
      <p:sp>
        <p:nvSpPr>
          <p:cNvPr id="3" name="Content Placeholder 2"/>
          <p:cNvSpPr>
            <a:spLocks noGrp="1"/>
          </p:cNvSpPr>
          <p:nvPr>
            <p:ph sz="quarter" idx="1"/>
          </p:nvPr>
        </p:nvSpPr>
        <p:spPr/>
        <p:txBody>
          <a:bodyPr/>
          <a:lstStyle/>
          <a:p>
            <a:pPr lvl="0" algn="just"/>
            <a:r>
              <a:rPr lang="en-US" dirty="0" err="1" smtClean="0"/>
              <a:t>Machlup</a:t>
            </a:r>
            <a:r>
              <a:rPr lang="en-US" dirty="0" smtClean="0"/>
              <a:t>, F. (1984). </a:t>
            </a:r>
            <a:r>
              <a:rPr lang="en-US" i="1" dirty="0" smtClean="0"/>
              <a:t>The economics of information and human capital.</a:t>
            </a:r>
            <a:r>
              <a:rPr lang="en-US" dirty="0" smtClean="0"/>
              <a:t> Princeton: Princeton University </a:t>
            </a:r>
            <a:r>
              <a:rPr lang="en-US" dirty="0" smtClean="0"/>
              <a:t>Press</a:t>
            </a:r>
          </a:p>
          <a:p>
            <a:pPr lvl="0" algn="just"/>
            <a:r>
              <a:rPr lang="en-US" dirty="0" smtClean="0"/>
              <a:t>OLAISEN, J. L. (1989). </a:t>
            </a:r>
            <a:r>
              <a:rPr lang="en-US" i="1" dirty="0" smtClean="0"/>
              <a:t>Pricing Strategies for Library and Information Services. </a:t>
            </a:r>
            <a:r>
              <a:rPr lang="en-US" i="1" dirty="0" err="1" smtClean="0"/>
              <a:t>Libri</a:t>
            </a:r>
            <a:r>
              <a:rPr lang="en-US" i="1" dirty="0" smtClean="0"/>
              <a:t>, 39(4).</a:t>
            </a:r>
            <a:r>
              <a:rPr lang="en-US" dirty="0" smtClean="0"/>
              <a:t> doi:10.1515/libr.1989.39.4.253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Introduction</a:t>
            </a:r>
            <a:endParaRPr lang="en-US" dirty="0"/>
          </a:p>
        </p:txBody>
      </p:sp>
      <p:sp>
        <p:nvSpPr>
          <p:cNvPr id="3" name="Content Placeholder 2"/>
          <p:cNvSpPr>
            <a:spLocks noGrp="1"/>
          </p:cNvSpPr>
          <p:nvPr>
            <p:ph sz="quarter" idx="1"/>
          </p:nvPr>
        </p:nvSpPr>
        <p:spPr>
          <a:xfrm>
            <a:off x="357158" y="1447800"/>
            <a:ext cx="8329642" cy="5053034"/>
          </a:xfrm>
        </p:spPr>
        <p:txBody>
          <a:bodyPr>
            <a:normAutofit fontScale="85000" lnSpcReduction="20000"/>
          </a:bodyPr>
          <a:lstStyle/>
          <a:p>
            <a:pPr algn="just"/>
            <a:r>
              <a:rPr lang="en-IN" dirty="0" smtClean="0"/>
              <a:t>The study of costs is an important factor in today’s commercial world. Be it materialistic cost or be it information, the whole concept of economics is based on this cost analysis. </a:t>
            </a:r>
          </a:p>
          <a:p>
            <a:pPr algn="just"/>
            <a:r>
              <a:rPr lang="en-IN" dirty="0" smtClean="0"/>
              <a:t>Organizations including libraries determine how much it can produce in response to different demands, and the lowest price at which it can sell its products. </a:t>
            </a:r>
          </a:p>
          <a:p>
            <a:pPr algn="just"/>
            <a:r>
              <a:rPr lang="en-IN" dirty="0" smtClean="0"/>
              <a:t>Cost in economics means opportunity cost-this is equally applicable in case of libraries. This means the value placed on resources in their best alternative use. Prior to making pricing decisions, one must know costs, and this knowledge can be applied to various library purposes. </a:t>
            </a:r>
          </a:p>
          <a:p>
            <a:pPr algn="just"/>
            <a:r>
              <a:rPr lang="en-IN" dirty="0" smtClean="0"/>
              <a:t>The value of a service to the customer is realised basing on the costs; whether customers are using a similar type of library in the face of competition- are all known through these costing techniques. </a:t>
            </a:r>
          </a:p>
          <a:p>
            <a:pPr algn="just"/>
            <a:r>
              <a:rPr lang="en-IN" dirty="0" smtClean="0"/>
              <a:t>Cost data analysis is used to improve the quality of management decision making, to make a proper budget, to compare the different ways to achieve a particular objective and to evaluate employee performance.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Types of cost</a:t>
            </a:r>
            <a:endParaRPr lang="en-US" dirty="0"/>
          </a:p>
        </p:txBody>
      </p:sp>
      <p:sp>
        <p:nvSpPr>
          <p:cNvPr id="3" name="Content Placeholder 2"/>
          <p:cNvSpPr>
            <a:spLocks noGrp="1"/>
          </p:cNvSpPr>
          <p:nvPr>
            <p:ph sz="quarter" idx="1"/>
          </p:nvPr>
        </p:nvSpPr>
        <p:spPr/>
        <p:txBody>
          <a:bodyPr>
            <a:normAutofit lnSpcReduction="10000"/>
          </a:bodyPr>
          <a:lstStyle/>
          <a:p>
            <a:pPr algn="just"/>
            <a:r>
              <a:rPr lang="en-IN" dirty="0" smtClean="0"/>
              <a:t>There are mainly two types of cost- </a:t>
            </a:r>
            <a:r>
              <a:rPr lang="en-IN" b="1" dirty="0" smtClean="0"/>
              <a:t>Fixed Cost </a:t>
            </a:r>
            <a:r>
              <a:rPr lang="en-IN" dirty="0" smtClean="0"/>
              <a:t>and </a:t>
            </a:r>
            <a:r>
              <a:rPr lang="en-IN" b="1" dirty="0" smtClean="0"/>
              <a:t>Variable Cost</a:t>
            </a:r>
            <a:r>
              <a:rPr lang="en-IN" dirty="0" smtClean="0"/>
              <a:t>. </a:t>
            </a:r>
          </a:p>
          <a:p>
            <a:pPr algn="just"/>
            <a:r>
              <a:rPr lang="en-IN" b="1" dirty="0" smtClean="0"/>
              <a:t>Fixed Costs</a:t>
            </a:r>
            <a:r>
              <a:rPr lang="en-IN" dirty="0" smtClean="0"/>
              <a:t> are those costs which do not vary in the short run. They are the costs of the fixed factors. These represent the total expenses that go on when even no output is produced. These are often called sunk or overhead costs and usually include rental, depreciation, maintenance overhead salaries etc. </a:t>
            </a:r>
          </a:p>
          <a:p>
            <a:pPr algn="just"/>
            <a:r>
              <a:rPr lang="en-IN" b="1" dirty="0" smtClean="0"/>
              <a:t>Variable costs </a:t>
            </a:r>
            <a:r>
              <a:rPr lang="en-IN" dirty="0" smtClean="0"/>
              <a:t>vary with the level of output. They are the costs of those inputs which can be verified even in the short run. As output rises, these costs increase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Types of cost</a:t>
            </a:r>
            <a:endParaRPr lang="en-US" dirty="0"/>
          </a:p>
        </p:txBody>
      </p:sp>
      <p:sp>
        <p:nvSpPr>
          <p:cNvPr id="3" name="Content Placeholder 2"/>
          <p:cNvSpPr>
            <a:spLocks noGrp="1"/>
          </p:cNvSpPr>
          <p:nvPr>
            <p:ph sz="quarter" idx="1"/>
          </p:nvPr>
        </p:nvSpPr>
        <p:spPr/>
        <p:txBody>
          <a:bodyPr/>
          <a:lstStyle/>
          <a:p>
            <a:r>
              <a:rPr lang="en-IN" dirty="0" smtClean="0"/>
              <a:t>Other types of cost are:-</a:t>
            </a:r>
          </a:p>
          <a:p>
            <a:pPr algn="just"/>
            <a:r>
              <a:rPr lang="en-IN" b="1" dirty="0" smtClean="0"/>
              <a:t>Total cost </a:t>
            </a:r>
            <a:r>
              <a:rPr lang="en-IN" dirty="0" smtClean="0"/>
              <a:t>is the sum of fixed cost and variable cost. TC= FC+ VC</a:t>
            </a:r>
          </a:p>
          <a:p>
            <a:pPr algn="just"/>
            <a:r>
              <a:rPr lang="en-IN" b="1" dirty="0" smtClean="0"/>
              <a:t>Average cost </a:t>
            </a:r>
            <a:r>
              <a:rPr lang="en-IN" dirty="0" smtClean="0"/>
              <a:t>is the total cost divided by the number of units produced. </a:t>
            </a:r>
          </a:p>
          <a:p>
            <a:pPr algn="just"/>
            <a:r>
              <a:rPr lang="en-IN" b="1" dirty="0" smtClean="0"/>
              <a:t>Marginal cost</a:t>
            </a:r>
            <a:r>
              <a:rPr lang="en-IN" dirty="0" smtClean="0"/>
              <a:t> is the addition, or increment, to total cost involved in expanding output by one unit. </a:t>
            </a:r>
          </a:p>
          <a:p>
            <a:pPr algn="just"/>
            <a:r>
              <a:rPr lang="en-IN" b="1" dirty="0" smtClean="0"/>
              <a:t>Direct costs </a:t>
            </a:r>
            <a:r>
              <a:rPr lang="en-IN" dirty="0" smtClean="0"/>
              <a:t>are the costs that can be specifically identified with a project or activity. </a:t>
            </a:r>
          </a:p>
          <a:p>
            <a:pPr algn="just"/>
            <a:r>
              <a:rPr lang="en-IN" b="1" dirty="0" smtClean="0"/>
              <a:t>Indirect costs</a:t>
            </a:r>
            <a:r>
              <a:rPr lang="en-IN" dirty="0" smtClean="0"/>
              <a:t> are those costs that are not readily assignable to a specific project or activity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Cost accounting</a:t>
            </a:r>
            <a:endParaRPr lang="en-US" dirty="0"/>
          </a:p>
        </p:txBody>
      </p:sp>
      <p:sp>
        <p:nvSpPr>
          <p:cNvPr id="3" name="Content Placeholder 2"/>
          <p:cNvSpPr>
            <a:spLocks noGrp="1"/>
          </p:cNvSpPr>
          <p:nvPr>
            <p:ph sz="quarter" idx="1"/>
          </p:nvPr>
        </p:nvSpPr>
        <p:spPr/>
        <p:txBody>
          <a:bodyPr>
            <a:normAutofit fontScale="92500"/>
          </a:bodyPr>
          <a:lstStyle/>
          <a:p>
            <a:pPr algn="just"/>
            <a:r>
              <a:rPr lang="en-IN" dirty="0" smtClean="0"/>
              <a:t>Cost accounting is a management tool for the library and information professionals in the day to day control of library and information system. It means the transformation of financial accounting data for the process of determining the cost of either manufacturing an article, rendering a service or performing a function towards cost reduction and cost effectiveness. </a:t>
            </a:r>
          </a:p>
          <a:p>
            <a:pPr algn="just"/>
            <a:r>
              <a:rPr lang="en-IN" dirty="0" smtClean="0"/>
              <a:t>Costs can be analysed in a library by the use of heading under which it is allocated for the payment of particular expenses-salaries, books, lighting etc. Costs can be analysed by function too. The main functions are selection and acquisition, organising it for use, making it available and supplying information.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Cost accounting</a:t>
            </a:r>
            <a:endParaRPr lang="en-US" dirty="0"/>
          </a:p>
        </p:txBody>
      </p:sp>
      <p:sp>
        <p:nvSpPr>
          <p:cNvPr id="3" name="Content Placeholder 2"/>
          <p:cNvSpPr>
            <a:spLocks noGrp="1"/>
          </p:cNvSpPr>
          <p:nvPr>
            <p:ph sz="quarter" idx="1"/>
          </p:nvPr>
        </p:nvSpPr>
        <p:spPr/>
        <p:txBody>
          <a:bodyPr>
            <a:normAutofit fontScale="92500" lnSpcReduction="10000"/>
          </a:bodyPr>
          <a:lstStyle/>
          <a:p>
            <a:pPr algn="just"/>
            <a:r>
              <a:rPr lang="en-IN" dirty="0" smtClean="0"/>
              <a:t>Cost accounting is the process of allocating resources to activities to show the cost of each individual activity. The techniques and results of a cost accounting exercise assists the LIS manager in a variety of activities:</a:t>
            </a:r>
          </a:p>
          <a:p>
            <a:pPr marL="822960" lvl="1" indent="-457200" algn="just">
              <a:buAutoNum type="alphaLcParenR"/>
            </a:pPr>
            <a:r>
              <a:rPr lang="en-IN" dirty="0" smtClean="0"/>
              <a:t>Specify the cost structure illustrating how the budget is made up, </a:t>
            </a:r>
          </a:p>
          <a:p>
            <a:pPr marL="822960" lvl="1" indent="-457200" algn="just">
              <a:buAutoNum type="alphaLcParenR"/>
            </a:pPr>
            <a:r>
              <a:rPr lang="en-IN" dirty="0" smtClean="0"/>
              <a:t>Assist in supervision of the efficiency of operations,</a:t>
            </a:r>
          </a:p>
          <a:p>
            <a:pPr marL="822960" lvl="1" indent="-457200" algn="just">
              <a:buAutoNum type="alphaLcParenR"/>
            </a:pPr>
            <a:r>
              <a:rPr lang="en-IN" dirty="0" smtClean="0"/>
              <a:t>Provide pricing aids allowing for decisions,</a:t>
            </a:r>
          </a:p>
          <a:p>
            <a:pPr marL="822960" lvl="1" indent="-457200" algn="just">
              <a:buAutoNum type="alphaLcParenR"/>
            </a:pPr>
            <a:r>
              <a:rPr lang="en-IN" dirty="0" smtClean="0"/>
              <a:t>Allow comparison of cost between different information systems, </a:t>
            </a:r>
          </a:p>
          <a:p>
            <a:pPr marL="822960" lvl="1" indent="-457200" algn="just">
              <a:buAutoNum type="alphaLcParenR"/>
            </a:pPr>
            <a:r>
              <a:rPr lang="en-IN" dirty="0" smtClean="0"/>
              <a:t>Allow new or changed services to be charged, </a:t>
            </a:r>
          </a:p>
          <a:p>
            <a:pPr marL="822960" lvl="1" indent="-457200" algn="just">
              <a:buAutoNum type="alphaLcParenR"/>
            </a:pPr>
            <a:r>
              <a:rPr lang="en-IN" dirty="0" smtClean="0"/>
              <a:t>Help review financial performance, </a:t>
            </a:r>
          </a:p>
          <a:p>
            <a:pPr marL="822960" lvl="1" indent="-457200" algn="just">
              <a:buAutoNum type="alphaLcParenR"/>
            </a:pPr>
            <a:r>
              <a:rPr lang="en-IN" dirty="0" smtClean="0"/>
              <a:t>Assist in preparation of budgets, and </a:t>
            </a:r>
          </a:p>
          <a:p>
            <a:pPr marL="822960" lvl="1" indent="-457200" algn="just">
              <a:buAutoNum type="alphaLcParenR"/>
            </a:pPr>
            <a:r>
              <a:rPr lang="en-IN" dirty="0" smtClean="0"/>
              <a:t>Assist in re-planning and re-budgeting exercise. </a:t>
            </a:r>
          </a:p>
          <a:p>
            <a:pPr marL="822960" lvl="1" indent="-457200" algn="just">
              <a:buAutoNum type="alphaLcParenR"/>
            </a:pPr>
            <a:endParaRPr lang="en-IN" dirty="0" smtClean="0"/>
          </a:p>
          <a:p>
            <a:pPr marL="822960" lvl="1" indent="-457200" algn="just">
              <a:buAutoNum type="alphaLcParen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Pricing of information products and services</a:t>
            </a:r>
            <a:endParaRPr lang="en-US" dirty="0"/>
          </a:p>
        </p:txBody>
      </p:sp>
      <p:sp>
        <p:nvSpPr>
          <p:cNvPr id="3" name="Content Placeholder 2"/>
          <p:cNvSpPr>
            <a:spLocks noGrp="1"/>
          </p:cNvSpPr>
          <p:nvPr>
            <p:ph sz="quarter" idx="1"/>
          </p:nvPr>
        </p:nvSpPr>
        <p:spPr/>
        <p:txBody>
          <a:bodyPr>
            <a:normAutofit lnSpcReduction="10000"/>
          </a:bodyPr>
          <a:lstStyle/>
          <a:p>
            <a:pPr algn="just"/>
            <a:r>
              <a:rPr lang="en-IN" dirty="0" smtClean="0"/>
              <a:t>Price is the exchange value of a product. It is usually expressed at two levels-utility and value. Utility is the genetic property of a product to satisfy the need of a user. Value is the quantitative worth to attain to the library products. To a user, the price of a product is for money paid towards utilities and benefits. </a:t>
            </a:r>
          </a:p>
          <a:p>
            <a:pPr algn="just"/>
            <a:r>
              <a:rPr lang="en-IN" dirty="0" smtClean="0"/>
              <a:t>The developed information products and services should reach the user of the library through a proper distribution system to value for information product or services. In exchange economy, the value of the product is expressed in terms of price. The product price is that what the user pays in order to get the product or service.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42852"/>
            <a:ext cx="7567642" cy="1274786"/>
          </a:xfrm>
        </p:spPr>
        <p:txBody>
          <a:bodyPr>
            <a:normAutofit/>
          </a:bodyPr>
          <a:lstStyle/>
          <a:p>
            <a:pPr algn="ctr"/>
            <a:r>
              <a:rPr lang="en-IN" dirty="0" smtClean="0"/>
              <a:t>Objectives of pricing library and information products and services</a:t>
            </a:r>
            <a:endParaRPr lang="en-US" dirty="0"/>
          </a:p>
        </p:txBody>
      </p:sp>
      <p:sp>
        <p:nvSpPr>
          <p:cNvPr id="3" name="Content Placeholder 2"/>
          <p:cNvSpPr>
            <a:spLocks noGrp="1"/>
          </p:cNvSpPr>
          <p:nvPr>
            <p:ph sz="quarter" idx="1"/>
          </p:nvPr>
        </p:nvSpPr>
        <p:spPr/>
        <p:txBody>
          <a:bodyPr>
            <a:normAutofit fontScale="85000" lnSpcReduction="10000"/>
          </a:bodyPr>
          <a:lstStyle/>
          <a:p>
            <a:pPr marL="457200" indent="-457200">
              <a:buAutoNum type="alphaLcParenR"/>
            </a:pPr>
            <a:r>
              <a:rPr lang="en-IN" dirty="0" smtClean="0"/>
              <a:t>Surplus maximization or making profits</a:t>
            </a:r>
          </a:p>
          <a:p>
            <a:pPr marL="0" indent="0" algn="just">
              <a:buNone/>
            </a:pPr>
            <a:r>
              <a:rPr lang="en-IN" dirty="0" smtClean="0"/>
              <a:t>Profit is one of the main objectives of pricing. The library and information </a:t>
            </a:r>
            <a:r>
              <a:rPr lang="en-IN" dirty="0" err="1" smtClean="0"/>
              <a:t>centers</a:t>
            </a:r>
            <a:r>
              <a:rPr lang="en-IN" dirty="0" smtClean="0"/>
              <a:t> may use the principle of profit or surplus maximization, to reach large users with their products and services with a price that gets an acceptance from users. In case of LIS products, profit is not always the main issue in fixing the price, but products have to be charged at least to meet the minimum cost price. </a:t>
            </a:r>
          </a:p>
          <a:p>
            <a:pPr marL="0" indent="0" algn="just">
              <a:buNone/>
            </a:pPr>
            <a:r>
              <a:rPr lang="en-IN" dirty="0" smtClean="0"/>
              <a:t>b) Cost Recovery</a:t>
            </a:r>
          </a:p>
          <a:p>
            <a:pPr marL="0" indent="0" algn="just">
              <a:buNone/>
            </a:pPr>
            <a:r>
              <a:rPr lang="en-IN" dirty="0" smtClean="0"/>
              <a:t>The libraries should seek a price that would help them to recover a reasonable part of the costs. It should meet the user community interests through its price policy; so before deciding to price a library product or service, a considerable thought should be given to whom it is intended, particularly the user nature, acceptance to price, interest to product etc.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smtClean="0"/>
              <a:t>Objectives of pricing library and information products and services</a:t>
            </a:r>
            <a:endParaRPr lang="en-US"/>
          </a:p>
        </p:txBody>
      </p:sp>
      <p:sp>
        <p:nvSpPr>
          <p:cNvPr id="3" name="Content Placeholder 2"/>
          <p:cNvSpPr>
            <a:spLocks noGrp="1"/>
          </p:cNvSpPr>
          <p:nvPr>
            <p:ph sz="quarter" idx="1"/>
          </p:nvPr>
        </p:nvSpPr>
        <p:spPr/>
        <p:txBody>
          <a:bodyPr>
            <a:normAutofit fontScale="92500" lnSpcReduction="20000"/>
          </a:bodyPr>
          <a:lstStyle/>
          <a:p>
            <a:pPr algn="just">
              <a:buNone/>
            </a:pPr>
            <a:r>
              <a:rPr lang="en-IN" dirty="0" smtClean="0"/>
              <a:t>c) Market size maximization: The resource available in libraries is made available to maximum number of users: thereby the market size can be amplified. Pricing policy depends on the policy of the library. So price variation for same products can not be avoided. In public libraries most of the services are offered at free of cost. But the same service may be priced in academic and special libraries. </a:t>
            </a:r>
          </a:p>
          <a:p>
            <a:pPr algn="just">
              <a:buNone/>
            </a:pPr>
            <a:r>
              <a:rPr lang="en-IN" dirty="0" smtClean="0"/>
              <a:t>d) Entering new markets: To design and develop LIS products besides the existing products, a systematic pricing policy directs, the library whether to go for a new product or not. </a:t>
            </a:r>
          </a:p>
          <a:p>
            <a:pPr algn="just">
              <a:buNone/>
            </a:pPr>
            <a:r>
              <a:rPr lang="en-IN" dirty="0" smtClean="0"/>
              <a:t>e) Competition among other library agencies: The price of a product which is being produced by many libraries should be the same or should not have much variations. The user should not feel adversely to the price variations.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839</TotalTime>
  <Words>1766</Words>
  <Application>Microsoft Office PowerPoint</Application>
  <PresentationFormat>On-screen Show (4:3)</PresentationFormat>
  <Paragraphs>80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Oriel</vt:lpstr>
      <vt:lpstr>Paper-MLI-201 Course Title: Information and Society</vt:lpstr>
      <vt:lpstr>Introduction</vt:lpstr>
      <vt:lpstr>Types of cost</vt:lpstr>
      <vt:lpstr>Types of cost</vt:lpstr>
      <vt:lpstr>Cost accounting</vt:lpstr>
      <vt:lpstr>Cost accounting</vt:lpstr>
      <vt:lpstr>Pricing of information products and services</vt:lpstr>
      <vt:lpstr>Objectives of pricing library and information products and services</vt:lpstr>
      <vt:lpstr>Objectives of pricing library and information products and services</vt:lpstr>
      <vt:lpstr>Factors influencing price of products</vt:lpstr>
      <vt:lpstr>Factors involved in arriving at a pricing decision</vt:lpstr>
      <vt:lpstr>Pricing strategy</vt:lpstr>
      <vt:lpstr>Pricing strategy</vt:lpstr>
      <vt:lpstr>Pricing strategy</vt:lpstr>
      <vt:lpstr>Pricing models</vt:lpstr>
      <vt:lpstr>References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Paper-MLI-201 Course Title: Information and Society</dc:title>
  <dc:creator>HP</dc:creator>
  <cp:lastModifiedBy>HP</cp:lastModifiedBy>
  <cp:revision>49</cp:revision>
  <dcterms:created xsi:type="dcterms:W3CDTF">2020-04-12T13:46:37Z</dcterms:created>
  <dcterms:modified xsi:type="dcterms:W3CDTF">2020-04-18T07:50:44Z</dcterms:modified>
</cp:coreProperties>
</file>