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77" r:id="rId3"/>
    <p:sldId id="276" r:id="rId4"/>
    <p:sldId id="266" r:id="rId5"/>
    <p:sldId id="267" r:id="rId6"/>
    <p:sldId id="268" r:id="rId7"/>
    <p:sldId id="269" r:id="rId8"/>
    <p:sldId id="270" r:id="rId9"/>
    <p:sldId id="271" r:id="rId10"/>
    <p:sldId id="272" r:id="rId11"/>
    <p:sldId id="273" r:id="rId12"/>
    <p:sldId id="275" r:id="rId13"/>
    <p:sldId id="278" r:id="rId14"/>
    <p:sldId id="279" r:id="rId15"/>
    <p:sldId id="280" r:id="rId16"/>
    <p:sldId id="281" r:id="rId17"/>
    <p:sldId id="284" r:id="rId18"/>
    <p:sldId id="282" r:id="rId19"/>
    <p:sldId id="285" r:id="rId20"/>
    <p:sldId id="286" r:id="rId21"/>
    <p:sldId id="287"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2BCA45-BED6-4FA7-8FBF-3D4710C389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3B74D9C-F5E1-4C17-95F5-2D07DD8DC131}">
      <dgm:prSet phldrT="[Text]"/>
      <dgm:spPr/>
      <dgm:t>
        <a:bodyPr/>
        <a:lstStyle/>
        <a:p>
          <a:r>
            <a:rPr lang="en-US" dirty="0" smtClean="0"/>
            <a:t>Maoist Movement in Nepal</a:t>
          </a:r>
          <a:endParaRPr lang="en-US" dirty="0"/>
        </a:p>
      </dgm:t>
    </dgm:pt>
    <dgm:pt modelId="{1D665717-380A-4DC2-9983-26D83178F5FD}" type="parTrans" cxnId="{6DE5F821-CE6C-4660-8E0F-ADFB92A79744}">
      <dgm:prSet/>
      <dgm:spPr/>
      <dgm:t>
        <a:bodyPr/>
        <a:lstStyle/>
        <a:p>
          <a:endParaRPr lang="en-US"/>
        </a:p>
      </dgm:t>
    </dgm:pt>
    <dgm:pt modelId="{1CCF38EF-DA28-4F06-84C9-8F37B206DBF7}" type="sibTrans" cxnId="{6DE5F821-CE6C-4660-8E0F-ADFB92A79744}">
      <dgm:prSet/>
      <dgm:spPr/>
      <dgm:t>
        <a:bodyPr/>
        <a:lstStyle/>
        <a:p>
          <a:endParaRPr lang="en-US"/>
        </a:p>
      </dgm:t>
    </dgm:pt>
    <dgm:pt modelId="{1E71D5DB-E8E8-453C-9DDA-AD069E8CD2DD}">
      <dgm:prSet phldrT="[Text]"/>
      <dgm:spPr/>
      <dgm:t>
        <a:bodyPr/>
        <a:lstStyle/>
        <a:p>
          <a:r>
            <a:rPr lang="en-US" dirty="0" err="1" smtClean="0"/>
            <a:t>Loktantra</a:t>
          </a:r>
          <a:r>
            <a:rPr lang="en-US" dirty="0" smtClean="0"/>
            <a:t>/Jana </a:t>
          </a:r>
          <a:r>
            <a:rPr lang="en-US" dirty="0" err="1" smtClean="0"/>
            <a:t>Andolon</a:t>
          </a:r>
          <a:endParaRPr lang="en-US" dirty="0"/>
        </a:p>
      </dgm:t>
    </dgm:pt>
    <dgm:pt modelId="{E38E2A28-D721-497D-9F1D-4788BF0F4BA3}" type="parTrans" cxnId="{ACBD1165-0CD4-48C2-B36F-82470834F693}">
      <dgm:prSet/>
      <dgm:spPr/>
      <dgm:t>
        <a:bodyPr/>
        <a:lstStyle/>
        <a:p>
          <a:endParaRPr lang="en-US"/>
        </a:p>
      </dgm:t>
    </dgm:pt>
    <dgm:pt modelId="{1A5E7762-2AD1-463D-B904-9721C649D176}" type="sibTrans" cxnId="{ACBD1165-0CD4-48C2-B36F-82470834F693}">
      <dgm:prSet/>
      <dgm:spPr/>
      <dgm:t>
        <a:bodyPr/>
        <a:lstStyle/>
        <a:p>
          <a:endParaRPr lang="en-US"/>
        </a:p>
      </dgm:t>
    </dgm:pt>
    <dgm:pt modelId="{742F7502-8B5D-4E4E-A145-1A7A5ACC96C0}">
      <dgm:prSet phldrT="[Text]"/>
      <dgm:spPr/>
      <dgm:t>
        <a:bodyPr/>
        <a:lstStyle/>
        <a:p>
          <a:r>
            <a:rPr lang="en-US" dirty="0" smtClean="0"/>
            <a:t>Abolition of Monarchy</a:t>
          </a:r>
          <a:endParaRPr lang="en-US" dirty="0"/>
        </a:p>
      </dgm:t>
    </dgm:pt>
    <dgm:pt modelId="{9EDFE6EA-779D-4275-84FF-ADB2BA389823}" type="parTrans" cxnId="{42DB86FD-887A-41B5-91B2-1F076DA9D376}">
      <dgm:prSet/>
      <dgm:spPr/>
      <dgm:t>
        <a:bodyPr/>
        <a:lstStyle/>
        <a:p>
          <a:endParaRPr lang="en-US"/>
        </a:p>
      </dgm:t>
    </dgm:pt>
    <dgm:pt modelId="{7E7A8931-88F8-4C98-9074-84429711652F}" type="sibTrans" cxnId="{42DB86FD-887A-41B5-91B2-1F076DA9D376}">
      <dgm:prSet/>
      <dgm:spPr/>
      <dgm:t>
        <a:bodyPr/>
        <a:lstStyle/>
        <a:p>
          <a:endParaRPr lang="en-US"/>
        </a:p>
      </dgm:t>
    </dgm:pt>
    <dgm:pt modelId="{4B5C64BC-B691-43B2-8E9A-36C452E2C339}">
      <dgm:prSet phldrT="[Text]"/>
      <dgm:spPr/>
      <dgm:t>
        <a:bodyPr/>
        <a:lstStyle/>
        <a:p>
          <a:r>
            <a:rPr lang="en-US" dirty="0" err="1" smtClean="0"/>
            <a:t>Madhesi</a:t>
          </a:r>
          <a:r>
            <a:rPr lang="en-US" dirty="0" smtClean="0"/>
            <a:t> Movement</a:t>
          </a:r>
          <a:endParaRPr lang="en-US" dirty="0"/>
        </a:p>
      </dgm:t>
    </dgm:pt>
    <dgm:pt modelId="{79771987-5154-40EC-8A22-59E9EE636ABC}" type="parTrans" cxnId="{EC6A4DDD-AE11-45F1-BAAE-2AAC96EDD083}">
      <dgm:prSet/>
      <dgm:spPr/>
      <dgm:t>
        <a:bodyPr/>
        <a:lstStyle/>
        <a:p>
          <a:endParaRPr lang="en-US"/>
        </a:p>
      </dgm:t>
    </dgm:pt>
    <dgm:pt modelId="{D5CA0DCD-CCE7-4976-AD49-15FA4D0E7E45}" type="sibTrans" cxnId="{EC6A4DDD-AE11-45F1-BAAE-2AAC96EDD083}">
      <dgm:prSet/>
      <dgm:spPr/>
      <dgm:t>
        <a:bodyPr/>
        <a:lstStyle/>
        <a:p>
          <a:endParaRPr lang="en-US"/>
        </a:p>
      </dgm:t>
    </dgm:pt>
    <dgm:pt modelId="{7F2DE049-CFB6-47FE-A088-0A246D45FE43}">
      <dgm:prSet phldrT="[Text]"/>
      <dgm:spPr/>
      <dgm:t>
        <a:bodyPr/>
        <a:lstStyle/>
        <a:p>
          <a:r>
            <a:rPr lang="en-US" b="0" i="0" dirty="0" smtClean="0"/>
            <a:t>brutal civil conflict, political instability, failing coalitions, and natural disaster</a:t>
          </a:r>
          <a:endParaRPr lang="en-US" dirty="0"/>
        </a:p>
      </dgm:t>
    </dgm:pt>
    <dgm:pt modelId="{FBC92BD2-30DB-440F-ACC5-4F8431E368E3}" type="parTrans" cxnId="{C0A496CA-EE82-4D98-A34C-D9D53C766666}">
      <dgm:prSet/>
      <dgm:spPr/>
      <dgm:t>
        <a:bodyPr/>
        <a:lstStyle/>
        <a:p>
          <a:endParaRPr lang="en-US"/>
        </a:p>
      </dgm:t>
    </dgm:pt>
    <dgm:pt modelId="{058B1C29-EE25-441D-9522-8304B08BF58B}" type="sibTrans" cxnId="{C0A496CA-EE82-4D98-A34C-D9D53C766666}">
      <dgm:prSet/>
      <dgm:spPr/>
      <dgm:t>
        <a:bodyPr/>
        <a:lstStyle/>
        <a:p>
          <a:endParaRPr lang="en-US"/>
        </a:p>
      </dgm:t>
    </dgm:pt>
    <dgm:pt modelId="{BD9D0F47-C870-4FF7-9E11-DF51FC03C5ED}" type="pres">
      <dgm:prSet presAssocID="{152BCA45-BED6-4FA7-8FBF-3D4710C389DE}" presName="diagram" presStyleCnt="0">
        <dgm:presLayoutVars>
          <dgm:dir/>
          <dgm:resizeHandles val="exact"/>
        </dgm:presLayoutVars>
      </dgm:prSet>
      <dgm:spPr/>
      <dgm:t>
        <a:bodyPr/>
        <a:lstStyle/>
        <a:p>
          <a:endParaRPr lang="en-US"/>
        </a:p>
      </dgm:t>
    </dgm:pt>
    <dgm:pt modelId="{B43E7A1D-1A0E-4B18-BC09-A647996ED3FE}" type="pres">
      <dgm:prSet presAssocID="{43B74D9C-F5E1-4C17-95F5-2D07DD8DC131}" presName="node" presStyleLbl="node1" presStyleIdx="0" presStyleCnt="5">
        <dgm:presLayoutVars>
          <dgm:bulletEnabled val="1"/>
        </dgm:presLayoutVars>
      </dgm:prSet>
      <dgm:spPr/>
      <dgm:t>
        <a:bodyPr/>
        <a:lstStyle/>
        <a:p>
          <a:endParaRPr lang="en-US"/>
        </a:p>
      </dgm:t>
    </dgm:pt>
    <dgm:pt modelId="{06FED7DC-471F-4EAC-84F8-F1556FD67323}" type="pres">
      <dgm:prSet presAssocID="{1CCF38EF-DA28-4F06-84C9-8F37B206DBF7}" presName="sibTrans" presStyleCnt="0"/>
      <dgm:spPr/>
    </dgm:pt>
    <dgm:pt modelId="{8FF51687-3DF3-4ED2-91D8-B634AD36AE0E}" type="pres">
      <dgm:prSet presAssocID="{1E71D5DB-E8E8-453C-9DDA-AD069E8CD2DD}" presName="node" presStyleLbl="node1" presStyleIdx="1" presStyleCnt="5">
        <dgm:presLayoutVars>
          <dgm:bulletEnabled val="1"/>
        </dgm:presLayoutVars>
      </dgm:prSet>
      <dgm:spPr/>
      <dgm:t>
        <a:bodyPr/>
        <a:lstStyle/>
        <a:p>
          <a:endParaRPr lang="en-US"/>
        </a:p>
      </dgm:t>
    </dgm:pt>
    <dgm:pt modelId="{C7988B1A-0A69-40DC-8D98-B09D4A49ABD2}" type="pres">
      <dgm:prSet presAssocID="{1A5E7762-2AD1-463D-B904-9721C649D176}" presName="sibTrans" presStyleCnt="0"/>
      <dgm:spPr/>
    </dgm:pt>
    <dgm:pt modelId="{207FEF7B-2072-42D7-9EF5-8176EE157A4E}" type="pres">
      <dgm:prSet presAssocID="{742F7502-8B5D-4E4E-A145-1A7A5ACC96C0}" presName="node" presStyleLbl="node1" presStyleIdx="2" presStyleCnt="5">
        <dgm:presLayoutVars>
          <dgm:bulletEnabled val="1"/>
        </dgm:presLayoutVars>
      </dgm:prSet>
      <dgm:spPr/>
      <dgm:t>
        <a:bodyPr/>
        <a:lstStyle/>
        <a:p>
          <a:endParaRPr lang="en-US"/>
        </a:p>
      </dgm:t>
    </dgm:pt>
    <dgm:pt modelId="{B1D52135-326B-4602-8ABC-258C49244A25}" type="pres">
      <dgm:prSet presAssocID="{7E7A8931-88F8-4C98-9074-84429711652F}" presName="sibTrans" presStyleCnt="0"/>
      <dgm:spPr/>
    </dgm:pt>
    <dgm:pt modelId="{26EFE97A-A33A-493B-BED9-C7DC64B523F9}" type="pres">
      <dgm:prSet presAssocID="{4B5C64BC-B691-43B2-8E9A-36C452E2C339}" presName="node" presStyleLbl="node1" presStyleIdx="3" presStyleCnt="5">
        <dgm:presLayoutVars>
          <dgm:bulletEnabled val="1"/>
        </dgm:presLayoutVars>
      </dgm:prSet>
      <dgm:spPr/>
      <dgm:t>
        <a:bodyPr/>
        <a:lstStyle/>
        <a:p>
          <a:endParaRPr lang="en-US"/>
        </a:p>
      </dgm:t>
    </dgm:pt>
    <dgm:pt modelId="{9277BDEB-5C13-4845-90E5-CC611D878A9F}" type="pres">
      <dgm:prSet presAssocID="{D5CA0DCD-CCE7-4976-AD49-15FA4D0E7E45}" presName="sibTrans" presStyleCnt="0"/>
      <dgm:spPr/>
    </dgm:pt>
    <dgm:pt modelId="{12BA0067-E57C-4ADB-8B7E-3844D5FA496D}" type="pres">
      <dgm:prSet presAssocID="{7F2DE049-CFB6-47FE-A088-0A246D45FE43}" presName="node" presStyleLbl="node1" presStyleIdx="4" presStyleCnt="5">
        <dgm:presLayoutVars>
          <dgm:bulletEnabled val="1"/>
        </dgm:presLayoutVars>
      </dgm:prSet>
      <dgm:spPr/>
      <dgm:t>
        <a:bodyPr/>
        <a:lstStyle/>
        <a:p>
          <a:endParaRPr lang="en-US"/>
        </a:p>
      </dgm:t>
    </dgm:pt>
  </dgm:ptLst>
  <dgm:cxnLst>
    <dgm:cxn modelId="{6C884A64-5979-46BD-BC5C-AE5895961396}" type="presOf" srcId="{742F7502-8B5D-4E4E-A145-1A7A5ACC96C0}" destId="{207FEF7B-2072-42D7-9EF5-8176EE157A4E}" srcOrd="0" destOrd="0" presId="urn:microsoft.com/office/officeart/2005/8/layout/default"/>
    <dgm:cxn modelId="{98B1E12E-BF0E-4409-AB00-EDF427F5439A}" type="presOf" srcId="{4B5C64BC-B691-43B2-8E9A-36C452E2C339}" destId="{26EFE97A-A33A-493B-BED9-C7DC64B523F9}" srcOrd="0" destOrd="0" presId="urn:microsoft.com/office/officeart/2005/8/layout/default"/>
    <dgm:cxn modelId="{EC6A4DDD-AE11-45F1-BAAE-2AAC96EDD083}" srcId="{152BCA45-BED6-4FA7-8FBF-3D4710C389DE}" destId="{4B5C64BC-B691-43B2-8E9A-36C452E2C339}" srcOrd="3" destOrd="0" parTransId="{79771987-5154-40EC-8A22-59E9EE636ABC}" sibTransId="{D5CA0DCD-CCE7-4976-AD49-15FA4D0E7E45}"/>
    <dgm:cxn modelId="{1A612A90-B985-4DD2-836E-B82F5828688B}" type="presOf" srcId="{1E71D5DB-E8E8-453C-9DDA-AD069E8CD2DD}" destId="{8FF51687-3DF3-4ED2-91D8-B634AD36AE0E}" srcOrd="0" destOrd="0" presId="urn:microsoft.com/office/officeart/2005/8/layout/default"/>
    <dgm:cxn modelId="{9915976F-8ECF-40BD-BCAB-DF991D206A7E}" type="presOf" srcId="{7F2DE049-CFB6-47FE-A088-0A246D45FE43}" destId="{12BA0067-E57C-4ADB-8B7E-3844D5FA496D}" srcOrd="0" destOrd="0" presId="urn:microsoft.com/office/officeart/2005/8/layout/default"/>
    <dgm:cxn modelId="{6DE5F821-CE6C-4660-8E0F-ADFB92A79744}" srcId="{152BCA45-BED6-4FA7-8FBF-3D4710C389DE}" destId="{43B74D9C-F5E1-4C17-95F5-2D07DD8DC131}" srcOrd="0" destOrd="0" parTransId="{1D665717-380A-4DC2-9983-26D83178F5FD}" sibTransId="{1CCF38EF-DA28-4F06-84C9-8F37B206DBF7}"/>
    <dgm:cxn modelId="{ACBD1165-0CD4-48C2-B36F-82470834F693}" srcId="{152BCA45-BED6-4FA7-8FBF-3D4710C389DE}" destId="{1E71D5DB-E8E8-453C-9DDA-AD069E8CD2DD}" srcOrd="1" destOrd="0" parTransId="{E38E2A28-D721-497D-9F1D-4788BF0F4BA3}" sibTransId="{1A5E7762-2AD1-463D-B904-9721C649D176}"/>
    <dgm:cxn modelId="{42DB86FD-887A-41B5-91B2-1F076DA9D376}" srcId="{152BCA45-BED6-4FA7-8FBF-3D4710C389DE}" destId="{742F7502-8B5D-4E4E-A145-1A7A5ACC96C0}" srcOrd="2" destOrd="0" parTransId="{9EDFE6EA-779D-4275-84FF-ADB2BA389823}" sibTransId="{7E7A8931-88F8-4C98-9074-84429711652F}"/>
    <dgm:cxn modelId="{4A5A117E-C8A9-4DB9-BE34-7D51C7234E43}" type="presOf" srcId="{152BCA45-BED6-4FA7-8FBF-3D4710C389DE}" destId="{BD9D0F47-C870-4FF7-9E11-DF51FC03C5ED}" srcOrd="0" destOrd="0" presId="urn:microsoft.com/office/officeart/2005/8/layout/default"/>
    <dgm:cxn modelId="{E92D13A7-24C6-4EFB-AE44-73CE0BD6ADFB}" type="presOf" srcId="{43B74D9C-F5E1-4C17-95F5-2D07DD8DC131}" destId="{B43E7A1D-1A0E-4B18-BC09-A647996ED3FE}" srcOrd="0" destOrd="0" presId="urn:microsoft.com/office/officeart/2005/8/layout/default"/>
    <dgm:cxn modelId="{C0A496CA-EE82-4D98-A34C-D9D53C766666}" srcId="{152BCA45-BED6-4FA7-8FBF-3D4710C389DE}" destId="{7F2DE049-CFB6-47FE-A088-0A246D45FE43}" srcOrd="4" destOrd="0" parTransId="{FBC92BD2-30DB-440F-ACC5-4F8431E368E3}" sibTransId="{058B1C29-EE25-441D-9522-8304B08BF58B}"/>
    <dgm:cxn modelId="{2C473CB8-B3B5-49D4-8398-3ED120B0A171}" type="presParOf" srcId="{BD9D0F47-C870-4FF7-9E11-DF51FC03C5ED}" destId="{B43E7A1D-1A0E-4B18-BC09-A647996ED3FE}" srcOrd="0" destOrd="0" presId="urn:microsoft.com/office/officeart/2005/8/layout/default"/>
    <dgm:cxn modelId="{9ABC3B94-19F7-42B8-97F4-30DB097F29E6}" type="presParOf" srcId="{BD9D0F47-C870-4FF7-9E11-DF51FC03C5ED}" destId="{06FED7DC-471F-4EAC-84F8-F1556FD67323}" srcOrd="1" destOrd="0" presId="urn:microsoft.com/office/officeart/2005/8/layout/default"/>
    <dgm:cxn modelId="{1D8117B1-0DC2-44BC-8B29-01137A18B203}" type="presParOf" srcId="{BD9D0F47-C870-4FF7-9E11-DF51FC03C5ED}" destId="{8FF51687-3DF3-4ED2-91D8-B634AD36AE0E}" srcOrd="2" destOrd="0" presId="urn:microsoft.com/office/officeart/2005/8/layout/default"/>
    <dgm:cxn modelId="{EE42879C-D6A1-4E6B-8DD0-6FDA8754830E}" type="presParOf" srcId="{BD9D0F47-C870-4FF7-9E11-DF51FC03C5ED}" destId="{C7988B1A-0A69-40DC-8D98-B09D4A49ABD2}" srcOrd="3" destOrd="0" presId="urn:microsoft.com/office/officeart/2005/8/layout/default"/>
    <dgm:cxn modelId="{D81D2F37-5420-47E5-8622-B7D42AE1D9BF}" type="presParOf" srcId="{BD9D0F47-C870-4FF7-9E11-DF51FC03C5ED}" destId="{207FEF7B-2072-42D7-9EF5-8176EE157A4E}" srcOrd="4" destOrd="0" presId="urn:microsoft.com/office/officeart/2005/8/layout/default"/>
    <dgm:cxn modelId="{718F2B24-0418-4B38-8443-121443E5BF1F}" type="presParOf" srcId="{BD9D0F47-C870-4FF7-9E11-DF51FC03C5ED}" destId="{B1D52135-326B-4602-8ABC-258C49244A25}" srcOrd="5" destOrd="0" presId="urn:microsoft.com/office/officeart/2005/8/layout/default"/>
    <dgm:cxn modelId="{AD9D5B72-94E7-465E-8193-E1ABEE02A1ED}" type="presParOf" srcId="{BD9D0F47-C870-4FF7-9E11-DF51FC03C5ED}" destId="{26EFE97A-A33A-493B-BED9-C7DC64B523F9}" srcOrd="6" destOrd="0" presId="urn:microsoft.com/office/officeart/2005/8/layout/default"/>
    <dgm:cxn modelId="{AF4AE030-E89B-498F-9D06-AA66C97420CC}" type="presParOf" srcId="{BD9D0F47-C870-4FF7-9E11-DF51FC03C5ED}" destId="{9277BDEB-5C13-4845-90E5-CC611D878A9F}" srcOrd="7" destOrd="0" presId="urn:microsoft.com/office/officeart/2005/8/layout/default"/>
    <dgm:cxn modelId="{70C56631-9947-45B9-840A-86CA6BB5700A}" type="presParOf" srcId="{BD9D0F47-C870-4FF7-9E11-DF51FC03C5ED}" destId="{12BA0067-E57C-4ADB-8B7E-3844D5FA496D}" srcOrd="8"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64E358A2-C932-4DCE-84B4-ABD613C5D2A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A26CDDAB-3C5B-4FB9-905A-7F446DE84494}">
      <dgm:prSet phldrT="[Text]"/>
      <dgm:spPr/>
      <dgm:t>
        <a:bodyPr/>
        <a:lstStyle/>
        <a:p>
          <a:r>
            <a:rPr lang="en-US" dirty="0" smtClean="0"/>
            <a:t>Issues influence to the Political Development of contemporary Nepal</a:t>
          </a:r>
          <a:endParaRPr lang="en-US" dirty="0"/>
        </a:p>
      </dgm:t>
    </dgm:pt>
    <dgm:pt modelId="{320B5E3C-F6FD-42D8-8BA8-0E41E2055E70}" type="parTrans" cxnId="{8391A7E3-8F4A-4664-8FAF-EC859217010C}">
      <dgm:prSet/>
      <dgm:spPr/>
      <dgm:t>
        <a:bodyPr/>
        <a:lstStyle/>
        <a:p>
          <a:endParaRPr lang="en-US"/>
        </a:p>
      </dgm:t>
    </dgm:pt>
    <dgm:pt modelId="{0CBA1C95-8212-405F-AF56-3D4BFDFFC3F9}" type="sibTrans" cxnId="{8391A7E3-8F4A-4664-8FAF-EC859217010C}">
      <dgm:prSet/>
      <dgm:spPr/>
      <dgm:t>
        <a:bodyPr/>
        <a:lstStyle/>
        <a:p>
          <a:endParaRPr lang="en-US"/>
        </a:p>
      </dgm:t>
    </dgm:pt>
    <dgm:pt modelId="{637728E0-B230-438C-BFB3-FAA5A7E94D25}">
      <dgm:prSet phldrT="[Text]"/>
      <dgm:spPr/>
      <dgm:t>
        <a:bodyPr/>
        <a:lstStyle/>
        <a:p>
          <a:r>
            <a:rPr lang="en-US" dirty="0" smtClean="0"/>
            <a:t>brutal civil conflict</a:t>
          </a:r>
          <a:endParaRPr lang="en-US" dirty="0"/>
        </a:p>
      </dgm:t>
    </dgm:pt>
    <dgm:pt modelId="{F7C2A3CE-D0BD-4EA6-A64D-8B9DB580CC51}" type="parTrans" cxnId="{FA4B255F-43BD-4E62-8650-73AE8C5C36F6}">
      <dgm:prSet/>
      <dgm:spPr/>
      <dgm:t>
        <a:bodyPr/>
        <a:lstStyle/>
        <a:p>
          <a:endParaRPr lang="en-US"/>
        </a:p>
      </dgm:t>
    </dgm:pt>
    <dgm:pt modelId="{AB5DC51A-F0B3-4D8D-902A-29ACE45D78E1}" type="sibTrans" cxnId="{FA4B255F-43BD-4E62-8650-73AE8C5C36F6}">
      <dgm:prSet/>
      <dgm:spPr/>
      <dgm:t>
        <a:bodyPr/>
        <a:lstStyle/>
        <a:p>
          <a:endParaRPr lang="en-US"/>
        </a:p>
      </dgm:t>
    </dgm:pt>
    <dgm:pt modelId="{B38CB8FA-933B-45B5-A577-C709E0E6C0C3}">
      <dgm:prSet phldrT="[Text]"/>
      <dgm:spPr/>
      <dgm:t>
        <a:bodyPr/>
        <a:lstStyle/>
        <a:p>
          <a:r>
            <a:rPr lang="en-US" dirty="0" smtClean="0"/>
            <a:t>failing coalitions</a:t>
          </a:r>
          <a:endParaRPr lang="en-US" dirty="0"/>
        </a:p>
      </dgm:t>
    </dgm:pt>
    <dgm:pt modelId="{284A67D3-3D6C-4739-B398-3177293E7C7A}" type="parTrans" cxnId="{A1E52D63-45C9-43CA-95E8-67FDF01C5477}">
      <dgm:prSet/>
      <dgm:spPr/>
      <dgm:t>
        <a:bodyPr/>
        <a:lstStyle/>
        <a:p>
          <a:endParaRPr lang="en-US"/>
        </a:p>
      </dgm:t>
    </dgm:pt>
    <dgm:pt modelId="{5CD0BC39-4BDC-4079-8153-97773789C740}" type="sibTrans" cxnId="{A1E52D63-45C9-43CA-95E8-67FDF01C5477}">
      <dgm:prSet/>
      <dgm:spPr/>
      <dgm:t>
        <a:bodyPr/>
        <a:lstStyle/>
        <a:p>
          <a:endParaRPr lang="en-US"/>
        </a:p>
      </dgm:t>
    </dgm:pt>
    <dgm:pt modelId="{65E3D7C9-9B3D-4530-B233-CA8070BDBDA1}">
      <dgm:prSet phldrT="[Text]"/>
      <dgm:spPr/>
      <dgm:t>
        <a:bodyPr/>
        <a:lstStyle/>
        <a:p>
          <a:r>
            <a:rPr lang="en-US" dirty="0" smtClean="0"/>
            <a:t>Natural disaster</a:t>
          </a:r>
          <a:endParaRPr lang="en-US" dirty="0"/>
        </a:p>
      </dgm:t>
    </dgm:pt>
    <dgm:pt modelId="{2887C11E-3A33-45F9-8C01-B4727014C268}" type="parTrans" cxnId="{CB231665-3BDA-4F5E-8083-287154FA8E3C}">
      <dgm:prSet/>
      <dgm:spPr/>
      <dgm:t>
        <a:bodyPr/>
        <a:lstStyle/>
        <a:p>
          <a:endParaRPr lang="en-US"/>
        </a:p>
      </dgm:t>
    </dgm:pt>
    <dgm:pt modelId="{17B2A3A6-20FE-4B3E-8DB9-7C1CECDA3D87}" type="sibTrans" cxnId="{CB231665-3BDA-4F5E-8083-287154FA8E3C}">
      <dgm:prSet/>
      <dgm:spPr/>
      <dgm:t>
        <a:bodyPr/>
        <a:lstStyle/>
        <a:p>
          <a:endParaRPr lang="en-US"/>
        </a:p>
      </dgm:t>
    </dgm:pt>
    <dgm:pt modelId="{3385131E-58D5-418C-B241-0D556EF8B432}">
      <dgm:prSet phldrT="[Text]"/>
      <dgm:spPr/>
      <dgm:t>
        <a:bodyPr/>
        <a:lstStyle/>
        <a:p>
          <a:r>
            <a:rPr lang="en-US" dirty="0" smtClean="0"/>
            <a:t>political instability</a:t>
          </a:r>
          <a:endParaRPr lang="en-US" dirty="0"/>
        </a:p>
      </dgm:t>
    </dgm:pt>
    <dgm:pt modelId="{DBB6BE6B-5824-4A7A-B003-06E96746CE22}" type="parTrans" cxnId="{5161AF3E-0401-499C-9651-BC9CA1D1D8EE}">
      <dgm:prSet/>
      <dgm:spPr/>
      <dgm:t>
        <a:bodyPr/>
        <a:lstStyle/>
        <a:p>
          <a:endParaRPr lang="en-US"/>
        </a:p>
      </dgm:t>
    </dgm:pt>
    <dgm:pt modelId="{87F5C706-1FF8-4900-B466-8007D99D8A1C}" type="sibTrans" cxnId="{5161AF3E-0401-499C-9651-BC9CA1D1D8EE}">
      <dgm:prSet/>
      <dgm:spPr/>
      <dgm:t>
        <a:bodyPr/>
        <a:lstStyle/>
        <a:p>
          <a:endParaRPr lang="en-US"/>
        </a:p>
      </dgm:t>
    </dgm:pt>
    <dgm:pt modelId="{44F50747-B42B-40DD-B8D9-67DF794535C8}" type="pres">
      <dgm:prSet presAssocID="{64E358A2-C932-4DCE-84B4-ABD613C5D2AD}" presName="composite" presStyleCnt="0">
        <dgm:presLayoutVars>
          <dgm:chMax val="1"/>
          <dgm:dir/>
          <dgm:resizeHandles val="exact"/>
        </dgm:presLayoutVars>
      </dgm:prSet>
      <dgm:spPr/>
      <dgm:t>
        <a:bodyPr/>
        <a:lstStyle/>
        <a:p>
          <a:endParaRPr lang="en-US"/>
        </a:p>
      </dgm:t>
    </dgm:pt>
    <dgm:pt modelId="{0D99F90B-0FCA-40E8-93EF-BA785716E105}" type="pres">
      <dgm:prSet presAssocID="{64E358A2-C932-4DCE-84B4-ABD613C5D2AD}" presName="radial" presStyleCnt="0">
        <dgm:presLayoutVars>
          <dgm:animLvl val="ctr"/>
        </dgm:presLayoutVars>
      </dgm:prSet>
      <dgm:spPr/>
    </dgm:pt>
    <dgm:pt modelId="{75CAFF0A-5FDB-4880-B9D2-C42B9A73D340}" type="pres">
      <dgm:prSet presAssocID="{A26CDDAB-3C5B-4FB9-905A-7F446DE84494}" presName="centerShape" presStyleLbl="vennNode1" presStyleIdx="0" presStyleCnt="5"/>
      <dgm:spPr/>
      <dgm:t>
        <a:bodyPr/>
        <a:lstStyle/>
        <a:p>
          <a:endParaRPr lang="en-US"/>
        </a:p>
      </dgm:t>
    </dgm:pt>
    <dgm:pt modelId="{1C2926AA-A49C-4D2E-921D-6BD553FCB847}" type="pres">
      <dgm:prSet presAssocID="{637728E0-B230-438C-BFB3-FAA5A7E94D25}" presName="node" presStyleLbl="vennNode1" presStyleIdx="1" presStyleCnt="5">
        <dgm:presLayoutVars>
          <dgm:bulletEnabled val="1"/>
        </dgm:presLayoutVars>
      </dgm:prSet>
      <dgm:spPr/>
      <dgm:t>
        <a:bodyPr/>
        <a:lstStyle/>
        <a:p>
          <a:endParaRPr lang="en-US"/>
        </a:p>
      </dgm:t>
    </dgm:pt>
    <dgm:pt modelId="{663116B0-26E7-4B87-82ED-5D4EB9946FAD}" type="pres">
      <dgm:prSet presAssocID="{B38CB8FA-933B-45B5-A577-C709E0E6C0C3}" presName="node" presStyleLbl="vennNode1" presStyleIdx="2" presStyleCnt="5">
        <dgm:presLayoutVars>
          <dgm:bulletEnabled val="1"/>
        </dgm:presLayoutVars>
      </dgm:prSet>
      <dgm:spPr/>
      <dgm:t>
        <a:bodyPr/>
        <a:lstStyle/>
        <a:p>
          <a:endParaRPr lang="en-US"/>
        </a:p>
      </dgm:t>
    </dgm:pt>
    <dgm:pt modelId="{7DFC2A44-407F-43B7-BB83-49DF4F943C96}" type="pres">
      <dgm:prSet presAssocID="{65E3D7C9-9B3D-4530-B233-CA8070BDBDA1}" presName="node" presStyleLbl="vennNode1" presStyleIdx="3" presStyleCnt="5">
        <dgm:presLayoutVars>
          <dgm:bulletEnabled val="1"/>
        </dgm:presLayoutVars>
      </dgm:prSet>
      <dgm:spPr/>
      <dgm:t>
        <a:bodyPr/>
        <a:lstStyle/>
        <a:p>
          <a:endParaRPr lang="en-US"/>
        </a:p>
      </dgm:t>
    </dgm:pt>
    <dgm:pt modelId="{67B7C50D-40FC-4437-9869-95067677A3A8}" type="pres">
      <dgm:prSet presAssocID="{3385131E-58D5-418C-B241-0D556EF8B432}" presName="node" presStyleLbl="vennNode1" presStyleIdx="4" presStyleCnt="5">
        <dgm:presLayoutVars>
          <dgm:bulletEnabled val="1"/>
        </dgm:presLayoutVars>
      </dgm:prSet>
      <dgm:spPr/>
      <dgm:t>
        <a:bodyPr/>
        <a:lstStyle/>
        <a:p>
          <a:endParaRPr lang="en-US"/>
        </a:p>
      </dgm:t>
    </dgm:pt>
  </dgm:ptLst>
  <dgm:cxnLst>
    <dgm:cxn modelId="{2E259617-EAE1-4E37-9779-2C85022D35C8}" type="presOf" srcId="{64E358A2-C932-4DCE-84B4-ABD613C5D2AD}" destId="{44F50747-B42B-40DD-B8D9-67DF794535C8}" srcOrd="0" destOrd="0" presId="urn:microsoft.com/office/officeart/2005/8/layout/radial3"/>
    <dgm:cxn modelId="{D804E9AD-F092-4E4A-B4A5-7B8E4A1AE943}" type="presOf" srcId="{3385131E-58D5-418C-B241-0D556EF8B432}" destId="{67B7C50D-40FC-4437-9869-95067677A3A8}" srcOrd="0" destOrd="0" presId="urn:microsoft.com/office/officeart/2005/8/layout/radial3"/>
    <dgm:cxn modelId="{8391A7E3-8F4A-4664-8FAF-EC859217010C}" srcId="{64E358A2-C932-4DCE-84B4-ABD613C5D2AD}" destId="{A26CDDAB-3C5B-4FB9-905A-7F446DE84494}" srcOrd="0" destOrd="0" parTransId="{320B5E3C-F6FD-42D8-8BA8-0E41E2055E70}" sibTransId="{0CBA1C95-8212-405F-AF56-3D4BFDFFC3F9}"/>
    <dgm:cxn modelId="{CD5068DE-1604-4E12-9C44-9DCEF939EE36}" type="presOf" srcId="{A26CDDAB-3C5B-4FB9-905A-7F446DE84494}" destId="{75CAFF0A-5FDB-4880-B9D2-C42B9A73D340}" srcOrd="0" destOrd="0" presId="urn:microsoft.com/office/officeart/2005/8/layout/radial3"/>
    <dgm:cxn modelId="{CB231665-3BDA-4F5E-8083-287154FA8E3C}" srcId="{A26CDDAB-3C5B-4FB9-905A-7F446DE84494}" destId="{65E3D7C9-9B3D-4530-B233-CA8070BDBDA1}" srcOrd="2" destOrd="0" parTransId="{2887C11E-3A33-45F9-8C01-B4727014C268}" sibTransId="{17B2A3A6-20FE-4B3E-8DB9-7C1CECDA3D87}"/>
    <dgm:cxn modelId="{F07DED70-681C-4C2F-B65C-3D3B203E6BAB}" type="presOf" srcId="{B38CB8FA-933B-45B5-A577-C709E0E6C0C3}" destId="{663116B0-26E7-4B87-82ED-5D4EB9946FAD}" srcOrd="0" destOrd="0" presId="urn:microsoft.com/office/officeart/2005/8/layout/radial3"/>
    <dgm:cxn modelId="{BB1C3C05-CFD8-4F2D-BAC7-D131A63B6CAD}" type="presOf" srcId="{65E3D7C9-9B3D-4530-B233-CA8070BDBDA1}" destId="{7DFC2A44-407F-43B7-BB83-49DF4F943C96}" srcOrd="0" destOrd="0" presId="urn:microsoft.com/office/officeart/2005/8/layout/radial3"/>
    <dgm:cxn modelId="{5161AF3E-0401-499C-9651-BC9CA1D1D8EE}" srcId="{A26CDDAB-3C5B-4FB9-905A-7F446DE84494}" destId="{3385131E-58D5-418C-B241-0D556EF8B432}" srcOrd="3" destOrd="0" parTransId="{DBB6BE6B-5824-4A7A-B003-06E96746CE22}" sibTransId="{87F5C706-1FF8-4900-B466-8007D99D8A1C}"/>
    <dgm:cxn modelId="{A1E52D63-45C9-43CA-95E8-67FDF01C5477}" srcId="{A26CDDAB-3C5B-4FB9-905A-7F446DE84494}" destId="{B38CB8FA-933B-45B5-A577-C709E0E6C0C3}" srcOrd="1" destOrd="0" parTransId="{284A67D3-3D6C-4739-B398-3177293E7C7A}" sibTransId="{5CD0BC39-4BDC-4079-8153-97773789C740}"/>
    <dgm:cxn modelId="{FA4B255F-43BD-4E62-8650-73AE8C5C36F6}" srcId="{A26CDDAB-3C5B-4FB9-905A-7F446DE84494}" destId="{637728E0-B230-438C-BFB3-FAA5A7E94D25}" srcOrd="0" destOrd="0" parTransId="{F7C2A3CE-D0BD-4EA6-A64D-8B9DB580CC51}" sibTransId="{AB5DC51A-F0B3-4D8D-902A-29ACE45D78E1}"/>
    <dgm:cxn modelId="{FE722C08-1BFA-4399-A5D1-F3050880F000}" type="presOf" srcId="{637728E0-B230-438C-BFB3-FAA5A7E94D25}" destId="{1C2926AA-A49C-4D2E-921D-6BD553FCB847}" srcOrd="0" destOrd="0" presId="urn:microsoft.com/office/officeart/2005/8/layout/radial3"/>
    <dgm:cxn modelId="{942CF00B-83B2-43F4-8131-0D8557D1150A}" type="presParOf" srcId="{44F50747-B42B-40DD-B8D9-67DF794535C8}" destId="{0D99F90B-0FCA-40E8-93EF-BA785716E105}" srcOrd="0" destOrd="0" presId="urn:microsoft.com/office/officeart/2005/8/layout/radial3"/>
    <dgm:cxn modelId="{8EEFA43A-A514-4E4A-9B11-3243A8F6F68D}" type="presParOf" srcId="{0D99F90B-0FCA-40E8-93EF-BA785716E105}" destId="{75CAFF0A-5FDB-4880-B9D2-C42B9A73D340}" srcOrd="0" destOrd="0" presId="urn:microsoft.com/office/officeart/2005/8/layout/radial3"/>
    <dgm:cxn modelId="{7E33D598-FAFF-4DC7-81CD-C2482CD56C1A}" type="presParOf" srcId="{0D99F90B-0FCA-40E8-93EF-BA785716E105}" destId="{1C2926AA-A49C-4D2E-921D-6BD553FCB847}" srcOrd="1" destOrd="0" presId="urn:microsoft.com/office/officeart/2005/8/layout/radial3"/>
    <dgm:cxn modelId="{FF764CCD-F68F-4C2F-8D99-7E759C6992CA}" type="presParOf" srcId="{0D99F90B-0FCA-40E8-93EF-BA785716E105}" destId="{663116B0-26E7-4B87-82ED-5D4EB9946FAD}" srcOrd="2" destOrd="0" presId="urn:microsoft.com/office/officeart/2005/8/layout/radial3"/>
    <dgm:cxn modelId="{42E4CDFD-3273-4794-ABC6-95C57557B107}" type="presParOf" srcId="{0D99F90B-0FCA-40E8-93EF-BA785716E105}" destId="{7DFC2A44-407F-43B7-BB83-49DF4F943C96}" srcOrd="3" destOrd="0" presId="urn:microsoft.com/office/officeart/2005/8/layout/radial3"/>
    <dgm:cxn modelId="{9E6136D2-3A96-4DC9-9041-5F232AA3A881}" type="presParOf" srcId="{0D99F90B-0FCA-40E8-93EF-BA785716E105}" destId="{67B7C50D-40FC-4437-9869-95067677A3A8}" srcOrd="4" destOrd="0" presId="urn:microsoft.com/office/officeart/2005/8/layout/radial3"/>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5CA1C32-0A75-4BE6-A286-5AF5D42D18D7}" type="datetimeFigureOut">
              <a:rPr lang="en-US" smtClean="0"/>
              <a:pPr/>
              <a:t>4/6/2020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F989161-2E08-41B3-80B9-72E8CEAF703E}"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5606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A1C32-0A75-4BE6-A286-5AF5D42D18D7}"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89161-2E08-41B3-80B9-72E8CEAF703E}" type="slidenum">
              <a:rPr lang="en-US" smtClean="0"/>
              <a:pPr/>
              <a:t>‹#›</a:t>
            </a:fld>
            <a:endParaRPr lang="en-US"/>
          </a:p>
        </p:txBody>
      </p:sp>
    </p:spTree>
    <p:extLst>
      <p:ext uri="{BB962C8B-B14F-4D97-AF65-F5344CB8AC3E}">
        <p14:creationId xmlns="" xmlns:p14="http://schemas.microsoft.com/office/powerpoint/2010/main" val="207723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A1C32-0A75-4BE6-A286-5AF5D42D18D7}"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89161-2E08-41B3-80B9-72E8CEAF703E}"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84223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A1C32-0A75-4BE6-A286-5AF5D42D18D7}"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89161-2E08-41B3-80B9-72E8CEAF703E}"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51218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A1C32-0A75-4BE6-A286-5AF5D42D18D7}"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89161-2E08-41B3-80B9-72E8CEAF703E}" type="slidenum">
              <a:rPr lang="en-US" smtClean="0"/>
              <a:pPr/>
              <a:t>‹#›</a:t>
            </a:fld>
            <a:endParaRPr lang="en-US"/>
          </a:p>
        </p:txBody>
      </p:sp>
    </p:spTree>
    <p:extLst>
      <p:ext uri="{BB962C8B-B14F-4D97-AF65-F5344CB8AC3E}">
        <p14:creationId xmlns="" xmlns:p14="http://schemas.microsoft.com/office/powerpoint/2010/main" val="1341067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A1C32-0A75-4BE6-A286-5AF5D42D18D7}"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89161-2E08-41B3-80B9-72E8CEAF703E}"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747332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A1C32-0A75-4BE6-A286-5AF5D42D18D7}"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89161-2E08-41B3-80B9-72E8CEAF703E}"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94871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CA1C32-0A75-4BE6-A286-5AF5D42D18D7}"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89161-2E08-41B3-80B9-72E8CEAF703E}"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48962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CA1C32-0A75-4BE6-A286-5AF5D42D18D7}"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89161-2E08-41B3-80B9-72E8CEAF703E}"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8176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CA1C32-0A75-4BE6-A286-5AF5D42D18D7}"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89161-2E08-41B3-80B9-72E8CEAF703E}" type="slidenum">
              <a:rPr lang="en-US" smtClean="0"/>
              <a:pPr/>
              <a:t>‹#›</a:t>
            </a:fld>
            <a:endParaRPr lang="en-US"/>
          </a:p>
        </p:txBody>
      </p:sp>
    </p:spTree>
    <p:extLst>
      <p:ext uri="{BB962C8B-B14F-4D97-AF65-F5344CB8AC3E}">
        <p14:creationId xmlns="" xmlns:p14="http://schemas.microsoft.com/office/powerpoint/2010/main" val="141445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A1C32-0A75-4BE6-A286-5AF5D42D18D7}"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89161-2E08-41B3-80B9-72E8CEAF703E}"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3093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CA1C32-0A75-4BE6-A286-5AF5D42D18D7}"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89161-2E08-41B3-80B9-72E8CEAF703E}" type="slidenum">
              <a:rPr lang="en-US" smtClean="0"/>
              <a:pPr/>
              <a:t>‹#›</a:t>
            </a:fld>
            <a:endParaRPr lang="en-US"/>
          </a:p>
        </p:txBody>
      </p:sp>
    </p:spTree>
    <p:extLst>
      <p:ext uri="{BB962C8B-B14F-4D97-AF65-F5344CB8AC3E}">
        <p14:creationId xmlns="" xmlns:p14="http://schemas.microsoft.com/office/powerpoint/2010/main" val="322765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CA1C32-0A75-4BE6-A286-5AF5D42D18D7}" type="datetimeFigureOut">
              <a:rPr lang="en-US" smtClean="0"/>
              <a:pPr/>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989161-2E08-41B3-80B9-72E8CEAF703E}"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6414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CA1C32-0A75-4BE6-A286-5AF5D42D18D7}" type="datetimeFigureOut">
              <a:rPr lang="en-US" smtClean="0"/>
              <a:pPr/>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989161-2E08-41B3-80B9-72E8CEAF703E}"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7019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A1C32-0A75-4BE6-A286-5AF5D42D18D7}" type="datetimeFigureOut">
              <a:rPr lang="en-US" smtClean="0"/>
              <a:pPr/>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989161-2E08-41B3-80B9-72E8CEAF703E}" type="slidenum">
              <a:rPr lang="en-US" smtClean="0"/>
              <a:pPr/>
              <a:t>‹#›</a:t>
            </a:fld>
            <a:endParaRPr lang="en-US"/>
          </a:p>
        </p:txBody>
      </p:sp>
    </p:spTree>
    <p:extLst>
      <p:ext uri="{BB962C8B-B14F-4D97-AF65-F5344CB8AC3E}">
        <p14:creationId xmlns="" xmlns:p14="http://schemas.microsoft.com/office/powerpoint/2010/main" val="224783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A1C32-0A75-4BE6-A286-5AF5D42D18D7}"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89161-2E08-41B3-80B9-72E8CEAF703E}"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54394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A1C32-0A75-4BE6-A286-5AF5D42D18D7}"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89161-2E08-41B3-80B9-72E8CEAF703E}" type="slidenum">
              <a:rPr lang="en-US" smtClean="0"/>
              <a:pPr/>
              <a:t>‹#›</a:t>
            </a:fld>
            <a:endParaRPr lang="en-US"/>
          </a:p>
        </p:txBody>
      </p:sp>
    </p:spTree>
    <p:extLst>
      <p:ext uri="{BB962C8B-B14F-4D97-AF65-F5344CB8AC3E}">
        <p14:creationId xmlns="" xmlns:p14="http://schemas.microsoft.com/office/powerpoint/2010/main" val="381289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CA1C32-0A75-4BE6-A286-5AF5D42D18D7}" type="datetimeFigureOut">
              <a:rPr lang="en-US" smtClean="0"/>
              <a:pPr/>
              <a:t>4/6/2020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F989161-2E08-41B3-80B9-72E8CEAF703E}" type="slidenum">
              <a:rPr lang="en-US" smtClean="0"/>
              <a:pPr/>
              <a:t>‹#›</a:t>
            </a:fld>
            <a:endParaRPr lang="en-US"/>
          </a:p>
        </p:txBody>
      </p:sp>
    </p:spTree>
    <p:extLst>
      <p:ext uri="{BB962C8B-B14F-4D97-AF65-F5344CB8AC3E}">
        <p14:creationId xmlns="" xmlns:p14="http://schemas.microsoft.com/office/powerpoint/2010/main" val="29962817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in/imgres?start=100&amp;sa=X&amp;biw=1024&amp;bih=665&amp;tbm=isch&amp;tbnid=nXk1wXi0xY4UgM:&amp;imgrefurl=http://www.geopoliticalmonitor.com/the-origins-of-the-maoist-movement-in-india-4871/&amp;docid=R3DR_WZVxH41pM&amp;imgurl=http://geopoliticalmonitor.com/dyn/images/5/4535.jpg&amp;w=325&amp;h=293&amp;ei=QganUpo0yKyUBbmZgWg&amp;zoom=1&amp;ved=1t:3588,r:34,s:100,i:10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Politics of Contemporary Nepal: The Post Monarchy Phase</a:t>
            </a:r>
            <a:endParaRPr lang="en-US" sz="3200" dirty="0"/>
          </a:p>
        </p:txBody>
      </p:sp>
      <p:sp>
        <p:nvSpPr>
          <p:cNvPr id="3" name="Subtitle 2"/>
          <p:cNvSpPr>
            <a:spLocks noGrp="1"/>
          </p:cNvSpPr>
          <p:nvPr>
            <p:ph type="subTitle" idx="1"/>
          </p:nvPr>
        </p:nvSpPr>
        <p:spPr/>
        <p:txBody>
          <a:bodyPr>
            <a:normAutofit fontScale="25000" lnSpcReduction="20000"/>
          </a:bodyPr>
          <a:lstStyle/>
          <a:p>
            <a:r>
              <a:rPr lang="en-US" sz="4400" b="1" dirty="0" smtClean="0"/>
              <a:t>For MA 4</a:t>
            </a:r>
            <a:r>
              <a:rPr lang="en-US" sz="4400" b="1" baseline="30000" dirty="0" smtClean="0"/>
              <a:t>th</a:t>
            </a:r>
            <a:r>
              <a:rPr lang="en-US" sz="4400" b="1" dirty="0" smtClean="0"/>
              <a:t> Semester (Dept. of Political Science)</a:t>
            </a:r>
          </a:p>
          <a:p>
            <a:r>
              <a:rPr lang="en-US" sz="4400" b="1" dirty="0" smtClean="0"/>
              <a:t>Course No. PLS 405 (SPSA)</a:t>
            </a:r>
          </a:p>
          <a:p>
            <a:r>
              <a:rPr lang="en-US" sz="4400" b="1" dirty="0" smtClean="0"/>
              <a:t>Topic -3</a:t>
            </a:r>
          </a:p>
          <a:p>
            <a:endParaRPr lang="en-US" sz="4400" b="1" dirty="0" smtClean="0"/>
          </a:p>
          <a:p>
            <a:r>
              <a:rPr lang="en-US" sz="4400" b="1" dirty="0" smtClean="0"/>
              <a:t>Prepared By: Dr. </a:t>
            </a:r>
            <a:r>
              <a:rPr lang="en-US" sz="4400" b="1" dirty="0" err="1" smtClean="0"/>
              <a:t>Eyasin</a:t>
            </a:r>
            <a:r>
              <a:rPr lang="en-US" sz="4400" b="1" dirty="0" smtClean="0"/>
              <a:t> Khan</a:t>
            </a:r>
          </a:p>
          <a:p>
            <a:r>
              <a:rPr lang="en-US" sz="4400" b="1" dirty="0" smtClean="0"/>
              <a:t>Assistant Professor, Dept. of Political Science</a:t>
            </a:r>
          </a:p>
          <a:p>
            <a:endParaRPr lang="en-US" dirty="0"/>
          </a:p>
        </p:txBody>
      </p:sp>
    </p:spTree>
    <p:extLst>
      <p:ext uri="{BB962C8B-B14F-4D97-AF65-F5344CB8AC3E}">
        <p14:creationId xmlns="" xmlns:p14="http://schemas.microsoft.com/office/powerpoint/2010/main" val="2561467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2012 – Prime Minister </a:t>
            </a:r>
            <a:r>
              <a:rPr lang="en-US" dirty="0" err="1"/>
              <a:t>Bhattari</a:t>
            </a:r>
            <a:r>
              <a:rPr lang="en-US" dirty="0"/>
              <a:t> dissolves parliament, calls elections after politicians miss a final deadline to agree on a new </a:t>
            </a:r>
            <a:r>
              <a:rPr lang="en-US" dirty="0" smtClean="0"/>
              <a:t>constitution.</a:t>
            </a:r>
          </a:p>
          <a:p>
            <a:pPr algn="just"/>
            <a:r>
              <a:rPr lang="en-US" dirty="0" smtClean="0"/>
              <a:t>2013 </a:t>
            </a:r>
            <a:r>
              <a:rPr lang="en-US" dirty="0"/>
              <a:t>– Chief justice </a:t>
            </a:r>
            <a:r>
              <a:rPr lang="en-US" dirty="0" err="1"/>
              <a:t>Khil</a:t>
            </a:r>
            <a:r>
              <a:rPr lang="en-US" dirty="0"/>
              <a:t> Raj </a:t>
            </a:r>
            <a:r>
              <a:rPr lang="en-US" dirty="0" err="1"/>
              <a:t>Regmi</a:t>
            </a:r>
            <a:r>
              <a:rPr lang="en-US" dirty="0"/>
              <a:t> is appointed head of an interim unity government.</a:t>
            </a:r>
            <a:br>
              <a:rPr lang="en-US" dirty="0"/>
            </a:br>
            <a:r>
              <a:rPr lang="en-US" dirty="0"/>
              <a:t>Supreme Court suspends government’s plan to set up a South Africa like (after end of apartheid) Truth and Reconciliation Commission to investigate civil war crimes, stating concerns it could allow </a:t>
            </a:r>
            <a:r>
              <a:rPr lang="en-US" dirty="0" smtClean="0"/>
              <a:t>reprieves </a:t>
            </a:r>
            <a:r>
              <a:rPr lang="en-US" dirty="0"/>
              <a:t>for major crimes.</a:t>
            </a:r>
            <a:br>
              <a:rPr lang="en-US" dirty="0"/>
            </a:br>
            <a:r>
              <a:rPr lang="en-US" dirty="0"/>
              <a:t>Elections take place after which political deadlock takes place as no party wins a </a:t>
            </a:r>
            <a:r>
              <a:rPr lang="en-US" dirty="0" smtClean="0"/>
              <a:t>majority.</a:t>
            </a:r>
          </a:p>
          <a:p>
            <a:pPr algn="just"/>
            <a:r>
              <a:rPr lang="en-US" dirty="0" smtClean="0"/>
              <a:t>2014 </a:t>
            </a:r>
            <a:r>
              <a:rPr lang="en-US" dirty="0"/>
              <a:t>– Sushil </a:t>
            </a:r>
            <a:r>
              <a:rPr lang="en-US" dirty="0" err="1"/>
              <a:t>Koirala</a:t>
            </a:r>
            <a:r>
              <a:rPr lang="en-US" dirty="0"/>
              <a:t>, the leader of the Nepali Congress, is elected as prime minister after securing coalition </a:t>
            </a:r>
            <a:r>
              <a:rPr lang="en-US" dirty="0" smtClean="0"/>
              <a:t>support.</a:t>
            </a:r>
          </a:p>
          <a:p>
            <a:pPr algn="just"/>
            <a:r>
              <a:rPr lang="en-US" dirty="0" smtClean="0"/>
              <a:t>2015 </a:t>
            </a:r>
            <a:r>
              <a:rPr lang="en-US" dirty="0"/>
              <a:t>– Government sets up commissions to probe war crimes committed during the Maoist rebellion. Police fire teargas and water cannons at thousands of opposition followers dissenting against parliamentary vote planned on a disputed new national constitution.</a:t>
            </a:r>
          </a:p>
        </p:txBody>
      </p:sp>
    </p:spTree>
    <p:extLst>
      <p:ext uri="{BB962C8B-B14F-4D97-AF65-F5344CB8AC3E}">
        <p14:creationId xmlns="" xmlns:p14="http://schemas.microsoft.com/office/powerpoint/2010/main" val="4094889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By 2015, the new constitution had been promulgated and Nepal became “a federal democratic republic striving towards democratic socialism.”</a:t>
            </a:r>
          </a:p>
          <a:p>
            <a:pPr algn="just"/>
            <a:r>
              <a:rPr lang="en-US" dirty="0" smtClean="0"/>
              <a:t>In 2017, a series of elections were held according to the new constitution, which established Nepal Communist Party (NCP) [formally united after the election] as the ruling party at the federal level as well as six of the seven provinces, Nepali Congress as the only significant opposition in federal and provincial levels, while the </a:t>
            </a:r>
            <a:r>
              <a:rPr lang="en-US" dirty="0" err="1" smtClean="0"/>
              <a:t>Madhesi</a:t>
            </a:r>
            <a:r>
              <a:rPr lang="en-US" dirty="0" smtClean="0"/>
              <a:t> coalition formed the provincial government in Province No. 2, but boasts negligible presence in the rest of the country.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Issues</a:t>
            </a:r>
            <a:endParaRPr lang="en-US" dirty="0"/>
          </a:p>
        </p:txBody>
      </p:sp>
      <p:graphicFrame>
        <p:nvGraphicFramePr>
          <p:cNvPr id="4" name="Content Placeholder 3"/>
          <p:cNvGraphicFramePr>
            <a:graphicFrameLocks noGrp="1"/>
          </p:cNvGraphicFramePr>
          <p:nvPr>
            <p:ph idx="1"/>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latin typeface="Bernard MT Condensed" pitchFamily="18" charset="0"/>
              </a:rPr>
              <a:t>Maoist Movement in Nepal: Implications for India</a:t>
            </a:r>
            <a:br>
              <a:rPr lang="en-US" b="1" dirty="0" smtClean="0">
                <a:solidFill>
                  <a:srgbClr val="FF0000"/>
                </a:solidFill>
                <a:latin typeface="Bernard MT Condensed" pitchFamily="18" charset="0"/>
              </a:rPr>
            </a:b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The political transformation of Nepal since 1990’s has been very unique. It was an evolution through revolution, a compromise for change with continuity. </a:t>
            </a:r>
          </a:p>
          <a:p>
            <a:pPr algn="just"/>
            <a:r>
              <a:rPr lang="en-US" dirty="0" smtClean="0"/>
              <a:t>Despite the difference in size, population, resources and economy there are numerous causes which bring India and Nepal close to each other and also pull them apart.  </a:t>
            </a:r>
          </a:p>
          <a:p>
            <a:pPr algn="just"/>
            <a:r>
              <a:rPr lang="en-US" dirty="0" smtClean="0"/>
              <a:t> The 1950 Treaty of Peace and Friendship as well as other economic treaties on trade and transit manifest the structure of Indo-Nepal relations.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Maoist Movement in Nepal</a:t>
            </a:r>
            <a:endParaRPr lang="en-US" dirty="0"/>
          </a:p>
        </p:txBody>
      </p:sp>
      <p:sp>
        <p:nvSpPr>
          <p:cNvPr id="3" name="Content Placeholder 2"/>
          <p:cNvSpPr>
            <a:spLocks noGrp="1"/>
          </p:cNvSpPr>
          <p:nvPr>
            <p:ph idx="1"/>
          </p:nvPr>
        </p:nvSpPr>
        <p:spPr/>
        <p:txBody>
          <a:bodyPr/>
          <a:lstStyle/>
          <a:p>
            <a:r>
              <a:rPr lang="en-US" dirty="0" smtClean="0"/>
              <a:t>Social Factors;</a:t>
            </a:r>
          </a:p>
          <a:p>
            <a:r>
              <a:rPr lang="en-US" dirty="0" smtClean="0"/>
              <a:t>Economic Factors;</a:t>
            </a:r>
          </a:p>
          <a:p>
            <a:r>
              <a:rPr lang="en-US" dirty="0" smtClean="0"/>
              <a:t> Political Factors; and</a:t>
            </a:r>
          </a:p>
          <a:p>
            <a:r>
              <a:rPr lang="en-US" dirty="0" smtClean="0"/>
              <a:t> Psychological Factors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of Maoist Movement in Nepal</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
            </a:r>
            <a:br>
              <a:rPr lang="en-US" dirty="0" smtClean="0"/>
            </a:br>
            <a:r>
              <a:rPr lang="en-US" dirty="0" smtClean="0"/>
              <a:t>The Maoist movement in Nepal is undoubtedly one of the most successful revolutions in the present world history.</a:t>
            </a:r>
          </a:p>
          <a:p>
            <a:r>
              <a:rPr lang="en-US" dirty="0" smtClean="0"/>
              <a:t>The situation unfolding in Nepal has also </a:t>
            </a:r>
            <a:r>
              <a:rPr lang="en-US" dirty="0" err="1" smtClean="0"/>
              <a:t>favoured</a:t>
            </a:r>
            <a:r>
              <a:rPr lang="en-US" dirty="0" smtClean="0"/>
              <a:t> to its growth as well as violent activities.</a:t>
            </a:r>
          </a:p>
          <a:p>
            <a:r>
              <a:rPr lang="en-US" dirty="0" err="1" smtClean="0"/>
              <a:t>Prachanda</a:t>
            </a:r>
            <a:r>
              <a:rPr lang="en-US" dirty="0" smtClean="0"/>
              <a:t> Path</a:t>
            </a:r>
          </a:p>
          <a:p>
            <a:r>
              <a:rPr lang="en-US" dirty="0" smtClean="0"/>
              <a:t>Final victory with Seven Party alliance in 2006</a:t>
            </a:r>
            <a:r>
              <a:rPr lang="en-US" dirty="0" smtClean="0">
                <a:solidFill>
                  <a:srgbClr val="7030A0"/>
                </a:solidFill>
              </a:rPr>
              <a:t> </a:t>
            </a:r>
          </a:p>
          <a:p>
            <a:r>
              <a:rPr lang="en-US" dirty="0" smtClean="0"/>
              <a:t>There were many issues involved in Maoist insurgency in Nepal and its causes and consequences</a:t>
            </a:r>
            <a:r>
              <a:rPr lang="en-US" b="1" dirty="0" smtClean="0"/>
              <a:t>.</a:t>
            </a:r>
            <a:r>
              <a:rPr lang="en-US" dirty="0" smtClean="0"/>
              <a:t> In short term basis, Nepal has succeeded in entering into a democratic process in the absence of monarchy; but what is required on a long-term basis is to introduce fundamental, social, political and economic reforms; otherwise, Maoist conflict will give rise to further conflicts. </a:t>
            </a:r>
          </a:p>
          <a:p>
            <a:endParaRPr lang="en-US" dirty="0" smtClean="0">
              <a:solidFill>
                <a:srgbClr val="7030A0"/>
              </a:solidFill>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 for India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New Delhi’s claim that the Maoist problem in Nepal is spilling over to India, posing a great security threat has gained international attention. </a:t>
            </a:r>
          </a:p>
          <a:p>
            <a:r>
              <a:rPr lang="en-US" dirty="0" smtClean="0"/>
              <a:t>For India, the major concern has been the links between the Indian and Nepalese Maoists.</a:t>
            </a:r>
          </a:p>
          <a:p>
            <a:pPr algn="just"/>
            <a:r>
              <a:rPr lang="en-US" dirty="0" smtClean="0"/>
              <a:t>India’s policies should be long term, people-centric and based on building economic capacities and human resource potential. </a:t>
            </a:r>
          </a:p>
          <a:p>
            <a:r>
              <a:rPr lang="en-US" dirty="0" smtClean="0"/>
              <a:t>Indo-China relations and ‘buffer-status of Nepal’.</a:t>
            </a:r>
          </a:p>
          <a:p>
            <a:pPr algn="just"/>
            <a:r>
              <a:rPr lang="en-US" dirty="0" smtClean="0"/>
              <a:t>To some extent the final victory of Nepalese Maoist also inspired Indian Maoist though the leading Indian Maoists group thinks that the Nepalese Maoist deviated from their ideology and strategy to some degree. </a:t>
            </a:r>
          </a:p>
          <a:p>
            <a:r>
              <a:rPr lang="en-US" dirty="0" smtClean="0"/>
              <a:t> Chicken Neck and </a:t>
            </a:r>
            <a:r>
              <a:rPr lang="en-US" dirty="0" err="1" smtClean="0"/>
              <a:t>Gorkha</a:t>
            </a:r>
            <a:r>
              <a:rPr lang="en-US" dirty="0" smtClean="0"/>
              <a:t> connected concept  also affects the relationship between two countries.</a:t>
            </a:r>
          </a:p>
          <a:p>
            <a:pPr algn="just"/>
            <a:r>
              <a:rPr lang="en-US" dirty="0" smtClean="0"/>
              <a:t>India and Nepal seems to have experienced all kind of shades which a bilateral relationship can witness – Friendship, Doubt, trust, concealed antagonism, open distrust, helplessness, mutual appreciation etc.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encrypted-tbn1.gstatic.com/images?q=tbn:ANd9GcTp5rjActfWrtGYxGius8mDs-bZefDWbscnuOdP-YlDcVogoOR1tQ">
            <a:hlinkClick r:id="rId2"/>
          </p:cNvPr>
          <p:cNvPicPr>
            <a:picLocks noGrp="1"/>
          </p:cNvPicPr>
          <p:nvPr>
            <p:ph idx="1"/>
          </p:nvPr>
        </p:nvPicPr>
        <p:blipFill>
          <a:blip r:embed="rId3" cstate="print"/>
          <a:srcRect/>
          <a:stretch>
            <a:fillRect/>
          </a:stretch>
        </p:blipFill>
        <p:spPr bwMode="auto">
          <a:xfrm>
            <a:off x="2743200" y="1322363"/>
            <a:ext cx="6203852" cy="4797083"/>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err="1" smtClean="0"/>
              <a:t>Loktantra</a:t>
            </a:r>
            <a:r>
              <a:rPr lang="en-US" dirty="0" smtClean="0"/>
              <a:t>/Jana </a:t>
            </a:r>
            <a:r>
              <a:rPr lang="en-US" dirty="0" err="1" smtClean="0"/>
              <a:t>Andolon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pPr algn="just"/>
            <a:endParaRPr lang="en-US" dirty="0" smtClean="0"/>
          </a:p>
          <a:p>
            <a:pPr algn="just"/>
            <a:r>
              <a:rPr lang="en-US" dirty="0" smtClean="0"/>
              <a:t>On 22 November 2005, the Seven Party Alliance (SPA) of parliamentary parties and the Communist Party of Nepal (Maoist) agreed on a historic and unprecedented 12-point memorandum of understanding (MOU) for peace and democracy.  Against the backdrop of the historical sufferings of the Nepali people and the enormous human cost of the last ten years of violent conflict, the MOU, which proposes a peaceful transition through an elected constituent assembly, created an acceptable formula for a united movement for democracy. As per the 12-point MOU, the SPA called for a protest movement, and the Communist Party of Nepal (Maoist) supported it.</a:t>
            </a:r>
          </a:p>
          <a:p>
            <a:pPr algn="just"/>
            <a:r>
              <a:rPr lang="en-US" dirty="0" smtClean="0"/>
              <a:t> This led to a countrywide uprising called the </a:t>
            </a:r>
            <a:r>
              <a:rPr lang="en-US" dirty="0" err="1" smtClean="0"/>
              <a:t>Loktantra</a:t>
            </a:r>
            <a:r>
              <a:rPr lang="en-US" dirty="0" smtClean="0"/>
              <a:t> </a:t>
            </a:r>
            <a:r>
              <a:rPr lang="en-US" dirty="0" err="1" smtClean="0"/>
              <a:t>Andolon</a:t>
            </a:r>
            <a:r>
              <a:rPr lang="en-US" dirty="0" smtClean="0"/>
              <a:t> that started in April 2006. All political forces including civil society and professional </a:t>
            </a:r>
            <a:r>
              <a:rPr lang="en-US" dirty="0" err="1" smtClean="0"/>
              <a:t>organisations</a:t>
            </a:r>
            <a:r>
              <a:rPr lang="en-US" dirty="0" smtClean="0"/>
              <a:t> actively stimulated the people. This resulted in massive and spontaneous demonstrations and rallies held across Nepal against King </a:t>
            </a:r>
            <a:r>
              <a:rPr lang="en-US" dirty="0" err="1" smtClean="0"/>
              <a:t>Gyanendra’s</a:t>
            </a:r>
            <a:r>
              <a:rPr lang="en-US" dirty="0" smtClean="0"/>
              <a:t> autocratic rule.</a:t>
            </a:r>
            <a:br>
              <a:rPr lang="en-US" dirty="0" smtClean="0"/>
            </a:br>
            <a:endParaRPr lang="en-US" dirty="0" smtClean="0"/>
          </a:p>
          <a:p>
            <a:pPr algn="just"/>
            <a:r>
              <a:rPr lang="en-US" dirty="0" smtClean="0"/>
              <a:t>fault lines between the key leaders, namely, </a:t>
            </a:r>
            <a:r>
              <a:rPr lang="en-US" dirty="0" err="1" smtClean="0"/>
              <a:t>Pushpa</a:t>
            </a:r>
            <a:r>
              <a:rPr lang="en-US" dirty="0" smtClean="0"/>
              <a:t> </a:t>
            </a:r>
            <a:r>
              <a:rPr lang="en-US" dirty="0" err="1" smtClean="0"/>
              <a:t>Kamal</a:t>
            </a:r>
            <a:r>
              <a:rPr lang="en-US" dirty="0" smtClean="0"/>
              <a:t> </a:t>
            </a:r>
            <a:r>
              <a:rPr lang="en-US" dirty="0" err="1" smtClean="0"/>
              <a:t>Dahal</a:t>
            </a:r>
            <a:r>
              <a:rPr lang="en-US" dirty="0" smtClean="0"/>
              <a:t> “</a:t>
            </a:r>
            <a:r>
              <a:rPr lang="en-US" dirty="0" err="1" smtClean="0"/>
              <a:t>Prachanda</a:t>
            </a:r>
            <a:r>
              <a:rPr lang="en-US" dirty="0" smtClean="0"/>
              <a:t>,”( Hero of the insurgency) Dr </a:t>
            </a:r>
            <a:r>
              <a:rPr lang="en-US" dirty="0" err="1" smtClean="0"/>
              <a:t>Baburam</a:t>
            </a:r>
            <a:r>
              <a:rPr lang="en-US" dirty="0" smtClean="0"/>
              <a:t> </a:t>
            </a:r>
            <a:r>
              <a:rPr lang="en-US" dirty="0" err="1" smtClean="0"/>
              <a:t>Bhattarai</a:t>
            </a:r>
            <a:r>
              <a:rPr lang="en-US" dirty="0" smtClean="0"/>
              <a:t>(pro Indian liberal leader), and Mohan </a:t>
            </a:r>
            <a:r>
              <a:rPr lang="en-US" dirty="0" err="1" smtClean="0"/>
              <a:t>Vaidya</a:t>
            </a:r>
            <a:r>
              <a:rPr lang="en-US" dirty="0" smtClean="0"/>
              <a:t> “</a:t>
            </a:r>
            <a:r>
              <a:rPr lang="en-US" dirty="0" err="1" smtClean="0"/>
              <a:t>Kiran</a:t>
            </a:r>
            <a:r>
              <a:rPr lang="en-US" dirty="0" smtClean="0"/>
              <a:t>,”(Extremist leader) were visible distinctly as the political discourse unfolded after the Jana </a:t>
            </a:r>
            <a:r>
              <a:rPr lang="en-US" dirty="0" err="1" smtClean="0"/>
              <a:t>Andolan</a:t>
            </a:r>
            <a:r>
              <a:rPr lang="en-US" dirty="0" smtClean="0"/>
              <a:t> II.</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Abolition of Monarchy</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 December 23, 2007 an agreement  was made for the monarchy to be abolished. </a:t>
            </a:r>
          </a:p>
          <a:p>
            <a:pPr algn="just"/>
            <a:r>
              <a:rPr lang="en-US" dirty="0" smtClean="0"/>
              <a:t>The country, formerly the world’s only Hindu nation, has been on a slow and turbulent march toward a complete political overhaul, following nearly 240 years of monarchic rule. </a:t>
            </a:r>
          </a:p>
          <a:p>
            <a:pPr algn="just"/>
            <a:r>
              <a:rPr lang="en-US" dirty="0" smtClean="0"/>
              <a:t>Over the last two months of 2017, Millions  of Nepali citizens voted in a historic two-phase legislative election—the first since the abolition of its monarchy—for representation in the country’s national and provincial parliaments, with an earlier, local phase of elections that took place last spring. The result has made history for one of the world’s youngest republics.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625601" y="990601"/>
            <a:ext cx="8989065"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err="1" smtClean="0"/>
              <a:t>Madhesi</a:t>
            </a:r>
            <a:r>
              <a:rPr lang="en-US" dirty="0" smtClean="0"/>
              <a:t> Movement</a:t>
            </a:r>
            <a:br>
              <a:rPr lang="en-US" dirty="0" smtClean="0"/>
            </a:br>
            <a:endParaRPr lang="en-US" dirty="0"/>
          </a:p>
        </p:txBody>
      </p:sp>
      <p:sp>
        <p:nvSpPr>
          <p:cNvPr id="3" name="Content Placeholder 2"/>
          <p:cNvSpPr>
            <a:spLocks noGrp="1"/>
          </p:cNvSpPr>
          <p:nvPr>
            <p:ph idx="1"/>
          </p:nvPr>
        </p:nvSpPr>
        <p:spPr/>
        <p:txBody>
          <a:bodyPr/>
          <a:lstStyle/>
          <a:p>
            <a:r>
              <a:rPr lang="en-US" dirty="0" err="1" smtClean="0"/>
              <a:t>Madhesi</a:t>
            </a:r>
            <a:r>
              <a:rPr lang="en-US" dirty="0" smtClean="0"/>
              <a:t> Movement I (2007): demand for federalism </a:t>
            </a:r>
            <a:r>
              <a:rPr lang="en-US" dirty="0" smtClean="0"/>
              <a:t>led </a:t>
            </a:r>
            <a:r>
              <a:rPr lang="en-US" dirty="0" smtClean="0"/>
              <a:t>by </a:t>
            </a:r>
            <a:r>
              <a:rPr lang="en-US" dirty="0" err="1" smtClean="0"/>
              <a:t>Upendra</a:t>
            </a:r>
            <a:r>
              <a:rPr lang="en-US" dirty="0" smtClean="0"/>
              <a:t> </a:t>
            </a:r>
            <a:r>
              <a:rPr lang="en-US" dirty="0" err="1" smtClean="0"/>
              <a:t>Jadav</a:t>
            </a:r>
            <a:r>
              <a:rPr lang="en-US" dirty="0" smtClean="0"/>
              <a:t> under the banner of   the </a:t>
            </a:r>
            <a:r>
              <a:rPr lang="en-US" dirty="0" err="1" smtClean="0"/>
              <a:t>Madhesi</a:t>
            </a:r>
            <a:r>
              <a:rPr lang="en-US" dirty="0" smtClean="0"/>
              <a:t> </a:t>
            </a:r>
            <a:r>
              <a:rPr lang="en-US" dirty="0" err="1" smtClean="0"/>
              <a:t>Janaadhikar</a:t>
            </a:r>
            <a:r>
              <a:rPr lang="en-US" dirty="0" smtClean="0"/>
              <a:t> Forum-Nepal </a:t>
            </a:r>
          </a:p>
          <a:p>
            <a:pPr algn="just"/>
            <a:r>
              <a:rPr lang="en-US" dirty="0" err="1" smtClean="0"/>
              <a:t>Madhesi</a:t>
            </a:r>
            <a:r>
              <a:rPr lang="en-US" dirty="0" smtClean="0"/>
              <a:t> Movement II (2008): demand for federalism, proportional representation and population-based election constituency </a:t>
            </a:r>
            <a:r>
              <a:rPr lang="en-US" dirty="0" smtClean="0"/>
              <a:t>led </a:t>
            </a:r>
            <a:r>
              <a:rPr lang="en-US" dirty="0" smtClean="0"/>
              <a:t>by </a:t>
            </a:r>
            <a:r>
              <a:rPr lang="en-US" dirty="0" err="1" smtClean="0"/>
              <a:t>Rajendra</a:t>
            </a:r>
            <a:r>
              <a:rPr lang="en-US" dirty="0" smtClean="0"/>
              <a:t> </a:t>
            </a:r>
            <a:r>
              <a:rPr lang="en-US" dirty="0" err="1" smtClean="0"/>
              <a:t>Mahato</a:t>
            </a:r>
            <a:r>
              <a:rPr lang="en-US" dirty="0" smtClean="0"/>
              <a:t> under the joint  banner of   the </a:t>
            </a:r>
            <a:r>
              <a:rPr lang="en-US" dirty="0" err="1" smtClean="0"/>
              <a:t>Madhesi</a:t>
            </a:r>
            <a:r>
              <a:rPr lang="en-US" dirty="0" smtClean="0"/>
              <a:t> </a:t>
            </a:r>
            <a:r>
              <a:rPr lang="en-US" dirty="0" err="1" smtClean="0"/>
              <a:t>Janaadhikar</a:t>
            </a:r>
            <a:r>
              <a:rPr lang="en-US" dirty="0" smtClean="0"/>
              <a:t> Forum-Nepal, </a:t>
            </a:r>
            <a:r>
              <a:rPr lang="en-US" dirty="0" err="1" smtClean="0"/>
              <a:t>Terai</a:t>
            </a:r>
            <a:r>
              <a:rPr lang="en-US" dirty="0" smtClean="0"/>
              <a:t> </a:t>
            </a:r>
            <a:r>
              <a:rPr lang="en-US" dirty="0" err="1" smtClean="0"/>
              <a:t>Madhes</a:t>
            </a:r>
            <a:r>
              <a:rPr lang="en-US" dirty="0" smtClean="0"/>
              <a:t> </a:t>
            </a:r>
            <a:r>
              <a:rPr lang="en-US" dirty="0" err="1" smtClean="0"/>
              <a:t>Loktantrik</a:t>
            </a:r>
            <a:r>
              <a:rPr lang="en-US" dirty="0" smtClean="0"/>
              <a:t> Party and </a:t>
            </a:r>
            <a:r>
              <a:rPr lang="en-US" dirty="0" err="1" smtClean="0"/>
              <a:t>Sadbhawana</a:t>
            </a:r>
            <a:r>
              <a:rPr lang="en-US" dirty="0" smtClean="0"/>
              <a:t> Party. </a:t>
            </a:r>
          </a:p>
          <a:p>
            <a:pPr algn="just"/>
            <a:r>
              <a:rPr lang="en-US" dirty="0" err="1" smtClean="0"/>
              <a:t>Madhesi</a:t>
            </a:r>
            <a:r>
              <a:rPr lang="en-US" dirty="0" smtClean="0"/>
              <a:t> </a:t>
            </a:r>
            <a:r>
              <a:rPr lang="en-US" dirty="0" err="1" smtClean="0"/>
              <a:t>Moveemnt</a:t>
            </a:r>
            <a:r>
              <a:rPr lang="en-US" dirty="0" smtClean="0"/>
              <a:t> III (2015): Demand for dignity, equal rights and opportunity  </a:t>
            </a:r>
            <a:r>
              <a:rPr lang="en-US" smtClean="0"/>
              <a:t>and   </a:t>
            </a:r>
            <a:r>
              <a:rPr lang="en-US" smtClean="0"/>
              <a:t>recognition of  </a:t>
            </a:r>
            <a:r>
              <a:rPr lang="en-US" dirty="0" smtClean="0"/>
              <a:t>the separate identity of </a:t>
            </a:r>
            <a:r>
              <a:rPr lang="en-US" dirty="0" err="1" smtClean="0"/>
              <a:t>Madhesi</a:t>
            </a:r>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a:spLocks noGrp="1"/>
          </p:cNvSpPr>
          <p:nvPr>
            <p:ph type="title"/>
          </p:nvPr>
        </p:nvSpPr>
        <p:spPr/>
        <p:txBody>
          <a:bodyPr>
            <a:normAutofit/>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Readings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B.C. </a:t>
            </a:r>
            <a:r>
              <a:rPr lang="en-US" dirty="0" err="1" smtClean="0"/>
              <a:t>Upreti</a:t>
            </a:r>
            <a:r>
              <a:rPr lang="en-US" dirty="0" smtClean="0"/>
              <a:t> and </a:t>
            </a:r>
            <a:r>
              <a:rPr lang="en-US" dirty="0" err="1" smtClean="0"/>
              <a:t>Uddhab</a:t>
            </a:r>
            <a:r>
              <a:rPr lang="en-US" dirty="0" smtClean="0"/>
              <a:t> pd. </a:t>
            </a:r>
            <a:r>
              <a:rPr lang="en-US" dirty="0" err="1" smtClean="0"/>
              <a:t>Pyakurel</a:t>
            </a:r>
            <a:r>
              <a:rPr lang="en-US" dirty="0" smtClean="0"/>
              <a:t> (eds.) [2012] </a:t>
            </a:r>
            <a:r>
              <a:rPr lang="en-US" i="1" dirty="0" smtClean="0"/>
              <a:t>Contemporary Nepal</a:t>
            </a:r>
            <a:r>
              <a:rPr lang="en-US" dirty="0" smtClean="0"/>
              <a:t>, </a:t>
            </a:r>
            <a:r>
              <a:rPr lang="en-US" dirty="0" err="1" smtClean="0"/>
              <a:t>Kalinga</a:t>
            </a:r>
            <a:r>
              <a:rPr lang="en-US" dirty="0" smtClean="0"/>
              <a:t> Publications.</a:t>
            </a:r>
          </a:p>
          <a:p>
            <a:r>
              <a:rPr lang="en-US" dirty="0" err="1" smtClean="0"/>
              <a:t>Dilip</a:t>
            </a:r>
            <a:r>
              <a:rPr lang="en-US" dirty="0" smtClean="0"/>
              <a:t> Ram </a:t>
            </a:r>
            <a:r>
              <a:rPr lang="en-US" dirty="0" err="1" smtClean="0"/>
              <a:t>Dahal</a:t>
            </a:r>
            <a:r>
              <a:rPr lang="en-US" dirty="0" smtClean="0"/>
              <a:t>, </a:t>
            </a:r>
            <a:r>
              <a:rPr lang="en-US" dirty="0" err="1" smtClean="0"/>
              <a:t>Laya</a:t>
            </a:r>
            <a:r>
              <a:rPr lang="en-US" dirty="0" smtClean="0"/>
              <a:t> Prasad </a:t>
            </a:r>
            <a:r>
              <a:rPr lang="en-US" dirty="0" err="1" smtClean="0"/>
              <a:t>Uprety</a:t>
            </a:r>
            <a:r>
              <a:rPr lang="en-US" dirty="0" smtClean="0"/>
              <a:t> and </a:t>
            </a:r>
            <a:r>
              <a:rPr lang="en-US" dirty="0" err="1" smtClean="0"/>
              <a:t>Bipin</a:t>
            </a:r>
            <a:r>
              <a:rPr lang="en-US" dirty="0" smtClean="0"/>
              <a:t> Kumar </a:t>
            </a:r>
            <a:r>
              <a:rPr lang="en-US" dirty="0" err="1" smtClean="0"/>
              <a:t>Acharya</a:t>
            </a:r>
            <a:r>
              <a:rPr lang="en-US" dirty="0" smtClean="0"/>
              <a:t> (eds.) [2018] </a:t>
            </a:r>
            <a:r>
              <a:rPr lang="en-US" i="1" dirty="0" smtClean="0"/>
              <a:t>Current Dynamics of Transforming Nepal</a:t>
            </a:r>
            <a:r>
              <a:rPr lang="en-US" dirty="0" smtClean="0"/>
              <a:t>, Adroit Publishers</a:t>
            </a:r>
          </a:p>
          <a:p>
            <a:r>
              <a:rPr lang="en-US" dirty="0" err="1" smtClean="0"/>
              <a:t>Ganga</a:t>
            </a:r>
            <a:r>
              <a:rPr lang="en-US" dirty="0" smtClean="0"/>
              <a:t> B. </a:t>
            </a:r>
            <a:r>
              <a:rPr lang="en-US" dirty="0" err="1" smtClean="0"/>
              <a:t>Thapa</a:t>
            </a:r>
            <a:r>
              <a:rPr lang="en-US" dirty="0" smtClean="0"/>
              <a:t> and Jan Sharma (2009) “From Insurgency to Democracy: The Challenges of Peace and Democracy-Building in Nepal” </a:t>
            </a:r>
            <a:r>
              <a:rPr lang="en-US" i="1" dirty="0" smtClean="0"/>
              <a:t>International Political Science Review</a:t>
            </a:r>
            <a:r>
              <a:rPr lang="en-US" dirty="0" smtClean="0"/>
              <a:t>, Vol. 30, No. 2</a:t>
            </a:r>
          </a:p>
          <a:p>
            <a:r>
              <a:rPr lang="en-US" dirty="0" err="1" smtClean="0"/>
              <a:t>Sangeeta</a:t>
            </a:r>
            <a:r>
              <a:rPr lang="en-US" dirty="0" smtClean="0"/>
              <a:t> </a:t>
            </a:r>
            <a:r>
              <a:rPr lang="en-US" dirty="0" err="1" smtClean="0"/>
              <a:t>Thapliyal</a:t>
            </a:r>
            <a:r>
              <a:rPr lang="en-US" dirty="0" smtClean="0"/>
              <a:t> (2006) “Nepal At the Political Crossroads: Options for India” </a:t>
            </a:r>
            <a:r>
              <a:rPr lang="en-US" i="1" dirty="0" smtClean="0"/>
              <a:t>South Asian Survey</a:t>
            </a:r>
            <a:r>
              <a:rPr lang="en-US" dirty="0" smtClean="0"/>
              <a:t>, Sage Publication, New Delhi. </a:t>
            </a:r>
          </a:p>
          <a:p>
            <a:r>
              <a:rPr lang="en-US" dirty="0" err="1" smtClean="0"/>
              <a:t>Jeevan</a:t>
            </a:r>
            <a:r>
              <a:rPr lang="en-US" dirty="0" smtClean="0"/>
              <a:t> Raj Sharma (2010) “On State Reconstruction in Nepal” </a:t>
            </a:r>
            <a:r>
              <a:rPr lang="en-US" i="1" dirty="0" smtClean="0"/>
              <a:t>Economic and Political Weekly</a:t>
            </a:r>
            <a:r>
              <a:rPr lang="en-US" dirty="0" smtClean="0"/>
              <a:t>, Vol.45, No. 4.</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5" name="Content Placeholder 4"/>
          <p:cNvSpPr>
            <a:spLocks noGrp="1"/>
          </p:cNvSpPr>
          <p:nvPr>
            <p:ph idx="1"/>
          </p:nvPr>
        </p:nvSpPr>
        <p:spPr/>
        <p:txBody>
          <a:bodyPr/>
          <a:lstStyle/>
          <a:p>
            <a:endParaRPr lang="en-US" dirty="0" smtClean="0"/>
          </a:p>
          <a:p>
            <a:pPr>
              <a:buNone/>
            </a:pPr>
            <a:endParaRPr lang="en-US" dirty="0" smtClean="0"/>
          </a:p>
        </p:txBody>
      </p:sp>
      <p:pic>
        <p:nvPicPr>
          <p:cNvPr id="6" name="Picture 2"/>
          <p:cNvPicPr>
            <a:picLocks noChangeAspect="1" noChangeArrowheads="1"/>
          </p:cNvPicPr>
          <p:nvPr/>
        </p:nvPicPr>
        <p:blipFill>
          <a:blip r:embed="rId2" cstate="print"/>
          <a:srcRect/>
          <a:stretch>
            <a:fillRect/>
          </a:stretch>
        </p:blipFill>
        <p:spPr bwMode="auto">
          <a:xfrm>
            <a:off x="2591581" y="1968305"/>
            <a:ext cx="6908800" cy="37338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Development of Nepal</a:t>
            </a:r>
            <a:endParaRPr lang="en-US" dirty="0"/>
          </a:p>
        </p:txBody>
      </p:sp>
      <p:sp>
        <p:nvSpPr>
          <p:cNvPr id="3" name="Content Placeholder 2"/>
          <p:cNvSpPr>
            <a:spLocks noGrp="1"/>
          </p:cNvSpPr>
          <p:nvPr>
            <p:ph idx="1"/>
          </p:nvPr>
        </p:nvSpPr>
        <p:spPr/>
        <p:txBody>
          <a:bodyPr>
            <a:normAutofit fontScale="92500" lnSpcReduction="10000"/>
          </a:bodyPr>
          <a:lstStyle/>
          <a:p>
            <a:r>
              <a:rPr lang="en-US" dirty="0"/>
              <a:t>1768-90 – Shah Dynasty begins after </a:t>
            </a:r>
            <a:r>
              <a:rPr lang="en-US" dirty="0" err="1"/>
              <a:t>Prithvi</a:t>
            </a:r>
            <a:r>
              <a:rPr lang="en-US" dirty="0"/>
              <a:t> Narayan Shah conquers Kathmandu and lays foundations for a unified kingdom of Nepal. The Shah Dynasty lasts until 2008</a:t>
            </a:r>
            <a:r>
              <a:rPr lang="en-US" dirty="0" smtClean="0"/>
              <a:t>.</a:t>
            </a:r>
          </a:p>
          <a:p>
            <a:r>
              <a:rPr lang="en-US" dirty="0" smtClean="0"/>
              <a:t>1846 </a:t>
            </a:r>
            <a:r>
              <a:rPr lang="en-US" dirty="0"/>
              <a:t>– Rana Dynasty begins rule in Nepal from 1846-1951 when Jang Bahadur Rana takes over as prime minister and establishes hereditary rule of the Ranas as prime ministers which lasts for over a century. Shah Kings are reduced to figureheads with no authority</a:t>
            </a:r>
            <a:r>
              <a:rPr lang="en-US" dirty="0" smtClean="0"/>
              <a:t>.</a:t>
            </a:r>
          </a:p>
          <a:p>
            <a:r>
              <a:rPr lang="en-US" dirty="0" smtClean="0"/>
              <a:t>1946 </a:t>
            </a:r>
            <a:r>
              <a:rPr lang="en-US" dirty="0"/>
              <a:t>– The Nepali Congress Party is established.</a:t>
            </a:r>
            <a:br>
              <a:rPr lang="en-US" dirty="0"/>
            </a:br>
            <a:endParaRPr lang="en-US" dirty="0"/>
          </a:p>
        </p:txBody>
      </p:sp>
    </p:spTree>
    <p:extLst>
      <p:ext uri="{BB962C8B-B14F-4D97-AF65-F5344CB8AC3E}">
        <p14:creationId xmlns="" xmlns:p14="http://schemas.microsoft.com/office/powerpoint/2010/main" val="1632747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fontScale="85000" lnSpcReduction="10000"/>
          </a:bodyPr>
          <a:lstStyle/>
          <a:p>
            <a:r>
              <a:rPr lang="en-US" dirty="0"/>
              <a:t>1948 – Nepal’s first-ever constitution is promulgated</a:t>
            </a:r>
            <a:r>
              <a:rPr lang="en-US" dirty="0" smtClean="0"/>
              <a:t>.</a:t>
            </a:r>
          </a:p>
          <a:p>
            <a:pPr algn="just"/>
            <a:r>
              <a:rPr lang="en-US" dirty="0" smtClean="0"/>
              <a:t>1950 </a:t>
            </a:r>
            <a:r>
              <a:rPr lang="en-US" dirty="0"/>
              <a:t>– King </a:t>
            </a:r>
            <a:r>
              <a:rPr lang="en-US" dirty="0" err="1"/>
              <a:t>Tribhuvan</a:t>
            </a:r>
            <a:r>
              <a:rPr lang="en-US" dirty="0"/>
              <a:t> (from Shah Dynasty) seeks asylum in India after falling out with the Ranas, who incriminate him in a plot against them. Ranas install </a:t>
            </a:r>
            <a:r>
              <a:rPr lang="en-US" dirty="0" err="1"/>
              <a:t>Gyanendra</a:t>
            </a:r>
            <a:r>
              <a:rPr lang="en-US" dirty="0"/>
              <a:t>, then a toddler, as king</a:t>
            </a:r>
            <a:r>
              <a:rPr lang="en-US" dirty="0" smtClean="0"/>
              <a:t>.</a:t>
            </a:r>
          </a:p>
          <a:p>
            <a:pPr algn="just"/>
            <a:r>
              <a:rPr lang="en-US" dirty="0"/>
              <a:t>1951 – King </a:t>
            </a:r>
            <a:r>
              <a:rPr lang="en-US" dirty="0" err="1"/>
              <a:t>Tribhuvan</a:t>
            </a:r>
            <a:r>
              <a:rPr lang="en-US" dirty="0"/>
              <a:t> is restored to the throne and the monarchy once again becomes a key centre of control. Rana rule ends and Nepalese Congress Party forms </a:t>
            </a:r>
            <a:r>
              <a:rPr lang="en-US" dirty="0" smtClean="0"/>
              <a:t>government.</a:t>
            </a:r>
          </a:p>
          <a:p>
            <a:r>
              <a:rPr lang="en-US" dirty="0" smtClean="0"/>
              <a:t>1955 </a:t>
            </a:r>
            <a:r>
              <a:rPr lang="en-US" dirty="0"/>
              <a:t>– King </a:t>
            </a:r>
            <a:r>
              <a:rPr lang="en-US" dirty="0" err="1"/>
              <a:t>Tribhuvan</a:t>
            </a:r>
            <a:r>
              <a:rPr lang="en-US" dirty="0"/>
              <a:t> dies and is succeeded by King </a:t>
            </a:r>
            <a:r>
              <a:rPr lang="en-US" dirty="0" err="1" smtClean="0"/>
              <a:t>Mahendra</a:t>
            </a:r>
            <a:r>
              <a:rPr lang="en-US" dirty="0" smtClean="0"/>
              <a:t>.</a:t>
            </a:r>
          </a:p>
          <a:p>
            <a:r>
              <a:rPr lang="en-US" dirty="0" smtClean="0"/>
              <a:t>1959 </a:t>
            </a:r>
            <a:r>
              <a:rPr lang="en-US" dirty="0"/>
              <a:t>– New constitution is promulgated, first-ever general elections take place. Nepali Congress party gains outright majority.</a:t>
            </a:r>
          </a:p>
          <a:p>
            <a:endParaRPr lang="en-US" dirty="0"/>
          </a:p>
        </p:txBody>
      </p:sp>
    </p:spTree>
    <p:extLst>
      <p:ext uri="{BB962C8B-B14F-4D97-AF65-F5344CB8AC3E}">
        <p14:creationId xmlns="" xmlns:p14="http://schemas.microsoft.com/office/powerpoint/2010/main" val="389017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r>
              <a:rPr lang="en-US" dirty="0"/>
              <a:t>1960 – King </a:t>
            </a:r>
            <a:r>
              <a:rPr lang="en-US" dirty="0" err="1"/>
              <a:t>Mahendra</a:t>
            </a:r>
            <a:r>
              <a:rPr lang="en-US" dirty="0"/>
              <a:t> bans all political parties, parliament and </a:t>
            </a:r>
            <a:r>
              <a:rPr lang="en-US" dirty="0" smtClean="0"/>
              <a:t>constitution.</a:t>
            </a:r>
          </a:p>
          <a:p>
            <a:r>
              <a:rPr lang="en-US" dirty="0" smtClean="0"/>
              <a:t>1972 </a:t>
            </a:r>
            <a:r>
              <a:rPr lang="en-US" dirty="0"/>
              <a:t>– </a:t>
            </a:r>
            <a:r>
              <a:rPr lang="en-US" dirty="0" err="1"/>
              <a:t>Mahendra</a:t>
            </a:r>
            <a:r>
              <a:rPr lang="en-US" dirty="0"/>
              <a:t> dies. He is succeeded by his son King </a:t>
            </a:r>
            <a:r>
              <a:rPr lang="en-US" dirty="0" err="1" smtClean="0"/>
              <a:t>Birendra</a:t>
            </a:r>
            <a:r>
              <a:rPr lang="en-US" dirty="0" smtClean="0"/>
              <a:t>.</a:t>
            </a:r>
          </a:p>
          <a:p>
            <a:r>
              <a:rPr lang="en-US" dirty="0" smtClean="0"/>
              <a:t>1990 </a:t>
            </a:r>
            <a:r>
              <a:rPr lang="en-US" dirty="0"/>
              <a:t>– King </a:t>
            </a:r>
            <a:r>
              <a:rPr lang="en-US" dirty="0" err="1"/>
              <a:t>Birendra</a:t>
            </a:r>
            <a:r>
              <a:rPr lang="en-US" dirty="0"/>
              <a:t>, under pressure from the pro-democracy movement, lifts ban on political parties. King announces a new constitution forming a democracy under a constitutional </a:t>
            </a:r>
            <a:r>
              <a:rPr lang="en-US" dirty="0" smtClean="0"/>
              <a:t>monarchy.</a:t>
            </a:r>
          </a:p>
          <a:p>
            <a:r>
              <a:rPr lang="en-US" dirty="0" smtClean="0"/>
              <a:t>1991 </a:t>
            </a:r>
            <a:r>
              <a:rPr lang="en-US" dirty="0"/>
              <a:t>– Nepali Congress Party wins first ever democratic elections. G.P. </a:t>
            </a:r>
            <a:r>
              <a:rPr lang="en-US" dirty="0" err="1"/>
              <a:t>Koirala</a:t>
            </a:r>
            <a:r>
              <a:rPr lang="en-US" dirty="0"/>
              <a:t> becomes premier.</a:t>
            </a:r>
          </a:p>
        </p:txBody>
      </p:sp>
    </p:spTree>
    <p:extLst>
      <p:ext uri="{BB962C8B-B14F-4D97-AF65-F5344CB8AC3E}">
        <p14:creationId xmlns="" xmlns:p14="http://schemas.microsoft.com/office/powerpoint/2010/main" val="1879365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lnSpcReduction="10000"/>
          </a:bodyPr>
          <a:lstStyle/>
          <a:p>
            <a:r>
              <a:rPr lang="en-US" dirty="0"/>
              <a:t>1996 – Maoists launch an armed struggle to try to tumble the monarchy</a:t>
            </a:r>
            <a:r>
              <a:rPr lang="en-US" dirty="0" smtClean="0"/>
              <a:t>. </a:t>
            </a:r>
          </a:p>
          <a:p>
            <a:pPr algn="just"/>
            <a:r>
              <a:rPr lang="en-US" dirty="0" smtClean="0"/>
              <a:t>2001- </a:t>
            </a:r>
            <a:r>
              <a:rPr lang="en-US" dirty="0"/>
              <a:t>King </a:t>
            </a:r>
            <a:r>
              <a:rPr lang="en-US" dirty="0" err="1"/>
              <a:t>Birendra</a:t>
            </a:r>
            <a:r>
              <a:rPr lang="en-US" dirty="0"/>
              <a:t> and most members of the royal family are killed by then crown prince </a:t>
            </a:r>
            <a:r>
              <a:rPr lang="en-US" dirty="0" err="1"/>
              <a:t>Dipendra</a:t>
            </a:r>
            <a:r>
              <a:rPr lang="en-US" dirty="0"/>
              <a:t>, who also dies after the shoot-out. Prince </a:t>
            </a:r>
            <a:r>
              <a:rPr lang="en-US" dirty="0" err="1"/>
              <a:t>Gyanendra</a:t>
            </a:r>
            <a:r>
              <a:rPr lang="en-US" dirty="0"/>
              <a:t> becomes king. Maoist rebels step up </a:t>
            </a:r>
            <a:r>
              <a:rPr lang="en-US" dirty="0" smtClean="0"/>
              <a:t>violence.</a:t>
            </a:r>
          </a:p>
          <a:p>
            <a:pPr algn="just"/>
            <a:r>
              <a:rPr lang="en-US" dirty="0" smtClean="0"/>
              <a:t>2002 </a:t>
            </a:r>
            <a:r>
              <a:rPr lang="en-US" dirty="0"/>
              <a:t>– Parliament dissolved, fresh elections called amidst political confrontation over extending the state of </a:t>
            </a:r>
            <a:r>
              <a:rPr lang="en-US" dirty="0" smtClean="0"/>
              <a:t>emergency.</a:t>
            </a:r>
          </a:p>
          <a:p>
            <a:r>
              <a:rPr lang="en-US" dirty="0" smtClean="0"/>
              <a:t>2003 </a:t>
            </a:r>
            <a:r>
              <a:rPr lang="en-US" dirty="0"/>
              <a:t>– Rebels, government declare truce. Rebels pull out of peace talks later in the year.</a:t>
            </a:r>
          </a:p>
        </p:txBody>
      </p:sp>
    </p:spTree>
    <p:extLst>
      <p:ext uri="{BB962C8B-B14F-4D97-AF65-F5344CB8AC3E}">
        <p14:creationId xmlns="" xmlns:p14="http://schemas.microsoft.com/office/powerpoint/2010/main" val="1099492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fontScale="70000" lnSpcReduction="20000"/>
          </a:bodyPr>
          <a:lstStyle/>
          <a:p>
            <a:r>
              <a:rPr lang="en-US" dirty="0"/>
              <a:t>2005 – King </a:t>
            </a:r>
            <a:r>
              <a:rPr lang="en-US" dirty="0" err="1"/>
              <a:t>Gyanendra</a:t>
            </a:r>
            <a:r>
              <a:rPr lang="en-US" dirty="0"/>
              <a:t> takes absolute power, assumes direct control to crush the Maoists and declares an emergency lifting it after 3 months under international pressure</a:t>
            </a:r>
            <a:r>
              <a:rPr lang="en-US" dirty="0" smtClean="0"/>
              <a:t>. </a:t>
            </a:r>
          </a:p>
          <a:p>
            <a:pPr algn="just"/>
            <a:r>
              <a:rPr lang="en-US" dirty="0" smtClean="0"/>
              <a:t>2006 </a:t>
            </a:r>
            <a:r>
              <a:rPr lang="en-US" dirty="0"/>
              <a:t>– King </a:t>
            </a:r>
            <a:r>
              <a:rPr lang="en-US" dirty="0" err="1"/>
              <a:t>Gyanendra</a:t>
            </a:r>
            <a:r>
              <a:rPr lang="en-US" dirty="0"/>
              <a:t> gives up absolute power after widespread protests. G.P. </a:t>
            </a:r>
            <a:r>
              <a:rPr lang="en-US" dirty="0" err="1"/>
              <a:t>Koirala</a:t>
            </a:r>
            <a:r>
              <a:rPr lang="en-US" dirty="0"/>
              <a:t>, sworn in as prime minister begins talks with rebels and signs a peace deal with rebel chief </a:t>
            </a:r>
            <a:r>
              <a:rPr lang="en-US" dirty="0" err="1"/>
              <a:t>Prachanda</a:t>
            </a:r>
            <a:r>
              <a:rPr lang="en-US" dirty="0"/>
              <a:t>, ending a war that resulted in death of more than 13,000 </a:t>
            </a:r>
            <a:r>
              <a:rPr lang="en-US" dirty="0" smtClean="0"/>
              <a:t>people.</a:t>
            </a:r>
          </a:p>
          <a:p>
            <a:pPr algn="just"/>
            <a:r>
              <a:rPr lang="en-US" dirty="0" smtClean="0"/>
              <a:t>2007 </a:t>
            </a:r>
            <a:r>
              <a:rPr lang="en-US" dirty="0"/>
              <a:t>– Uprising begins in the ethnic minorities (</a:t>
            </a:r>
            <a:r>
              <a:rPr lang="en-US" dirty="0" err="1"/>
              <a:t>Madhesi</a:t>
            </a:r>
            <a:r>
              <a:rPr lang="en-US" dirty="0"/>
              <a:t> population) in southern plains of Nepal in </a:t>
            </a:r>
            <a:r>
              <a:rPr lang="en-US" dirty="0" err="1"/>
              <a:t>favour</a:t>
            </a:r>
            <a:r>
              <a:rPr lang="en-US" dirty="0"/>
              <a:t> of inclusion of federal system, new delimitation of electoral constituencies in constitution and greater inclusion of </a:t>
            </a:r>
            <a:r>
              <a:rPr lang="en-US" dirty="0" err="1"/>
              <a:t>Madhesis</a:t>
            </a:r>
            <a:r>
              <a:rPr lang="en-US" dirty="0"/>
              <a:t> in all government bodies and formation of autonomous </a:t>
            </a:r>
            <a:r>
              <a:rPr lang="en-US" dirty="0" err="1"/>
              <a:t>Madhesi</a:t>
            </a:r>
            <a:r>
              <a:rPr lang="en-US" dirty="0"/>
              <a:t> </a:t>
            </a:r>
            <a:r>
              <a:rPr lang="en-US" dirty="0" smtClean="0"/>
              <a:t>state.</a:t>
            </a:r>
          </a:p>
          <a:p>
            <a:pPr algn="just"/>
            <a:r>
              <a:rPr lang="en-US" dirty="0" smtClean="0"/>
              <a:t>2008 </a:t>
            </a:r>
            <a:r>
              <a:rPr lang="en-US" dirty="0"/>
              <a:t>– </a:t>
            </a:r>
            <a:r>
              <a:rPr lang="en-US" dirty="0" err="1"/>
              <a:t>Nepalis</a:t>
            </a:r>
            <a:r>
              <a:rPr lang="en-US" dirty="0"/>
              <a:t> vote in historic constituent assembly elections in which Maoists emerge as the largest political party. Monarchy abolished in Nepal with it becoming a republic. Ram </a:t>
            </a:r>
            <a:r>
              <a:rPr lang="en-US" dirty="0" err="1"/>
              <a:t>Baran</a:t>
            </a:r>
            <a:r>
              <a:rPr lang="en-US" dirty="0"/>
              <a:t> Yadav becomes Nepal’s first president and Maoist leader </a:t>
            </a:r>
            <a:r>
              <a:rPr lang="en-US" dirty="0" err="1"/>
              <a:t>Prachanda</a:t>
            </a:r>
            <a:r>
              <a:rPr lang="en-US" dirty="0"/>
              <a:t> becomes Prime Minister of coalition government.</a:t>
            </a:r>
          </a:p>
        </p:txBody>
      </p:sp>
    </p:spTree>
    <p:extLst>
      <p:ext uri="{BB962C8B-B14F-4D97-AF65-F5344CB8AC3E}">
        <p14:creationId xmlns="" xmlns:p14="http://schemas.microsoft.com/office/powerpoint/2010/main" val="2392544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2009 – Prime Minister </a:t>
            </a:r>
            <a:r>
              <a:rPr lang="en-US" dirty="0" err="1"/>
              <a:t>Prachanda</a:t>
            </a:r>
            <a:r>
              <a:rPr lang="en-US" dirty="0"/>
              <a:t> resigns with Maoists leaving government after other parties oppose integration of former rebel fighters into national army. Communist leader </a:t>
            </a:r>
            <a:r>
              <a:rPr lang="en-US" dirty="0" err="1"/>
              <a:t>Madhav</a:t>
            </a:r>
            <a:r>
              <a:rPr lang="en-US" dirty="0"/>
              <a:t> Kumar named new Prime Minister</a:t>
            </a:r>
            <a:r>
              <a:rPr lang="en-US" dirty="0" smtClean="0"/>
              <a:t>. </a:t>
            </a:r>
          </a:p>
          <a:p>
            <a:pPr algn="just"/>
            <a:r>
              <a:rPr lang="en-US" dirty="0" smtClean="0"/>
              <a:t>2010 </a:t>
            </a:r>
            <a:r>
              <a:rPr lang="en-US" dirty="0"/>
              <a:t>– Governing coalition and Maoist opposition extend timeline for drafting of new constitution to May 2011. Prime Minister </a:t>
            </a:r>
            <a:r>
              <a:rPr lang="en-US" dirty="0" err="1"/>
              <a:t>Madhav</a:t>
            </a:r>
            <a:r>
              <a:rPr lang="en-US" dirty="0"/>
              <a:t> Kumar quits under Maoist </a:t>
            </a:r>
            <a:r>
              <a:rPr lang="en-US" dirty="0" smtClean="0"/>
              <a:t>pressure.</a:t>
            </a:r>
          </a:p>
          <a:p>
            <a:pPr algn="just"/>
            <a:r>
              <a:rPr lang="en-US" dirty="0" smtClean="0"/>
              <a:t>2011 </a:t>
            </a:r>
            <a:r>
              <a:rPr lang="en-US" dirty="0"/>
              <a:t>– </a:t>
            </a:r>
            <a:r>
              <a:rPr lang="en-US" dirty="0" err="1"/>
              <a:t>Jhalnath</a:t>
            </a:r>
            <a:r>
              <a:rPr lang="en-US" dirty="0"/>
              <a:t> </a:t>
            </a:r>
            <a:r>
              <a:rPr lang="en-US" dirty="0" err="1"/>
              <a:t>Khanal</a:t>
            </a:r>
            <a:r>
              <a:rPr lang="en-US" dirty="0"/>
              <a:t> elected premier, ending a seven-month stalemate during which Nepal had no effective government. </a:t>
            </a:r>
            <a:r>
              <a:rPr lang="en-US" dirty="0" err="1"/>
              <a:t>Jhalnath</a:t>
            </a:r>
            <a:r>
              <a:rPr lang="en-US" dirty="0"/>
              <a:t> </a:t>
            </a:r>
            <a:r>
              <a:rPr lang="en-US" dirty="0" err="1"/>
              <a:t>Khanal</a:t>
            </a:r>
            <a:r>
              <a:rPr lang="en-US" dirty="0"/>
              <a:t> resigns after government fails to reach compromise with opposition on new constitution and fate of former Maoist </a:t>
            </a:r>
            <a:r>
              <a:rPr lang="en-US" dirty="0" smtClean="0"/>
              <a:t>fighters.</a:t>
            </a:r>
          </a:p>
          <a:p>
            <a:pPr algn="just"/>
            <a:r>
              <a:rPr lang="en-US" dirty="0" smtClean="0"/>
              <a:t>Parliament </a:t>
            </a:r>
            <a:r>
              <a:rPr lang="en-US" dirty="0"/>
              <a:t>elects the Maoist party’s </a:t>
            </a:r>
            <a:r>
              <a:rPr lang="en-US" dirty="0" err="1"/>
              <a:t>Baburam</a:t>
            </a:r>
            <a:r>
              <a:rPr lang="en-US" dirty="0"/>
              <a:t> </a:t>
            </a:r>
            <a:r>
              <a:rPr lang="en-US" dirty="0" err="1"/>
              <a:t>Bhattari</a:t>
            </a:r>
            <a:r>
              <a:rPr lang="en-US" dirty="0"/>
              <a:t> as prime minister. He </a:t>
            </a:r>
            <a:r>
              <a:rPr lang="en-US" dirty="0" smtClean="0"/>
              <a:t>promises </a:t>
            </a:r>
            <a:r>
              <a:rPr lang="en-US" dirty="0"/>
              <a:t>to put together a cross-party consensus over the new constitution and the Maoist fighters conundrum.</a:t>
            </a:r>
          </a:p>
        </p:txBody>
      </p:sp>
    </p:spTree>
    <p:extLst>
      <p:ext uri="{BB962C8B-B14F-4D97-AF65-F5344CB8AC3E}">
        <p14:creationId xmlns="" xmlns:p14="http://schemas.microsoft.com/office/powerpoint/2010/main" val="35082793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241</TotalTime>
  <Words>1518</Words>
  <Application>Microsoft Office PowerPoint</Application>
  <PresentationFormat>Custom</PresentationFormat>
  <Paragraphs>100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Organic</vt:lpstr>
      <vt:lpstr>Politics of Contemporary Nepal: The Post Monarchy Phase</vt:lpstr>
      <vt:lpstr>Slide 2</vt:lpstr>
      <vt:lpstr> </vt:lpstr>
      <vt:lpstr>Political Development of Nepal</vt:lpstr>
      <vt:lpstr>Continued</vt:lpstr>
      <vt:lpstr>Continued</vt:lpstr>
      <vt:lpstr>Continued</vt:lpstr>
      <vt:lpstr>Continued</vt:lpstr>
      <vt:lpstr>Continued</vt:lpstr>
      <vt:lpstr>Continued</vt:lpstr>
      <vt:lpstr>Continued</vt:lpstr>
      <vt:lpstr>Basic Issues</vt:lpstr>
      <vt:lpstr>Maoist Movement in Nepal: Implications for India </vt:lpstr>
      <vt:lpstr>Causes of Maoist Movement in Nepal</vt:lpstr>
      <vt:lpstr>Consequences of Maoist Movement in Nepal </vt:lpstr>
      <vt:lpstr>Implication for India</vt:lpstr>
      <vt:lpstr>Slide 17</vt:lpstr>
      <vt:lpstr>Loktantra/Jana Andolon </vt:lpstr>
      <vt:lpstr>Abolition of Monarchy </vt:lpstr>
      <vt:lpstr>Madhesi Movement </vt:lpstr>
      <vt:lpstr>Slide 21</vt:lpstr>
      <vt:lpstr>Suggested Readings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Eyasin</dc:creator>
  <cp:lastModifiedBy>EYASIN</cp:lastModifiedBy>
  <cp:revision>57</cp:revision>
  <dcterms:created xsi:type="dcterms:W3CDTF">2017-03-08T00:03:07Z</dcterms:created>
  <dcterms:modified xsi:type="dcterms:W3CDTF">2020-04-06T15:38:39Z</dcterms:modified>
</cp:coreProperties>
</file>