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8" r:id="rId3"/>
    <p:sldId id="260" r:id="rId4"/>
    <p:sldId id="261" r:id="rId5"/>
    <p:sldId id="281" r:id="rId6"/>
    <p:sldId id="282" r:id="rId7"/>
    <p:sldId id="283" r:id="rId8"/>
    <p:sldId id="284" r:id="rId9"/>
    <p:sldId id="285" r:id="rId10"/>
    <p:sldId id="268" r:id="rId11"/>
    <p:sldId id="269" r:id="rId12"/>
    <p:sldId id="270" r:id="rId13"/>
    <p:sldId id="274" r:id="rId14"/>
    <p:sldId id="286" r:id="rId15"/>
    <p:sldId id="293" r:id="rId16"/>
    <p:sldId id="287" r:id="rId17"/>
    <p:sldId id="292" r:id="rId18"/>
    <p:sldId id="288" r:id="rId19"/>
    <p:sldId id="295" r:id="rId20"/>
    <p:sldId id="296" r:id="rId21"/>
    <p:sldId id="297" r:id="rId22"/>
    <p:sldId id="290" r:id="rId23"/>
    <p:sldId id="291" r:id="rId24"/>
    <p:sldId id="294" r:id="rId25"/>
    <p:sldId id="277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62000"/>
            <a:ext cx="7772400" cy="106680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C00000"/>
                </a:solidFill>
              </a:rPr>
              <a:t>8085 Microprocessor Architecture 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&amp;</a:t>
            </a:r>
            <a:br>
              <a:rPr lang="en-US" sz="3600" dirty="0" smtClean="0">
                <a:solidFill>
                  <a:srgbClr val="C00000"/>
                </a:solidFill>
              </a:rPr>
            </a:br>
            <a:r>
              <a:rPr lang="en-US" sz="3600" dirty="0" smtClean="0">
                <a:solidFill>
                  <a:srgbClr val="C00000"/>
                </a:solidFill>
              </a:rPr>
              <a:t>Pin configuration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14600"/>
            <a:ext cx="6400800" cy="4038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tx1"/>
                </a:solidFill>
              </a:rPr>
              <a:t>MCA  1</a:t>
            </a:r>
            <a:r>
              <a:rPr lang="en-US" sz="2800" baseline="30000" dirty="0" smtClean="0">
                <a:solidFill>
                  <a:schemeClr val="tx1"/>
                </a:solidFill>
              </a:rPr>
              <a:t>ST</a:t>
            </a:r>
            <a:r>
              <a:rPr lang="en-US" sz="2800" dirty="0" smtClean="0">
                <a:solidFill>
                  <a:schemeClr val="tx1"/>
                </a:solidFill>
              </a:rPr>
              <a:t> YEAR 2</a:t>
            </a:r>
            <a:r>
              <a:rPr lang="en-US" sz="2800" baseline="30000" dirty="0" smtClean="0">
                <a:solidFill>
                  <a:schemeClr val="tx1"/>
                </a:solidFill>
              </a:rPr>
              <a:t>ND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SEMESTER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Paper No. MCA-203</a:t>
            </a:r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Paper name: Microprocessor</a:t>
            </a:r>
            <a:endParaRPr lang="en-US" sz="2800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sz="2400" dirty="0" smtClean="0">
                <a:solidFill>
                  <a:srgbClr val="0070C0"/>
                </a:solidFill>
              </a:rPr>
              <a:t>Dr. </a:t>
            </a:r>
            <a:r>
              <a:rPr lang="en-US" sz="2400" dirty="0" err="1" smtClean="0">
                <a:solidFill>
                  <a:srgbClr val="0070C0"/>
                </a:solidFill>
              </a:rPr>
              <a:t>Utpal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Nandi</a:t>
            </a:r>
            <a:endParaRPr lang="en-US" sz="2400" dirty="0" smtClean="0"/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Dept. of Computer Science</a:t>
            </a:r>
          </a:p>
          <a:p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</a:rPr>
              <a:t>VIDYASAGAR UNIVERSITY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8382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334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1524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cs typeface="Arial" charset="0"/>
              </a:rPr>
              <a:t>An interrupt is a hardware-initiated subroutine CALL.</a:t>
            </a:r>
          </a:p>
          <a:p>
            <a:r>
              <a:rPr lang="en-US" dirty="0" smtClean="0">
                <a:cs typeface="Arial" charset="0"/>
              </a:rPr>
              <a:t>When interrupt pin is activated, an ISR will be called, interrupting the program that is currently executing.</a:t>
            </a:r>
          </a:p>
          <a:p>
            <a:endParaRPr lang="en-US" dirty="0"/>
          </a:p>
        </p:txBody>
      </p:sp>
      <p:graphicFrame>
        <p:nvGraphicFramePr>
          <p:cNvPr id="4" name="Group 53"/>
          <p:cNvGraphicFramePr>
            <a:graphicFrameLocks/>
          </p:cNvGraphicFramePr>
          <p:nvPr/>
        </p:nvGraphicFramePr>
        <p:xfrm>
          <a:off x="533400" y="2895600"/>
          <a:ext cx="8353425" cy="3265490"/>
        </p:xfrm>
        <a:graphic>
          <a:graphicData uri="http://schemas.openxmlformats.org/drawingml/2006/table">
            <a:tbl>
              <a:tblPr/>
              <a:tblGrid>
                <a:gridCol w="4178300"/>
                <a:gridCol w="4175125"/>
              </a:tblGrid>
              <a:tr h="46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Pin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Subroutine Location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TRAP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RST 5.5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002C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RST 6.5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0034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70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RST 7.5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003C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INTR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</a:tr>
              <a:tr h="46702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Note: * the address of the ISR is determined by the external hardware.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505200"/>
          </a:xfrm>
        </p:spPr>
        <p:txBody>
          <a:bodyPr/>
          <a:lstStyle/>
          <a:p>
            <a:r>
              <a:rPr lang="en-US" dirty="0" smtClean="0">
                <a:cs typeface="Arial" charset="0"/>
              </a:rPr>
              <a:t>INTR input is enabled when EI instruction is executed.</a:t>
            </a:r>
          </a:p>
          <a:p>
            <a:r>
              <a:rPr lang="en-US" dirty="0" smtClean="0">
                <a:cs typeface="Arial" charset="0"/>
              </a:rPr>
              <a:t>The status of the RST 7.5, RST 6.5 and RST 5.5 pins are determined by both EI instruction and the condition of the mask bits in the interrupt mask register.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Externally initiated Signals including Interrupt</a:t>
            </a:r>
            <a:endParaRPr lang="en-US" sz="3200" dirty="0"/>
          </a:p>
        </p:txBody>
      </p:sp>
      <p:pic>
        <p:nvPicPr>
          <p:cNvPr id="4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0" y="1304925"/>
            <a:ext cx="3581400" cy="3571875"/>
          </a:xfrm>
          <a:prstGeom prst="rect">
            <a:avLst/>
          </a:prstGeom>
          <a:noFill/>
          <a:ln>
            <a:solidFill>
              <a:srgbClr val="CC0066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28600" y="1828800"/>
            <a:ext cx="4876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RESET  IN’ </a:t>
            </a:r>
            <a:r>
              <a:rPr lang="en-US" dirty="0" smtClean="0"/>
              <a:t>: When the signal on this pin goes low,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program counter is set to zero. 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the buses are tri-sated.</a:t>
            </a:r>
          </a:p>
          <a:p>
            <a:pPr lvl="1">
              <a:buFont typeface="Wingdings" pitchFamily="2" charset="2"/>
              <a:buChar char="ü"/>
            </a:pPr>
            <a:r>
              <a:rPr lang="en-US" dirty="0" smtClean="0"/>
              <a:t>MPU is reset.</a:t>
            </a:r>
          </a:p>
          <a:p>
            <a:endParaRPr lang="en-US" dirty="0" smtClean="0"/>
          </a:p>
          <a:p>
            <a:r>
              <a:rPr lang="en-US" b="1" dirty="0" smtClean="0"/>
              <a:t>RESET  OUT</a:t>
            </a:r>
            <a:r>
              <a:rPr lang="en-US" dirty="0" smtClean="0"/>
              <a:t> : This signal is used to reset other </a:t>
            </a:r>
          </a:p>
          <a:p>
            <a:r>
              <a:rPr lang="en-US" dirty="0" smtClean="0"/>
              <a:t>                        devices.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200" dirty="0" smtClean="0">
                <a:solidFill>
                  <a:srgbClr val="C00000"/>
                </a:solidFill>
              </a:rPr>
              <a:t>Serial I/O ports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The 8085 has two signals to implement the</a:t>
            </a:r>
          </a:p>
          <a:p>
            <a:pPr>
              <a:buNone/>
            </a:pPr>
            <a:r>
              <a:rPr lang="en-US" dirty="0" smtClean="0"/>
              <a:t>serial transmission: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SID</a:t>
            </a:r>
            <a:r>
              <a:rPr lang="en-US" sz="2800" dirty="0" smtClean="0"/>
              <a:t>: Serial Input Data</a:t>
            </a:r>
          </a:p>
          <a:p>
            <a:pPr lvl="2">
              <a:buFont typeface="Wingdings" pitchFamily="2" charset="2"/>
              <a:buChar char="§"/>
            </a:pPr>
            <a:r>
              <a:rPr lang="en-US" sz="2800" b="1" dirty="0" smtClean="0"/>
              <a:t>SOD</a:t>
            </a:r>
            <a:r>
              <a:rPr lang="en-US" sz="2800" dirty="0" smtClean="0"/>
              <a:t>: Serial Output Data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Limitations of 8085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763000" cy="4906963"/>
          </a:xfrm>
        </p:spPr>
        <p:txBody>
          <a:bodyPr/>
          <a:lstStyle/>
          <a:p>
            <a:r>
              <a:rPr lang="en-US" dirty="0" smtClean="0"/>
              <a:t>The low order address bus is multiplexed with the data bus. The buses need to be de-multiplexed.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Appropriate control signals need to be generated to interface memory and I/O with the 8085.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Generating Control Signals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90600" y="990600"/>
            <a:ext cx="7239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De-multiplexing Address/Data Lines</a:t>
            </a:r>
            <a:endParaRPr lang="en-US" sz="3200" dirty="0">
              <a:solidFill>
                <a:srgbClr val="C00000"/>
              </a:solidFill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04800" y="685800"/>
            <a:ext cx="8534400" cy="5518146"/>
            <a:chOff x="2322" y="3176"/>
            <a:chExt cx="7596" cy="5013"/>
          </a:xfrm>
        </p:grpSpPr>
        <p:pic>
          <p:nvPicPr>
            <p:cNvPr id="5" name="Picture 4" descr="scan0005"/>
            <p:cNvPicPr>
              <a:picLocks noChangeAspect="1" noChangeArrowheads="1"/>
            </p:cNvPicPr>
            <p:nvPr/>
          </p:nvPicPr>
          <p:blipFill>
            <a:blip r:embed="rId2">
              <a:lum bright="12000"/>
            </a:blip>
            <a:srcRect/>
            <a:stretch>
              <a:fillRect/>
            </a:stretch>
          </p:blipFill>
          <p:spPr bwMode="auto">
            <a:xfrm>
              <a:off x="2322" y="3176"/>
              <a:ext cx="7596" cy="49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2340" y="7649"/>
              <a:ext cx="144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90600" y="6488668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Mr. Utpal Nandi, Dept. of Computer Science, Vidyasagar University</a:t>
            </a:r>
            <a:endParaRPr lang="en-US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87362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De-multiplexed Address &amp; Data bus with Control Signals</a:t>
            </a:r>
            <a:endParaRPr lang="en-US" sz="24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8700" y="1142999"/>
            <a:ext cx="6515100" cy="457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286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charset="0"/>
              </a:rPr>
              <a:t>MPU Communication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873125"/>
            <a:ext cx="8153400" cy="4308475"/>
          </a:xfrm>
          <a:prstGeom prst="rect">
            <a:avLst/>
          </a:prstGeom>
          <a:noFill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457200" y="5410200"/>
            <a:ext cx="84613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990033"/>
                </a:solidFill>
                <a:latin typeface="Arial" charset="0"/>
              </a:rPr>
              <a:t>Figure </a:t>
            </a:r>
            <a:r>
              <a:rPr lang="en-US" sz="2000" dirty="0" smtClean="0">
                <a:solidFill>
                  <a:srgbClr val="990033"/>
                </a:solidFill>
                <a:latin typeface="Arial" charset="0"/>
              </a:rPr>
              <a:t>: 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Moving data form memory to MPU using instruction </a:t>
            </a:r>
            <a:r>
              <a:rPr lang="en-US" sz="2000" b="1" dirty="0">
                <a:solidFill>
                  <a:srgbClr val="990033"/>
                </a:solidFill>
                <a:latin typeface="Arial" charset="0"/>
              </a:rPr>
              <a:t>MOV C, A</a:t>
            </a:r>
            <a:r>
              <a:rPr lang="en-US" sz="2000" dirty="0">
                <a:solidFill>
                  <a:srgbClr val="990033"/>
                </a:solidFill>
                <a:latin typeface="Arial" charset="0"/>
              </a:rPr>
              <a:t> (code machine 4FH = 0100 1111)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639762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C00000"/>
                </a:solidFill>
              </a:rPr>
              <a:t>8085 Microprocessor Architecture &amp; Pin configuration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/>
              <a:t>Pin configuration of 8085</a:t>
            </a:r>
          </a:p>
          <a:p>
            <a:r>
              <a:rPr lang="en-US" dirty="0" smtClean="0"/>
              <a:t>Limitations of 8085</a:t>
            </a:r>
          </a:p>
          <a:p>
            <a:r>
              <a:rPr lang="en-US" dirty="0" smtClean="0">
                <a:cs typeface="Arial" charset="0"/>
              </a:rPr>
              <a:t>MPU Communication </a:t>
            </a:r>
            <a:endParaRPr lang="en-US" dirty="0" smtClean="0"/>
          </a:p>
          <a:p>
            <a:r>
              <a:rPr lang="en-US" dirty="0" smtClean="0"/>
              <a:t>Internal Architecture of 8085</a:t>
            </a:r>
          </a:p>
          <a:p>
            <a:r>
              <a:rPr lang="en-US" dirty="0" smtClean="0"/>
              <a:t>8085Single board Microcomputer System</a:t>
            </a: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2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charset="0"/>
              </a:rPr>
              <a:t>MPU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458200" cy="4648200"/>
          </a:xfrm>
        </p:spPr>
        <p:txBody>
          <a:bodyPr/>
          <a:lstStyle/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Arial" charset="0"/>
              </a:rPr>
              <a:t>The </a:t>
            </a:r>
            <a:r>
              <a:rPr lang="el-GR" dirty="0" smtClean="0">
                <a:cs typeface="Arial" charset="0"/>
              </a:rPr>
              <a:t>μ</a:t>
            </a:r>
            <a:r>
              <a:rPr lang="en-US" dirty="0" smtClean="0">
                <a:cs typeface="Arial" charset="0"/>
              </a:rPr>
              <a:t>p placed a 16 bit memory address from PC (program counter) to address bus.  </a:t>
            </a:r>
          </a:p>
          <a:p>
            <a:pPr marL="1676400" lvl="3" indent="-304800">
              <a:lnSpc>
                <a:spcPct val="90000"/>
              </a:lnSpc>
              <a:buFontTx/>
              <a:buChar char="–"/>
            </a:pPr>
            <a:r>
              <a:rPr lang="en-US" dirty="0" smtClean="0">
                <a:cs typeface="Arial" charset="0"/>
              </a:rPr>
              <a:t>The high order address, 20H, is placed at A15 – A8. </a:t>
            </a:r>
          </a:p>
          <a:p>
            <a:pPr marL="1676400" lvl="3" indent="-304800">
              <a:lnSpc>
                <a:spcPct val="90000"/>
              </a:lnSpc>
              <a:buFontTx/>
              <a:buChar char="–"/>
            </a:pPr>
            <a:r>
              <a:rPr lang="en-US" dirty="0" smtClean="0">
                <a:cs typeface="Arial" charset="0"/>
              </a:rPr>
              <a:t> the low order address, 05H, is placed at AD7 - AD0 and ALE is active high. </a:t>
            </a:r>
          </a:p>
          <a:p>
            <a:pPr marL="1676400" lvl="3" indent="-304800">
              <a:lnSpc>
                <a:spcPct val="90000"/>
              </a:lnSpc>
              <a:buFontTx/>
              <a:buChar char="–"/>
            </a:pPr>
            <a:r>
              <a:rPr lang="en-US" dirty="0" smtClean="0">
                <a:cs typeface="Arial" charset="0"/>
              </a:rPr>
              <a:t>Synchronously the IO/M is in active low condition to show it is a memory operation.</a:t>
            </a:r>
          </a:p>
          <a:p>
            <a:pPr marL="1676400" lvl="3" indent="-304800">
              <a:lnSpc>
                <a:spcPct val="90000"/>
              </a:lnSpc>
              <a:buNone/>
            </a:pPr>
            <a:endParaRPr lang="en-US" dirty="0" smtClean="0">
              <a:cs typeface="Arial" charset="0"/>
            </a:endParaRPr>
          </a:p>
          <a:p>
            <a:pPr marL="838200" lvl="1" indent="-381000">
              <a:lnSpc>
                <a:spcPct val="90000"/>
              </a:lnSpc>
              <a:buFontTx/>
              <a:buAutoNum type="arabicPeriod"/>
            </a:pPr>
            <a:r>
              <a:rPr lang="en-US" dirty="0" smtClean="0">
                <a:cs typeface="Arial" charset="0"/>
              </a:rPr>
              <a:t>Then, active low control signal, RD, is activated so as to activate read operation; it is to indicate that the MPU is in fetch mode operation. 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381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  <a:cs typeface="Arial" charset="0"/>
              </a:rPr>
              <a:t>MPU Communication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4419600"/>
          </a:xfrm>
        </p:spPr>
        <p:txBody>
          <a:bodyPr/>
          <a:lstStyle/>
          <a:p>
            <a:pPr marL="914400" lvl="1" indent="-457200">
              <a:lnSpc>
                <a:spcPct val="90000"/>
              </a:lnSpc>
              <a:buFontTx/>
              <a:buAutoNum type="arabicPeriod" startAt="3"/>
            </a:pPr>
            <a:r>
              <a:rPr lang="en-US" dirty="0" smtClean="0">
                <a:cs typeface="Arial" charset="0"/>
              </a:rPr>
              <a:t>The active low RD signal enabled the byte instruction, 4FH, to be placed on AD7 – AD0 and transferred to the MPU.  While RD high, the data bus will be in high impedance mode.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 startAt="3"/>
            </a:pPr>
            <a:endParaRPr lang="en-US" dirty="0" smtClean="0">
              <a:cs typeface="Arial" charset="0"/>
            </a:endParaRPr>
          </a:p>
          <a:p>
            <a:pPr marL="914400" lvl="1" indent="-457200">
              <a:lnSpc>
                <a:spcPct val="90000"/>
              </a:lnSpc>
              <a:buFontTx/>
              <a:buAutoNum type="arabicPeriod" startAt="3"/>
            </a:pPr>
            <a:r>
              <a:rPr lang="en-US" dirty="0" smtClean="0">
                <a:cs typeface="Arial" charset="0"/>
              </a:rPr>
              <a:t>The machine code, 4FH, will then be decoded in instruction decoder.  The content of accumulator (A) will then copied into C register. </a:t>
            </a:r>
            <a:endParaRPr lang="el-GR" dirty="0" smtClean="0"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048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Internal Architecture of 8085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399" y="438150"/>
            <a:ext cx="8991601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Internal Architecture of 8085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562600"/>
          </a:xfrm>
        </p:spPr>
        <p:txBody>
          <a:bodyPr/>
          <a:lstStyle/>
          <a:p>
            <a:r>
              <a:rPr lang="en-US" dirty="0" smtClean="0"/>
              <a:t>It includes-</a:t>
            </a:r>
          </a:p>
          <a:p>
            <a:pPr lvl="1"/>
            <a:r>
              <a:rPr lang="en-US" dirty="0" smtClean="0"/>
              <a:t>ALU</a:t>
            </a:r>
          </a:p>
          <a:p>
            <a:pPr lvl="1"/>
            <a:r>
              <a:rPr lang="en-US" dirty="0" smtClean="0"/>
              <a:t>Timing &amp; Control Unit</a:t>
            </a:r>
          </a:p>
          <a:p>
            <a:pPr lvl="1"/>
            <a:r>
              <a:rPr lang="en-US" dirty="0" smtClean="0"/>
              <a:t>Instruction Register and Decoder</a:t>
            </a:r>
          </a:p>
          <a:p>
            <a:pPr lvl="1"/>
            <a:r>
              <a:rPr lang="en-US" dirty="0" smtClean="0"/>
              <a:t>Register Array</a:t>
            </a:r>
          </a:p>
          <a:p>
            <a:pPr lvl="1"/>
            <a:r>
              <a:rPr lang="en-US" dirty="0" smtClean="0"/>
              <a:t>Interrupt Control</a:t>
            </a:r>
          </a:p>
          <a:p>
            <a:pPr lvl="1"/>
            <a:r>
              <a:rPr lang="en-US" dirty="0" smtClean="0"/>
              <a:t>Serial I/O Control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8085Single board Microcomputer System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60000">
            <a:off x="-1276" y="1068806"/>
            <a:ext cx="8992893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END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Pin configuration of 8085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1828800"/>
            <a:ext cx="44958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8-bit general purpose </a:t>
            </a:r>
            <a:r>
              <a:rPr lang="el-GR" sz="2000" b="1" dirty="0" smtClean="0"/>
              <a:t>μ</a:t>
            </a:r>
            <a:r>
              <a:rPr lang="en-US" sz="2000" b="1" dirty="0" smtClean="0"/>
              <a:t>p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Capable of addressing 64 k of memory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Has 40 pins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Requires +5 v power supply</a:t>
            </a:r>
          </a:p>
          <a:p>
            <a:pPr>
              <a:spcBef>
                <a:spcPts val="600"/>
              </a:spcBef>
              <a:buFont typeface="Wingdings" pitchFamily="2" charset="2"/>
              <a:buChar char="Ø"/>
            </a:pPr>
            <a:r>
              <a:rPr lang="en-US" sz="2000" b="1" dirty="0" smtClean="0"/>
              <a:t>Can operate with 3 MHz clock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33400"/>
            <a:ext cx="4029075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Pin configuration of 8085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733800" y="609600"/>
            <a:ext cx="5181600" cy="5943600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152401" y="1600200"/>
            <a:ext cx="373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All the signals can be classified into </a:t>
            </a:r>
          </a:p>
          <a:p>
            <a:r>
              <a:rPr lang="en-US" b="1" dirty="0" smtClean="0"/>
              <a:t>Six groups –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Address Bus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Data Bus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Control &amp; Status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Power signal &amp; frequency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Externally initiated signals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b="1" dirty="0" smtClean="0"/>
              <a:t>Serial I/O ports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72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Address &amp; data bus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458200" cy="57150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8085 </a:t>
            </a:r>
            <a:r>
              <a:rPr lang="el-GR" sz="2400" dirty="0" smtClean="0">
                <a:cs typeface="Arial" charset="0"/>
              </a:rPr>
              <a:t>μ</a:t>
            </a:r>
            <a:r>
              <a:rPr lang="en-US" sz="2400" dirty="0" smtClean="0">
                <a:cs typeface="Arial" charset="0"/>
              </a:rPr>
              <a:t>p consists of 16 signal pins use as address bus.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cs typeface="Arial" charset="0"/>
              </a:rPr>
              <a:t>Divide into 2 part:  A15 – A8 (upper) 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 smtClean="0">
                <a:cs typeface="Arial" charset="0"/>
              </a:rPr>
              <a:t>                                       AD7 – AD0 (lower).</a:t>
            </a:r>
          </a:p>
          <a:p>
            <a:pPr>
              <a:lnSpc>
                <a:spcPct val="80000"/>
              </a:lnSpc>
              <a:buNone/>
            </a:pPr>
            <a:endParaRPr lang="en-US" sz="2400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cs typeface="Arial" charset="0"/>
              </a:rPr>
              <a:t>A15 – A8 </a:t>
            </a:r>
            <a:r>
              <a:rPr lang="en-US" dirty="0" smtClean="0">
                <a:cs typeface="Arial" charset="0"/>
              </a:rPr>
              <a:t>: </a:t>
            </a:r>
            <a:r>
              <a:rPr lang="en-US" sz="2200" dirty="0" smtClean="0">
                <a:cs typeface="Arial" charset="0"/>
              </a:rPr>
              <a:t>Unidirectional, known as ‘</a:t>
            </a:r>
            <a:r>
              <a:rPr lang="en-US" sz="2200" b="1" dirty="0" smtClean="0">
                <a:cs typeface="Arial" charset="0"/>
              </a:rPr>
              <a:t>high order address</a:t>
            </a:r>
            <a:r>
              <a:rPr lang="en-US" sz="2200" dirty="0" smtClean="0">
                <a:cs typeface="Arial" charset="0"/>
              </a:rPr>
              <a:t>’.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b="1" dirty="0" smtClean="0">
                <a:cs typeface="Arial" charset="0"/>
              </a:rPr>
              <a:t>AD7 – AD0 </a:t>
            </a:r>
            <a:r>
              <a:rPr lang="en-US" sz="2200" dirty="0" smtClean="0">
                <a:cs typeface="Arial" charset="0"/>
              </a:rPr>
              <a:t>: bidirectional and dual purpose (address and data placed </a:t>
            </a:r>
          </a:p>
          <a:p>
            <a:pPr lvl="1">
              <a:lnSpc>
                <a:spcPct val="80000"/>
              </a:lnSpc>
              <a:buNone/>
            </a:pPr>
            <a:r>
              <a:rPr lang="en-US" sz="2200" dirty="0" smtClean="0">
                <a:cs typeface="Arial" charset="0"/>
              </a:rPr>
              <a:t>                                 once at a time).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AD7 – AD0 also known as ‘</a:t>
            </a:r>
            <a:r>
              <a:rPr lang="en-US" b="1" dirty="0" smtClean="0">
                <a:cs typeface="Arial" charset="0"/>
              </a:rPr>
              <a:t>low order address</a:t>
            </a:r>
            <a:r>
              <a:rPr lang="en-US" dirty="0" smtClean="0">
                <a:cs typeface="Arial" charset="0"/>
              </a:rPr>
              <a:t>’.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To execute an instruction, at early stage AD7 – AD0 uses as address bus and alternately as data bus for the next cycle.</a:t>
            </a:r>
          </a:p>
          <a:p>
            <a:pPr lvl="1">
              <a:lnSpc>
                <a:spcPct val="80000"/>
              </a:lnSpc>
              <a:buNone/>
            </a:pPr>
            <a:endParaRPr lang="en-US" dirty="0" smtClean="0">
              <a:cs typeface="Arial" charset="0"/>
            </a:endParaRPr>
          </a:p>
          <a:p>
            <a:pPr lvl="1">
              <a:lnSpc>
                <a:spcPct val="80000"/>
              </a:lnSpc>
            </a:pPr>
            <a:r>
              <a:rPr lang="en-US" dirty="0" smtClean="0">
                <a:cs typeface="Arial" charset="0"/>
              </a:rPr>
              <a:t>The method to change from address bus to data bus known as ‘</a:t>
            </a:r>
            <a:r>
              <a:rPr lang="en-US" b="1" dirty="0" smtClean="0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bus multiplexing</a:t>
            </a:r>
            <a:r>
              <a:rPr lang="en-US" dirty="0" smtClean="0">
                <a:cs typeface="Arial" charset="0"/>
              </a:rPr>
              <a:t>’.  </a:t>
            </a:r>
            <a:endParaRPr lang="el-GR" dirty="0" smtClean="0">
              <a:cs typeface="Arial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Control &amp; Status signals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8763000" cy="58674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This group of signal includes-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Two control signals (</a:t>
            </a:r>
            <a:r>
              <a:rPr lang="en-US" sz="2000" b="1" dirty="0" smtClean="0"/>
              <a:t>RD’</a:t>
            </a:r>
            <a:r>
              <a:rPr lang="en-US" sz="2000" dirty="0" smtClean="0"/>
              <a:t> &amp; </a:t>
            </a:r>
            <a:r>
              <a:rPr lang="en-US" sz="2000" b="1" dirty="0" smtClean="0"/>
              <a:t>WR’</a:t>
            </a:r>
            <a:r>
              <a:rPr lang="en-US" sz="20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Three status signals (</a:t>
            </a:r>
            <a:r>
              <a:rPr lang="en-US" sz="2000" b="1" dirty="0" smtClean="0"/>
              <a:t>IO/M’</a:t>
            </a:r>
            <a:r>
              <a:rPr lang="en-US" sz="2000" dirty="0" smtClean="0"/>
              <a:t> , </a:t>
            </a:r>
            <a:r>
              <a:rPr lang="en-US" sz="2000" b="1" dirty="0" smtClean="0"/>
              <a:t>S1</a:t>
            </a:r>
            <a:r>
              <a:rPr lang="en-US" sz="2000" dirty="0" smtClean="0"/>
              <a:t> &amp; </a:t>
            </a:r>
            <a:r>
              <a:rPr lang="en-US" sz="2000" b="1" dirty="0" smtClean="0"/>
              <a:t>S0</a:t>
            </a:r>
            <a:r>
              <a:rPr lang="en-US" sz="2000" dirty="0" smtClean="0"/>
              <a:t>)</a:t>
            </a:r>
          </a:p>
          <a:p>
            <a:pPr lvl="2">
              <a:buFont typeface="Wingdings" pitchFamily="2" charset="2"/>
              <a:buChar char="§"/>
            </a:pPr>
            <a:r>
              <a:rPr lang="en-US" sz="2000" dirty="0" smtClean="0"/>
              <a:t>One special signal (</a:t>
            </a:r>
            <a:r>
              <a:rPr lang="en-US" sz="2000" b="1" dirty="0" smtClean="0"/>
              <a:t>ALE</a:t>
            </a:r>
            <a:r>
              <a:rPr lang="en-US" sz="2000" dirty="0" smtClean="0"/>
              <a:t>)</a:t>
            </a:r>
          </a:p>
          <a:p>
            <a:pPr lvl="2"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RD’</a:t>
            </a:r>
            <a:r>
              <a:rPr lang="en-US" sz="2400" dirty="0" smtClean="0"/>
              <a:t> – Read (active low).  To indicate that the I/O or memory selected is to be read and data are available on the bus.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WR’</a:t>
            </a:r>
            <a:r>
              <a:rPr lang="en-US" sz="2400" dirty="0" smtClean="0"/>
              <a:t> – Write (Active low).  This is to indicate that the data available on the bus are to be written to memory or I/O ports.</a:t>
            </a:r>
          </a:p>
          <a:p>
            <a:pPr>
              <a:lnSpc>
                <a:spcPct val="90000"/>
              </a:lnSpc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b="1" dirty="0" smtClean="0"/>
              <a:t>IO/M’</a:t>
            </a:r>
            <a:r>
              <a:rPr lang="en-US" sz="2400" dirty="0" smtClean="0"/>
              <a:t> – To differentiate I/O operation or memory operations. 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‘0’ - indicates a memory operation.</a:t>
            </a:r>
          </a:p>
          <a:p>
            <a:pPr lvl="3">
              <a:lnSpc>
                <a:spcPct val="90000"/>
              </a:lnSpc>
            </a:pPr>
            <a:r>
              <a:rPr lang="en-US" dirty="0" smtClean="0"/>
              <a:t>‘1’-indicates an I/O operation. </a:t>
            </a:r>
          </a:p>
          <a:p>
            <a:pPr lvl="3">
              <a:lnSpc>
                <a:spcPct val="90000"/>
              </a:lnSpc>
            </a:pPr>
            <a:r>
              <a:rPr lang="en-US" sz="1800" dirty="0" smtClean="0"/>
              <a:t>IO/M’ combined with RD and WR to generate I/O and memory control signals.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Control and Status Signals.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685800"/>
            <a:ext cx="7772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000" b="1" dirty="0" smtClean="0"/>
              <a:t>S1 and S0: </a:t>
            </a:r>
            <a:r>
              <a:rPr lang="en-US" sz="2000" dirty="0" smtClean="0"/>
              <a:t>Status signals, similar to IO/M, can identify various    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                     operations as shown on the following table 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66850"/>
            <a:ext cx="853439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457200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rgbClr val="C00000"/>
                </a:solidFill>
              </a:rPr>
              <a:t>Control &amp; Status signals</a:t>
            </a:r>
            <a:br>
              <a:rPr lang="en-US" sz="3200" dirty="0" smtClean="0">
                <a:solidFill>
                  <a:srgbClr val="C00000"/>
                </a:solidFill>
              </a:rPr>
            </a:b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2971800"/>
            <a:ext cx="54102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609600" y="762000"/>
            <a:ext cx="7467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1600" b="1" dirty="0" smtClean="0"/>
              <a:t>ALE (Address Latch Enable) signal :</a:t>
            </a:r>
          </a:p>
          <a:p>
            <a:pPr lvl="1"/>
            <a:endParaRPr lang="en-US" sz="1200" dirty="0" smtClean="0"/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ALE used to de-multiplex address/data bus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/>
              <a:t>Active high signal - generated to show the start of </a:t>
            </a:r>
            <a:r>
              <a:rPr lang="en-US" dirty="0" smtClean="0">
                <a:cs typeface="Arial" charset="0"/>
              </a:rPr>
              <a:t>8085 operation.  </a:t>
            </a:r>
          </a:p>
          <a:p>
            <a:pPr lvl="2">
              <a:spcBef>
                <a:spcPts val="600"/>
              </a:spcBef>
              <a:buFont typeface="Wingdings" pitchFamily="2" charset="2"/>
              <a:buChar char="ü"/>
            </a:pPr>
            <a:r>
              <a:rPr lang="en-US" dirty="0" smtClean="0">
                <a:cs typeface="Arial" charset="0"/>
              </a:rPr>
              <a:t>When transition 1-to-0: indicate that </a:t>
            </a:r>
            <a:r>
              <a:rPr lang="en-US" dirty="0" smtClean="0"/>
              <a:t>lines AD7-AD0 </a:t>
            </a:r>
          </a:p>
          <a:p>
            <a:pPr lvl="2">
              <a:spcBef>
                <a:spcPts val="600"/>
              </a:spcBef>
            </a:pPr>
            <a:r>
              <a:rPr lang="en-US" dirty="0" smtClean="0"/>
              <a:t>    (AD7-AD0 = A7-A0) act as address lines.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11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dirty="0" smtClean="0">
                <a:solidFill>
                  <a:srgbClr val="C00000"/>
                </a:solidFill>
              </a:rPr>
              <a:t>Power signal &amp; frequency signals</a:t>
            </a:r>
            <a:br>
              <a:rPr lang="en-US" sz="2400" dirty="0" smtClean="0">
                <a:solidFill>
                  <a:srgbClr val="C00000"/>
                </a:solidFill>
              </a:rPr>
            </a:b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181600" cy="5562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err="1" smtClean="0"/>
              <a:t>Vcc</a:t>
            </a:r>
            <a:r>
              <a:rPr lang="en-US" sz="2400" dirty="0" smtClean="0"/>
              <a:t> : +5 V power supply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/>
              <a:t>Vss</a:t>
            </a:r>
            <a:r>
              <a:rPr lang="en-US" sz="2400" dirty="0" smtClean="0"/>
              <a:t> : Ground reference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X1</a:t>
            </a:r>
            <a:r>
              <a:rPr lang="en-US" sz="2400" dirty="0" smtClean="0"/>
              <a:t> &amp; </a:t>
            </a:r>
            <a:r>
              <a:rPr lang="en-US" sz="2400" b="1" dirty="0" smtClean="0"/>
              <a:t>X2</a:t>
            </a:r>
            <a:r>
              <a:rPr lang="en-US" sz="2400" dirty="0" smtClean="0"/>
              <a:t> : A crystal is connected at these two pins. The frequency is divided by two. </a:t>
            </a:r>
          </a:p>
          <a:p>
            <a:pPr>
              <a:buNone/>
            </a:pPr>
            <a:r>
              <a:rPr lang="en-US" sz="2400" dirty="0" smtClean="0"/>
              <a:t>     Therefore, to operate a system at </a:t>
            </a:r>
            <a:r>
              <a:rPr lang="en-US" sz="2400" b="1" dirty="0" smtClean="0"/>
              <a:t>3 MHz</a:t>
            </a:r>
            <a:r>
              <a:rPr lang="en-US" sz="2400" dirty="0" smtClean="0"/>
              <a:t>, the crystal should have a frequency of </a:t>
            </a:r>
            <a:r>
              <a:rPr lang="en-US" sz="2400" b="1" dirty="0" smtClean="0"/>
              <a:t>6 </a:t>
            </a:r>
            <a:r>
              <a:rPr lang="en-US" sz="2400" b="1" dirty="0" err="1" smtClean="0"/>
              <a:t>MHz</a:t>
            </a:r>
            <a:r>
              <a:rPr lang="en-US" sz="2400" dirty="0" err="1" smtClean="0"/>
              <a:t>.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§"/>
            </a:pPr>
            <a:r>
              <a:rPr lang="en-US" sz="2400" b="1" dirty="0" smtClean="0"/>
              <a:t>CLK OUT </a:t>
            </a:r>
            <a:r>
              <a:rPr lang="en-US" sz="2400" dirty="0" smtClean="0"/>
              <a:t>: This signal is used as the system clock for other devices.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2209800"/>
            <a:ext cx="320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997</Words>
  <Application>Microsoft Office PowerPoint</Application>
  <PresentationFormat>On-screen Show (4:3)</PresentationFormat>
  <Paragraphs>145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8085 Microprocessor Architecture  &amp; Pin configuration </vt:lpstr>
      <vt:lpstr>8085 Microprocessor Architecture &amp; Pin configuration</vt:lpstr>
      <vt:lpstr>Pin configuration of 8085</vt:lpstr>
      <vt:lpstr>Pin configuration of 8085</vt:lpstr>
      <vt:lpstr>Address &amp; data bus</vt:lpstr>
      <vt:lpstr>Control &amp; Status signals </vt:lpstr>
      <vt:lpstr>Control and Status Signals.</vt:lpstr>
      <vt:lpstr>Control &amp; Status signals </vt:lpstr>
      <vt:lpstr>Power signal &amp; frequency signals </vt:lpstr>
      <vt:lpstr>Externally initiated Signals including Interrupt</vt:lpstr>
      <vt:lpstr>Externally initiated Signals including Interrupt</vt:lpstr>
      <vt:lpstr>Externally initiated Signals including Interrupt</vt:lpstr>
      <vt:lpstr>Externally initiated Signals including Interrupt</vt:lpstr>
      <vt:lpstr>Serial I/O ports</vt:lpstr>
      <vt:lpstr>Limitations of 8085</vt:lpstr>
      <vt:lpstr>Generating Control Signals</vt:lpstr>
      <vt:lpstr>De-multiplexing Address/Data Lines</vt:lpstr>
      <vt:lpstr>De-multiplexed Address &amp; Data bus with Control Signals</vt:lpstr>
      <vt:lpstr>MPU Communication </vt:lpstr>
      <vt:lpstr>MPU Communication </vt:lpstr>
      <vt:lpstr>MPU Communication </vt:lpstr>
      <vt:lpstr>Internal Architecture of 8085</vt:lpstr>
      <vt:lpstr>Internal Architecture of 8085</vt:lpstr>
      <vt:lpstr>8085Single board Microcomputer System</vt:lpstr>
      <vt:lpstr>END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8085 Microprocessor Architecture </dc:title>
  <dc:creator>UN</dc:creator>
  <cp:lastModifiedBy>VU1</cp:lastModifiedBy>
  <cp:revision>68</cp:revision>
  <dcterms:created xsi:type="dcterms:W3CDTF">2006-08-16T00:00:00Z</dcterms:created>
  <dcterms:modified xsi:type="dcterms:W3CDTF">2019-12-03T09:04:25Z</dcterms:modified>
</cp:coreProperties>
</file>