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44"/>
  </p:notesMasterIdLst>
  <p:sldIdLst>
    <p:sldId id="256" r:id="rId2"/>
    <p:sldId id="312" r:id="rId3"/>
    <p:sldId id="313" r:id="rId4"/>
    <p:sldId id="276" r:id="rId5"/>
    <p:sldId id="336" r:id="rId6"/>
    <p:sldId id="337" r:id="rId7"/>
    <p:sldId id="314" r:id="rId8"/>
    <p:sldId id="277" r:id="rId9"/>
    <p:sldId id="315" r:id="rId10"/>
    <p:sldId id="303" r:id="rId11"/>
    <p:sldId id="302" r:id="rId12"/>
    <p:sldId id="316" r:id="rId13"/>
    <p:sldId id="279" r:id="rId14"/>
    <p:sldId id="338" r:id="rId15"/>
    <p:sldId id="280" r:id="rId16"/>
    <p:sldId id="281" r:id="rId17"/>
    <p:sldId id="282" r:id="rId18"/>
    <p:sldId id="283" r:id="rId19"/>
    <p:sldId id="284" r:id="rId20"/>
    <p:sldId id="285" r:id="rId21"/>
    <p:sldId id="286" r:id="rId22"/>
    <p:sldId id="304" r:id="rId23"/>
    <p:sldId id="305" r:id="rId24"/>
    <p:sldId id="306" r:id="rId25"/>
    <p:sldId id="307" r:id="rId26"/>
    <p:sldId id="317" r:id="rId27"/>
    <p:sldId id="318" r:id="rId28"/>
    <p:sldId id="319" r:id="rId29"/>
    <p:sldId id="287" r:id="rId30"/>
    <p:sldId id="320" r:id="rId31"/>
    <p:sldId id="321" r:id="rId32"/>
    <p:sldId id="322" r:id="rId33"/>
    <p:sldId id="288" r:id="rId34"/>
    <p:sldId id="323" r:id="rId35"/>
    <p:sldId id="324" r:id="rId36"/>
    <p:sldId id="325" r:id="rId37"/>
    <p:sldId id="289" r:id="rId38"/>
    <p:sldId id="326" r:id="rId39"/>
    <p:sldId id="327" r:id="rId40"/>
    <p:sldId id="299" r:id="rId41"/>
    <p:sldId id="300" r:id="rId42"/>
    <p:sldId id="334" r:id="rId4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302" y="-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92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D7B99F-C774-7748-8C23-4D4807942419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8FC93D-D959-2F49-9786-215A6BE4E5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05733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9A2104-9309-42AD-9CE4-658C2DDB82F1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141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C00F2D-9CC9-4553-94EB-410E4EED35B7}" type="slidenum">
              <a:rPr lang="en-US" smtClean="0">
                <a:solidFill>
                  <a:prstClr val="black"/>
                </a:solidFill>
              </a:rPr>
              <a:pPr/>
              <a:t>34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181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1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0B769A-7E5A-45B1-A526-A3ECC8EB15D1}" type="slidenum">
              <a:rPr lang="en-US" smtClean="0">
                <a:solidFill>
                  <a:prstClr val="black"/>
                </a:solidFill>
              </a:rPr>
              <a:pPr/>
              <a:t>35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182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2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CFED9F4-6074-4EEE-8432-8F11371DD17D}" type="slidenum">
              <a:rPr lang="en-US" smtClean="0">
                <a:solidFill>
                  <a:prstClr val="black"/>
                </a:solidFill>
              </a:rPr>
              <a:pPr/>
              <a:t>36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183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3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40340B-019E-4069-9FE3-B6CA0B947BEC}" type="slidenum">
              <a:rPr lang="en-US" smtClean="0">
                <a:solidFill>
                  <a:prstClr val="black"/>
                </a:solidFill>
              </a:rPr>
              <a:pPr/>
              <a:t>38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185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5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2552979-9BF9-4252-B1D8-32F8C4B63F48}" type="slidenum">
              <a:rPr lang="en-US" smtClean="0">
                <a:solidFill>
                  <a:prstClr val="black"/>
                </a:solidFill>
              </a:rPr>
              <a:pPr/>
              <a:t>39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186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75CCDEE-6A2E-4F48-8D6A-3C20097B3D49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142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D18562-0208-402C-9EA9-9B88F1C40F6B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60682F2-154D-4952-A873-ADE3532F0BD9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149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9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850C77A-D181-4A07-BF25-BC5B97252749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155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590BD6F-8A1D-450D-B840-CE48B3EA6165}" type="slidenum">
              <a:rPr lang="en-US" smtClean="0">
                <a:solidFill>
                  <a:prstClr val="black"/>
                </a:solidFill>
              </a:rPr>
              <a:pPr/>
              <a:t>26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171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1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516312-FE88-408D-B8B3-737D144DE492}" type="slidenum">
              <a:rPr lang="en-US" smtClean="0">
                <a:solidFill>
                  <a:prstClr val="black"/>
                </a:solidFill>
              </a:rPr>
              <a:pPr/>
              <a:t>27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172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89991D-69C3-489B-9FB7-7CFF513AE220}" type="slidenum">
              <a:rPr lang="en-US" smtClean="0">
                <a:solidFill>
                  <a:prstClr val="black"/>
                </a:solidFill>
              </a:rPr>
              <a:pPr/>
              <a:t>28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173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3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B81D0F-6210-4DBE-B73C-DA64B14311C9}" type="slidenum">
              <a:rPr lang="en-US" smtClean="0">
                <a:solidFill>
                  <a:prstClr val="black"/>
                </a:solidFill>
              </a:rPr>
              <a:pPr/>
              <a:t>32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178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8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67EA17-8ED0-4BB2-BF40-71C42A3CE44C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C8410E-900F-4F6A-9052-9B5226BABD5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67EA17-8ED0-4BB2-BF40-71C42A3CE44C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C8410E-900F-4F6A-9052-9B5226BABD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67EA17-8ED0-4BB2-BF40-71C42A3CE44C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C8410E-900F-4F6A-9052-9B5226BABD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67EA17-8ED0-4BB2-BF40-71C42A3CE44C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C8410E-900F-4F6A-9052-9B5226BABD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67EA17-8ED0-4BB2-BF40-71C42A3CE44C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C8410E-900F-4F6A-9052-9B5226BABD5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67EA17-8ED0-4BB2-BF40-71C42A3CE44C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C8410E-900F-4F6A-9052-9B5226BABD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67EA17-8ED0-4BB2-BF40-71C42A3CE44C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C8410E-900F-4F6A-9052-9B5226BABD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67EA17-8ED0-4BB2-BF40-71C42A3CE44C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C8410E-900F-4F6A-9052-9B5226BABD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67EA17-8ED0-4BB2-BF40-71C42A3CE44C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C8410E-900F-4F6A-9052-9B5226BABD5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67EA17-8ED0-4BB2-BF40-71C42A3CE44C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C8410E-900F-4F6A-9052-9B5226BABD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67EA17-8ED0-4BB2-BF40-71C42A3CE44C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C8410E-900F-4F6A-9052-9B5226BABD5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F767EA17-8ED0-4BB2-BF40-71C42A3CE44C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4DC8410E-900F-4F6A-9052-9B5226BABD5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00200" y="1905000"/>
            <a:ext cx="7086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dirty="0" smtClean="0"/>
              <a:t>Microbiology</a:t>
            </a:r>
            <a:br>
              <a:rPr lang="en-IN" sz="2800" dirty="0" smtClean="0"/>
            </a:br>
            <a:r>
              <a:rPr lang="en-IN" sz="2800" dirty="0" smtClean="0"/>
              <a:t>2</a:t>
            </a:r>
            <a:r>
              <a:rPr lang="en-IN" sz="2800" baseline="30000" dirty="0" smtClean="0"/>
              <a:t>nd</a:t>
            </a:r>
            <a:r>
              <a:rPr lang="en-IN" sz="2800" dirty="0" smtClean="0"/>
              <a:t> </a:t>
            </a:r>
            <a:r>
              <a:rPr lang="en-IN" sz="2800" dirty="0" err="1" smtClean="0"/>
              <a:t>Sem</a:t>
            </a:r>
            <a:r>
              <a:rPr lang="en-IN" sz="2800" dirty="0" smtClean="0"/>
              <a:t/>
            </a:r>
            <a:br>
              <a:rPr lang="en-IN" sz="2800" dirty="0" smtClean="0"/>
            </a:br>
            <a:r>
              <a:rPr lang="en-IN" sz="2800" dirty="0" smtClean="0"/>
              <a:t>MCB </a:t>
            </a:r>
            <a:r>
              <a:rPr lang="en-IN" sz="2800" dirty="0" smtClean="0"/>
              <a:t>203B</a:t>
            </a:r>
          </a:p>
          <a:p>
            <a:pPr algn="ctr"/>
            <a:r>
              <a:rPr lang="en-IN" sz="2800" dirty="0" smtClean="0"/>
              <a:t>2. </a:t>
            </a:r>
            <a:r>
              <a:rPr lang="en-US" sz="2800" dirty="0" smtClean="0"/>
              <a:t>Basic </a:t>
            </a:r>
            <a:r>
              <a:rPr lang="en-US" sz="2800" dirty="0" smtClean="0"/>
              <a:t>Local Alignment Sequence Tool (BLAST)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1524000" y="4724400"/>
            <a:ext cx="708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Dr. </a:t>
            </a:r>
            <a:r>
              <a:rPr lang="en-US" sz="2400" dirty="0" err="1" smtClean="0"/>
              <a:t>Nandini</a:t>
            </a:r>
            <a:r>
              <a:rPr lang="en-US" sz="2400" dirty="0" smtClean="0"/>
              <a:t> </a:t>
            </a:r>
            <a:r>
              <a:rPr lang="en-US" sz="2400" dirty="0" err="1" smtClean="0"/>
              <a:t>Ghosh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xmlns="" val="2738285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7-01-22 at 7.29.13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8600" y="1079500"/>
            <a:ext cx="8674100" cy="4686300"/>
          </a:xfrm>
          <a:prstGeom prst="rect">
            <a:avLst/>
          </a:prstGeom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870385" y="152400"/>
            <a:ext cx="82233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en-US" sz="2800" dirty="0" smtClean="0">
                <a:solidFill>
                  <a:srgbClr val="000000"/>
                </a:solidFill>
                <a:latin typeface="Gill Sans MT"/>
                <a:cs typeface="Gill Sans MT"/>
              </a:rPr>
              <a:t>Step 3: choose a database to search (protein databases)</a:t>
            </a:r>
          </a:p>
        </p:txBody>
      </p:sp>
    </p:spTree>
    <p:extLst>
      <p:ext uri="{BB962C8B-B14F-4D97-AF65-F5344CB8AC3E}">
        <p14:creationId xmlns:p14="http://schemas.microsoft.com/office/powerpoint/2010/main" xmlns="" val="23095837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7-01-22 at 7.30.54 A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101"/>
          <a:stretch/>
        </p:blipFill>
        <p:spPr>
          <a:xfrm>
            <a:off x="2019235" y="692776"/>
            <a:ext cx="5981765" cy="6165224"/>
          </a:xfrm>
          <a:prstGeom prst="rect">
            <a:avLst/>
          </a:prstGeom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388215" y="152400"/>
            <a:ext cx="718763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en-US" sz="2800" dirty="0" smtClean="0">
                <a:solidFill>
                  <a:srgbClr val="000000"/>
                </a:solidFill>
                <a:latin typeface="Gill Sans MT"/>
                <a:cs typeface="Gill Sans MT"/>
              </a:rPr>
              <a:t>Step 3: choose a database to search (nucleotide)</a:t>
            </a:r>
          </a:p>
        </p:txBody>
      </p:sp>
    </p:spTree>
    <p:extLst>
      <p:ext uri="{BB962C8B-B14F-4D97-AF65-F5344CB8AC3E}">
        <p14:creationId xmlns:p14="http://schemas.microsoft.com/office/powerpoint/2010/main" xmlns="" val="21447504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2590800" y="381000"/>
            <a:ext cx="417636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en-US" sz="2800" dirty="0">
                <a:solidFill>
                  <a:srgbClr val="000000"/>
                </a:solidFill>
                <a:latin typeface="Gill Sans MT"/>
                <a:cs typeface="Gill Sans MT"/>
              </a:rPr>
              <a:t>Step 4: optional parameters </a:t>
            </a:r>
          </a:p>
        </p:txBody>
      </p:sp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1143000" y="1524000"/>
            <a:ext cx="713581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en-US" sz="2400" dirty="0">
                <a:solidFill>
                  <a:srgbClr val="000000"/>
                </a:solidFill>
                <a:latin typeface="Gill Sans MT"/>
                <a:cs typeface="Gill Sans MT"/>
              </a:rPr>
              <a:t>You can... </a:t>
            </a:r>
          </a:p>
          <a:p>
            <a:r>
              <a:rPr lang="en-US" altLang="en-US" sz="2400" dirty="0">
                <a:solidFill>
                  <a:srgbClr val="000000"/>
                </a:solidFill>
                <a:latin typeface="Gill Sans MT"/>
                <a:cs typeface="Gill Sans MT"/>
              </a:rPr>
              <a:t>• choose the organism to search</a:t>
            </a:r>
          </a:p>
          <a:p>
            <a:r>
              <a:rPr lang="en-US" altLang="en-US" sz="2400" dirty="0">
                <a:solidFill>
                  <a:srgbClr val="000000"/>
                </a:solidFill>
                <a:latin typeface="Gill Sans MT"/>
                <a:cs typeface="Gill Sans MT"/>
              </a:rPr>
              <a:t>• turn filtering on/off</a:t>
            </a:r>
          </a:p>
          <a:p>
            <a:r>
              <a:rPr lang="en-US" altLang="en-US" sz="2400" dirty="0">
                <a:solidFill>
                  <a:srgbClr val="000000"/>
                </a:solidFill>
                <a:latin typeface="Gill Sans MT"/>
                <a:cs typeface="Gill Sans MT"/>
              </a:rPr>
              <a:t>• change the substitution matrix</a:t>
            </a:r>
          </a:p>
          <a:p>
            <a:r>
              <a:rPr lang="en-US" altLang="en-US" sz="2400" dirty="0">
                <a:solidFill>
                  <a:srgbClr val="000000"/>
                </a:solidFill>
                <a:latin typeface="Gill Sans MT"/>
                <a:cs typeface="Gill Sans MT"/>
              </a:rPr>
              <a:t>• change the expect (e) value</a:t>
            </a:r>
          </a:p>
          <a:p>
            <a:r>
              <a:rPr lang="en-US" altLang="en-US" sz="2400" dirty="0">
                <a:solidFill>
                  <a:srgbClr val="000000"/>
                </a:solidFill>
                <a:latin typeface="Gill Sans MT"/>
                <a:cs typeface="Gill Sans MT"/>
              </a:rPr>
              <a:t>• change the word size </a:t>
            </a:r>
          </a:p>
          <a:p>
            <a:r>
              <a:rPr lang="en-US" altLang="en-US" sz="2400" dirty="0">
                <a:solidFill>
                  <a:srgbClr val="000000"/>
                </a:solidFill>
                <a:latin typeface="Gill Sans MT"/>
                <a:cs typeface="Gill Sans MT"/>
              </a:rPr>
              <a:t>• change the output </a:t>
            </a:r>
            <a:r>
              <a:rPr lang="en-US" altLang="en-US" sz="2400" dirty="0" smtClean="0">
                <a:solidFill>
                  <a:srgbClr val="000000"/>
                </a:solidFill>
                <a:latin typeface="Gill Sans MT"/>
                <a:cs typeface="Gill Sans MT"/>
              </a:rPr>
              <a:t>format</a:t>
            </a:r>
          </a:p>
          <a:p>
            <a:endParaRPr lang="en-US" altLang="en-US" sz="2400" dirty="0">
              <a:solidFill>
                <a:srgbClr val="000000"/>
              </a:solidFill>
              <a:latin typeface="Gill Sans MT"/>
              <a:cs typeface="Gill Sans MT"/>
            </a:endParaRPr>
          </a:p>
          <a:p>
            <a:r>
              <a:rPr lang="en-US" altLang="en-US" sz="2400" dirty="0" smtClean="0">
                <a:solidFill>
                  <a:srgbClr val="000000"/>
                </a:solidFill>
                <a:latin typeface="Gill Sans MT"/>
                <a:cs typeface="Gill Sans MT"/>
              </a:rPr>
              <a:t>Example: BLASTP human insulin </a:t>
            </a:r>
            <a:r>
              <a:rPr lang="en-US" altLang="en-US" sz="2400" dirty="0">
                <a:solidFill>
                  <a:srgbClr val="000000"/>
                </a:solidFill>
                <a:latin typeface="Gill Sans MT"/>
                <a:cs typeface="Gill Sans MT"/>
              </a:rPr>
              <a:t>(NP_000198) against </a:t>
            </a:r>
            <a:r>
              <a:rPr lang="en-US" altLang="en-US" sz="2400" dirty="0" smtClean="0">
                <a:solidFill>
                  <a:srgbClr val="000000"/>
                </a:solidFill>
                <a:latin typeface="Gill Sans MT"/>
                <a:cs typeface="Gill Sans MT"/>
              </a:rPr>
              <a:t>a </a:t>
            </a:r>
            <a:r>
              <a:rPr lang="en-US" altLang="en-US" sz="2400" i="1" dirty="0">
                <a:solidFill>
                  <a:srgbClr val="000000"/>
                </a:solidFill>
                <a:latin typeface="Gill Sans MT"/>
                <a:cs typeface="Gill Sans MT"/>
              </a:rPr>
              <a:t>C. </a:t>
            </a:r>
            <a:r>
              <a:rPr lang="en-US" altLang="en-US" sz="2400" i="1" dirty="0" err="1">
                <a:solidFill>
                  <a:srgbClr val="000000"/>
                </a:solidFill>
                <a:latin typeface="Gill Sans MT"/>
                <a:cs typeface="Gill Sans MT"/>
              </a:rPr>
              <a:t>elegans</a:t>
            </a:r>
            <a:r>
              <a:rPr lang="en-US" altLang="en-US" sz="2400" dirty="0">
                <a:solidFill>
                  <a:srgbClr val="000000"/>
                </a:solidFill>
                <a:latin typeface="Gill Sans MT"/>
                <a:cs typeface="Gill Sans MT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Gill Sans MT"/>
                <a:cs typeface="Gill Sans MT"/>
              </a:rPr>
              <a:t>RefSeq</a:t>
            </a:r>
            <a:r>
              <a:rPr lang="en-US" altLang="en-US" sz="2400" dirty="0" smtClean="0">
                <a:solidFill>
                  <a:srgbClr val="000000"/>
                </a:solidFill>
                <a:latin typeface="Gill Sans MT"/>
                <a:cs typeface="Gill Sans MT"/>
              </a:rPr>
              <a:t> database. Varying some parameters (filtering, compositional adjustments) can greatly affect the alignment itself. </a:t>
            </a:r>
            <a:endParaRPr lang="en-US" altLang="en-US" sz="2400" dirty="0">
              <a:solidFill>
                <a:srgbClr val="000000"/>
              </a:solidFill>
              <a:latin typeface="Gill Sans MT"/>
              <a:cs typeface="Gill Sans MT"/>
            </a:endParaRPr>
          </a:p>
        </p:txBody>
      </p:sp>
      <p:sp>
        <p:nvSpPr>
          <p:cNvPr id="28676" name="Line 4"/>
          <p:cNvSpPr>
            <a:spLocks noChangeShapeType="1"/>
          </p:cNvSpPr>
          <p:nvPr/>
        </p:nvSpPr>
        <p:spPr bwMode="auto">
          <a:xfrm>
            <a:off x="1524000" y="1066800"/>
            <a:ext cx="701040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srgbClr val="000000"/>
              </a:solidFill>
              <a:latin typeface="Gill Sans MT"/>
              <a:cs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0970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5502" b="19641"/>
          <a:stretch/>
        </p:blipFill>
        <p:spPr bwMode="auto">
          <a:xfrm>
            <a:off x="2815186" y="609600"/>
            <a:ext cx="6116878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514" y="5905642"/>
            <a:ext cx="10294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B&amp;FG 3e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Fig. 4-4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Page 128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088229" y="76200"/>
            <a:ext cx="77876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en-US" sz="2800" dirty="0" smtClean="0">
                <a:solidFill>
                  <a:srgbClr val="000000"/>
                </a:solidFill>
                <a:latin typeface="Gill Sans MT"/>
                <a:cs typeface="Gill Sans MT"/>
              </a:rPr>
              <a:t>Step 4a: choose optional BLASTP search parameters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762000" y="914400"/>
            <a:ext cx="2068295" cy="46166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en-US" sz="2400" dirty="0" smtClean="0">
                <a:solidFill>
                  <a:srgbClr val="000000"/>
                </a:solidFill>
                <a:latin typeface="Gill Sans MT"/>
                <a:cs typeface="Gill Sans MT"/>
              </a:rPr>
              <a:t>max sequences</a:t>
            </a:r>
            <a:endParaRPr lang="en-US" altLang="en-US" sz="2400" dirty="0">
              <a:solidFill>
                <a:srgbClr val="000000"/>
              </a:solidFill>
              <a:latin typeface="Gill Sans MT"/>
              <a:cs typeface="Gill Sans MT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042358" y="1447800"/>
            <a:ext cx="1853242" cy="46166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en-US" sz="2400" dirty="0" smtClean="0">
                <a:solidFill>
                  <a:srgbClr val="000000"/>
                </a:solidFill>
                <a:latin typeface="Gill Sans MT"/>
                <a:cs typeface="Gill Sans MT"/>
              </a:rPr>
              <a:t>short queries</a:t>
            </a:r>
            <a:endParaRPr lang="en-US" altLang="en-US" sz="2400" dirty="0">
              <a:solidFill>
                <a:srgbClr val="000000"/>
              </a:solidFill>
              <a:latin typeface="Gill Sans MT"/>
              <a:cs typeface="Gill Sans MT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990600" y="2743200"/>
            <a:ext cx="1818376" cy="46166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en-US" sz="2400" dirty="0" smtClean="0">
                <a:solidFill>
                  <a:srgbClr val="000000"/>
                </a:solidFill>
                <a:latin typeface="Gill Sans MT"/>
                <a:cs typeface="Gill Sans MT"/>
              </a:rPr>
              <a:t>max matches</a:t>
            </a:r>
            <a:endParaRPr lang="en-US" altLang="en-US" sz="2400" dirty="0">
              <a:solidFill>
                <a:srgbClr val="000000"/>
              </a:solidFill>
              <a:latin typeface="Gill Sans MT"/>
              <a:cs typeface="Gill Sans MT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1447800" y="2281535"/>
            <a:ext cx="1390976" cy="46166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en-US" sz="2400" dirty="0" smtClean="0">
                <a:solidFill>
                  <a:srgbClr val="000000"/>
                </a:solidFill>
                <a:latin typeface="Gill Sans MT"/>
                <a:cs typeface="Gill Sans MT"/>
              </a:rPr>
              <a:t>word size</a:t>
            </a:r>
            <a:endParaRPr lang="en-US" altLang="en-US" sz="2400" dirty="0">
              <a:solidFill>
                <a:srgbClr val="000000"/>
              </a:solidFill>
              <a:latin typeface="Gill Sans MT"/>
              <a:cs typeface="Gill Sans MT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599479" y="1905000"/>
            <a:ext cx="2296121" cy="46166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en-US" sz="2400" dirty="0" smtClean="0">
                <a:solidFill>
                  <a:srgbClr val="000000"/>
                </a:solidFill>
                <a:latin typeface="Gill Sans MT"/>
                <a:cs typeface="Gill Sans MT"/>
              </a:rPr>
              <a:t>expect threshold</a:t>
            </a:r>
            <a:endParaRPr lang="en-US" altLang="en-US" sz="2400" dirty="0">
              <a:solidFill>
                <a:srgbClr val="000000"/>
              </a:solidFill>
              <a:latin typeface="Gill Sans MT"/>
              <a:cs typeface="Gill Sans MT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913417" y="3348335"/>
            <a:ext cx="1982183" cy="46166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en-US" sz="2400" dirty="0" smtClean="0">
                <a:solidFill>
                  <a:srgbClr val="000000"/>
                </a:solidFill>
                <a:latin typeface="Gill Sans MT"/>
                <a:cs typeface="Gill Sans MT"/>
              </a:rPr>
              <a:t>scoring matrix</a:t>
            </a:r>
            <a:endParaRPr lang="en-US" altLang="en-US" sz="2400" dirty="0">
              <a:solidFill>
                <a:srgbClr val="000000"/>
              </a:solidFill>
              <a:latin typeface="Gill Sans MT"/>
              <a:cs typeface="Gill Sans MT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1567893" y="3886200"/>
            <a:ext cx="1327707" cy="46166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en-US" sz="2400" dirty="0" smtClean="0">
                <a:solidFill>
                  <a:srgbClr val="000000"/>
                </a:solidFill>
                <a:latin typeface="Gill Sans MT"/>
                <a:cs typeface="Gill Sans MT"/>
              </a:rPr>
              <a:t>gap costs</a:t>
            </a:r>
            <a:endParaRPr lang="en-US" altLang="en-US" sz="2400" dirty="0">
              <a:solidFill>
                <a:srgbClr val="000000"/>
              </a:solidFill>
              <a:latin typeface="Gill Sans MT"/>
              <a:cs typeface="Gill Sans MT"/>
            </a:endParaRP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1981200" y="5481935"/>
            <a:ext cx="825867" cy="46166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en-US" sz="2400" dirty="0" smtClean="0">
                <a:solidFill>
                  <a:srgbClr val="000000"/>
                </a:solidFill>
                <a:latin typeface="Gill Sans MT"/>
                <a:cs typeface="Gill Sans MT"/>
              </a:rPr>
              <a:t>mask</a:t>
            </a:r>
            <a:endParaRPr lang="en-US" altLang="en-US" sz="2400" dirty="0">
              <a:solidFill>
                <a:srgbClr val="000000"/>
              </a:solidFill>
              <a:latin typeface="Gill Sans MT"/>
              <a:cs typeface="Gill Sans MT"/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2057400" y="4948535"/>
            <a:ext cx="774571" cy="46166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en-US" sz="2400" dirty="0" smtClean="0">
                <a:solidFill>
                  <a:srgbClr val="000000"/>
                </a:solidFill>
                <a:latin typeface="Gill Sans MT"/>
                <a:cs typeface="Gill Sans MT"/>
              </a:rPr>
              <a:t>filter</a:t>
            </a:r>
            <a:endParaRPr lang="en-US" altLang="en-US" sz="2400" dirty="0">
              <a:solidFill>
                <a:srgbClr val="000000"/>
              </a:solidFill>
              <a:latin typeface="Gill Sans MT"/>
              <a:cs typeface="Gill Sans MT"/>
            </a:endParaRP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38328" y="4415135"/>
            <a:ext cx="3390672" cy="46166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en-US" sz="2400" dirty="0" smtClean="0">
                <a:solidFill>
                  <a:srgbClr val="000000"/>
                </a:solidFill>
                <a:latin typeface="Gill Sans MT"/>
                <a:cs typeface="Gill Sans MT"/>
              </a:rPr>
              <a:t>compositional adjustment</a:t>
            </a:r>
            <a:endParaRPr lang="en-US" altLang="en-US" sz="2400" dirty="0">
              <a:solidFill>
                <a:srgbClr val="000000"/>
              </a:solidFill>
              <a:latin typeface="Gill Sans MT"/>
              <a:cs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9253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1538" y="1582341"/>
            <a:ext cx="807246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IN" dirty="0" smtClean="0"/>
              <a:t>The Expect value (E) is a parameter that describes the number of hits one can "expect" to see by chance when searching a database of a particular size. It decreases exponentially as the Score (S) of the match increases. </a:t>
            </a:r>
          </a:p>
          <a:p>
            <a:pPr>
              <a:buFont typeface="Arial" pitchFamily="34" charset="0"/>
              <a:buChar char="•"/>
            </a:pPr>
            <a:r>
              <a:rPr lang="en-IN" dirty="0" smtClean="0"/>
              <a:t>Essentially, the E value describes the random background noise. </a:t>
            </a:r>
          </a:p>
          <a:p>
            <a:pPr>
              <a:buFont typeface="Arial" pitchFamily="34" charset="0"/>
              <a:buChar char="•"/>
            </a:pPr>
            <a:r>
              <a:rPr lang="en-IN" dirty="0" smtClean="0"/>
              <a:t>For example, an E value of 1 assigned to a hit can be interpreted as meaning that in a database of the current size one might expect to see 1 match with a similar score simply by chance.</a:t>
            </a:r>
          </a:p>
          <a:p>
            <a:r>
              <a:rPr lang="en-IN" dirty="0" smtClean="0"/>
              <a:t>The lower the E-value, or the closer it is to zero, the more "significant" the match is. </a:t>
            </a:r>
            <a:endParaRPr lang="en-IN" dirty="0"/>
          </a:p>
        </p:txBody>
      </p:sp>
      <p:sp>
        <p:nvSpPr>
          <p:cNvPr id="3" name="Rectangle 2"/>
          <p:cNvSpPr/>
          <p:nvPr/>
        </p:nvSpPr>
        <p:spPr>
          <a:xfrm>
            <a:off x="3857620" y="214290"/>
            <a:ext cx="22733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2400" dirty="0" smtClean="0"/>
              <a:t>Expect value (E) </a:t>
            </a:r>
            <a:endParaRPr lang="en-IN" sz="2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3191"/>
          <a:stretch/>
        </p:blipFill>
        <p:spPr bwMode="auto">
          <a:xfrm>
            <a:off x="3429000" y="920050"/>
            <a:ext cx="5562600" cy="5896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514" y="5905642"/>
            <a:ext cx="10294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B&amp;FG 3e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Fig. 4-5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Page 129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533400" y="76200"/>
            <a:ext cx="852394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en-US" sz="2800" dirty="0" smtClean="0">
                <a:solidFill>
                  <a:srgbClr val="000000"/>
                </a:solidFill>
                <a:latin typeface="Gill Sans MT"/>
                <a:cs typeface="Gill Sans MT"/>
              </a:rPr>
              <a:t>Step 4a: compositional adjustment influences score, expect value search results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753112" y="1143000"/>
            <a:ext cx="1904488" cy="46166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en-US" sz="2400" dirty="0" smtClean="0">
                <a:solidFill>
                  <a:srgbClr val="000000"/>
                </a:solidFill>
                <a:latin typeface="Gill Sans MT"/>
                <a:cs typeface="Gill Sans MT"/>
              </a:rPr>
              <a:t>expect = 0.05</a:t>
            </a:r>
            <a:endParaRPr lang="en-US" altLang="en-US" sz="2400" dirty="0">
              <a:solidFill>
                <a:srgbClr val="000000"/>
              </a:solidFill>
              <a:latin typeface="Gill Sans MT"/>
              <a:cs typeface="Gill Sans MT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829312" y="3657600"/>
            <a:ext cx="1904488" cy="46166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en-US" sz="2400" dirty="0" smtClean="0">
                <a:solidFill>
                  <a:srgbClr val="000000"/>
                </a:solidFill>
                <a:latin typeface="Gill Sans MT"/>
                <a:cs typeface="Gill Sans MT"/>
              </a:rPr>
              <a:t>expect = 0.09</a:t>
            </a:r>
            <a:endParaRPr lang="en-US" altLang="en-US" sz="2400" dirty="0">
              <a:solidFill>
                <a:srgbClr val="000000"/>
              </a:solidFill>
              <a:latin typeface="Gill Sans MT"/>
              <a:cs typeface="Gill Sans MT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1649876" y="5253335"/>
            <a:ext cx="2083924" cy="46166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en-US" sz="2400" dirty="0" smtClean="0">
                <a:solidFill>
                  <a:srgbClr val="000000"/>
                </a:solidFill>
                <a:latin typeface="Gill Sans MT"/>
                <a:cs typeface="Gill Sans MT"/>
              </a:rPr>
              <a:t>expect = 1e-04</a:t>
            </a:r>
            <a:endParaRPr lang="en-US" altLang="en-US" sz="2400" dirty="0">
              <a:solidFill>
                <a:srgbClr val="000000"/>
              </a:solidFill>
              <a:latin typeface="Gill Sans MT"/>
              <a:cs typeface="Gill Sans MT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685800" y="1676400"/>
            <a:ext cx="2971800" cy="12003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 smtClean="0">
                <a:solidFill>
                  <a:srgbClr val="000000"/>
                </a:solidFill>
                <a:latin typeface="Gill Sans MT"/>
                <a:cs typeface="Gill Sans MT"/>
              </a:rPr>
              <a:t>Default: </a:t>
            </a:r>
            <a:r>
              <a:rPr lang="en-US" sz="2400" dirty="0"/>
              <a:t>conditional compositional score matrix adjustment </a:t>
            </a:r>
            <a:r>
              <a:rPr lang="en-US" altLang="en-US" sz="2400" dirty="0" smtClean="0">
                <a:solidFill>
                  <a:srgbClr val="000000"/>
                </a:solidFill>
                <a:latin typeface="Gill Sans MT"/>
                <a:cs typeface="Gill Sans MT"/>
              </a:rPr>
              <a:t> </a:t>
            </a:r>
            <a:endParaRPr lang="en-US" altLang="en-US" sz="2400" dirty="0">
              <a:solidFill>
                <a:srgbClr val="000000"/>
              </a:solidFill>
              <a:latin typeface="Gill Sans MT"/>
              <a:cs typeface="Gill Sans MT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1600200" y="4209873"/>
            <a:ext cx="2133600" cy="46166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 smtClean="0">
                <a:solidFill>
                  <a:srgbClr val="000000"/>
                </a:solidFill>
                <a:latin typeface="Gill Sans MT"/>
                <a:cs typeface="Gill Sans MT"/>
              </a:rPr>
              <a:t>no </a:t>
            </a:r>
            <a:r>
              <a:rPr lang="en-US" sz="2400" dirty="0" smtClean="0"/>
              <a:t>adjustment </a:t>
            </a:r>
            <a:r>
              <a:rPr lang="en-US" altLang="en-US" sz="2400" dirty="0" smtClean="0">
                <a:solidFill>
                  <a:srgbClr val="000000"/>
                </a:solidFill>
                <a:latin typeface="Gill Sans MT"/>
                <a:cs typeface="Gill Sans MT"/>
              </a:rPr>
              <a:t> </a:t>
            </a:r>
            <a:endParaRPr lang="en-US" altLang="en-US" sz="2400" dirty="0">
              <a:solidFill>
                <a:srgbClr val="000000"/>
              </a:solidFill>
              <a:latin typeface="Gill Sans MT"/>
              <a:cs typeface="Gill Sans MT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1219200" y="5791200"/>
            <a:ext cx="2667000" cy="83099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composition-based statistics</a:t>
            </a:r>
            <a:endParaRPr lang="en-US" altLang="en-US" sz="2400" dirty="0">
              <a:solidFill>
                <a:srgbClr val="000000"/>
              </a:solidFill>
              <a:latin typeface="Gill Sans MT"/>
              <a:cs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112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6812"/>
          <a:stretch/>
        </p:blipFill>
        <p:spPr bwMode="auto">
          <a:xfrm>
            <a:off x="1109663" y="836613"/>
            <a:ext cx="6924675" cy="2126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514" y="5905642"/>
            <a:ext cx="10294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B&amp;FG 3e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Fig. 4-6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Page 132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143000" y="76200"/>
            <a:ext cx="791434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en-US" sz="2800" dirty="0" smtClean="0">
                <a:solidFill>
                  <a:srgbClr val="000000"/>
                </a:solidFill>
                <a:latin typeface="Gill Sans MT"/>
                <a:cs typeface="Gill Sans MT"/>
              </a:rPr>
              <a:t>Step 4b: formatting options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447801" y="3733800"/>
            <a:ext cx="7162800" cy="193899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en-US" sz="2400" dirty="0" smtClean="0">
                <a:solidFill>
                  <a:srgbClr val="000000"/>
                </a:solidFill>
                <a:latin typeface="Gill Sans MT"/>
                <a:cs typeface="Gill Sans MT"/>
              </a:rPr>
              <a:t>The top of the BLAST output summarizes the query, database, and BLAST algorithm.</a:t>
            </a:r>
          </a:p>
          <a:p>
            <a:endParaRPr lang="en-US" altLang="en-US" sz="2400" dirty="0">
              <a:solidFill>
                <a:srgbClr val="000000"/>
              </a:solidFill>
              <a:latin typeface="Gill Sans MT"/>
              <a:cs typeface="Gill Sans MT"/>
            </a:endParaRPr>
          </a:p>
          <a:p>
            <a:r>
              <a:rPr lang="en-US" altLang="en-US" sz="2400" dirty="0" smtClean="0">
                <a:solidFill>
                  <a:srgbClr val="000000"/>
                </a:solidFill>
                <a:latin typeface="Gill Sans MT"/>
                <a:cs typeface="Gill Sans MT"/>
              </a:rPr>
              <a:t>Click to access a summary of the search parameters or a taxonomic report.</a:t>
            </a:r>
          </a:p>
        </p:txBody>
      </p:sp>
    </p:spTree>
    <p:extLst>
      <p:ext uri="{BB962C8B-B14F-4D97-AF65-F5344CB8AC3E}">
        <p14:creationId xmlns:p14="http://schemas.microsoft.com/office/powerpoint/2010/main" xmlns="" val="16264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9225"/>
          <a:stretch/>
        </p:blipFill>
        <p:spPr bwMode="auto">
          <a:xfrm>
            <a:off x="1524000" y="762000"/>
            <a:ext cx="4692650" cy="6051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514" y="5905642"/>
            <a:ext cx="10294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B&amp;FG 3e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Fig. 4-7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Page 133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0" y="76200"/>
            <a:ext cx="9057345" cy="5232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en-US" sz="2800" dirty="0" smtClean="0">
                <a:solidFill>
                  <a:srgbClr val="000000"/>
                </a:solidFill>
                <a:latin typeface="Gill Sans MT"/>
                <a:cs typeface="Gill Sans MT"/>
              </a:rPr>
              <a:t>Step 4b: formatting options (you can view search parameters)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5029200" y="1371600"/>
            <a:ext cx="197074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en-US" sz="2400" dirty="0" smtClean="0">
                <a:solidFill>
                  <a:srgbClr val="000000"/>
                </a:solidFill>
                <a:latin typeface="Gill Sans MT"/>
                <a:cs typeface="Gill Sans MT"/>
              </a:rPr>
              <a:t>Expect value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5486400" y="2057400"/>
            <a:ext cx="3429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en-US" sz="2400" dirty="0" smtClean="0">
                <a:solidFill>
                  <a:srgbClr val="000000"/>
                </a:solidFill>
                <a:latin typeface="Gill Sans MT"/>
                <a:cs typeface="Gill Sans MT"/>
              </a:rPr>
              <a:t>BLOSUM62 matrix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4953000" y="2895600"/>
            <a:ext cx="3276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en-US" sz="2400" dirty="0" smtClean="0">
                <a:solidFill>
                  <a:srgbClr val="000000"/>
                </a:solidFill>
                <a:latin typeface="Gill Sans MT"/>
                <a:cs typeface="Gill Sans MT"/>
              </a:rPr>
              <a:t>Threshold value T</a:t>
            </a: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5725455" y="4038600"/>
            <a:ext cx="303754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en-US" sz="2400" dirty="0" smtClean="0">
                <a:solidFill>
                  <a:srgbClr val="000000"/>
                </a:solidFill>
                <a:latin typeface="Gill Sans MT"/>
                <a:cs typeface="Gill Sans MT"/>
              </a:rPr>
              <a:t>Size of database</a:t>
            </a:r>
          </a:p>
        </p:txBody>
      </p:sp>
    </p:spTree>
    <p:extLst>
      <p:ext uri="{BB962C8B-B14F-4D97-AF65-F5344CB8AC3E}">
        <p14:creationId xmlns:p14="http://schemas.microsoft.com/office/powerpoint/2010/main" xmlns="" val="2015385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7485"/>
          <a:stretch/>
        </p:blipFill>
        <p:spPr bwMode="auto">
          <a:xfrm>
            <a:off x="1093661" y="628650"/>
            <a:ext cx="7915703" cy="48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514" y="5905642"/>
            <a:ext cx="10294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B&amp;FG 3e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Fig. 4-8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Page 134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143000" y="76200"/>
            <a:ext cx="791434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en-US" sz="2800" dirty="0" smtClean="0">
                <a:solidFill>
                  <a:srgbClr val="000000"/>
                </a:solidFill>
                <a:latin typeface="Gill Sans MT"/>
                <a:cs typeface="Gill Sans MT"/>
              </a:rPr>
              <a:t>Step 4b: formatting options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458255" y="5562600"/>
            <a:ext cx="7304745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en-US" sz="2400" dirty="0" smtClean="0">
                <a:solidFill>
                  <a:srgbClr val="000000"/>
                </a:solidFill>
                <a:latin typeface="Gill Sans MT"/>
                <a:cs typeface="Gill Sans MT"/>
              </a:rPr>
              <a:t>Graphic summary of the results shows the alignment scores (coded by color) and the length of the alignment (given by the length of the horizontal bars)</a:t>
            </a:r>
          </a:p>
        </p:txBody>
      </p:sp>
    </p:spTree>
    <p:extLst>
      <p:ext uri="{BB962C8B-B14F-4D97-AF65-F5344CB8AC3E}">
        <p14:creationId xmlns:p14="http://schemas.microsoft.com/office/powerpoint/2010/main" xmlns="" val="2153059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0410"/>
          <a:stretch/>
        </p:blipFill>
        <p:spPr bwMode="auto">
          <a:xfrm>
            <a:off x="152400" y="1295400"/>
            <a:ext cx="8899697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514" y="5905642"/>
            <a:ext cx="10294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B&amp;FG 3e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Fig. 4-9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Page 134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28600" y="76200"/>
            <a:ext cx="8828745" cy="95410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en-US" sz="2800" dirty="0" smtClean="0">
                <a:solidFill>
                  <a:srgbClr val="000000"/>
                </a:solidFill>
                <a:latin typeface="Gill Sans MT"/>
                <a:cs typeface="Gill Sans MT"/>
              </a:rPr>
              <a:t>BLASTP output includes list of matches; links to the NCBI protein entry; bit score and E value; and download options</a:t>
            </a:r>
          </a:p>
        </p:txBody>
      </p:sp>
    </p:spTree>
    <p:extLst>
      <p:ext uri="{BB962C8B-B14F-4D97-AF65-F5344CB8AC3E}">
        <p14:creationId xmlns:p14="http://schemas.microsoft.com/office/powerpoint/2010/main" xmlns="" val="1604278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4267200" y="457200"/>
            <a:ext cx="11849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2800">
                <a:solidFill>
                  <a:srgbClr val="000000"/>
                </a:solidFill>
                <a:latin typeface="Gill Sans MT"/>
                <a:cs typeface="Gill Sans MT"/>
              </a:rPr>
              <a:t>BLAST</a:t>
            </a:r>
            <a:endParaRPr lang="en-US" altLang="en-US" sz="1600">
              <a:solidFill>
                <a:srgbClr val="000000"/>
              </a:solidFill>
              <a:latin typeface="Gill Sans MT"/>
              <a:cs typeface="Gill Sans MT"/>
            </a:endParaRP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1828800" y="2057400"/>
            <a:ext cx="65532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en-US" sz="2400" dirty="0">
                <a:solidFill>
                  <a:srgbClr val="000000"/>
                </a:solidFill>
                <a:latin typeface="Gill Sans MT"/>
                <a:cs typeface="Gill Sans MT"/>
              </a:rPr>
              <a:t>BLAST (Basic Local Alignment Search Tool</a:t>
            </a:r>
            <a:r>
              <a:rPr lang="en-US" altLang="en-US" sz="2400" dirty="0" smtClean="0">
                <a:solidFill>
                  <a:srgbClr val="000000"/>
                </a:solidFill>
                <a:latin typeface="Gill Sans MT"/>
                <a:cs typeface="Gill Sans MT"/>
              </a:rPr>
              <a:t>) allows </a:t>
            </a:r>
            <a:r>
              <a:rPr lang="en-US" altLang="en-US" sz="2400" dirty="0">
                <a:solidFill>
                  <a:srgbClr val="000000"/>
                </a:solidFill>
                <a:latin typeface="Gill Sans MT"/>
                <a:cs typeface="Gill Sans MT"/>
              </a:rPr>
              <a:t>rapid sequence comparison of a </a:t>
            </a:r>
            <a:r>
              <a:rPr lang="en-US" altLang="en-US" sz="2400" dirty="0" smtClean="0">
                <a:solidFill>
                  <a:srgbClr val="000000"/>
                </a:solidFill>
                <a:latin typeface="Gill Sans MT"/>
                <a:cs typeface="Gill Sans MT"/>
              </a:rPr>
              <a:t>query sequence </a:t>
            </a:r>
            <a:r>
              <a:rPr lang="en-US" altLang="en-US" sz="2400" dirty="0">
                <a:solidFill>
                  <a:srgbClr val="000000"/>
                </a:solidFill>
                <a:latin typeface="Gill Sans MT"/>
                <a:cs typeface="Gill Sans MT"/>
              </a:rPr>
              <a:t>against a database.</a:t>
            </a:r>
          </a:p>
          <a:p>
            <a:endParaRPr lang="en-US" altLang="en-US" sz="2400" dirty="0">
              <a:solidFill>
                <a:srgbClr val="000000"/>
              </a:solidFill>
              <a:latin typeface="Gill Sans MT"/>
              <a:cs typeface="Gill Sans MT"/>
            </a:endParaRPr>
          </a:p>
          <a:p>
            <a:r>
              <a:rPr lang="en-US" altLang="en-US" sz="2400" dirty="0">
                <a:solidFill>
                  <a:srgbClr val="000000"/>
                </a:solidFill>
                <a:latin typeface="Gill Sans MT"/>
                <a:cs typeface="Gill Sans MT"/>
              </a:rPr>
              <a:t>The BLAST algorithm is </a:t>
            </a:r>
            <a:r>
              <a:rPr lang="en-US" altLang="en-US" sz="2400" u="sng" dirty="0">
                <a:solidFill>
                  <a:srgbClr val="000000"/>
                </a:solidFill>
                <a:latin typeface="Gill Sans MT"/>
                <a:cs typeface="Gill Sans MT"/>
              </a:rPr>
              <a:t>fast</a:t>
            </a:r>
            <a:r>
              <a:rPr lang="en-US" altLang="en-US" sz="2400" dirty="0">
                <a:solidFill>
                  <a:srgbClr val="000000"/>
                </a:solidFill>
                <a:latin typeface="Gill Sans MT"/>
                <a:cs typeface="Gill Sans MT"/>
              </a:rPr>
              <a:t>, </a:t>
            </a:r>
            <a:r>
              <a:rPr lang="en-US" altLang="en-US" sz="2400" u="sng" dirty="0">
                <a:solidFill>
                  <a:srgbClr val="000000"/>
                </a:solidFill>
                <a:latin typeface="Gill Sans MT"/>
                <a:cs typeface="Gill Sans MT"/>
              </a:rPr>
              <a:t>accurate</a:t>
            </a:r>
            <a:r>
              <a:rPr lang="en-US" altLang="en-US" sz="2400" dirty="0">
                <a:solidFill>
                  <a:srgbClr val="000000"/>
                </a:solidFill>
                <a:latin typeface="Gill Sans MT"/>
                <a:cs typeface="Gill Sans MT"/>
              </a:rPr>
              <a:t>, </a:t>
            </a:r>
            <a:r>
              <a:rPr lang="en-US" altLang="en-US" sz="2400" dirty="0" smtClean="0">
                <a:solidFill>
                  <a:srgbClr val="000000"/>
                </a:solidFill>
                <a:latin typeface="Gill Sans MT"/>
                <a:cs typeface="Gill Sans MT"/>
              </a:rPr>
              <a:t>and </a:t>
            </a:r>
            <a:r>
              <a:rPr lang="en-US" altLang="en-US" sz="2400" u="sng" dirty="0" smtClean="0">
                <a:solidFill>
                  <a:srgbClr val="000000"/>
                </a:solidFill>
                <a:latin typeface="Gill Sans MT"/>
                <a:cs typeface="Gill Sans MT"/>
              </a:rPr>
              <a:t>accessible</a:t>
            </a:r>
            <a:r>
              <a:rPr lang="en-US" altLang="en-US" sz="2400" dirty="0">
                <a:solidFill>
                  <a:srgbClr val="000000"/>
                </a:solidFill>
                <a:latin typeface="Gill Sans MT"/>
                <a:cs typeface="Gill Sans MT"/>
              </a:rPr>
              <a:t> </a:t>
            </a:r>
            <a:r>
              <a:rPr lang="en-US" altLang="en-US" sz="2400" dirty="0" smtClean="0">
                <a:solidFill>
                  <a:srgbClr val="000000"/>
                </a:solidFill>
                <a:latin typeface="Gill Sans MT"/>
                <a:cs typeface="Gill Sans MT"/>
              </a:rPr>
              <a:t>both via the web and the command line.</a:t>
            </a:r>
            <a:endParaRPr lang="en-US" altLang="en-US" sz="2400" dirty="0">
              <a:solidFill>
                <a:srgbClr val="000000"/>
              </a:solidFill>
              <a:latin typeface="Gill Sans MT"/>
              <a:cs typeface="Gill Sans MT"/>
            </a:endParaRPr>
          </a:p>
          <a:p>
            <a:endParaRPr lang="en-US" altLang="en-US" sz="2400" dirty="0">
              <a:solidFill>
                <a:srgbClr val="000000"/>
              </a:solidFill>
              <a:latin typeface="Gill Sans MT"/>
              <a:cs typeface="Gill Sans MT"/>
            </a:endParaRPr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>
            <a:off x="1524000" y="1295400"/>
            <a:ext cx="670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srgbClr val="000000"/>
              </a:solidFill>
              <a:latin typeface="Gill Sans MT"/>
              <a:cs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0442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0610"/>
          <a:stretch/>
        </p:blipFill>
        <p:spPr bwMode="auto">
          <a:xfrm>
            <a:off x="1143000" y="609600"/>
            <a:ext cx="7788213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514" y="5905642"/>
            <a:ext cx="10294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B&amp;FG 3e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Fig. 4-10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Page 135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52400" y="76200"/>
            <a:ext cx="8904945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en-US" sz="2700" dirty="0" smtClean="0">
                <a:solidFill>
                  <a:srgbClr val="000000"/>
                </a:solidFill>
                <a:latin typeface="Gill Sans MT"/>
                <a:cs typeface="Gill Sans MT"/>
              </a:rPr>
              <a:t>BLAST output can be formatted to display multiple alignment</a:t>
            </a:r>
          </a:p>
        </p:txBody>
      </p:sp>
    </p:spTree>
    <p:extLst>
      <p:ext uri="{BB962C8B-B14F-4D97-AF65-F5344CB8AC3E}">
        <p14:creationId xmlns:p14="http://schemas.microsoft.com/office/powerpoint/2010/main" xmlns="" val="1907070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1955" b="17034"/>
          <a:stretch/>
        </p:blipFill>
        <p:spPr bwMode="auto">
          <a:xfrm>
            <a:off x="1524000" y="404813"/>
            <a:ext cx="5464175" cy="6408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514" y="5905642"/>
            <a:ext cx="10294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B&amp;FG 3e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Fig. 4-11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Page 136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143000" y="76200"/>
            <a:ext cx="7914345" cy="87511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dirty="0" smtClean="0">
                <a:solidFill>
                  <a:srgbClr val="000000"/>
                </a:solidFill>
                <a:latin typeface="Gill Sans MT"/>
                <a:cs typeface="Gill Sans MT"/>
              </a:rPr>
              <a:t>For BLASTN, CDS output displays amino acids above DNA sequence of query and subject</a:t>
            </a:r>
          </a:p>
        </p:txBody>
      </p:sp>
    </p:spTree>
    <p:extLst>
      <p:ext uri="{BB962C8B-B14F-4D97-AF65-F5344CB8AC3E}">
        <p14:creationId xmlns:p14="http://schemas.microsoft.com/office/powerpoint/2010/main" xmlns="" val="511593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514" y="6172200"/>
            <a:ext cx="10294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B&amp;FG 3e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Page 137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24000" y="1143000"/>
            <a:ext cx="6553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Visit the BLAST site at NCBI (“help” tab) to find the URL for the BLAST+ download. </a:t>
            </a:r>
          </a:p>
          <a:p>
            <a:endParaRPr lang="en-US" sz="2400" dirty="0"/>
          </a:p>
          <a:p>
            <a:r>
              <a:rPr lang="en-US" sz="2400" dirty="0" smtClean="0"/>
              <a:t>Three steps:</a:t>
            </a:r>
          </a:p>
          <a:p>
            <a:pPr marL="457200" indent="-457200">
              <a:buAutoNum type="arabicParenBoth"/>
            </a:pPr>
            <a:r>
              <a:rPr lang="en-US" sz="2400" dirty="0" smtClean="0"/>
              <a:t>Obtain a protein database (we’ll use a </a:t>
            </a:r>
            <a:r>
              <a:rPr lang="en-US" sz="2400" dirty="0" err="1" smtClean="0"/>
              <a:t>perl</a:t>
            </a:r>
            <a:r>
              <a:rPr lang="en-US" sz="2400" dirty="0" smtClean="0"/>
              <a:t> script included in the BLAST+ installation);</a:t>
            </a:r>
          </a:p>
          <a:p>
            <a:pPr marL="457200" indent="-457200">
              <a:buAutoNum type="arabicParenBoth"/>
            </a:pPr>
            <a:r>
              <a:rPr lang="en-US" sz="2400" dirty="0" smtClean="0"/>
              <a:t>Obtain a query protein (we’ll use </a:t>
            </a:r>
            <a:r>
              <a:rPr lang="en-US" sz="2400" dirty="0" err="1" smtClean="0"/>
              <a:t>EDirect</a:t>
            </a:r>
            <a:r>
              <a:rPr lang="en-US" sz="2400" dirty="0" smtClean="0"/>
              <a:t>);</a:t>
            </a:r>
          </a:p>
          <a:p>
            <a:pPr marL="457200" indent="-457200">
              <a:buAutoNum type="arabicParenBoth"/>
            </a:pPr>
            <a:r>
              <a:rPr lang="en-US" sz="2400" dirty="0" smtClean="0"/>
              <a:t>Perform the search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43963" y="76200"/>
            <a:ext cx="79476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Command-line BLAST+</a:t>
            </a:r>
          </a:p>
        </p:txBody>
      </p:sp>
    </p:spTree>
    <p:extLst>
      <p:ext uri="{BB962C8B-B14F-4D97-AF65-F5344CB8AC3E}">
        <p14:creationId xmlns:p14="http://schemas.microsoft.com/office/powerpoint/2010/main" xmlns="" val="3684648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514" y="6172200"/>
            <a:ext cx="10294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B&amp;FG 3e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Page 137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24000" y="1143000"/>
            <a:ext cx="6553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Visit the BLAST site at NCBI (“help” tab) to find the URL for the BLAST+ download.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43963" y="76200"/>
            <a:ext cx="79476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Command-line BLAST+ (Step 1: obtain a database)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750" t="33776" r="41685" b="50520"/>
          <a:stretch/>
        </p:blipFill>
        <p:spPr bwMode="auto">
          <a:xfrm>
            <a:off x="1781094" y="2006654"/>
            <a:ext cx="6473373" cy="1491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750" t="62663" r="41685" b="32752"/>
          <a:stretch/>
        </p:blipFill>
        <p:spPr bwMode="auto">
          <a:xfrm>
            <a:off x="1810123" y="4572000"/>
            <a:ext cx="6473373" cy="435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750" t="81729" r="41685" b="13953"/>
          <a:stretch/>
        </p:blipFill>
        <p:spPr bwMode="auto">
          <a:xfrm>
            <a:off x="1777465" y="5700600"/>
            <a:ext cx="6473373" cy="410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50174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514" y="6172200"/>
            <a:ext cx="10294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B&amp;FG 3e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Page 137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24000" y="1143000"/>
            <a:ext cx="655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Use </a:t>
            </a:r>
            <a:r>
              <a:rPr lang="en-US" sz="2400" dirty="0" err="1" smtClean="0"/>
              <a:t>EDirect</a:t>
            </a:r>
            <a:r>
              <a:rPr lang="en-US" sz="2400" dirty="0" smtClean="0"/>
              <a:t> to obtain a globin protein.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38199" y="76200"/>
            <a:ext cx="82296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700" dirty="0" smtClean="0"/>
              <a:t>Command-line BLAST+ (Step 2: obtain a query protein)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750" t="34083" r="41782" b="48035"/>
          <a:stretch/>
        </p:blipFill>
        <p:spPr bwMode="auto">
          <a:xfrm>
            <a:off x="1219200" y="1828800"/>
            <a:ext cx="7825157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62134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4514" y="6172200"/>
            <a:ext cx="10294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B&amp;FG 3e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Page 137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0" y="3021764"/>
            <a:ext cx="655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View the results: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38199" y="76200"/>
            <a:ext cx="82296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700" dirty="0" smtClean="0"/>
              <a:t>Command-line BLAST+ (Step 3: perform a search!)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847" t="57926" r="41588" b="32173"/>
          <a:stretch/>
        </p:blipFill>
        <p:spPr bwMode="auto">
          <a:xfrm>
            <a:off x="1143000" y="1447800"/>
            <a:ext cx="7918933" cy="1150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847" t="71312" r="41588" b="24345"/>
          <a:stretch/>
        </p:blipFill>
        <p:spPr bwMode="auto">
          <a:xfrm>
            <a:off x="1143000" y="3457892"/>
            <a:ext cx="7918933" cy="504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257" t="45682" r="28022" b="48051"/>
          <a:stretch/>
        </p:blipFill>
        <p:spPr bwMode="auto">
          <a:xfrm>
            <a:off x="1143000" y="5257800"/>
            <a:ext cx="6793752" cy="595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524000" y="997857"/>
            <a:ext cx="655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Do the search: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24000" y="4491335"/>
            <a:ext cx="6553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Try repeating the search, e.g. changing the database size:</a:t>
            </a:r>
          </a:p>
        </p:txBody>
      </p:sp>
    </p:spTree>
    <p:extLst>
      <p:ext uri="{BB962C8B-B14F-4D97-AF65-F5344CB8AC3E}">
        <p14:creationId xmlns:p14="http://schemas.microsoft.com/office/powerpoint/2010/main" xmlns="" val="3077018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2514600" y="533400"/>
            <a:ext cx="428559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2800" dirty="0">
                <a:latin typeface="Gill Sans MT"/>
                <a:cs typeface="Gill Sans MT"/>
              </a:rPr>
              <a:t>How a BLAST search works</a:t>
            </a:r>
            <a:endParaRPr lang="en-US" altLang="en-US" sz="1600" dirty="0">
              <a:latin typeface="Gill Sans MT"/>
              <a:cs typeface="Gill Sans MT"/>
            </a:endParaRPr>
          </a:p>
        </p:txBody>
      </p:sp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1989138" y="2336800"/>
            <a:ext cx="4560713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2400" dirty="0">
                <a:latin typeface="Gill Sans MT"/>
                <a:cs typeface="Gill Sans MT"/>
              </a:rPr>
              <a:t>“The central idea of the BLAST</a:t>
            </a:r>
          </a:p>
          <a:p>
            <a:r>
              <a:rPr lang="en-US" altLang="en-US" sz="2400" dirty="0">
                <a:latin typeface="Gill Sans MT"/>
                <a:cs typeface="Gill Sans MT"/>
              </a:rPr>
              <a:t>algorithm is to confine attention</a:t>
            </a:r>
          </a:p>
          <a:p>
            <a:r>
              <a:rPr lang="en-US" altLang="en-US" sz="2400" dirty="0">
                <a:latin typeface="Gill Sans MT"/>
                <a:cs typeface="Gill Sans MT"/>
              </a:rPr>
              <a:t>to segment pairs that contain a</a:t>
            </a:r>
          </a:p>
          <a:p>
            <a:r>
              <a:rPr lang="en-US" altLang="en-US" sz="2400" dirty="0">
                <a:latin typeface="Gill Sans MT"/>
                <a:cs typeface="Gill Sans MT"/>
              </a:rPr>
              <a:t>word pair of length w with a score</a:t>
            </a:r>
          </a:p>
          <a:p>
            <a:r>
              <a:rPr lang="en-US" altLang="en-US" sz="2400" dirty="0">
                <a:latin typeface="Gill Sans MT"/>
                <a:cs typeface="Gill Sans MT"/>
              </a:rPr>
              <a:t>of at least T.”</a:t>
            </a:r>
          </a:p>
          <a:p>
            <a:endParaRPr lang="en-US" altLang="en-US" sz="2400" dirty="0">
              <a:latin typeface="Gill Sans MT"/>
              <a:cs typeface="Gill Sans MT"/>
            </a:endParaRPr>
          </a:p>
          <a:p>
            <a:r>
              <a:rPr lang="en-US" altLang="en-US" sz="2400" dirty="0">
                <a:latin typeface="Gill Sans MT"/>
                <a:cs typeface="Gill Sans MT"/>
              </a:rPr>
              <a:t>		</a:t>
            </a:r>
            <a:r>
              <a:rPr lang="en-US" altLang="en-US" sz="2400" dirty="0" err="1">
                <a:latin typeface="Gill Sans MT"/>
                <a:cs typeface="Gill Sans MT"/>
              </a:rPr>
              <a:t>Altschul</a:t>
            </a:r>
            <a:r>
              <a:rPr lang="en-US" altLang="en-US" sz="2400" dirty="0">
                <a:latin typeface="Gill Sans MT"/>
                <a:cs typeface="Gill Sans MT"/>
              </a:rPr>
              <a:t> et al. (1990)</a:t>
            </a:r>
          </a:p>
        </p:txBody>
      </p:sp>
      <p:sp>
        <p:nvSpPr>
          <p:cNvPr id="44036" name="Line 4"/>
          <p:cNvSpPr>
            <a:spLocks noChangeShapeType="1"/>
          </p:cNvSpPr>
          <p:nvPr/>
        </p:nvSpPr>
        <p:spPr bwMode="auto">
          <a:xfrm>
            <a:off x="1600200" y="1600200"/>
            <a:ext cx="6629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latin typeface="Gill Sans MT"/>
              <a:cs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7303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1883817" y="228600"/>
            <a:ext cx="626325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en-US" sz="2800" dirty="0">
                <a:solidFill>
                  <a:srgbClr val="000000"/>
                </a:solidFill>
                <a:latin typeface="Gill Sans MT"/>
                <a:cs typeface="Gill Sans MT"/>
              </a:rPr>
              <a:t>How the original BLAST algorithm works: </a:t>
            </a:r>
          </a:p>
          <a:p>
            <a:pPr algn="ctr"/>
            <a:r>
              <a:rPr lang="en-US" altLang="en-US" sz="2800" dirty="0">
                <a:solidFill>
                  <a:srgbClr val="000000"/>
                </a:solidFill>
                <a:latin typeface="Gill Sans MT"/>
                <a:cs typeface="Gill Sans MT"/>
              </a:rPr>
              <a:t>three phases</a:t>
            </a:r>
            <a:endParaRPr lang="en-US" altLang="en-US" sz="1600" dirty="0">
              <a:solidFill>
                <a:srgbClr val="000000"/>
              </a:solidFill>
              <a:latin typeface="Gill Sans MT"/>
              <a:cs typeface="Gill Sans MT"/>
            </a:endParaRPr>
          </a:p>
        </p:txBody>
      </p:sp>
      <p:sp>
        <p:nvSpPr>
          <p:cNvPr id="45059" name="Text Box 3"/>
          <p:cNvSpPr txBox="1">
            <a:spLocks noChangeArrowheads="1"/>
          </p:cNvSpPr>
          <p:nvPr/>
        </p:nvSpPr>
        <p:spPr bwMode="auto">
          <a:xfrm>
            <a:off x="2438400" y="2209800"/>
            <a:ext cx="5485546" cy="4154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2400" dirty="0">
                <a:solidFill>
                  <a:srgbClr val="000000"/>
                </a:solidFill>
                <a:latin typeface="Gill Sans MT"/>
                <a:cs typeface="Gill Sans MT"/>
              </a:rPr>
              <a:t>Phase 1: compile a list of word pairs (w=3)</a:t>
            </a:r>
          </a:p>
          <a:p>
            <a:r>
              <a:rPr lang="en-US" altLang="en-US" sz="2400" dirty="0">
                <a:solidFill>
                  <a:srgbClr val="000000"/>
                </a:solidFill>
                <a:latin typeface="Gill Sans MT"/>
                <a:cs typeface="Gill Sans MT"/>
              </a:rPr>
              <a:t>above threshold T</a:t>
            </a:r>
          </a:p>
          <a:p>
            <a:endParaRPr lang="en-US" altLang="en-US" sz="2400" dirty="0">
              <a:solidFill>
                <a:srgbClr val="000000"/>
              </a:solidFill>
              <a:latin typeface="Gill Sans MT"/>
              <a:cs typeface="Gill Sans MT"/>
            </a:endParaRPr>
          </a:p>
          <a:p>
            <a:r>
              <a:rPr lang="en-US" altLang="en-US" sz="2400" dirty="0">
                <a:solidFill>
                  <a:srgbClr val="000000"/>
                </a:solidFill>
                <a:latin typeface="Gill Sans MT"/>
                <a:cs typeface="Gill Sans MT"/>
              </a:rPr>
              <a:t>Example: for a human RBP query</a:t>
            </a:r>
          </a:p>
          <a:p>
            <a:r>
              <a:rPr lang="en-US" altLang="en-US" sz="2400" dirty="0">
                <a:solidFill>
                  <a:srgbClr val="000000"/>
                </a:solidFill>
                <a:latin typeface="Gill Sans MT"/>
                <a:cs typeface="Gill Sans MT"/>
              </a:rPr>
              <a:t>…FS</a:t>
            </a:r>
            <a:r>
              <a:rPr lang="en-US" altLang="en-US" sz="2400" dirty="0">
                <a:solidFill>
                  <a:srgbClr val="008000"/>
                </a:solidFill>
                <a:latin typeface="Gill Sans MT"/>
                <a:cs typeface="Gill Sans MT"/>
              </a:rPr>
              <a:t>GTW</a:t>
            </a:r>
            <a:r>
              <a:rPr lang="en-US" altLang="en-US" sz="2400" dirty="0">
                <a:solidFill>
                  <a:srgbClr val="000000"/>
                </a:solidFill>
                <a:latin typeface="Gill Sans MT"/>
                <a:cs typeface="Gill Sans MT"/>
              </a:rPr>
              <a:t>YA… (query word is in </a:t>
            </a:r>
            <a:r>
              <a:rPr lang="en-US" altLang="en-US" sz="2400" dirty="0" smtClean="0">
                <a:solidFill>
                  <a:srgbClr val="008000"/>
                </a:solidFill>
                <a:latin typeface="Gill Sans MT"/>
                <a:cs typeface="Gill Sans MT"/>
              </a:rPr>
              <a:t>green</a:t>
            </a:r>
            <a:r>
              <a:rPr lang="en-US" altLang="en-US" sz="2400" dirty="0" smtClean="0">
                <a:solidFill>
                  <a:srgbClr val="000000"/>
                </a:solidFill>
                <a:latin typeface="Gill Sans MT"/>
                <a:cs typeface="Gill Sans MT"/>
              </a:rPr>
              <a:t>)</a:t>
            </a:r>
            <a:endParaRPr lang="en-US" altLang="en-US" sz="2400" dirty="0">
              <a:solidFill>
                <a:srgbClr val="000000"/>
              </a:solidFill>
              <a:latin typeface="Gill Sans MT"/>
              <a:cs typeface="Gill Sans MT"/>
            </a:endParaRPr>
          </a:p>
          <a:p>
            <a:endParaRPr lang="en-US" altLang="en-US" sz="2400" dirty="0">
              <a:solidFill>
                <a:srgbClr val="000000"/>
              </a:solidFill>
              <a:latin typeface="Gill Sans MT"/>
              <a:cs typeface="Gill Sans MT"/>
            </a:endParaRPr>
          </a:p>
          <a:p>
            <a:r>
              <a:rPr lang="en-US" altLang="en-US" sz="2400" dirty="0">
                <a:solidFill>
                  <a:srgbClr val="000000"/>
                </a:solidFill>
                <a:latin typeface="Gill Sans MT"/>
                <a:cs typeface="Gill Sans MT"/>
              </a:rPr>
              <a:t>A list of words (w=3) is:</a:t>
            </a:r>
          </a:p>
          <a:p>
            <a:r>
              <a:rPr lang="en-US" altLang="en-US" sz="2400" dirty="0">
                <a:solidFill>
                  <a:srgbClr val="000000"/>
                </a:solidFill>
                <a:latin typeface="Courier New"/>
                <a:cs typeface="Courier New"/>
              </a:rPr>
              <a:t>FSG SGT GTW TWY WYA</a:t>
            </a:r>
          </a:p>
          <a:p>
            <a:r>
              <a:rPr lang="en-US" altLang="en-US" sz="2400" dirty="0">
                <a:solidFill>
                  <a:srgbClr val="000000"/>
                </a:solidFill>
                <a:latin typeface="Courier New"/>
                <a:cs typeface="Courier New"/>
              </a:rPr>
              <a:t>YSG TGT ATW SWY WFA</a:t>
            </a:r>
          </a:p>
          <a:p>
            <a:r>
              <a:rPr lang="en-US" altLang="en-US" sz="2400" dirty="0">
                <a:solidFill>
                  <a:srgbClr val="000000"/>
                </a:solidFill>
                <a:latin typeface="Courier New"/>
                <a:cs typeface="Courier New"/>
              </a:rPr>
              <a:t>FTG SVT GSW TWF </a:t>
            </a:r>
            <a:r>
              <a:rPr lang="en-US" altLang="en-US" sz="2400" dirty="0" smtClean="0">
                <a:solidFill>
                  <a:srgbClr val="000000"/>
                </a:solidFill>
                <a:latin typeface="Courier New"/>
                <a:cs typeface="Courier New"/>
              </a:rPr>
              <a:t>WYS</a:t>
            </a:r>
          </a:p>
          <a:p>
            <a:r>
              <a:rPr lang="en-US" altLang="en-US" sz="2400" dirty="0" smtClean="0">
                <a:solidFill>
                  <a:srgbClr val="000000"/>
                </a:solidFill>
                <a:latin typeface="Courier New"/>
                <a:cs typeface="Courier New"/>
              </a:rPr>
              <a:t>...</a:t>
            </a:r>
            <a:endParaRPr lang="en-US" altLang="en-US" sz="2400" dirty="0">
              <a:solidFill>
                <a:srgbClr val="000000"/>
              </a:solidFill>
              <a:latin typeface="Courier New"/>
              <a:cs typeface="Courier New"/>
            </a:endParaRPr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>
            <a:off x="1600200" y="1600200"/>
            <a:ext cx="6629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latin typeface="Gill Sans MT"/>
              <a:cs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9712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2"/>
          <p:cNvSpPr txBox="1">
            <a:spLocks noChangeArrowheads="1"/>
          </p:cNvSpPr>
          <p:nvPr/>
        </p:nvSpPr>
        <p:spPr bwMode="auto">
          <a:xfrm>
            <a:off x="1981200" y="304800"/>
            <a:ext cx="571557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2800" dirty="0">
                <a:solidFill>
                  <a:srgbClr val="000000"/>
                </a:solidFill>
                <a:latin typeface="Gill Sans MT"/>
                <a:cs typeface="Gill Sans MT"/>
              </a:rPr>
              <a:t>Phase 1: compile a list of words (w=3)</a:t>
            </a:r>
          </a:p>
        </p:txBody>
      </p:sp>
      <p:sp>
        <p:nvSpPr>
          <p:cNvPr id="46083" name="Text Box 3"/>
          <p:cNvSpPr txBox="1">
            <a:spLocks noChangeArrowheads="1"/>
          </p:cNvSpPr>
          <p:nvPr/>
        </p:nvSpPr>
        <p:spPr bwMode="auto">
          <a:xfrm>
            <a:off x="990600" y="1828800"/>
            <a:ext cx="7571303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2800" dirty="0">
                <a:latin typeface="Courier New"/>
                <a:cs typeface="Courier New"/>
              </a:rPr>
              <a:t>		</a:t>
            </a:r>
            <a:r>
              <a:rPr lang="en-US" altLang="en-US" sz="3200" dirty="0">
                <a:latin typeface="Courier New"/>
                <a:cs typeface="Courier New"/>
              </a:rPr>
              <a:t>		</a:t>
            </a:r>
            <a:r>
              <a:rPr lang="en-US" altLang="en-US" sz="3200" dirty="0">
                <a:solidFill>
                  <a:srgbClr val="008000"/>
                </a:solidFill>
                <a:latin typeface="Courier New"/>
                <a:cs typeface="Courier New"/>
              </a:rPr>
              <a:t>GTW</a:t>
            </a:r>
            <a:r>
              <a:rPr lang="en-US" altLang="en-US" sz="3200" dirty="0">
                <a:latin typeface="Courier New"/>
                <a:cs typeface="Courier New"/>
              </a:rPr>
              <a:t> 6,5,11 	22	</a:t>
            </a:r>
          </a:p>
          <a:p>
            <a:r>
              <a:rPr lang="en-US" altLang="en-US" sz="3200" dirty="0">
                <a:latin typeface="Courier New"/>
                <a:cs typeface="Courier New"/>
              </a:rPr>
              <a:t>neighborhood	GSW 6,1,11 18</a:t>
            </a:r>
          </a:p>
          <a:p>
            <a:r>
              <a:rPr lang="en-US" altLang="en-US" sz="3200" dirty="0">
                <a:latin typeface="Courier New"/>
                <a:cs typeface="Courier New"/>
              </a:rPr>
              <a:t>word hits		ATW 0,5,11	16</a:t>
            </a:r>
          </a:p>
          <a:p>
            <a:r>
              <a:rPr lang="en-US" altLang="en-US" sz="3200" dirty="0">
                <a:latin typeface="Courier New"/>
                <a:cs typeface="Courier New"/>
              </a:rPr>
              <a:t>&gt; threshold 	NTW 0,5,11	16</a:t>
            </a:r>
          </a:p>
          <a:p>
            <a:r>
              <a:rPr lang="en-US" altLang="en-US" sz="3200" dirty="0">
                <a:latin typeface="Courier New"/>
                <a:cs typeface="Courier New"/>
              </a:rPr>
              <a:t>				GTY 6,5,2	13</a:t>
            </a:r>
          </a:p>
          <a:p>
            <a:r>
              <a:rPr lang="en-US" altLang="en-US" sz="3200" dirty="0">
                <a:latin typeface="Courier New"/>
                <a:cs typeface="Courier New"/>
              </a:rPr>
              <a:t>	 			GNW			10</a:t>
            </a:r>
          </a:p>
          <a:p>
            <a:r>
              <a:rPr lang="en-US" altLang="en-US" sz="3200" dirty="0">
                <a:latin typeface="Courier New"/>
                <a:cs typeface="Courier New"/>
              </a:rPr>
              <a:t>neighborhood 	GAW			9</a:t>
            </a:r>
          </a:p>
          <a:p>
            <a:r>
              <a:rPr lang="en-US" altLang="en-US" sz="3200" dirty="0">
                <a:latin typeface="Courier New"/>
                <a:cs typeface="Courier New"/>
              </a:rPr>
              <a:t>word hits</a:t>
            </a:r>
          </a:p>
          <a:p>
            <a:r>
              <a:rPr lang="en-US" altLang="en-US" sz="3200" dirty="0">
                <a:latin typeface="Courier New"/>
                <a:cs typeface="Courier New"/>
              </a:rPr>
              <a:t>&lt; below threshold</a:t>
            </a:r>
          </a:p>
        </p:txBody>
      </p:sp>
      <p:sp>
        <p:nvSpPr>
          <p:cNvPr id="46085" name="Line 5"/>
          <p:cNvSpPr>
            <a:spLocks noChangeShapeType="1"/>
          </p:cNvSpPr>
          <p:nvPr/>
        </p:nvSpPr>
        <p:spPr bwMode="auto">
          <a:xfrm flipH="1">
            <a:off x="4572000" y="4314825"/>
            <a:ext cx="426720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6086" name="Line 6"/>
          <p:cNvSpPr>
            <a:spLocks noChangeShapeType="1"/>
          </p:cNvSpPr>
          <p:nvPr/>
        </p:nvSpPr>
        <p:spPr bwMode="auto">
          <a:xfrm rot="16200000" flipH="1">
            <a:off x="3352800" y="3095625"/>
            <a:ext cx="243840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6087" name="Line 7"/>
          <p:cNvSpPr>
            <a:spLocks noChangeShapeType="1"/>
          </p:cNvSpPr>
          <p:nvPr/>
        </p:nvSpPr>
        <p:spPr bwMode="auto">
          <a:xfrm flipH="1">
            <a:off x="304800" y="4314825"/>
            <a:ext cx="4267200" cy="0"/>
          </a:xfrm>
          <a:prstGeom prst="line">
            <a:avLst/>
          </a:prstGeom>
          <a:noFill/>
          <a:ln w="1905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6088" name="Rectangle 8"/>
          <p:cNvSpPr>
            <a:spLocks noChangeArrowheads="1"/>
          </p:cNvSpPr>
          <p:nvPr/>
        </p:nvSpPr>
        <p:spPr bwMode="auto">
          <a:xfrm>
            <a:off x="1219200" y="4038600"/>
            <a:ext cx="1651000" cy="579438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3200" b="1">
                <a:solidFill>
                  <a:srgbClr val="FFFFFF"/>
                </a:solidFill>
                <a:latin typeface="Courier New" pitchFamily="49" charset="0"/>
              </a:rPr>
              <a:t>(T=11)</a:t>
            </a:r>
            <a:endParaRPr lang="en-US" sz="3200" b="1">
              <a:solidFill>
                <a:srgbClr val="FFFFFF"/>
              </a:solidFill>
              <a:latin typeface="Courier New" pitchFamily="49" charset="0"/>
            </a:endParaRPr>
          </a:p>
        </p:txBody>
      </p:sp>
      <p:sp>
        <p:nvSpPr>
          <p:cNvPr id="46089" name="Text Box 10"/>
          <p:cNvSpPr txBox="1">
            <a:spLocks noChangeArrowheads="1"/>
          </p:cNvSpPr>
          <p:nvPr/>
        </p:nvSpPr>
        <p:spPr bwMode="auto">
          <a:xfrm>
            <a:off x="7824788" y="6080125"/>
            <a:ext cx="124301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FFFFFF"/>
                </a:solidFill>
                <a:latin typeface="Arial" charset="0"/>
              </a:rPr>
              <a:t>Fig. 4.11</a:t>
            </a:r>
          </a:p>
          <a:p>
            <a:r>
              <a:rPr lang="en-US" altLang="en-US" sz="2000">
                <a:solidFill>
                  <a:srgbClr val="FFFFFF"/>
                </a:solidFill>
                <a:latin typeface="Arial" charset="0"/>
              </a:rPr>
              <a:t>page 116</a:t>
            </a:r>
            <a:endParaRPr lang="en-US" altLang="en-US" sz="200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10" name="Line 4"/>
          <p:cNvSpPr>
            <a:spLocks noChangeShapeType="1"/>
          </p:cNvSpPr>
          <p:nvPr/>
        </p:nvSpPr>
        <p:spPr bwMode="auto">
          <a:xfrm>
            <a:off x="1600200" y="1143000"/>
            <a:ext cx="6629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latin typeface="Gill Sans MT"/>
              <a:cs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932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94" t="1228" r="6259" b="67909"/>
          <a:stretch/>
        </p:blipFill>
        <p:spPr bwMode="auto">
          <a:xfrm>
            <a:off x="0" y="0"/>
            <a:ext cx="9013669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514" y="5905642"/>
            <a:ext cx="10294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B&amp;FG 3e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Fig. 4-12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Page 139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0179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3581400" y="457200"/>
            <a:ext cx="26908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2800" dirty="0">
                <a:solidFill>
                  <a:srgbClr val="000000"/>
                </a:solidFill>
                <a:latin typeface="Gill Sans MT"/>
                <a:cs typeface="Gill Sans MT"/>
              </a:rPr>
              <a:t>Why use BLAST?</a:t>
            </a:r>
            <a:endParaRPr lang="en-US" altLang="en-US" sz="1600" dirty="0">
              <a:solidFill>
                <a:srgbClr val="000000"/>
              </a:solidFill>
              <a:latin typeface="Gill Sans MT"/>
              <a:cs typeface="Gill Sans MT"/>
            </a:endParaRPr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1524000" y="1828800"/>
            <a:ext cx="7086600" cy="4154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en-US" sz="2400" dirty="0">
                <a:solidFill>
                  <a:srgbClr val="000000"/>
                </a:solidFill>
                <a:latin typeface="Gill Sans MT"/>
                <a:cs typeface="Gill Sans MT"/>
              </a:rPr>
              <a:t>BLAST searching is fundamental to understanding</a:t>
            </a:r>
          </a:p>
          <a:p>
            <a:r>
              <a:rPr lang="en-US" altLang="en-US" sz="2400" dirty="0">
                <a:solidFill>
                  <a:srgbClr val="000000"/>
                </a:solidFill>
                <a:latin typeface="Gill Sans MT"/>
                <a:cs typeface="Gill Sans MT"/>
              </a:rPr>
              <a:t>the relatedness of any favorite query sequence</a:t>
            </a:r>
          </a:p>
          <a:p>
            <a:r>
              <a:rPr lang="en-US" altLang="en-US" sz="2400" dirty="0">
                <a:solidFill>
                  <a:srgbClr val="000000"/>
                </a:solidFill>
                <a:latin typeface="Gill Sans MT"/>
                <a:cs typeface="Gill Sans MT"/>
              </a:rPr>
              <a:t>to other known proteins or DNA sequences.</a:t>
            </a:r>
          </a:p>
          <a:p>
            <a:endParaRPr lang="en-US" altLang="en-US" sz="2400" dirty="0">
              <a:solidFill>
                <a:srgbClr val="000000"/>
              </a:solidFill>
              <a:latin typeface="Gill Sans MT"/>
              <a:cs typeface="Gill Sans MT"/>
            </a:endParaRPr>
          </a:p>
          <a:p>
            <a:r>
              <a:rPr lang="en-US" altLang="en-US" sz="2400" dirty="0">
                <a:solidFill>
                  <a:srgbClr val="000000"/>
                </a:solidFill>
                <a:latin typeface="Gill Sans MT"/>
                <a:cs typeface="Gill Sans MT"/>
              </a:rPr>
              <a:t>Applications </a:t>
            </a:r>
            <a:r>
              <a:rPr lang="en-US" altLang="en-US" sz="2400" dirty="0" smtClean="0">
                <a:solidFill>
                  <a:srgbClr val="000000"/>
                </a:solidFill>
                <a:latin typeface="Gill Sans MT"/>
                <a:cs typeface="Gill Sans MT"/>
              </a:rPr>
              <a:t>include</a:t>
            </a:r>
            <a:endParaRPr lang="en-US" altLang="en-US" sz="2400" dirty="0">
              <a:solidFill>
                <a:srgbClr val="000000"/>
              </a:solidFill>
              <a:latin typeface="Gill Sans MT"/>
              <a:cs typeface="Gill Sans MT"/>
            </a:endParaRPr>
          </a:p>
          <a:p>
            <a:pPr>
              <a:buFontTx/>
              <a:buChar char="•"/>
            </a:pPr>
            <a:r>
              <a:rPr lang="en-US" altLang="en-US" sz="2400" dirty="0">
                <a:solidFill>
                  <a:srgbClr val="000000"/>
                </a:solidFill>
                <a:latin typeface="Gill Sans MT"/>
                <a:cs typeface="Gill Sans MT"/>
              </a:rPr>
              <a:t> identifying </a:t>
            </a:r>
            <a:r>
              <a:rPr lang="en-US" altLang="en-US" sz="2400" dirty="0" err="1">
                <a:solidFill>
                  <a:srgbClr val="000000"/>
                </a:solidFill>
                <a:latin typeface="Gill Sans MT"/>
                <a:cs typeface="Gill Sans MT"/>
              </a:rPr>
              <a:t>orthologs</a:t>
            </a:r>
            <a:r>
              <a:rPr lang="en-US" altLang="en-US" sz="2400" dirty="0">
                <a:solidFill>
                  <a:srgbClr val="000000"/>
                </a:solidFill>
                <a:latin typeface="Gill Sans MT"/>
                <a:cs typeface="Gill Sans MT"/>
              </a:rPr>
              <a:t> and </a:t>
            </a:r>
            <a:r>
              <a:rPr lang="en-US" altLang="en-US" sz="2400" dirty="0" err="1">
                <a:solidFill>
                  <a:srgbClr val="000000"/>
                </a:solidFill>
                <a:latin typeface="Gill Sans MT"/>
                <a:cs typeface="Gill Sans MT"/>
              </a:rPr>
              <a:t>paralogs</a:t>
            </a:r>
            <a:endParaRPr lang="en-US" altLang="en-US" sz="2400" dirty="0">
              <a:solidFill>
                <a:srgbClr val="000000"/>
              </a:solidFill>
              <a:latin typeface="Gill Sans MT"/>
              <a:cs typeface="Gill Sans MT"/>
            </a:endParaRPr>
          </a:p>
          <a:p>
            <a:pPr>
              <a:buFontTx/>
              <a:buChar char="•"/>
            </a:pPr>
            <a:r>
              <a:rPr lang="en-US" altLang="en-US" sz="2400" dirty="0">
                <a:solidFill>
                  <a:srgbClr val="000000"/>
                </a:solidFill>
                <a:latin typeface="Gill Sans MT"/>
                <a:cs typeface="Gill Sans MT"/>
              </a:rPr>
              <a:t> discovering new genes or proteins</a:t>
            </a:r>
          </a:p>
          <a:p>
            <a:pPr>
              <a:buFontTx/>
              <a:buChar char="•"/>
            </a:pPr>
            <a:r>
              <a:rPr lang="en-US" altLang="en-US" sz="2400" dirty="0">
                <a:solidFill>
                  <a:srgbClr val="000000"/>
                </a:solidFill>
                <a:latin typeface="Gill Sans MT"/>
                <a:cs typeface="Gill Sans MT"/>
              </a:rPr>
              <a:t> discovering variants of genes or proteins</a:t>
            </a:r>
          </a:p>
          <a:p>
            <a:pPr>
              <a:buFontTx/>
              <a:buChar char="•"/>
            </a:pPr>
            <a:r>
              <a:rPr lang="en-US" altLang="en-US" sz="2400" dirty="0">
                <a:solidFill>
                  <a:srgbClr val="000000"/>
                </a:solidFill>
                <a:latin typeface="Gill Sans MT"/>
                <a:cs typeface="Gill Sans MT"/>
              </a:rPr>
              <a:t> investigating expressed sequence tags (ESTs)</a:t>
            </a:r>
          </a:p>
          <a:p>
            <a:pPr>
              <a:buFontTx/>
              <a:buChar char="•"/>
            </a:pPr>
            <a:r>
              <a:rPr lang="en-US" altLang="en-US" sz="2400" dirty="0">
                <a:solidFill>
                  <a:srgbClr val="000000"/>
                </a:solidFill>
                <a:latin typeface="Gill Sans MT"/>
                <a:cs typeface="Gill Sans MT"/>
              </a:rPr>
              <a:t> exploring protein structure and </a:t>
            </a:r>
            <a:r>
              <a:rPr lang="en-US" altLang="en-US" sz="2400" dirty="0" smtClean="0">
                <a:solidFill>
                  <a:srgbClr val="000000"/>
                </a:solidFill>
                <a:latin typeface="Gill Sans MT"/>
                <a:cs typeface="Gill Sans MT"/>
              </a:rPr>
              <a:t>function</a:t>
            </a:r>
          </a:p>
          <a:p>
            <a:endParaRPr lang="en-US" altLang="en-US" sz="2400" dirty="0">
              <a:solidFill>
                <a:srgbClr val="000000"/>
              </a:solidFill>
              <a:latin typeface="Gill Sans MT"/>
              <a:cs typeface="Gill Sans MT"/>
            </a:endParaRPr>
          </a:p>
        </p:txBody>
      </p:sp>
      <p:sp>
        <p:nvSpPr>
          <p:cNvPr id="15364" name="Line 4"/>
          <p:cNvSpPr>
            <a:spLocks noChangeShapeType="1"/>
          </p:cNvSpPr>
          <p:nvPr/>
        </p:nvSpPr>
        <p:spPr bwMode="auto">
          <a:xfrm>
            <a:off x="1447800" y="1295400"/>
            <a:ext cx="67818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srgbClr val="000000"/>
              </a:solidFill>
              <a:latin typeface="Gill Sans MT"/>
              <a:cs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268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62" t="35876" r="5565" b="43812"/>
          <a:stretch/>
        </p:blipFill>
        <p:spPr bwMode="auto">
          <a:xfrm>
            <a:off x="-1" y="1447800"/>
            <a:ext cx="9076305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514" y="5905642"/>
            <a:ext cx="10294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B&amp;FG 3e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Fig. 4-12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Page 139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066800" y="228600"/>
            <a:ext cx="752707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2800" dirty="0">
                <a:solidFill>
                  <a:srgbClr val="000000"/>
                </a:solidFill>
                <a:latin typeface="Gill Sans MT"/>
                <a:cs typeface="Gill Sans MT"/>
              </a:rPr>
              <a:t>Phase </a:t>
            </a:r>
            <a:r>
              <a:rPr lang="en-US" altLang="en-US" sz="2800" dirty="0" smtClean="0">
                <a:solidFill>
                  <a:srgbClr val="000000"/>
                </a:solidFill>
                <a:latin typeface="Gill Sans MT"/>
                <a:cs typeface="Gill Sans MT"/>
              </a:rPr>
              <a:t>2: scan the database for matches and extend</a:t>
            </a:r>
            <a:endParaRPr lang="en-US" altLang="en-US" sz="2800" dirty="0">
              <a:solidFill>
                <a:srgbClr val="000000"/>
              </a:solidFill>
              <a:latin typeface="Gill Sans MT"/>
              <a:cs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543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99" t="58235" r="9331" b="35765"/>
          <a:stretch/>
        </p:blipFill>
        <p:spPr bwMode="auto">
          <a:xfrm>
            <a:off x="15633" y="1295400"/>
            <a:ext cx="8613394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514" y="5905642"/>
            <a:ext cx="10294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B&amp;FG 3e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Fig. 4-12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Page 139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447800" y="304800"/>
            <a:ext cx="72353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2800" dirty="0">
                <a:solidFill>
                  <a:srgbClr val="000000"/>
                </a:solidFill>
                <a:latin typeface="Gill Sans MT"/>
                <a:cs typeface="Gill Sans MT"/>
              </a:rPr>
              <a:t>Phase </a:t>
            </a:r>
            <a:r>
              <a:rPr lang="en-US" altLang="en-US" sz="2800" dirty="0" smtClean="0">
                <a:solidFill>
                  <a:srgbClr val="000000"/>
                </a:solidFill>
                <a:latin typeface="Gill Sans MT"/>
                <a:cs typeface="Gill Sans MT"/>
              </a:rPr>
              <a:t>3: </a:t>
            </a:r>
            <a:r>
              <a:rPr lang="en-US" altLang="en-US" sz="2800" dirty="0" err="1" smtClean="0">
                <a:solidFill>
                  <a:srgbClr val="000000"/>
                </a:solidFill>
                <a:latin typeface="Gill Sans MT"/>
                <a:cs typeface="Gill Sans MT"/>
              </a:rPr>
              <a:t>Traceback</a:t>
            </a:r>
            <a:r>
              <a:rPr lang="en-US" altLang="en-US" sz="2800" dirty="0" smtClean="0">
                <a:solidFill>
                  <a:srgbClr val="000000"/>
                </a:solidFill>
                <a:latin typeface="Gill Sans MT"/>
                <a:cs typeface="Gill Sans MT"/>
              </a:rPr>
              <a:t> to generate gapped alignment</a:t>
            </a:r>
            <a:endParaRPr lang="en-US" altLang="en-US" sz="2800" dirty="0">
              <a:solidFill>
                <a:srgbClr val="000000"/>
              </a:solidFill>
              <a:latin typeface="Gill Sans MT"/>
              <a:cs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543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1026"/>
          <p:cNvSpPr txBox="1">
            <a:spLocks noChangeArrowheads="1"/>
          </p:cNvSpPr>
          <p:nvPr/>
        </p:nvSpPr>
        <p:spPr bwMode="auto">
          <a:xfrm>
            <a:off x="1905000" y="304800"/>
            <a:ext cx="581183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2800" dirty="0">
                <a:solidFill>
                  <a:srgbClr val="000000"/>
                </a:solidFill>
                <a:latin typeface="Gill Sans MT"/>
                <a:cs typeface="Gill Sans MT"/>
              </a:rPr>
              <a:t>How a BLAST search works: threshold</a:t>
            </a:r>
            <a:endParaRPr lang="en-US" altLang="en-US" sz="2000" dirty="0">
              <a:solidFill>
                <a:srgbClr val="000000"/>
              </a:solidFill>
              <a:latin typeface="Gill Sans MT"/>
              <a:cs typeface="Gill Sans MT"/>
            </a:endParaRPr>
          </a:p>
        </p:txBody>
      </p:sp>
      <p:sp>
        <p:nvSpPr>
          <p:cNvPr id="51203" name="Text Box 1027"/>
          <p:cNvSpPr txBox="1">
            <a:spLocks noChangeArrowheads="1"/>
          </p:cNvSpPr>
          <p:nvPr/>
        </p:nvSpPr>
        <p:spPr bwMode="auto">
          <a:xfrm>
            <a:off x="1447800" y="1905000"/>
            <a:ext cx="70866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en-US" sz="2400" dirty="0">
                <a:solidFill>
                  <a:srgbClr val="000000"/>
                </a:solidFill>
                <a:latin typeface="Gill Sans MT"/>
                <a:cs typeface="Gill Sans MT"/>
              </a:rPr>
              <a:t>You can </a:t>
            </a:r>
            <a:r>
              <a:rPr lang="en-US" altLang="en-US" sz="2400" dirty="0" smtClean="0">
                <a:solidFill>
                  <a:srgbClr val="000000"/>
                </a:solidFill>
                <a:latin typeface="Gill Sans MT"/>
                <a:cs typeface="Gill Sans MT"/>
              </a:rPr>
              <a:t>locally install BLAST and modify </a:t>
            </a:r>
            <a:r>
              <a:rPr lang="en-US" altLang="en-US" sz="2400" dirty="0">
                <a:solidFill>
                  <a:srgbClr val="000000"/>
                </a:solidFill>
                <a:latin typeface="Gill Sans MT"/>
                <a:cs typeface="Gill Sans MT"/>
              </a:rPr>
              <a:t>the threshold parameter.</a:t>
            </a:r>
          </a:p>
          <a:p>
            <a:endParaRPr lang="en-US" altLang="en-US" sz="2400" dirty="0">
              <a:solidFill>
                <a:srgbClr val="000000"/>
              </a:solidFill>
              <a:latin typeface="Gill Sans MT"/>
              <a:cs typeface="Gill Sans MT"/>
            </a:endParaRPr>
          </a:p>
          <a:p>
            <a:r>
              <a:rPr lang="en-US" altLang="en-US" sz="2400" dirty="0">
                <a:solidFill>
                  <a:srgbClr val="000000"/>
                </a:solidFill>
                <a:latin typeface="Gill Sans MT"/>
                <a:cs typeface="Gill Sans MT"/>
              </a:rPr>
              <a:t>The default value for </a:t>
            </a:r>
            <a:r>
              <a:rPr lang="en-US" altLang="en-US" sz="2400" dirty="0" smtClean="0">
                <a:solidFill>
                  <a:srgbClr val="000000"/>
                </a:solidFill>
                <a:latin typeface="Gill Sans MT"/>
                <a:cs typeface="Gill Sans MT"/>
              </a:rPr>
              <a:t>BLASTP is </a:t>
            </a:r>
            <a:r>
              <a:rPr lang="en-US" altLang="en-US" sz="2400" dirty="0">
                <a:solidFill>
                  <a:srgbClr val="000000"/>
                </a:solidFill>
                <a:latin typeface="Gill Sans MT"/>
                <a:cs typeface="Gill Sans MT"/>
              </a:rPr>
              <a:t>11. </a:t>
            </a:r>
          </a:p>
          <a:p>
            <a:endParaRPr lang="en-US" altLang="en-US" sz="2400" dirty="0">
              <a:solidFill>
                <a:srgbClr val="000000"/>
              </a:solidFill>
              <a:latin typeface="Gill Sans MT"/>
              <a:cs typeface="Gill Sans MT"/>
            </a:endParaRPr>
          </a:p>
          <a:p>
            <a:r>
              <a:rPr lang="en-US" altLang="en-US" sz="2400" dirty="0">
                <a:solidFill>
                  <a:srgbClr val="000000"/>
                </a:solidFill>
                <a:latin typeface="Gill Sans MT"/>
                <a:cs typeface="Gill Sans MT"/>
              </a:rPr>
              <a:t>To change it, enter “-f 16” or “-f 5” in the </a:t>
            </a:r>
          </a:p>
          <a:p>
            <a:r>
              <a:rPr lang="en-US" altLang="en-US" sz="2400" dirty="0">
                <a:solidFill>
                  <a:srgbClr val="000000"/>
                </a:solidFill>
                <a:latin typeface="Gill Sans MT"/>
                <a:cs typeface="Gill Sans MT"/>
              </a:rPr>
              <a:t>advanced options of BLAST+</a:t>
            </a:r>
            <a:r>
              <a:rPr lang="en-US" altLang="en-US" sz="2400" dirty="0" smtClean="0">
                <a:solidFill>
                  <a:srgbClr val="000000"/>
                </a:solidFill>
                <a:latin typeface="Gill Sans MT"/>
                <a:cs typeface="Gill Sans MT"/>
              </a:rPr>
              <a:t>.</a:t>
            </a:r>
            <a:endParaRPr lang="en-US" altLang="en-US" sz="2400" dirty="0">
              <a:solidFill>
                <a:srgbClr val="000000"/>
              </a:solidFill>
              <a:latin typeface="Gill Sans MT"/>
              <a:cs typeface="Gill Sans MT"/>
            </a:endParaRPr>
          </a:p>
        </p:txBody>
      </p:sp>
      <p:sp>
        <p:nvSpPr>
          <p:cNvPr id="51204" name="Line 1028"/>
          <p:cNvSpPr>
            <a:spLocks noChangeShapeType="1"/>
          </p:cNvSpPr>
          <p:nvPr/>
        </p:nvSpPr>
        <p:spPr bwMode="auto">
          <a:xfrm>
            <a:off x="1371600" y="914400"/>
            <a:ext cx="70866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srgbClr val="000000"/>
              </a:solidFill>
              <a:latin typeface="Gill Sans MT"/>
              <a:cs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399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8596"/>
          <a:stretch/>
        </p:blipFill>
        <p:spPr bwMode="auto">
          <a:xfrm>
            <a:off x="152400" y="1219200"/>
            <a:ext cx="8839200" cy="4439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066800" y="152400"/>
            <a:ext cx="77724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en-US" sz="2800" dirty="0" smtClean="0">
                <a:solidFill>
                  <a:srgbClr val="000000"/>
                </a:solidFill>
                <a:latin typeface="Gill Sans MT"/>
                <a:cs typeface="Gill Sans MT"/>
              </a:rPr>
              <a:t>Effect of changing the threshold T: Lower T yields more database hits (black line) and extensions (</a:t>
            </a:r>
            <a:r>
              <a:rPr lang="en-US" altLang="en-US" sz="2800" dirty="0" smtClean="0">
                <a:solidFill>
                  <a:srgbClr val="FF0000"/>
                </a:solidFill>
                <a:latin typeface="Gill Sans MT"/>
                <a:cs typeface="Gill Sans MT"/>
              </a:rPr>
              <a:t>red</a:t>
            </a:r>
            <a:r>
              <a:rPr lang="en-US" altLang="en-US" sz="2800" dirty="0" smtClean="0">
                <a:solidFill>
                  <a:srgbClr val="000000"/>
                </a:solidFill>
                <a:latin typeface="Gill Sans MT"/>
                <a:cs typeface="Gill Sans MT"/>
              </a:rPr>
              <a:t>)</a:t>
            </a:r>
            <a:endParaRPr lang="en-US" altLang="en-US" sz="1600" dirty="0">
              <a:solidFill>
                <a:srgbClr val="000000"/>
              </a:solidFill>
              <a:latin typeface="Gill Sans MT"/>
              <a:cs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84265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Box 17"/>
          <p:cNvSpPr txBox="1">
            <a:spLocks noChangeArrowheads="1"/>
          </p:cNvSpPr>
          <p:nvPr/>
        </p:nvSpPr>
        <p:spPr bwMode="auto">
          <a:xfrm>
            <a:off x="1371600" y="1447800"/>
            <a:ext cx="73152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sz="2400" dirty="0">
                <a:solidFill>
                  <a:srgbClr val="000000"/>
                </a:solidFill>
                <a:latin typeface="Gill Sans MT"/>
                <a:cs typeface="Gill Sans MT"/>
              </a:rPr>
              <a:t>For </a:t>
            </a:r>
            <a:r>
              <a:rPr lang="en-US" sz="2400" dirty="0" smtClean="0">
                <a:solidFill>
                  <a:srgbClr val="000000"/>
                </a:solidFill>
                <a:latin typeface="Gill Sans MT"/>
                <a:cs typeface="Gill Sans MT"/>
              </a:rPr>
              <a:t>BLASTN, </a:t>
            </a:r>
            <a:r>
              <a:rPr lang="en-US" sz="2400" dirty="0">
                <a:solidFill>
                  <a:srgbClr val="000000"/>
                </a:solidFill>
                <a:latin typeface="Gill Sans MT"/>
                <a:cs typeface="Gill Sans MT"/>
              </a:rPr>
              <a:t>the word size is typically 7, 11, or 15 (EXACT match). Changing word size is like changing threshold of </a:t>
            </a:r>
            <a:r>
              <a:rPr lang="en-US" sz="2400" dirty="0" smtClean="0">
                <a:solidFill>
                  <a:srgbClr val="000000"/>
                </a:solidFill>
                <a:latin typeface="Gill Sans MT"/>
                <a:cs typeface="Gill Sans MT"/>
              </a:rPr>
              <a:t>proteins. w</a:t>
            </a:r>
            <a:r>
              <a:rPr lang="en-US" sz="2400" dirty="0">
                <a:solidFill>
                  <a:srgbClr val="000000"/>
                </a:solidFill>
                <a:latin typeface="Gill Sans MT"/>
                <a:cs typeface="Gill Sans MT"/>
              </a:rPr>
              <a:t>=15 gives fewer matches and is faster than w=11 or w=7. </a:t>
            </a:r>
          </a:p>
        </p:txBody>
      </p:sp>
    </p:spTree>
    <p:extLst>
      <p:ext uri="{BB962C8B-B14F-4D97-AF65-F5344CB8AC3E}">
        <p14:creationId xmlns:p14="http://schemas.microsoft.com/office/powerpoint/2010/main" xmlns="" val="291608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Box 2"/>
          <p:cNvSpPr txBox="1">
            <a:spLocks noChangeArrowheads="1"/>
          </p:cNvSpPr>
          <p:nvPr/>
        </p:nvSpPr>
        <p:spPr bwMode="auto">
          <a:xfrm>
            <a:off x="1447800" y="457200"/>
            <a:ext cx="7062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2800" dirty="0">
                <a:latin typeface="Gill Sans MT"/>
                <a:cs typeface="Gill Sans MT"/>
              </a:rPr>
              <a:t>How to interpret a BLAST search: expect value</a:t>
            </a:r>
          </a:p>
        </p:txBody>
      </p:sp>
      <p:sp>
        <p:nvSpPr>
          <p:cNvPr id="55299" name="Text Box 3"/>
          <p:cNvSpPr txBox="1">
            <a:spLocks noChangeArrowheads="1"/>
          </p:cNvSpPr>
          <p:nvPr/>
        </p:nvSpPr>
        <p:spPr bwMode="auto">
          <a:xfrm>
            <a:off x="1524000" y="2057400"/>
            <a:ext cx="7455887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2400" dirty="0">
                <a:latin typeface="Gill Sans MT"/>
                <a:cs typeface="Gill Sans MT"/>
              </a:rPr>
              <a:t>It is important to assess the statistical significance</a:t>
            </a:r>
          </a:p>
          <a:p>
            <a:r>
              <a:rPr lang="en-US" altLang="en-US" sz="2400" dirty="0">
                <a:latin typeface="Gill Sans MT"/>
                <a:cs typeface="Gill Sans MT"/>
              </a:rPr>
              <a:t>of search results.</a:t>
            </a:r>
          </a:p>
          <a:p>
            <a:endParaRPr lang="en-US" altLang="en-US" sz="2400" dirty="0">
              <a:latin typeface="Gill Sans MT"/>
              <a:cs typeface="Gill Sans MT"/>
            </a:endParaRPr>
          </a:p>
          <a:p>
            <a:r>
              <a:rPr lang="en-US" altLang="en-US" sz="2400" dirty="0">
                <a:latin typeface="Gill Sans MT"/>
                <a:cs typeface="Gill Sans MT"/>
              </a:rPr>
              <a:t>For global alignments, the statistics are poorly understood.</a:t>
            </a:r>
          </a:p>
          <a:p>
            <a:endParaRPr lang="en-US" altLang="en-US" sz="2400" dirty="0">
              <a:latin typeface="Gill Sans MT"/>
              <a:cs typeface="Gill Sans MT"/>
            </a:endParaRPr>
          </a:p>
          <a:p>
            <a:r>
              <a:rPr lang="en-US" altLang="en-US" sz="2400" dirty="0">
                <a:latin typeface="Gill Sans MT"/>
                <a:cs typeface="Gill Sans MT"/>
              </a:rPr>
              <a:t>For local alignments (including BLAST search results),</a:t>
            </a:r>
          </a:p>
          <a:p>
            <a:r>
              <a:rPr lang="en-US" altLang="en-US" sz="2400" dirty="0">
                <a:latin typeface="Gill Sans MT"/>
                <a:cs typeface="Gill Sans MT"/>
              </a:rPr>
              <a:t>the statistics are well understood. The scores follow </a:t>
            </a:r>
          </a:p>
          <a:p>
            <a:r>
              <a:rPr lang="en-US" altLang="en-US" sz="2400" dirty="0">
                <a:latin typeface="Gill Sans MT"/>
                <a:cs typeface="Gill Sans MT"/>
              </a:rPr>
              <a:t>an extreme value distribution (EVD) rather than a </a:t>
            </a:r>
          </a:p>
          <a:p>
            <a:r>
              <a:rPr lang="en-US" altLang="en-US" sz="2400" dirty="0">
                <a:latin typeface="Gill Sans MT"/>
                <a:cs typeface="Gill Sans MT"/>
              </a:rPr>
              <a:t>normal distribution</a:t>
            </a:r>
            <a:r>
              <a:rPr lang="en-US" altLang="en-US" sz="2400" dirty="0" smtClean="0">
                <a:latin typeface="Gill Sans MT"/>
                <a:cs typeface="Gill Sans MT"/>
              </a:rPr>
              <a:t>.</a:t>
            </a:r>
            <a:endParaRPr lang="en-US" altLang="en-US" sz="2400" dirty="0">
              <a:latin typeface="Gill Sans MT"/>
              <a:cs typeface="Gill Sans MT"/>
            </a:endParaRPr>
          </a:p>
        </p:txBody>
      </p:sp>
      <p:sp>
        <p:nvSpPr>
          <p:cNvPr id="55300" name="Line 4"/>
          <p:cNvSpPr>
            <a:spLocks noChangeShapeType="1"/>
          </p:cNvSpPr>
          <p:nvPr/>
        </p:nvSpPr>
        <p:spPr bwMode="auto">
          <a:xfrm>
            <a:off x="1447800" y="1295400"/>
            <a:ext cx="69342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latin typeface="Gill Sans MT"/>
              <a:cs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5457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Freeform 31"/>
          <p:cNvSpPr>
            <a:spLocks/>
          </p:cNvSpPr>
          <p:nvPr/>
        </p:nvSpPr>
        <p:spPr bwMode="auto">
          <a:xfrm>
            <a:off x="2568575" y="1641475"/>
            <a:ext cx="5354637" cy="3965575"/>
          </a:xfrm>
          <a:custGeom>
            <a:avLst/>
            <a:gdLst>
              <a:gd name="T0" fmla="*/ 0 w 3373"/>
              <a:gd name="T1" fmla="*/ 2147483647 h 2498"/>
              <a:gd name="T2" fmla="*/ 0 w 3373"/>
              <a:gd name="T3" fmla="*/ 0 h 2498"/>
              <a:gd name="T4" fmla="*/ 2147483647 w 3373"/>
              <a:gd name="T5" fmla="*/ 0 h 2498"/>
              <a:gd name="T6" fmla="*/ 2147483647 w 3373"/>
              <a:gd name="T7" fmla="*/ 2147483647 h 2498"/>
              <a:gd name="T8" fmla="*/ 0 w 3373"/>
              <a:gd name="T9" fmla="*/ 2147483647 h 2498"/>
              <a:gd name="T10" fmla="*/ 0 w 3373"/>
              <a:gd name="T11" fmla="*/ 2147483647 h 249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373"/>
              <a:gd name="T19" fmla="*/ 0 h 2498"/>
              <a:gd name="T20" fmla="*/ 3373 w 3373"/>
              <a:gd name="T21" fmla="*/ 2498 h 249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373" h="2498">
                <a:moveTo>
                  <a:pt x="0" y="2498"/>
                </a:moveTo>
                <a:lnTo>
                  <a:pt x="0" y="0"/>
                </a:lnTo>
                <a:lnTo>
                  <a:pt x="3373" y="0"/>
                </a:lnTo>
                <a:lnTo>
                  <a:pt x="3373" y="2498"/>
                </a:lnTo>
                <a:lnTo>
                  <a:pt x="0" y="2498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323" name="Rectangle 32"/>
          <p:cNvSpPr>
            <a:spLocks noChangeArrowheads="1"/>
          </p:cNvSpPr>
          <p:nvPr/>
        </p:nvSpPr>
        <p:spPr bwMode="auto">
          <a:xfrm>
            <a:off x="2568575" y="1641475"/>
            <a:ext cx="5354637" cy="3965575"/>
          </a:xfrm>
          <a:prstGeom prst="rect">
            <a:avLst/>
          </a:prstGeom>
          <a:noFill/>
          <a:ln w="0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324" name="Line 33"/>
          <p:cNvSpPr>
            <a:spLocks noChangeShapeType="1"/>
          </p:cNvSpPr>
          <p:nvPr/>
        </p:nvSpPr>
        <p:spPr bwMode="auto">
          <a:xfrm>
            <a:off x="2568575" y="1641475"/>
            <a:ext cx="5354637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325" name="Line 34"/>
          <p:cNvSpPr>
            <a:spLocks noChangeShapeType="1"/>
          </p:cNvSpPr>
          <p:nvPr/>
        </p:nvSpPr>
        <p:spPr bwMode="auto">
          <a:xfrm>
            <a:off x="2568575" y="5607050"/>
            <a:ext cx="5354637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326" name="Line 35"/>
          <p:cNvSpPr>
            <a:spLocks noChangeShapeType="1"/>
          </p:cNvSpPr>
          <p:nvPr/>
        </p:nvSpPr>
        <p:spPr bwMode="auto">
          <a:xfrm flipV="1">
            <a:off x="7923212" y="1641475"/>
            <a:ext cx="1588" cy="396557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327" name="Line 36"/>
          <p:cNvSpPr>
            <a:spLocks noChangeShapeType="1"/>
          </p:cNvSpPr>
          <p:nvPr/>
        </p:nvSpPr>
        <p:spPr bwMode="auto">
          <a:xfrm flipV="1">
            <a:off x="2568575" y="1641475"/>
            <a:ext cx="1587" cy="396557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328" name="Line 37"/>
          <p:cNvSpPr>
            <a:spLocks noChangeShapeType="1"/>
          </p:cNvSpPr>
          <p:nvPr/>
        </p:nvSpPr>
        <p:spPr bwMode="auto">
          <a:xfrm>
            <a:off x="2568575" y="5607050"/>
            <a:ext cx="5354637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329" name="Line 38"/>
          <p:cNvSpPr>
            <a:spLocks noChangeShapeType="1"/>
          </p:cNvSpPr>
          <p:nvPr/>
        </p:nvSpPr>
        <p:spPr bwMode="auto">
          <a:xfrm flipV="1">
            <a:off x="2568575" y="1641475"/>
            <a:ext cx="1587" cy="396557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330" name="Line 39"/>
          <p:cNvSpPr>
            <a:spLocks noChangeShapeType="1"/>
          </p:cNvSpPr>
          <p:nvPr/>
        </p:nvSpPr>
        <p:spPr bwMode="auto">
          <a:xfrm flipV="1">
            <a:off x="2568575" y="5556250"/>
            <a:ext cx="1587" cy="508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331" name="Line 40"/>
          <p:cNvSpPr>
            <a:spLocks noChangeShapeType="1"/>
          </p:cNvSpPr>
          <p:nvPr/>
        </p:nvSpPr>
        <p:spPr bwMode="auto">
          <a:xfrm>
            <a:off x="2568575" y="1641475"/>
            <a:ext cx="1587" cy="508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332" name="Line 41"/>
          <p:cNvSpPr>
            <a:spLocks noChangeShapeType="1"/>
          </p:cNvSpPr>
          <p:nvPr/>
        </p:nvSpPr>
        <p:spPr bwMode="auto">
          <a:xfrm flipV="1">
            <a:off x="3109912" y="5556250"/>
            <a:ext cx="1588" cy="508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333" name="Line 42"/>
          <p:cNvSpPr>
            <a:spLocks noChangeShapeType="1"/>
          </p:cNvSpPr>
          <p:nvPr/>
        </p:nvSpPr>
        <p:spPr bwMode="auto">
          <a:xfrm>
            <a:off x="3109912" y="1641475"/>
            <a:ext cx="1588" cy="508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334" name="Line 43"/>
          <p:cNvSpPr>
            <a:spLocks noChangeShapeType="1"/>
          </p:cNvSpPr>
          <p:nvPr/>
        </p:nvSpPr>
        <p:spPr bwMode="auto">
          <a:xfrm flipV="1">
            <a:off x="3640137" y="5556250"/>
            <a:ext cx="1588" cy="508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335" name="Line 44"/>
          <p:cNvSpPr>
            <a:spLocks noChangeShapeType="1"/>
          </p:cNvSpPr>
          <p:nvPr/>
        </p:nvSpPr>
        <p:spPr bwMode="auto">
          <a:xfrm>
            <a:off x="3640137" y="1641475"/>
            <a:ext cx="1588" cy="508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336" name="Line 45"/>
          <p:cNvSpPr>
            <a:spLocks noChangeShapeType="1"/>
          </p:cNvSpPr>
          <p:nvPr/>
        </p:nvSpPr>
        <p:spPr bwMode="auto">
          <a:xfrm flipV="1">
            <a:off x="4179887" y="5556250"/>
            <a:ext cx="1588" cy="508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337" name="Line 46"/>
          <p:cNvSpPr>
            <a:spLocks noChangeShapeType="1"/>
          </p:cNvSpPr>
          <p:nvPr/>
        </p:nvSpPr>
        <p:spPr bwMode="auto">
          <a:xfrm>
            <a:off x="4179887" y="1641475"/>
            <a:ext cx="1588" cy="508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338" name="Line 47"/>
          <p:cNvSpPr>
            <a:spLocks noChangeShapeType="1"/>
          </p:cNvSpPr>
          <p:nvPr/>
        </p:nvSpPr>
        <p:spPr bwMode="auto">
          <a:xfrm flipV="1">
            <a:off x="4711700" y="5556250"/>
            <a:ext cx="1587" cy="508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339" name="Line 48"/>
          <p:cNvSpPr>
            <a:spLocks noChangeShapeType="1"/>
          </p:cNvSpPr>
          <p:nvPr/>
        </p:nvSpPr>
        <p:spPr bwMode="auto">
          <a:xfrm>
            <a:off x="4711700" y="1641475"/>
            <a:ext cx="1587" cy="508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340" name="Line 49"/>
          <p:cNvSpPr>
            <a:spLocks noChangeShapeType="1"/>
          </p:cNvSpPr>
          <p:nvPr/>
        </p:nvSpPr>
        <p:spPr bwMode="auto">
          <a:xfrm flipV="1">
            <a:off x="5251450" y="5556250"/>
            <a:ext cx="1587" cy="508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341" name="Line 50"/>
          <p:cNvSpPr>
            <a:spLocks noChangeShapeType="1"/>
          </p:cNvSpPr>
          <p:nvPr/>
        </p:nvSpPr>
        <p:spPr bwMode="auto">
          <a:xfrm>
            <a:off x="5251450" y="1641475"/>
            <a:ext cx="1587" cy="508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342" name="Line 51"/>
          <p:cNvSpPr>
            <a:spLocks noChangeShapeType="1"/>
          </p:cNvSpPr>
          <p:nvPr/>
        </p:nvSpPr>
        <p:spPr bwMode="auto">
          <a:xfrm flipV="1">
            <a:off x="5781675" y="5556250"/>
            <a:ext cx="1587" cy="508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343" name="Line 52"/>
          <p:cNvSpPr>
            <a:spLocks noChangeShapeType="1"/>
          </p:cNvSpPr>
          <p:nvPr/>
        </p:nvSpPr>
        <p:spPr bwMode="auto">
          <a:xfrm>
            <a:off x="5781675" y="1641475"/>
            <a:ext cx="1587" cy="508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344" name="Line 53"/>
          <p:cNvSpPr>
            <a:spLocks noChangeShapeType="1"/>
          </p:cNvSpPr>
          <p:nvPr/>
        </p:nvSpPr>
        <p:spPr bwMode="auto">
          <a:xfrm flipV="1">
            <a:off x="6321425" y="5556250"/>
            <a:ext cx="1587" cy="508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345" name="Line 54"/>
          <p:cNvSpPr>
            <a:spLocks noChangeShapeType="1"/>
          </p:cNvSpPr>
          <p:nvPr/>
        </p:nvSpPr>
        <p:spPr bwMode="auto">
          <a:xfrm>
            <a:off x="6321425" y="1641475"/>
            <a:ext cx="1587" cy="508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346" name="Line 55"/>
          <p:cNvSpPr>
            <a:spLocks noChangeShapeType="1"/>
          </p:cNvSpPr>
          <p:nvPr/>
        </p:nvSpPr>
        <p:spPr bwMode="auto">
          <a:xfrm flipV="1">
            <a:off x="6853237" y="5556250"/>
            <a:ext cx="1588" cy="508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347" name="Line 56"/>
          <p:cNvSpPr>
            <a:spLocks noChangeShapeType="1"/>
          </p:cNvSpPr>
          <p:nvPr/>
        </p:nvSpPr>
        <p:spPr bwMode="auto">
          <a:xfrm>
            <a:off x="6853237" y="1641475"/>
            <a:ext cx="1588" cy="508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348" name="Line 57"/>
          <p:cNvSpPr>
            <a:spLocks noChangeShapeType="1"/>
          </p:cNvSpPr>
          <p:nvPr/>
        </p:nvSpPr>
        <p:spPr bwMode="auto">
          <a:xfrm flipV="1">
            <a:off x="7392987" y="5556250"/>
            <a:ext cx="1588" cy="508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349" name="Line 58"/>
          <p:cNvSpPr>
            <a:spLocks noChangeShapeType="1"/>
          </p:cNvSpPr>
          <p:nvPr/>
        </p:nvSpPr>
        <p:spPr bwMode="auto">
          <a:xfrm>
            <a:off x="7392987" y="1641475"/>
            <a:ext cx="1588" cy="508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351" name="Line 60"/>
          <p:cNvSpPr>
            <a:spLocks noChangeShapeType="1"/>
          </p:cNvSpPr>
          <p:nvPr/>
        </p:nvSpPr>
        <p:spPr bwMode="auto">
          <a:xfrm>
            <a:off x="7923212" y="1641475"/>
            <a:ext cx="1588" cy="508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352" name="Line 61"/>
          <p:cNvSpPr>
            <a:spLocks noChangeShapeType="1"/>
          </p:cNvSpPr>
          <p:nvPr/>
        </p:nvSpPr>
        <p:spPr bwMode="auto">
          <a:xfrm>
            <a:off x="2568575" y="5607050"/>
            <a:ext cx="53975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354" name="Line 63"/>
          <p:cNvSpPr>
            <a:spLocks noChangeShapeType="1"/>
          </p:cNvSpPr>
          <p:nvPr/>
        </p:nvSpPr>
        <p:spPr bwMode="auto">
          <a:xfrm>
            <a:off x="2568575" y="5167313"/>
            <a:ext cx="53975" cy="158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356" name="Line 65"/>
          <p:cNvSpPr>
            <a:spLocks noChangeShapeType="1"/>
          </p:cNvSpPr>
          <p:nvPr/>
        </p:nvSpPr>
        <p:spPr bwMode="auto">
          <a:xfrm>
            <a:off x="2568575" y="4721225"/>
            <a:ext cx="53975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357" name="Line 66"/>
          <p:cNvSpPr>
            <a:spLocks noChangeShapeType="1"/>
          </p:cNvSpPr>
          <p:nvPr/>
        </p:nvSpPr>
        <p:spPr bwMode="auto">
          <a:xfrm flipH="1">
            <a:off x="7869237" y="4721225"/>
            <a:ext cx="53975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358" name="Line 67"/>
          <p:cNvSpPr>
            <a:spLocks noChangeShapeType="1"/>
          </p:cNvSpPr>
          <p:nvPr/>
        </p:nvSpPr>
        <p:spPr bwMode="auto">
          <a:xfrm>
            <a:off x="2568575" y="4281488"/>
            <a:ext cx="53975" cy="158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359" name="Line 68"/>
          <p:cNvSpPr>
            <a:spLocks noChangeShapeType="1"/>
          </p:cNvSpPr>
          <p:nvPr/>
        </p:nvSpPr>
        <p:spPr bwMode="auto">
          <a:xfrm flipH="1">
            <a:off x="7869237" y="4281488"/>
            <a:ext cx="53975" cy="158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360" name="Line 69"/>
          <p:cNvSpPr>
            <a:spLocks noChangeShapeType="1"/>
          </p:cNvSpPr>
          <p:nvPr/>
        </p:nvSpPr>
        <p:spPr bwMode="auto">
          <a:xfrm>
            <a:off x="2568575" y="3843338"/>
            <a:ext cx="53975" cy="158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361" name="Line 70"/>
          <p:cNvSpPr>
            <a:spLocks noChangeShapeType="1"/>
          </p:cNvSpPr>
          <p:nvPr/>
        </p:nvSpPr>
        <p:spPr bwMode="auto">
          <a:xfrm flipH="1">
            <a:off x="7869237" y="3843338"/>
            <a:ext cx="53975" cy="158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362" name="Line 71"/>
          <p:cNvSpPr>
            <a:spLocks noChangeShapeType="1"/>
          </p:cNvSpPr>
          <p:nvPr/>
        </p:nvSpPr>
        <p:spPr bwMode="auto">
          <a:xfrm>
            <a:off x="2568575" y="3405188"/>
            <a:ext cx="53975" cy="158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363" name="Line 72"/>
          <p:cNvSpPr>
            <a:spLocks noChangeShapeType="1"/>
          </p:cNvSpPr>
          <p:nvPr/>
        </p:nvSpPr>
        <p:spPr bwMode="auto">
          <a:xfrm flipH="1">
            <a:off x="7869237" y="3405188"/>
            <a:ext cx="53975" cy="158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364" name="Line 73"/>
          <p:cNvSpPr>
            <a:spLocks noChangeShapeType="1"/>
          </p:cNvSpPr>
          <p:nvPr/>
        </p:nvSpPr>
        <p:spPr bwMode="auto">
          <a:xfrm>
            <a:off x="2568575" y="2965450"/>
            <a:ext cx="53975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365" name="Line 74"/>
          <p:cNvSpPr>
            <a:spLocks noChangeShapeType="1"/>
          </p:cNvSpPr>
          <p:nvPr/>
        </p:nvSpPr>
        <p:spPr bwMode="auto">
          <a:xfrm flipH="1">
            <a:off x="7869237" y="2965450"/>
            <a:ext cx="53975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366" name="Line 75"/>
          <p:cNvSpPr>
            <a:spLocks noChangeShapeType="1"/>
          </p:cNvSpPr>
          <p:nvPr/>
        </p:nvSpPr>
        <p:spPr bwMode="auto">
          <a:xfrm>
            <a:off x="2568575" y="2527300"/>
            <a:ext cx="53975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367" name="Line 76"/>
          <p:cNvSpPr>
            <a:spLocks noChangeShapeType="1"/>
          </p:cNvSpPr>
          <p:nvPr/>
        </p:nvSpPr>
        <p:spPr bwMode="auto">
          <a:xfrm flipH="1">
            <a:off x="7869237" y="2527300"/>
            <a:ext cx="53975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368" name="Line 77"/>
          <p:cNvSpPr>
            <a:spLocks noChangeShapeType="1"/>
          </p:cNvSpPr>
          <p:nvPr/>
        </p:nvSpPr>
        <p:spPr bwMode="auto">
          <a:xfrm>
            <a:off x="2568575" y="2079625"/>
            <a:ext cx="53975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369" name="Line 78"/>
          <p:cNvSpPr>
            <a:spLocks noChangeShapeType="1"/>
          </p:cNvSpPr>
          <p:nvPr/>
        </p:nvSpPr>
        <p:spPr bwMode="auto">
          <a:xfrm flipH="1">
            <a:off x="7869237" y="2079625"/>
            <a:ext cx="53975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370" name="Line 79"/>
          <p:cNvSpPr>
            <a:spLocks noChangeShapeType="1"/>
          </p:cNvSpPr>
          <p:nvPr/>
        </p:nvSpPr>
        <p:spPr bwMode="auto">
          <a:xfrm>
            <a:off x="2568575" y="1641475"/>
            <a:ext cx="53975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371" name="Line 80"/>
          <p:cNvSpPr>
            <a:spLocks noChangeShapeType="1"/>
          </p:cNvSpPr>
          <p:nvPr/>
        </p:nvSpPr>
        <p:spPr bwMode="auto">
          <a:xfrm flipH="1">
            <a:off x="7869237" y="1641475"/>
            <a:ext cx="53975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372" name="Line 81"/>
          <p:cNvSpPr>
            <a:spLocks noChangeShapeType="1"/>
          </p:cNvSpPr>
          <p:nvPr/>
        </p:nvSpPr>
        <p:spPr bwMode="auto">
          <a:xfrm>
            <a:off x="2568575" y="1641475"/>
            <a:ext cx="5354637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373" name="Line 82"/>
          <p:cNvSpPr>
            <a:spLocks noChangeShapeType="1"/>
          </p:cNvSpPr>
          <p:nvPr/>
        </p:nvSpPr>
        <p:spPr bwMode="auto">
          <a:xfrm>
            <a:off x="2568575" y="5607050"/>
            <a:ext cx="5354637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374" name="Line 83"/>
          <p:cNvSpPr>
            <a:spLocks noChangeShapeType="1"/>
          </p:cNvSpPr>
          <p:nvPr/>
        </p:nvSpPr>
        <p:spPr bwMode="auto">
          <a:xfrm flipV="1">
            <a:off x="7923212" y="1641475"/>
            <a:ext cx="1588" cy="396557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375" name="Line 84"/>
          <p:cNvSpPr>
            <a:spLocks noChangeShapeType="1"/>
          </p:cNvSpPr>
          <p:nvPr/>
        </p:nvSpPr>
        <p:spPr bwMode="auto">
          <a:xfrm flipV="1">
            <a:off x="2568575" y="1641475"/>
            <a:ext cx="1587" cy="396557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376" name="Freeform 85"/>
          <p:cNvSpPr>
            <a:spLocks/>
          </p:cNvSpPr>
          <p:nvPr/>
        </p:nvSpPr>
        <p:spPr bwMode="auto">
          <a:xfrm>
            <a:off x="2568575" y="2097088"/>
            <a:ext cx="5354637" cy="3509962"/>
          </a:xfrm>
          <a:custGeom>
            <a:avLst/>
            <a:gdLst>
              <a:gd name="T0" fmla="*/ 2147483647 w 3373"/>
              <a:gd name="T1" fmla="*/ 2147483647 h 2211"/>
              <a:gd name="T2" fmla="*/ 2147483647 w 3373"/>
              <a:gd name="T3" fmla="*/ 2147483647 h 2211"/>
              <a:gd name="T4" fmla="*/ 2147483647 w 3373"/>
              <a:gd name="T5" fmla="*/ 2147483647 h 2211"/>
              <a:gd name="T6" fmla="*/ 2147483647 w 3373"/>
              <a:gd name="T7" fmla="*/ 2147483647 h 2211"/>
              <a:gd name="T8" fmla="*/ 2147483647 w 3373"/>
              <a:gd name="T9" fmla="*/ 2147483647 h 2211"/>
              <a:gd name="T10" fmla="*/ 2147483647 w 3373"/>
              <a:gd name="T11" fmla="*/ 2147483647 h 2211"/>
              <a:gd name="T12" fmla="*/ 2147483647 w 3373"/>
              <a:gd name="T13" fmla="*/ 2147483647 h 2211"/>
              <a:gd name="T14" fmla="*/ 2147483647 w 3373"/>
              <a:gd name="T15" fmla="*/ 2147483647 h 2211"/>
              <a:gd name="T16" fmla="*/ 2147483647 w 3373"/>
              <a:gd name="T17" fmla="*/ 2147483647 h 2211"/>
              <a:gd name="T18" fmla="*/ 2147483647 w 3373"/>
              <a:gd name="T19" fmla="*/ 2147483647 h 2211"/>
              <a:gd name="T20" fmla="*/ 2147483647 w 3373"/>
              <a:gd name="T21" fmla="*/ 2147483647 h 2211"/>
              <a:gd name="T22" fmla="*/ 2147483647 w 3373"/>
              <a:gd name="T23" fmla="*/ 2147483647 h 2211"/>
              <a:gd name="T24" fmla="*/ 2147483647 w 3373"/>
              <a:gd name="T25" fmla="*/ 2147483647 h 2211"/>
              <a:gd name="T26" fmla="*/ 2147483647 w 3373"/>
              <a:gd name="T27" fmla="*/ 2147483647 h 2211"/>
              <a:gd name="T28" fmla="*/ 2147483647 w 3373"/>
              <a:gd name="T29" fmla="*/ 2147483647 h 2211"/>
              <a:gd name="T30" fmla="*/ 2147483647 w 3373"/>
              <a:gd name="T31" fmla="*/ 2147483647 h 2211"/>
              <a:gd name="T32" fmla="*/ 2147483647 w 3373"/>
              <a:gd name="T33" fmla="*/ 2147483647 h 2211"/>
              <a:gd name="T34" fmla="*/ 2147483647 w 3373"/>
              <a:gd name="T35" fmla="*/ 2147483647 h 2211"/>
              <a:gd name="T36" fmla="*/ 2147483647 w 3373"/>
              <a:gd name="T37" fmla="*/ 2147483647 h 2211"/>
              <a:gd name="T38" fmla="*/ 2147483647 w 3373"/>
              <a:gd name="T39" fmla="*/ 2147483647 h 2211"/>
              <a:gd name="T40" fmla="*/ 2147483647 w 3373"/>
              <a:gd name="T41" fmla="*/ 2147483647 h 2211"/>
              <a:gd name="T42" fmla="*/ 2147483647 w 3373"/>
              <a:gd name="T43" fmla="*/ 2147483647 h 2211"/>
              <a:gd name="T44" fmla="*/ 2147483647 w 3373"/>
              <a:gd name="T45" fmla="*/ 2147483647 h 2211"/>
              <a:gd name="T46" fmla="*/ 2147483647 w 3373"/>
              <a:gd name="T47" fmla="*/ 2147483647 h 2211"/>
              <a:gd name="T48" fmla="*/ 2147483647 w 3373"/>
              <a:gd name="T49" fmla="*/ 2147483647 h 2211"/>
              <a:gd name="T50" fmla="*/ 2147483647 w 3373"/>
              <a:gd name="T51" fmla="*/ 2147483647 h 2211"/>
              <a:gd name="T52" fmla="*/ 2147483647 w 3373"/>
              <a:gd name="T53" fmla="*/ 2147483647 h 2211"/>
              <a:gd name="T54" fmla="*/ 2147483647 w 3373"/>
              <a:gd name="T55" fmla="*/ 2147483647 h 2211"/>
              <a:gd name="T56" fmla="*/ 2147483647 w 3373"/>
              <a:gd name="T57" fmla="*/ 2147483647 h 2211"/>
              <a:gd name="T58" fmla="*/ 2147483647 w 3373"/>
              <a:gd name="T59" fmla="*/ 2147483647 h 2211"/>
              <a:gd name="T60" fmla="*/ 2147483647 w 3373"/>
              <a:gd name="T61" fmla="*/ 2147483647 h 2211"/>
              <a:gd name="T62" fmla="*/ 2147483647 w 3373"/>
              <a:gd name="T63" fmla="*/ 2147483647 h 2211"/>
              <a:gd name="T64" fmla="*/ 2147483647 w 3373"/>
              <a:gd name="T65" fmla="*/ 2147483647 h 2211"/>
              <a:gd name="T66" fmla="*/ 2147483647 w 3373"/>
              <a:gd name="T67" fmla="*/ 2147483647 h 2211"/>
              <a:gd name="T68" fmla="*/ 2147483647 w 3373"/>
              <a:gd name="T69" fmla="*/ 2147483647 h 2211"/>
              <a:gd name="T70" fmla="*/ 2147483647 w 3373"/>
              <a:gd name="T71" fmla="*/ 2147483647 h 2211"/>
              <a:gd name="T72" fmla="*/ 2147483647 w 3373"/>
              <a:gd name="T73" fmla="*/ 2147483647 h 2211"/>
              <a:gd name="T74" fmla="*/ 2147483647 w 3373"/>
              <a:gd name="T75" fmla="*/ 2147483647 h 2211"/>
              <a:gd name="T76" fmla="*/ 2147483647 w 3373"/>
              <a:gd name="T77" fmla="*/ 2147483647 h 2211"/>
              <a:gd name="T78" fmla="*/ 2147483647 w 3373"/>
              <a:gd name="T79" fmla="*/ 2147483647 h 2211"/>
              <a:gd name="T80" fmla="*/ 2147483647 w 3373"/>
              <a:gd name="T81" fmla="*/ 2147483647 h 2211"/>
              <a:gd name="T82" fmla="*/ 2147483647 w 3373"/>
              <a:gd name="T83" fmla="*/ 2147483647 h 2211"/>
              <a:gd name="T84" fmla="*/ 2147483647 w 3373"/>
              <a:gd name="T85" fmla="*/ 2147483647 h 2211"/>
              <a:gd name="T86" fmla="*/ 2147483647 w 3373"/>
              <a:gd name="T87" fmla="*/ 2147483647 h 2211"/>
              <a:gd name="T88" fmla="*/ 2147483647 w 3373"/>
              <a:gd name="T89" fmla="*/ 2147483647 h 2211"/>
              <a:gd name="T90" fmla="*/ 2147483647 w 3373"/>
              <a:gd name="T91" fmla="*/ 2147483647 h 2211"/>
              <a:gd name="T92" fmla="*/ 2147483647 w 3373"/>
              <a:gd name="T93" fmla="*/ 2147483647 h 2211"/>
              <a:gd name="T94" fmla="*/ 2147483647 w 3373"/>
              <a:gd name="T95" fmla="*/ 2147483647 h 2211"/>
              <a:gd name="T96" fmla="*/ 2147483647 w 3373"/>
              <a:gd name="T97" fmla="*/ 2147483647 h 2211"/>
              <a:gd name="T98" fmla="*/ 2147483647 w 3373"/>
              <a:gd name="T99" fmla="*/ 2147483647 h 2211"/>
              <a:gd name="T100" fmla="*/ 2147483647 w 3373"/>
              <a:gd name="T101" fmla="*/ 2147483647 h 2211"/>
              <a:gd name="T102" fmla="*/ 2147483647 w 3373"/>
              <a:gd name="T103" fmla="*/ 2147483647 h 2211"/>
              <a:gd name="T104" fmla="*/ 2147483647 w 3373"/>
              <a:gd name="T105" fmla="*/ 2147483647 h 2211"/>
              <a:gd name="T106" fmla="*/ 2147483647 w 3373"/>
              <a:gd name="T107" fmla="*/ 2147483647 h 2211"/>
              <a:gd name="T108" fmla="*/ 2147483647 w 3373"/>
              <a:gd name="T109" fmla="*/ 2147483647 h 2211"/>
              <a:gd name="T110" fmla="*/ 2147483647 w 3373"/>
              <a:gd name="T111" fmla="*/ 2147483647 h 221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373"/>
              <a:gd name="T169" fmla="*/ 0 h 2211"/>
              <a:gd name="T170" fmla="*/ 3373 w 3373"/>
              <a:gd name="T171" fmla="*/ 2211 h 221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373" h="2211">
                <a:moveTo>
                  <a:pt x="0" y="2211"/>
                </a:moveTo>
                <a:lnTo>
                  <a:pt x="6" y="2211"/>
                </a:lnTo>
                <a:lnTo>
                  <a:pt x="17" y="2211"/>
                </a:lnTo>
                <a:lnTo>
                  <a:pt x="23" y="2211"/>
                </a:lnTo>
                <a:lnTo>
                  <a:pt x="29" y="2211"/>
                </a:lnTo>
                <a:lnTo>
                  <a:pt x="34" y="2211"/>
                </a:lnTo>
                <a:lnTo>
                  <a:pt x="40" y="2211"/>
                </a:lnTo>
                <a:lnTo>
                  <a:pt x="51" y="2211"/>
                </a:lnTo>
                <a:lnTo>
                  <a:pt x="57" y="2211"/>
                </a:lnTo>
                <a:lnTo>
                  <a:pt x="63" y="2211"/>
                </a:lnTo>
                <a:lnTo>
                  <a:pt x="68" y="2211"/>
                </a:lnTo>
                <a:lnTo>
                  <a:pt x="74" y="2211"/>
                </a:lnTo>
                <a:lnTo>
                  <a:pt x="85" y="2211"/>
                </a:lnTo>
                <a:lnTo>
                  <a:pt x="91" y="2211"/>
                </a:lnTo>
                <a:lnTo>
                  <a:pt x="97" y="2211"/>
                </a:lnTo>
                <a:lnTo>
                  <a:pt x="102" y="2211"/>
                </a:lnTo>
                <a:lnTo>
                  <a:pt x="108" y="2211"/>
                </a:lnTo>
                <a:lnTo>
                  <a:pt x="119" y="2211"/>
                </a:lnTo>
                <a:lnTo>
                  <a:pt x="125" y="2211"/>
                </a:lnTo>
                <a:lnTo>
                  <a:pt x="131" y="2211"/>
                </a:lnTo>
                <a:lnTo>
                  <a:pt x="136" y="2211"/>
                </a:lnTo>
                <a:lnTo>
                  <a:pt x="142" y="2211"/>
                </a:lnTo>
                <a:lnTo>
                  <a:pt x="148" y="2211"/>
                </a:lnTo>
                <a:lnTo>
                  <a:pt x="159" y="2211"/>
                </a:lnTo>
                <a:lnTo>
                  <a:pt x="165" y="2211"/>
                </a:lnTo>
                <a:lnTo>
                  <a:pt x="170" y="2211"/>
                </a:lnTo>
                <a:lnTo>
                  <a:pt x="176" y="2211"/>
                </a:lnTo>
                <a:lnTo>
                  <a:pt x="182" y="2211"/>
                </a:lnTo>
                <a:lnTo>
                  <a:pt x="193" y="2211"/>
                </a:lnTo>
                <a:lnTo>
                  <a:pt x="199" y="2211"/>
                </a:lnTo>
                <a:lnTo>
                  <a:pt x="204" y="2211"/>
                </a:lnTo>
                <a:lnTo>
                  <a:pt x="210" y="2211"/>
                </a:lnTo>
                <a:lnTo>
                  <a:pt x="216" y="2211"/>
                </a:lnTo>
                <a:lnTo>
                  <a:pt x="227" y="2211"/>
                </a:lnTo>
                <a:lnTo>
                  <a:pt x="233" y="2211"/>
                </a:lnTo>
                <a:lnTo>
                  <a:pt x="238" y="2211"/>
                </a:lnTo>
                <a:lnTo>
                  <a:pt x="244" y="2211"/>
                </a:lnTo>
                <a:lnTo>
                  <a:pt x="250" y="2211"/>
                </a:lnTo>
                <a:lnTo>
                  <a:pt x="261" y="2211"/>
                </a:lnTo>
                <a:lnTo>
                  <a:pt x="267" y="2211"/>
                </a:lnTo>
                <a:lnTo>
                  <a:pt x="272" y="2211"/>
                </a:lnTo>
                <a:lnTo>
                  <a:pt x="278" y="2211"/>
                </a:lnTo>
                <a:lnTo>
                  <a:pt x="284" y="2211"/>
                </a:lnTo>
                <a:lnTo>
                  <a:pt x="290" y="2211"/>
                </a:lnTo>
                <a:lnTo>
                  <a:pt x="301" y="2211"/>
                </a:lnTo>
                <a:lnTo>
                  <a:pt x="307" y="2211"/>
                </a:lnTo>
                <a:lnTo>
                  <a:pt x="312" y="2211"/>
                </a:lnTo>
                <a:lnTo>
                  <a:pt x="318" y="2211"/>
                </a:lnTo>
                <a:lnTo>
                  <a:pt x="324" y="2211"/>
                </a:lnTo>
                <a:lnTo>
                  <a:pt x="335" y="2211"/>
                </a:lnTo>
                <a:lnTo>
                  <a:pt x="341" y="2211"/>
                </a:lnTo>
                <a:lnTo>
                  <a:pt x="346" y="2211"/>
                </a:lnTo>
                <a:lnTo>
                  <a:pt x="352" y="2211"/>
                </a:lnTo>
                <a:lnTo>
                  <a:pt x="358" y="2211"/>
                </a:lnTo>
                <a:lnTo>
                  <a:pt x="369" y="2211"/>
                </a:lnTo>
                <a:lnTo>
                  <a:pt x="375" y="2211"/>
                </a:lnTo>
                <a:lnTo>
                  <a:pt x="380" y="2205"/>
                </a:lnTo>
                <a:lnTo>
                  <a:pt x="386" y="2205"/>
                </a:lnTo>
                <a:lnTo>
                  <a:pt x="392" y="2205"/>
                </a:lnTo>
                <a:lnTo>
                  <a:pt x="403" y="2205"/>
                </a:lnTo>
                <a:lnTo>
                  <a:pt x="409" y="2205"/>
                </a:lnTo>
                <a:lnTo>
                  <a:pt x="414" y="2205"/>
                </a:lnTo>
                <a:lnTo>
                  <a:pt x="420" y="2205"/>
                </a:lnTo>
                <a:lnTo>
                  <a:pt x="426" y="2205"/>
                </a:lnTo>
                <a:lnTo>
                  <a:pt x="431" y="2205"/>
                </a:lnTo>
                <a:lnTo>
                  <a:pt x="443" y="2205"/>
                </a:lnTo>
                <a:lnTo>
                  <a:pt x="448" y="2205"/>
                </a:lnTo>
                <a:lnTo>
                  <a:pt x="454" y="2205"/>
                </a:lnTo>
                <a:lnTo>
                  <a:pt x="460" y="2205"/>
                </a:lnTo>
                <a:lnTo>
                  <a:pt x="465" y="2205"/>
                </a:lnTo>
                <a:lnTo>
                  <a:pt x="477" y="2205"/>
                </a:lnTo>
                <a:lnTo>
                  <a:pt x="482" y="2205"/>
                </a:lnTo>
                <a:lnTo>
                  <a:pt x="488" y="2205"/>
                </a:lnTo>
                <a:lnTo>
                  <a:pt x="494" y="2205"/>
                </a:lnTo>
                <a:lnTo>
                  <a:pt x="499" y="2205"/>
                </a:lnTo>
                <a:lnTo>
                  <a:pt x="511" y="2205"/>
                </a:lnTo>
                <a:lnTo>
                  <a:pt x="516" y="2205"/>
                </a:lnTo>
                <a:lnTo>
                  <a:pt x="522" y="2205"/>
                </a:lnTo>
                <a:lnTo>
                  <a:pt x="528" y="2205"/>
                </a:lnTo>
                <a:lnTo>
                  <a:pt x="533" y="2205"/>
                </a:lnTo>
                <a:lnTo>
                  <a:pt x="539" y="2200"/>
                </a:lnTo>
                <a:lnTo>
                  <a:pt x="550" y="2200"/>
                </a:lnTo>
                <a:lnTo>
                  <a:pt x="556" y="2200"/>
                </a:lnTo>
                <a:lnTo>
                  <a:pt x="562" y="2200"/>
                </a:lnTo>
                <a:lnTo>
                  <a:pt x="567" y="2200"/>
                </a:lnTo>
                <a:lnTo>
                  <a:pt x="573" y="2200"/>
                </a:lnTo>
                <a:lnTo>
                  <a:pt x="584" y="2200"/>
                </a:lnTo>
                <a:lnTo>
                  <a:pt x="590" y="2200"/>
                </a:lnTo>
                <a:lnTo>
                  <a:pt x="596" y="2200"/>
                </a:lnTo>
                <a:lnTo>
                  <a:pt x="601" y="2195"/>
                </a:lnTo>
                <a:lnTo>
                  <a:pt x="607" y="2195"/>
                </a:lnTo>
                <a:lnTo>
                  <a:pt x="618" y="2195"/>
                </a:lnTo>
                <a:lnTo>
                  <a:pt x="624" y="2195"/>
                </a:lnTo>
                <a:lnTo>
                  <a:pt x="630" y="2195"/>
                </a:lnTo>
                <a:lnTo>
                  <a:pt x="635" y="2195"/>
                </a:lnTo>
                <a:lnTo>
                  <a:pt x="641" y="2189"/>
                </a:lnTo>
                <a:lnTo>
                  <a:pt x="652" y="2189"/>
                </a:lnTo>
                <a:lnTo>
                  <a:pt x="658" y="2189"/>
                </a:lnTo>
                <a:lnTo>
                  <a:pt x="664" y="2189"/>
                </a:lnTo>
                <a:lnTo>
                  <a:pt x="669" y="2184"/>
                </a:lnTo>
                <a:lnTo>
                  <a:pt x="675" y="2184"/>
                </a:lnTo>
                <a:lnTo>
                  <a:pt x="681" y="2184"/>
                </a:lnTo>
                <a:lnTo>
                  <a:pt x="692" y="2184"/>
                </a:lnTo>
                <a:lnTo>
                  <a:pt x="698" y="2179"/>
                </a:lnTo>
                <a:lnTo>
                  <a:pt x="703" y="2179"/>
                </a:lnTo>
                <a:lnTo>
                  <a:pt x="709" y="2179"/>
                </a:lnTo>
                <a:lnTo>
                  <a:pt x="715" y="2174"/>
                </a:lnTo>
                <a:lnTo>
                  <a:pt x="726" y="2174"/>
                </a:lnTo>
                <a:lnTo>
                  <a:pt x="732" y="2168"/>
                </a:lnTo>
                <a:lnTo>
                  <a:pt x="737" y="2168"/>
                </a:lnTo>
                <a:lnTo>
                  <a:pt x="743" y="2163"/>
                </a:lnTo>
                <a:lnTo>
                  <a:pt x="749" y="2163"/>
                </a:lnTo>
                <a:lnTo>
                  <a:pt x="760" y="2158"/>
                </a:lnTo>
                <a:lnTo>
                  <a:pt x="766" y="2158"/>
                </a:lnTo>
                <a:lnTo>
                  <a:pt x="771" y="2152"/>
                </a:lnTo>
                <a:lnTo>
                  <a:pt x="777" y="2152"/>
                </a:lnTo>
                <a:lnTo>
                  <a:pt x="783" y="2147"/>
                </a:lnTo>
                <a:lnTo>
                  <a:pt x="794" y="2147"/>
                </a:lnTo>
                <a:lnTo>
                  <a:pt x="800" y="2142"/>
                </a:lnTo>
                <a:lnTo>
                  <a:pt x="805" y="2136"/>
                </a:lnTo>
                <a:lnTo>
                  <a:pt x="811" y="2136"/>
                </a:lnTo>
                <a:lnTo>
                  <a:pt x="817" y="2131"/>
                </a:lnTo>
                <a:lnTo>
                  <a:pt x="822" y="2126"/>
                </a:lnTo>
                <a:lnTo>
                  <a:pt x="834" y="2120"/>
                </a:lnTo>
                <a:lnTo>
                  <a:pt x="839" y="2115"/>
                </a:lnTo>
                <a:lnTo>
                  <a:pt x="845" y="2110"/>
                </a:lnTo>
                <a:lnTo>
                  <a:pt x="851" y="2110"/>
                </a:lnTo>
                <a:lnTo>
                  <a:pt x="856" y="2104"/>
                </a:lnTo>
                <a:lnTo>
                  <a:pt x="868" y="2099"/>
                </a:lnTo>
                <a:lnTo>
                  <a:pt x="873" y="2088"/>
                </a:lnTo>
                <a:lnTo>
                  <a:pt x="879" y="2083"/>
                </a:lnTo>
                <a:lnTo>
                  <a:pt x="885" y="2078"/>
                </a:lnTo>
                <a:lnTo>
                  <a:pt x="890" y="2073"/>
                </a:lnTo>
                <a:lnTo>
                  <a:pt x="902" y="2067"/>
                </a:lnTo>
                <a:lnTo>
                  <a:pt x="907" y="2062"/>
                </a:lnTo>
                <a:lnTo>
                  <a:pt x="913" y="2051"/>
                </a:lnTo>
                <a:lnTo>
                  <a:pt x="919" y="2046"/>
                </a:lnTo>
                <a:lnTo>
                  <a:pt x="924" y="2035"/>
                </a:lnTo>
                <a:lnTo>
                  <a:pt x="936" y="2030"/>
                </a:lnTo>
                <a:lnTo>
                  <a:pt x="941" y="2019"/>
                </a:lnTo>
                <a:lnTo>
                  <a:pt x="947" y="2014"/>
                </a:lnTo>
                <a:lnTo>
                  <a:pt x="953" y="2003"/>
                </a:lnTo>
                <a:lnTo>
                  <a:pt x="958" y="1993"/>
                </a:lnTo>
                <a:lnTo>
                  <a:pt x="964" y="1987"/>
                </a:lnTo>
                <a:lnTo>
                  <a:pt x="975" y="1977"/>
                </a:lnTo>
                <a:lnTo>
                  <a:pt x="981" y="1966"/>
                </a:lnTo>
                <a:lnTo>
                  <a:pt x="987" y="1956"/>
                </a:lnTo>
                <a:lnTo>
                  <a:pt x="992" y="1945"/>
                </a:lnTo>
                <a:lnTo>
                  <a:pt x="998" y="1934"/>
                </a:lnTo>
                <a:lnTo>
                  <a:pt x="1009" y="1924"/>
                </a:lnTo>
                <a:lnTo>
                  <a:pt x="1015" y="1908"/>
                </a:lnTo>
                <a:lnTo>
                  <a:pt x="1021" y="1897"/>
                </a:lnTo>
                <a:lnTo>
                  <a:pt x="1026" y="1887"/>
                </a:lnTo>
                <a:lnTo>
                  <a:pt x="1032" y="1871"/>
                </a:lnTo>
                <a:lnTo>
                  <a:pt x="1043" y="1860"/>
                </a:lnTo>
                <a:lnTo>
                  <a:pt x="1049" y="1844"/>
                </a:lnTo>
                <a:lnTo>
                  <a:pt x="1055" y="1833"/>
                </a:lnTo>
                <a:lnTo>
                  <a:pt x="1060" y="1817"/>
                </a:lnTo>
                <a:lnTo>
                  <a:pt x="1066" y="1801"/>
                </a:lnTo>
                <a:lnTo>
                  <a:pt x="1077" y="1786"/>
                </a:lnTo>
                <a:lnTo>
                  <a:pt x="1083" y="1770"/>
                </a:lnTo>
                <a:lnTo>
                  <a:pt x="1089" y="1754"/>
                </a:lnTo>
                <a:lnTo>
                  <a:pt x="1094" y="1738"/>
                </a:lnTo>
                <a:lnTo>
                  <a:pt x="1100" y="1722"/>
                </a:lnTo>
                <a:lnTo>
                  <a:pt x="1106" y="1706"/>
                </a:lnTo>
                <a:lnTo>
                  <a:pt x="1117" y="1690"/>
                </a:lnTo>
                <a:lnTo>
                  <a:pt x="1123" y="1669"/>
                </a:lnTo>
                <a:lnTo>
                  <a:pt x="1128" y="1653"/>
                </a:lnTo>
                <a:lnTo>
                  <a:pt x="1134" y="1631"/>
                </a:lnTo>
                <a:lnTo>
                  <a:pt x="1140" y="1615"/>
                </a:lnTo>
                <a:lnTo>
                  <a:pt x="1151" y="1594"/>
                </a:lnTo>
                <a:lnTo>
                  <a:pt x="1157" y="1573"/>
                </a:lnTo>
                <a:lnTo>
                  <a:pt x="1162" y="1552"/>
                </a:lnTo>
                <a:lnTo>
                  <a:pt x="1168" y="1536"/>
                </a:lnTo>
                <a:lnTo>
                  <a:pt x="1174" y="1514"/>
                </a:lnTo>
                <a:lnTo>
                  <a:pt x="1185" y="1493"/>
                </a:lnTo>
                <a:lnTo>
                  <a:pt x="1191" y="1472"/>
                </a:lnTo>
                <a:lnTo>
                  <a:pt x="1197" y="1445"/>
                </a:lnTo>
                <a:lnTo>
                  <a:pt x="1202" y="1424"/>
                </a:lnTo>
                <a:lnTo>
                  <a:pt x="1208" y="1403"/>
                </a:lnTo>
                <a:lnTo>
                  <a:pt x="1219" y="1382"/>
                </a:lnTo>
                <a:lnTo>
                  <a:pt x="1225" y="1355"/>
                </a:lnTo>
                <a:lnTo>
                  <a:pt x="1231" y="1334"/>
                </a:lnTo>
                <a:lnTo>
                  <a:pt x="1236" y="1307"/>
                </a:lnTo>
                <a:lnTo>
                  <a:pt x="1242" y="1286"/>
                </a:lnTo>
                <a:lnTo>
                  <a:pt x="1248" y="1259"/>
                </a:lnTo>
                <a:lnTo>
                  <a:pt x="1259" y="1233"/>
                </a:lnTo>
                <a:lnTo>
                  <a:pt x="1265" y="1212"/>
                </a:lnTo>
                <a:lnTo>
                  <a:pt x="1276" y="1158"/>
                </a:lnTo>
                <a:lnTo>
                  <a:pt x="1282" y="1132"/>
                </a:lnTo>
                <a:lnTo>
                  <a:pt x="1299" y="1079"/>
                </a:lnTo>
                <a:lnTo>
                  <a:pt x="1310" y="1026"/>
                </a:lnTo>
                <a:lnTo>
                  <a:pt x="1327" y="972"/>
                </a:lnTo>
                <a:lnTo>
                  <a:pt x="1338" y="919"/>
                </a:lnTo>
                <a:lnTo>
                  <a:pt x="1367" y="813"/>
                </a:lnTo>
                <a:lnTo>
                  <a:pt x="1389" y="707"/>
                </a:lnTo>
                <a:lnTo>
                  <a:pt x="1406" y="653"/>
                </a:lnTo>
                <a:lnTo>
                  <a:pt x="1418" y="606"/>
                </a:lnTo>
                <a:lnTo>
                  <a:pt x="1435" y="553"/>
                </a:lnTo>
                <a:lnTo>
                  <a:pt x="1446" y="505"/>
                </a:lnTo>
                <a:lnTo>
                  <a:pt x="1457" y="452"/>
                </a:lnTo>
                <a:lnTo>
                  <a:pt x="1474" y="409"/>
                </a:lnTo>
                <a:lnTo>
                  <a:pt x="1486" y="361"/>
                </a:lnTo>
                <a:lnTo>
                  <a:pt x="1497" y="319"/>
                </a:lnTo>
                <a:lnTo>
                  <a:pt x="1514" y="276"/>
                </a:lnTo>
                <a:lnTo>
                  <a:pt x="1525" y="239"/>
                </a:lnTo>
                <a:lnTo>
                  <a:pt x="1542" y="202"/>
                </a:lnTo>
                <a:lnTo>
                  <a:pt x="1554" y="170"/>
                </a:lnTo>
                <a:lnTo>
                  <a:pt x="1565" y="138"/>
                </a:lnTo>
                <a:lnTo>
                  <a:pt x="1582" y="106"/>
                </a:lnTo>
                <a:lnTo>
                  <a:pt x="1593" y="85"/>
                </a:lnTo>
                <a:lnTo>
                  <a:pt x="1605" y="58"/>
                </a:lnTo>
                <a:lnTo>
                  <a:pt x="1622" y="42"/>
                </a:lnTo>
                <a:lnTo>
                  <a:pt x="1633" y="26"/>
                </a:lnTo>
                <a:lnTo>
                  <a:pt x="1650" y="16"/>
                </a:lnTo>
                <a:lnTo>
                  <a:pt x="1661" y="5"/>
                </a:lnTo>
                <a:lnTo>
                  <a:pt x="1673" y="0"/>
                </a:lnTo>
                <a:lnTo>
                  <a:pt x="1690" y="0"/>
                </a:lnTo>
                <a:lnTo>
                  <a:pt x="1701" y="0"/>
                </a:lnTo>
                <a:lnTo>
                  <a:pt x="1712" y="5"/>
                </a:lnTo>
                <a:lnTo>
                  <a:pt x="1729" y="16"/>
                </a:lnTo>
                <a:lnTo>
                  <a:pt x="1741" y="26"/>
                </a:lnTo>
                <a:lnTo>
                  <a:pt x="1758" y="42"/>
                </a:lnTo>
                <a:lnTo>
                  <a:pt x="1769" y="58"/>
                </a:lnTo>
                <a:lnTo>
                  <a:pt x="1780" y="85"/>
                </a:lnTo>
                <a:lnTo>
                  <a:pt x="1797" y="106"/>
                </a:lnTo>
                <a:lnTo>
                  <a:pt x="1809" y="138"/>
                </a:lnTo>
                <a:lnTo>
                  <a:pt x="1826" y="170"/>
                </a:lnTo>
                <a:lnTo>
                  <a:pt x="1837" y="202"/>
                </a:lnTo>
                <a:lnTo>
                  <a:pt x="1848" y="239"/>
                </a:lnTo>
                <a:lnTo>
                  <a:pt x="1865" y="276"/>
                </a:lnTo>
                <a:lnTo>
                  <a:pt x="1877" y="319"/>
                </a:lnTo>
                <a:lnTo>
                  <a:pt x="1888" y="361"/>
                </a:lnTo>
                <a:lnTo>
                  <a:pt x="1905" y="409"/>
                </a:lnTo>
                <a:lnTo>
                  <a:pt x="1916" y="452"/>
                </a:lnTo>
                <a:lnTo>
                  <a:pt x="1945" y="553"/>
                </a:lnTo>
                <a:lnTo>
                  <a:pt x="1956" y="606"/>
                </a:lnTo>
                <a:lnTo>
                  <a:pt x="1984" y="707"/>
                </a:lnTo>
                <a:lnTo>
                  <a:pt x="2013" y="813"/>
                </a:lnTo>
                <a:lnTo>
                  <a:pt x="2064" y="1026"/>
                </a:lnTo>
                <a:lnTo>
                  <a:pt x="2092" y="1132"/>
                </a:lnTo>
                <a:lnTo>
                  <a:pt x="2121" y="1233"/>
                </a:lnTo>
                <a:lnTo>
                  <a:pt x="2149" y="1334"/>
                </a:lnTo>
                <a:lnTo>
                  <a:pt x="2160" y="1382"/>
                </a:lnTo>
                <a:lnTo>
                  <a:pt x="2189" y="1472"/>
                </a:lnTo>
                <a:lnTo>
                  <a:pt x="2200" y="1514"/>
                </a:lnTo>
                <a:lnTo>
                  <a:pt x="2228" y="1594"/>
                </a:lnTo>
                <a:lnTo>
                  <a:pt x="2240" y="1631"/>
                </a:lnTo>
                <a:lnTo>
                  <a:pt x="2257" y="1669"/>
                </a:lnTo>
                <a:lnTo>
                  <a:pt x="2268" y="1706"/>
                </a:lnTo>
                <a:lnTo>
                  <a:pt x="2279" y="1738"/>
                </a:lnTo>
                <a:lnTo>
                  <a:pt x="2296" y="1770"/>
                </a:lnTo>
                <a:lnTo>
                  <a:pt x="2308" y="1801"/>
                </a:lnTo>
                <a:lnTo>
                  <a:pt x="2325" y="1833"/>
                </a:lnTo>
                <a:lnTo>
                  <a:pt x="2336" y="1860"/>
                </a:lnTo>
                <a:lnTo>
                  <a:pt x="2347" y="1887"/>
                </a:lnTo>
                <a:lnTo>
                  <a:pt x="2376" y="1934"/>
                </a:lnTo>
                <a:lnTo>
                  <a:pt x="2393" y="1956"/>
                </a:lnTo>
                <a:lnTo>
                  <a:pt x="2415" y="1993"/>
                </a:lnTo>
                <a:lnTo>
                  <a:pt x="2432" y="2014"/>
                </a:lnTo>
                <a:lnTo>
                  <a:pt x="2455" y="2046"/>
                </a:lnTo>
                <a:lnTo>
                  <a:pt x="2483" y="2073"/>
                </a:lnTo>
                <a:lnTo>
                  <a:pt x="2512" y="2099"/>
                </a:lnTo>
                <a:lnTo>
                  <a:pt x="2540" y="2115"/>
                </a:lnTo>
                <a:lnTo>
                  <a:pt x="2563" y="2136"/>
                </a:lnTo>
                <a:lnTo>
                  <a:pt x="2591" y="2147"/>
                </a:lnTo>
                <a:lnTo>
                  <a:pt x="2619" y="2158"/>
                </a:lnTo>
                <a:lnTo>
                  <a:pt x="2648" y="2168"/>
                </a:lnTo>
                <a:lnTo>
                  <a:pt x="2670" y="2179"/>
                </a:lnTo>
                <a:lnTo>
                  <a:pt x="2699" y="2184"/>
                </a:lnTo>
                <a:lnTo>
                  <a:pt x="2755" y="2195"/>
                </a:lnTo>
                <a:lnTo>
                  <a:pt x="2784" y="2200"/>
                </a:lnTo>
                <a:lnTo>
                  <a:pt x="2835" y="2200"/>
                </a:lnTo>
                <a:lnTo>
                  <a:pt x="2891" y="2205"/>
                </a:lnTo>
                <a:lnTo>
                  <a:pt x="2942" y="2205"/>
                </a:lnTo>
                <a:lnTo>
                  <a:pt x="2999" y="2205"/>
                </a:lnTo>
                <a:lnTo>
                  <a:pt x="3050" y="2211"/>
                </a:lnTo>
                <a:lnTo>
                  <a:pt x="3107" y="2211"/>
                </a:lnTo>
                <a:lnTo>
                  <a:pt x="3158" y="2211"/>
                </a:lnTo>
                <a:lnTo>
                  <a:pt x="3215" y="2211"/>
                </a:lnTo>
                <a:lnTo>
                  <a:pt x="3322" y="2211"/>
                </a:lnTo>
                <a:lnTo>
                  <a:pt x="3373" y="2211"/>
                </a:lnTo>
              </a:path>
            </a:pathLst>
          </a:custGeom>
          <a:noFill/>
          <a:ln w="0">
            <a:solidFill>
              <a:srgbClr val="13007C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377" name="Text Box 4"/>
          <p:cNvSpPr txBox="1">
            <a:spLocks noChangeArrowheads="1"/>
          </p:cNvSpPr>
          <p:nvPr/>
        </p:nvSpPr>
        <p:spPr bwMode="auto">
          <a:xfrm>
            <a:off x="5160962" y="6019800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b="1">
                <a:solidFill>
                  <a:srgbClr val="000000"/>
                </a:solidFill>
                <a:latin typeface="Arial" charset="0"/>
              </a:rPr>
              <a:t>x</a:t>
            </a:r>
          </a:p>
        </p:txBody>
      </p:sp>
      <p:sp>
        <p:nvSpPr>
          <p:cNvPr id="56378" name="Text Box 5"/>
          <p:cNvSpPr txBox="1">
            <a:spLocks noChangeArrowheads="1"/>
          </p:cNvSpPr>
          <p:nvPr/>
        </p:nvSpPr>
        <p:spPr bwMode="auto">
          <a:xfrm rot="-5400000">
            <a:off x="862012" y="3649663"/>
            <a:ext cx="1739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b="1">
                <a:solidFill>
                  <a:srgbClr val="000000"/>
                </a:solidFill>
                <a:latin typeface="Arial" charset="0"/>
              </a:rPr>
              <a:t>probability</a:t>
            </a:r>
          </a:p>
        </p:txBody>
      </p:sp>
      <p:sp>
        <p:nvSpPr>
          <p:cNvPr id="56379" name="Text Box 7"/>
          <p:cNvSpPr txBox="1">
            <a:spLocks noChangeArrowheads="1"/>
          </p:cNvSpPr>
          <p:nvPr/>
        </p:nvSpPr>
        <p:spPr bwMode="auto">
          <a:xfrm>
            <a:off x="2798762" y="3313113"/>
            <a:ext cx="18573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b="1" dirty="0">
                <a:solidFill>
                  <a:srgbClr val="000000"/>
                </a:solidFill>
                <a:latin typeface="Arial" charset="0"/>
              </a:rPr>
              <a:t>normal </a:t>
            </a:r>
          </a:p>
          <a:p>
            <a:pPr eaLnBrk="1" hangingPunct="1"/>
            <a:r>
              <a:rPr lang="en-US" b="1" dirty="0">
                <a:solidFill>
                  <a:srgbClr val="000000"/>
                </a:solidFill>
                <a:latin typeface="Arial" charset="0"/>
              </a:rPr>
              <a:t>distribution</a:t>
            </a:r>
          </a:p>
        </p:txBody>
      </p:sp>
      <p:sp>
        <p:nvSpPr>
          <p:cNvPr id="56380" name="Text Box 9"/>
          <p:cNvSpPr txBox="1">
            <a:spLocks noChangeArrowheads="1"/>
          </p:cNvSpPr>
          <p:nvPr/>
        </p:nvSpPr>
        <p:spPr bwMode="auto">
          <a:xfrm>
            <a:off x="5238750" y="5607050"/>
            <a:ext cx="2968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600" b="1">
                <a:solidFill>
                  <a:srgbClr val="000000"/>
                </a:solidFill>
                <a:latin typeface="Arial" charset="0"/>
              </a:rPr>
              <a:t>0</a:t>
            </a:r>
          </a:p>
        </p:txBody>
      </p:sp>
      <p:sp>
        <p:nvSpPr>
          <p:cNvPr id="56381" name="Text Box 10"/>
          <p:cNvSpPr txBox="1">
            <a:spLocks noChangeArrowheads="1"/>
          </p:cNvSpPr>
          <p:nvPr/>
        </p:nvSpPr>
        <p:spPr bwMode="auto">
          <a:xfrm>
            <a:off x="5737225" y="5607050"/>
            <a:ext cx="2968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600" b="1">
                <a:solidFill>
                  <a:srgbClr val="000000"/>
                </a:solidFill>
                <a:latin typeface="Arial" charset="0"/>
              </a:rPr>
              <a:t>1</a:t>
            </a:r>
          </a:p>
        </p:txBody>
      </p:sp>
      <p:sp>
        <p:nvSpPr>
          <p:cNvPr id="56382" name="Text Box 11"/>
          <p:cNvSpPr txBox="1">
            <a:spLocks noChangeArrowheads="1"/>
          </p:cNvSpPr>
          <p:nvPr/>
        </p:nvSpPr>
        <p:spPr bwMode="auto">
          <a:xfrm>
            <a:off x="6235700" y="5607050"/>
            <a:ext cx="2968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600" b="1">
                <a:solidFill>
                  <a:srgbClr val="000000"/>
                </a:solidFill>
                <a:latin typeface="Arial" charset="0"/>
              </a:rPr>
              <a:t>2</a:t>
            </a:r>
          </a:p>
        </p:txBody>
      </p:sp>
      <p:sp>
        <p:nvSpPr>
          <p:cNvPr id="56383" name="Text Box 12"/>
          <p:cNvSpPr txBox="1">
            <a:spLocks noChangeArrowheads="1"/>
          </p:cNvSpPr>
          <p:nvPr/>
        </p:nvSpPr>
        <p:spPr bwMode="auto">
          <a:xfrm>
            <a:off x="6734175" y="5607050"/>
            <a:ext cx="2968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600" b="1">
                <a:solidFill>
                  <a:srgbClr val="000000"/>
                </a:solidFill>
                <a:latin typeface="Arial" charset="0"/>
              </a:rPr>
              <a:t>3</a:t>
            </a:r>
          </a:p>
        </p:txBody>
      </p:sp>
      <p:sp>
        <p:nvSpPr>
          <p:cNvPr id="56384" name="Text Box 13"/>
          <p:cNvSpPr txBox="1">
            <a:spLocks noChangeArrowheads="1"/>
          </p:cNvSpPr>
          <p:nvPr/>
        </p:nvSpPr>
        <p:spPr bwMode="auto">
          <a:xfrm>
            <a:off x="7232650" y="5607050"/>
            <a:ext cx="2968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600" b="1">
                <a:solidFill>
                  <a:srgbClr val="000000"/>
                </a:solidFill>
                <a:latin typeface="Arial" charset="0"/>
              </a:rPr>
              <a:t>4</a:t>
            </a:r>
          </a:p>
        </p:txBody>
      </p:sp>
      <p:sp>
        <p:nvSpPr>
          <p:cNvPr id="56386" name="Text Box 15"/>
          <p:cNvSpPr txBox="1">
            <a:spLocks noChangeArrowheads="1"/>
          </p:cNvSpPr>
          <p:nvPr/>
        </p:nvSpPr>
        <p:spPr bwMode="auto">
          <a:xfrm>
            <a:off x="4672012" y="5607050"/>
            <a:ext cx="3651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600" b="1">
                <a:solidFill>
                  <a:srgbClr val="000000"/>
                </a:solidFill>
                <a:latin typeface="Arial" charset="0"/>
              </a:rPr>
              <a:t>-1</a:t>
            </a:r>
          </a:p>
        </p:txBody>
      </p:sp>
      <p:sp>
        <p:nvSpPr>
          <p:cNvPr id="56387" name="Text Box 16"/>
          <p:cNvSpPr txBox="1">
            <a:spLocks noChangeArrowheads="1"/>
          </p:cNvSpPr>
          <p:nvPr/>
        </p:nvSpPr>
        <p:spPr bwMode="auto">
          <a:xfrm>
            <a:off x="4105275" y="5607050"/>
            <a:ext cx="3651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600" b="1">
                <a:solidFill>
                  <a:srgbClr val="000000"/>
                </a:solidFill>
                <a:latin typeface="Arial" charset="0"/>
              </a:rPr>
              <a:t>-2</a:t>
            </a:r>
          </a:p>
        </p:txBody>
      </p:sp>
      <p:sp>
        <p:nvSpPr>
          <p:cNvPr id="56388" name="Text Box 17"/>
          <p:cNvSpPr txBox="1">
            <a:spLocks noChangeArrowheads="1"/>
          </p:cNvSpPr>
          <p:nvPr/>
        </p:nvSpPr>
        <p:spPr bwMode="auto">
          <a:xfrm>
            <a:off x="3538537" y="5607050"/>
            <a:ext cx="3651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600" b="1">
                <a:solidFill>
                  <a:srgbClr val="000000"/>
                </a:solidFill>
                <a:latin typeface="Arial" charset="0"/>
              </a:rPr>
              <a:t>-3</a:t>
            </a:r>
          </a:p>
        </p:txBody>
      </p:sp>
      <p:sp>
        <p:nvSpPr>
          <p:cNvPr id="56389" name="Text Box 18"/>
          <p:cNvSpPr txBox="1">
            <a:spLocks noChangeArrowheads="1"/>
          </p:cNvSpPr>
          <p:nvPr/>
        </p:nvSpPr>
        <p:spPr bwMode="auto">
          <a:xfrm>
            <a:off x="2971800" y="5607050"/>
            <a:ext cx="3651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600" b="1">
                <a:solidFill>
                  <a:srgbClr val="000000"/>
                </a:solidFill>
                <a:latin typeface="Arial" charset="0"/>
              </a:rPr>
              <a:t>-4</a:t>
            </a:r>
          </a:p>
        </p:txBody>
      </p:sp>
      <p:sp>
        <p:nvSpPr>
          <p:cNvPr id="56390" name="Text Box 19"/>
          <p:cNvSpPr txBox="1">
            <a:spLocks noChangeArrowheads="1"/>
          </p:cNvSpPr>
          <p:nvPr/>
        </p:nvSpPr>
        <p:spPr bwMode="auto">
          <a:xfrm>
            <a:off x="2406650" y="5607050"/>
            <a:ext cx="3651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600" b="1">
                <a:solidFill>
                  <a:srgbClr val="000000"/>
                </a:solidFill>
                <a:latin typeface="Arial" charset="0"/>
              </a:rPr>
              <a:t>-5</a:t>
            </a:r>
          </a:p>
        </p:txBody>
      </p:sp>
      <p:sp>
        <p:nvSpPr>
          <p:cNvPr id="56391" name="Text Box 20"/>
          <p:cNvSpPr txBox="1">
            <a:spLocks noChangeArrowheads="1"/>
          </p:cNvSpPr>
          <p:nvPr/>
        </p:nvSpPr>
        <p:spPr bwMode="auto">
          <a:xfrm>
            <a:off x="2014537" y="4972050"/>
            <a:ext cx="5794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600" b="1">
                <a:solidFill>
                  <a:srgbClr val="000000"/>
                </a:solidFill>
                <a:latin typeface="Arial" charset="0"/>
              </a:rPr>
              <a:t>0.05</a:t>
            </a:r>
          </a:p>
        </p:txBody>
      </p:sp>
      <p:sp>
        <p:nvSpPr>
          <p:cNvPr id="56392" name="Text Box 21"/>
          <p:cNvSpPr txBox="1">
            <a:spLocks noChangeArrowheads="1"/>
          </p:cNvSpPr>
          <p:nvPr/>
        </p:nvSpPr>
        <p:spPr bwMode="auto">
          <a:xfrm>
            <a:off x="2014537" y="4533900"/>
            <a:ext cx="5794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600" b="1">
                <a:solidFill>
                  <a:srgbClr val="000000"/>
                </a:solidFill>
                <a:latin typeface="Arial" charset="0"/>
              </a:rPr>
              <a:t>0.10</a:t>
            </a:r>
          </a:p>
        </p:txBody>
      </p:sp>
      <p:sp>
        <p:nvSpPr>
          <p:cNvPr id="56393" name="Text Box 22"/>
          <p:cNvSpPr txBox="1">
            <a:spLocks noChangeArrowheads="1"/>
          </p:cNvSpPr>
          <p:nvPr/>
        </p:nvSpPr>
        <p:spPr bwMode="auto">
          <a:xfrm>
            <a:off x="2014537" y="4095750"/>
            <a:ext cx="5794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600" b="1">
                <a:solidFill>
                  <a:srgbClr val="000000"/>
                </a:solidFill>
                <a:latin typeface="Arial" charset="0"/>
              </a:rPr>
              <a:t>0.15</a:t>
            </a:r>
          </a:p>
        </p:txBody>
      </p:sp>
      <p:sp>
        <p:nvSpPr>
          <p:cNvPr id="56394" name="Text Box 23"/>
          <p:cNvSpPr txBox="1">
            <a:spLocks noChangeArrowheads="1"/>
          </p:cNvSpPr>
          <p:nvPr/>
        </p:nvSpPr>
        <p:spPr bwMode="auto">
          <a:xfrm>
            <a:off x="2014537" y="3657600"/>
            <a:ext cx="5794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600" b="1">
                <a:solidFill>
                  <a:srgbClr val="000000"/>
                </a:solidFill>
                <a:latin typeface="Arial" charset="0"/>
              </a:rPr>
              <a:t>0.20</a:t>
            </a:r>
          </a:p>
        </p:txBody>
      </p:sp>
      <p:sp>
        <p:nvSpPr>
          <p:cNvPr id="56395" name="Text Box 24"/>
          <p:cNvSpPr txBox="1">
            <a:spLocks noChangeArrowheads="1"/>
          </p:cNvSpPr>
          <p:nvPr/>
        </p:nvSpPr>
        <p:spPr bwMode="auto">
          <a:xfrm>
            <a:off x="2014537" y="3219450"/>
            <a:ext cx="5794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600" b="1">
                <a:solidFill>
                  <a:srgbClr val="000000"/>
                </a:solidFill>
                <a:latin typeface="Arial" charset="0"/>
              </a:rPr>
              <a:t>0.25</a:t>
            </a:r>
          </a:p>
        </p:txBody>
      </p:sp>
      <p:sp>
        <p:nvSpPr>
          <p:cNvPr id="56396" name="Text Box 25"/>
          <p:cNvSpPr txBox="1">
            <a:spLocks noChangeArrowheads="1"/>
          </p:cNvSpPr>
          <p:nvPr/>
        </p:nvSpPr>
        <p:spPr bwMode="auto">
          <a:xfrm>
            <a:off x="2014537" y="2781300"/>
            <a:ext cx="5794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600" b="1">
                <a:solidFill>
                  <a:srgbClr val="000000"/>
                </a:solidFill>
                <a:latin typeface="Arial" charset="0"/>
              </a:rPr>
              <a:t>0.30</a:t>
            </a:r>
          </a:p>
        </p:txBody>
      </p:sp>
      <p:sp>
        <p:nvSpPr>
          <p:cNvPr id="56397" name="Text Box 26"/>
          <p:cNvSpPr txBox="1">
            <a:spLocks noChangeArrowheads="1"/>
          </p:cNvSpPr>
          <p:nvPr/>
        </p:nvSpPr>
        <p:spPr bwMode="auto">
          <a:xfrm>
            <a:off x="2014537" y="2343150"/>
            <a:ext cx="5794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600" b="1">
                <a:solidFill>
                  <a:srgbClr val="000000"/>
                </a:solidFill>
                <a:latin typeface="Arial" charset="0"/>
              </a:rPr>
              <a:t>0.35</a:t>
            </a:r>
          </a:p>
        </p:txBody>
      </p:sp>
      <p:sp>
        <p:nvSpPr>
          <p:cNvPr id="56398" name="Text Box 27"/>
          <p:cNvSpPr txBox="1">
            <a:spLocks noChangeArrowheads="1"/>
          </p:cNvSpPr>
          <p:nvPr/>
        </p:nvSpPr>
        <p:spPr bwMode="auto">
          <a:xfrm>
            <a:off x="2014537" y="1905000"/>
            <a:ext cx="5794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600" b="1">
                <a:solidFill>
                  <a:srgbClr val="000000"/>
                </a:solidFill>
                <a:latin typeface="Arial" charset="0"/>
              </a:rPr>
              <a:t>0.40</a:t>
            </a:r>
          </a:p>
        </p:txBody>
      </p:sp>
      <p:sp>
        <p:nvSpPr>
          <p:cNvPr id="56399" name="Text Box 29"/>
          <p:cNvSpPr txBox="1">
            <a:spLocks noChangeArrowheads="1"/>
          </p:cNvSpPr>
          <p:nvPr/>
        </p:nvSpPr>
        <p:spPr bwMode="auto">
          <a:xfrm>
            <a:off x="2297112" y="5410200"/>
            <a:ext cx="2968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600" b="1">
                <a:solidFill>
                  <a:srgbClr val="000000"/>
                </a:solidFill>
                <a:latin typeface="Arial" charset="0"/>
              </a:rPr>
              <a:t>0</a:t>
            </a:r>
          </a:p>
        </p:txBody>
      </p:sp>
      <p:sp>
        <p:nvSpPr>
          <p:cNvPr id="81" name="Text Box 2"/>
          <p:cNvSpPr txBox="1">
            <a:spLocks noChangeArrowheads="1"/>
          </p:cNvSpPr>
          <p:nvPr/>
        </p:nvSpPr>
        <p:spPr bwMode="auto">
          <a:xfrm>
            <a:off x="3657600" y="381000"/>
            <a:ext cx="308933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2800" dirty="0" smtClean="0">
                <a:latin typeface="Gill Sans MT"/>
                <a:cs typeface="Gill Sans MT"/>
              </a:rPr>
              <a:t>Normal distribution</a:t>
            </a:r>
            <a:endParaRPr lang="en-US" altLang="en-US" sz="2800" dirty="0">
              <a:latin typeface="Gill Sans MT"/>
              <a:cs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3230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748" r="8272" b="38598"/>
          <a:stretch/>
        </p:blipFill>
        <p:spPr bwMode="auto">
          <a:xfrm>
            <a:off x="1497745" y="1447860"/>
            <a:ext cx="7112855" cy="5333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295400" y="152400"/>
            <a:ext cx="7467600" cy="114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en-US" sz="2800" dirty="0" smtClean="0">
                <a:latin typeface="Gill Sans MT"/>
                <a:cs typeface="Gill Sans MT"/>
              </a:rPr>
              <a:t>Normal distribution (solid line) compared to extreme value distribution (dashed line): note EVD skewing to the right</a:t>
            </a:r>
            <a:endParaRPr lang="en-US" altLang="en-US" sz="2800" dirty="0">
              <a:latin typeface="Gill Sans MT"/>
              <a:cs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2335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1027"/>
          <p:cNvSpPr txBox="1">
            <a:spLocks noChangeArrowheads="1"/>
          </p:cNvSpPr>
          <p:nvPr/>
        </p:nvSpPr>
        <p:spPr bwMode="auto">
          <a:xfrm>
            <a:off x="1371600" y="1676400"/>
            <a:ext cx="7097284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2800" dirty="0">
                <a:solidFill>
                  <a:srgbClr val="000000"/>
                </a:solidFill>
                <a:latin typeface="Gill Sans MT"/>
                <a:cs typeface="Gill Sans MT"/>
              </a:rPr>
              <a:t>The expect value </a:t>
            </a:r>
            <a:r>
              <a:rPr lang="en-US" altLang="en-US" sz="2800" i="1" dirty="0">
                <a:solidFill>
                  <a:srgbClr val="000000"/>
                </a:solidFill>
                <a:latin typeface="Gill Sans MT"/>
                <a:cs typeface="Gill Sans MT"/>
              </a:rPr>
              <a:t>E</a:t>
            </a:r>
            <a:r>
              <a:rPr lang="en-US" altLang="en-US" sz="2800" dirty="0">
                <a:solidFill>
                  <a:srgbClr val="000000"/>
                </a:solidFill>
                <a:latin typeface="Gill Sans MT"/>
                <a:cs typeface="Gill Sans MT"/>
              </a:rPr>
              <a:t> is the number of alignments</a:t>
            </a:r>
          </a:p>
          <a:p>
            <a:r>
              <a:rPr lang="en-US" altLang="en-US" sz="2800" dirty="0">
                <a:solidFill>
                  <a:srgbClr val="000000"/>
                </a:solidFill>
                <a:latin typeface="Gill Sans MT"/>
                <a:cs typeface="Gill Sans MT"/>
              </a:rPr>
              <a:t>with scores greater than or equal to score </a:t>
            </a:r>
            <a:r>
              <a:rPr lang="en-US" altLang="en-US" sz="2800" i="1" dirty="0">
                <a:solidFill>
                  <a:srgbClr val="000000"/>
                </a:solidFill>
                <a:latin typeface="Gill Sans MT"/>
                <a:cs typeface="Gill Sans MT"/>
              </a:rPr>
              <a:t>S</a:t>
            </a:r>
          </a:p>
          <a:p>
            <a:r>
              <a:rPr lang="en-US" altLang="en-US" sz="2800" dirty="0">
                <a:solidFill>
                  <a:srgbClr val="000000"/>
                </a:solidFill>
                <a:latin typeface="Gill Sans MT"/>
                <a:cs typeface="Gill Sans MT"/>
              </a:rPr>
              <a:t>that are expected to occur by chance in a </a:t>
            </a:r>
          </a:p>
          <a:p>
            <a:r>
              <a:rPr lang="en-US" altLang="en-US" sz="2800" dirty="0">
                <a:solidFill>
                  <a:srgbClr val="000000"/>
                </a:solidFill>
                <a:latin typeface="Gill Sans MT"/>
                <a:cs typeface="Gill Sans MT"/>
              </a:rPr>
              <a:t>database search.</a:t>
            </a:r>
          </a:p>
          <a:p>
            <a:endParaRPr lang="en-US" altLang="en-US" sz="2800" dirty="0">
              <a:solidFill>
                <a:srgbClr val="000000"/>
              </a:solidFill>
              <a:latin typeface="Gill Sans MT"/>
              <a:cs typeface="Gill Sans MT"/>
            </a:endParaRPr>
          </a:p>
          <a:p>
            <a:r>
              <a:rPr lang="en-US" altLang="en-US" sz="2800" dirty="0">
                <a:solidFill>
                  <a:srgbClr val="000000"/>
                </a:solidFill>
                <a:latin typeface="Gill Sans MT"/>
                <a:cs typeface="Gill Sans MT"/>
              </a:rPr>
              <a:t>An </a:t>
            </a:r>
            <a:r>
              <a:rPr lang="en-US" altLang="en-US" sz="2800" i="1" dirty="0">
                <a:solidFill>
                  <a:srgbClr val="000000"/>
                </a:solidFill>
                <a:latin typeface="Gill Sans MT"/>
                <a:cs typeface="Gill Sans MT"/>
              </a:rPr>
              <a:t>E</a:t>
            </a:r>
            <a:r>
              <a:rPr lang="en-US" altLang="en-US" sz="2800" dirty="0">
                <a:solidFill>
                  <a:srgbClr val="000000"/>
                </a:solidFill>
                <a:latin typeface="Gill Sans MT"/>
                <a:cs typeface="Gill Sans MT"/>
              </a:rPr>
              <a:t> value is related to a probability value </a:t>
            </a:r>
            <a:r>
              <a:rPr lang="en-US" altLang="en-US" sz="2800" i="1" dirty="0">
                <a:solidFill>
                  <a:srgbClr val="000000"/>
                </a:solidFill>
                <a:latin typeface="Gill Sans MT"/>
                <a:cs typeface="Gill Sans MT"/>
              </a:rPr>
              <a:t>p</a:t>
            </a:r>
            <a:r>
              <a:rPr lang="en-US" altLang="en-US" sz="2800" dirty="0">
                <a:solidFill>
                  <a:srgbClr val="000000"/>
                </a:solidFill>
                <a:latin typeface="Gill Sans MT"/>
                <a:cs typeface="Gill Sans MT"/>
              </a:rPr>
              <a:t>.</a:t>
            </a:r>
          </a:p>
          <a:p>
            <a:endParaRPr lang="en-US" altLang="en-US" sz="2800" dirty="0">
              <a:solidFill>
                <a:srgbClr val="000000"/>
              </a:solidFill>
              <a:latin typeface="Gill Sans MT"/>
              <a:cs typeface="Gill Sans MT"/>
            </a:endParaRPr>
          </a:p>
          <a:p>
            <a:r>
              <a:rPr lang="en-US" altLang="en-US" sz="2800" dirty="0">
                <a:solidFill>
                  <a:srgbClr val="000000"/>
                </a:solidFill>
                <a:latin typeface="Gill Sans MT"/>
                <a:cs typeface="Gill Sans MT"/>
              </a:rPr>
              <a:t>The key equation describing an </a:t>
            </a:r>
            <a:r>
              <a:rPr lang="en-US" altLang="en-US" sz="2800" i="1" dirty="0">
                <a:solidFill>
                  <a:srgbClr val="000000"/>
                </a:solidFill>
                <a:latin typeface="Gill Sans MT"/>
                <a:cs typeface="Gill Sans MT"/>
              </a:rPr>
              <a:t>E</a:t>
            </a:r>
            <a:r>
              <a:rPr lang="en-US" altLang="en-US" sz="2800" dirty="0">
                <a:solidFill>
                  <a:srgbClr val="000000"/>
                </a:solidFill>
                <a:latin typeface="Gill Sans MT"/>
                <a:cs typeface="Gill Sans MT"/>
              </a:rPr>
              <a:t> value is: </a:t>
            </a:r>
          </a:p>
          <a:p>
            <a:endParaRPr lang="en-US" altLang="en-US" sz="2800" dirty="0">
              <a:solidFill>
                <a:srgbClr val="000000"/>
              </a:solidFill>
              <a:latin typeface="Gill Sans MT"/>
              <a:cs typeface="Gill Sans MT"/>
            </a:endParaRPr>
          </a:p>
          <a:p>
            <a:r>
              <a:rPr lang="en-US" altLang="en-US" sz="2800" i="1" dirty="0">
                <a:solidFill>
                  <a:srgbClr val="000000"/>
                </a:solidFill>
                <a:latin typeface="Gill Sans MT"/>
                <a:cs typeface="Gill Sans MT"/>
              </a:rPr>
              <a:t>E</a:t>
            </a:r>
            <a:r>
              <a:rPr lang="en-US" altLang="en-US" sz="2800" dirty="0">
                <a:solidFill>
                  <a:srgbClr val="000000"/>
                </a:solidFill>
                <a:latin typeface="Gill Sans MT"/>
                <a:cs typeface="Gill Sans MT"/>
              </a:rPr>
              <a:t> = </a:t>
            </a:r>
            <a:r>
              <a:rPr lang="en-US" altLang="en-US" sz="2800" i="1" dirty="0" err="1">
                <a:solidFill>
                  <a:srgbClr val="000000"/>
                </a:solidFill>
                <a:latin typeface="Gill Sans MT"/>
                <a:cs typeface="Gill Sans MT"/>
              </a:rPr>
              <a:t>Kmn</a:t>
            </a:r>
            <a:r>
              <a:rPr lang="en-US" altLang="en-US" sz="2800" dirty="0">
                <a:solidFill>
                  <a:srgbClr val="000000"/>
                </a:solidFill>
                <a:latin typeface="Gill Sans MT"/>
                <a:cs typeface="Gill Sans MT"/>
              </a:rPr>
              <a:t> e</a:t>
            </a:r>
            <a:r>
              <a:rPr lang="en-US" altLang="en-US" sz="2800" baseline="30000" dirty="0">
                <a:solidFill>
                  <a:srgbClr val="000000"/>
                </a:solidFill>
                <a:latin typeface="Gill Sans MT"/>
                <a:cs typeface="Gill Sans MT"/>
              </a:rPr>
              <a:t>-</a:t>
            </a:r>
            <a:r>
              <a:rPr lang="en-US" altLang="en-US" sz="2800" baseline="30000" dirty="0" err="1">
                <a:solidFill>
                  <a:srgbClr val="000000"/>
                </a:solidFill>
                <a:latin typeface="Symbol" charset="2"/>
                <a:cs typeface="Symbol" charset="2"/>
              </a:rPr>
              <a:t>l</a:t>
            </a:r>
            <a:r>
              <a:rPr lang="en-US" altLang="en-US" sz="2800" i="1" baseline="30000" dirty="0" err="1">
                <a:solidFill>
                  <a:srgbClr val="000000"/>
                </a:solidFill>
                <a:latin typeface="Gill Sans MT"/>
                <a:cs typeface="Gill Sans MT"/>
              </a:rPr>
              <a:t>S</a:t>
            </a:r>
            <a:endParaRPr lang="en-US" altLang="en-US" sz="2800" i="1" baseline="30000" dirty="0">
              <a:solidFill>
                <a:srgbClr val="000000"/>
              </a:solidFill>
              <a:latin typeface="Gill Sans MT"/>
              <a:cs typeface="Gill Sans MT"/>
            </a:endParaRPr>
          </a:p>
        </p:txBody>
      </p:sp>
      <p:sp>
        <p:nvSpPr>
          <p:cNvPr id="58372" name="Text Box 1029"/>
          <p:cNvSpPr txBox="1">
            <a:spLocks noChangeArrowheads="1"/>
          </p:cNvSpPr>
          <p:nvPr/>
        </p:nvSpPr>
        <p:spPr bwMode="auto">
          <a:xfrm>
            <a:off x="1447800" y="381000"/>
            <a:ext cx="7062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2800">
                <a:solidFill>
                  <a:srgbClr val="000000"/>
                </a:solidFill>
                <a:latin typeface="Gill Sans MT"/>
                <a:cs typeface="Gill Sans MT"/>
              </a:rPr>
              <a:t>How to interpret a BLAST search: expect value</a:t>
            </a:r>
          </a:p>
        </p:txBody>
      </p:sp>
      <p:sp>
        <p:nvSpPr>
          <p:cNvPr id="58373" name="Line 1030"/>
          <p:cNvSpPr>
            <a:spLocks noChangeShapeType="1"/>
          </p:cNvSpPr>
          <p:nvPr/>
        </p:nvSpPr>
        <p:spPr bwMode="auto">
          <a:xfrm>
            <a:off x="1371600" y="1143000"/>
            <a:ext cx="739140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latin typeface="Gill Sans MT"/>
              <a:cs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5750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2"/>
          <p:cNvSpPr txBox="1">
            <a:spLocks noChangeArrowheads="1"/>
          </p:cNvSpPr>
          <p:nvPr/>
        </p:nvSpPr>
        <p:spPr bwMode="auto">
          <a:xfrm>
            <a:off x="1219200" y="1295400"/>
            <a:ext cx="6479777" cy="5262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2800" dirty="0">
                <a:solidFill>
                  <a:srgbClr val="000000"/>
                </a:solidFill>
                <a:latin typeface="Gill Sans MT"/>
                <a:cs typeface="Gill Sans MT"/>
              </a:rPr>
              <a:t>This equation is derived from a description</a:t>
            </a:r>
          </a:p>
          <a:p>
            <a:r>
              <a:rPr lang="en-US" altLang="en-US" sz="2800" dirty="0">
                <a:solidFill>
                  <a:srgbClr val="000000"/>
                </a:solidFill>
                <a:latin typeface="Gill Sans MT"/>
                <a:cs typeface="Gill Sans MT"/>
              </a:rPr>
              <a:t>of the extreme value distribution</a:t>
            </a:r>
          </a:p>
          <a:p>
            <a:endParaRPr lang="en-US" altLang="en-US" sz="2800" dirty="0">
              <a:solidFill>
                <a:srgbClr val="000000"/>
              </a:solidFill>
              <a:latin typeface="Gill Sans MT"/>
              <a:cs typeface="Gill Sans MT"/>
            </a:endParaRPr>
          </a:p>
          <a:p>
            <a:r>
              <a:rPr lang="en-US" altLang="en-US" sz="2800" i="1" dirty="0">
                <a:solidFill>
                  <a:srgbClr val="000000"/>
                </a:solidFill>
                <a:latin typeface="Gill Sans MT"/>
                <a:cs typeface="Gill Sans MT"/>
              </a:rPr>
              <a:t>S</a:t>
            </a:r>
            <a:r>
              <a:rPr lang="en-US" altLang="en-US" sz="2800" dirty="0">
                <a:solidFill>
                  <a:srgbClr val="000000"/>
                </a:solidFill>
                <a:latin typeface="Gill Sans MT"/>
                <a:cs typeface="Gill Sans MT"/>
              </a:rPr>
              <a:t> = the score</a:t>
            </a:r>
          </a:p>
          <a:p>
            <a:endParaRPr lang="en-US" altLang="en-US" sz="2800" dirty="0">
              <a:solidFill>
                <a:srgbClr val="000000"/>
              </a:solidFill>
              <a:latin typeface="Gill Sans MT"/>
              <a:cs typeface="Gill Sans MT"/>
            </a:endParaRPr>
          </a:p>
          <a:p>
            <a:r>
              <a:rPr lang="en-US" altLang="en-US" sz="2800" i="1" dirty="0">
                <a:solidFill>
                  <a:srgbClr val="000000"/>
                </a:solidFill>
                <a:latin typeface="Gill Sans MT"/>
                <a:cs typeface="Gill Sans MT"/>
              </a:rPr>
              <a:t>E</a:t>
            </a:r>
            <a:r>
              <a:rPr lang="en-US" altLang="en-US" sz="2800" dirty="0">
                <a:solidFill>
                  <a:srgbClr val="000000"/>
                </a:solidFill>
                <a:latin typeface="Gill Sans MT"/>
                <a:cs typeface="Gill Sans MT"/>
              </a:rPr>
              <a:t> = the expect value = the number of high-</a:t>
            </a:r>
          </a:p>
          <a:p>
            <a:r>
              <a:rPr lang="en-US" altLang="en-US" sz="2800" dirty="0">
                <a:solidFill>
                  <a:srgbClr val="000000"/>
                </a:solidFill>
                <a:latin typeface="Gill Sans MT"/>
                <a:cs typeface="Gill Sans MT"/>
              </a:rPr>
              <a:t>scoring segment pairs (HSPs) expected </a:t>
            </a:r>
          </a:p>
          <a:p>
            <a:r>
              <a:rPr lang="en-US" altLang="en-US" sz="2800" dirty="0">
                <a:solidFill>
                  <a:srgbClr val="000000"/>
                </a:solidFill>
                <a:latin typeface="Gill Sans MT"/>
                <a:cs typeface="Gill Sans MT"/>
              </a:rPr>
              <a:t>to occur with a score of at least </a:t>
            </a:r>
            <a:r>
              <a:rPr lang="en-US" altLang="en-US" sz="2800" i="1" dirty="0">
                <a:solidFill>
                  <a:srgbClr val="000000"/>
                </a:solidFill>
                <a:latin typeface="Gill Sans MT"/>
                <a:cs typeface="Gill Sans MT"/>
              </a:rPr>
              <a:t>S</a:t>
            </a:r>
          </a:p>
          <a:p>
            <a:endParaRPr lang="en-US" altLang="en-US" sz="2800" dirty="0">
              <a:solidFill>
                <a:srgbClr val="000000"/>
              </a:solidFill>
              <a:latin typeface="Gill Sans MT"/>
              <a:cs typeface="Gill Sans MT"/>
            </a:endParaRPr>
          </a:p>
          <a:p>
            <a:r>
              <a:rPr lang="en-US" altLang="en-US" sz="2800" i="1" dirty="0">
                <a:solidFill>
                  <a:srgbClr val="000000"/>
                </a:solidFill>
                <a:latin typeface="Gill Sans MT"/>
                <a:cs typeface="Gill Sans MT"/>
              </a:rPr>
              <a:t>m</a:t>
            </a:r>
            <a:r>
              <a:rPr lang="en-US" altLang="en-US" sz="2800" dirty="0">
                <a:solidFill>
                  <a:srgbClr val="000000"/>
                </a:solidFill>
                <a:latin typeface="Gill Sans MT"/>
                <a:cs typeface="Gill Sans MT"/>
              </a:rPr>
              <a:t>, </a:t>
            </a:r>
            <a:r>
              <a:rPr lang="en-US" altLang="en-US" sz="2800" i="1" dirty="0">
                <a:solidFill>
                  <a:srgbClr val="000000"/>
                </a:solidFill>
                <a:latin typeface="Gill Sans MT"/>
                <a:cs typeface="Gill Sans MT"/>
              </a:rPr>
              <a:t>n</a:t>
            </a:r>
            <a:r>
              <a:rPr lang="en-US" altLang="en-US" sz="2800" dirty="0">
                <a:solidFill>
                  <a:srgbClr val="000000"/>
                </a:solidFill>
                <a:latin typeface="Gill Sans MT"/>
                <a:cs typeface="Gill Sans MT"/>
              </a:rPr>
              <a:t> = the length of two sequences</a:t>
            </a:r>
          </a:p>
          <a:p>
            <a:endParaRPr lang="en-US" altLang="en-US" sz="2800" dirty="0">
              <a:solidFill>
                <a:srgbClr val="000000"/>
              </a:solidFill>
              <a:latin typeface="Gill Sans MT"/>
              <a:cs typeface="Gill Sans MT"/>
            </a:endParaRPr>
          </a:p>
          <a:p>
            <a:r>
              <a:rPr lang="en-US" altLang="en-US" sz="2800" dirty="0">
                <a:solidFill>
                  <a:srgbClr val="000000"/>
                </a:solidFill>
                <a:latin typeface="Symbol" charset="2"/>
                <a:cs typeface="Symbol" charset="2"/>
              </a:rPr>
              <a:t>l</a:t>
            </a:r>
            <a:r>
              <a:rPr lang="en-US" altLang="en-US" sz="2800" dirty="0">
                <a:solidFill>
                  <a:srgbClr val="000000"/>
                </a:solidFill>
                <a:latin typeface="Gill Sans MT"/>
                <a:cs typeface="Gill Sans MT"/>
              </a:rPr>
              <a:t>, </a:t>
            </a:r>
            <a:r>
              <a:rPr lang="en-US" altLang="en-US" sz="2800" i="1" dirty="0">
                <a:solidFill>
                  <a:srgbClr val="000000"/>
                </a:solidFill>
                <a:latin typeface="Gill Sans MT"/>
                <a:cs typeface="Gill Sans MT"/>
              </a:rPr>
              <a:t>K</a:t>
            </a:r>
            <a:r>
              <a:rPr lang="en-US" altLang="en-US" sz="2800" dirty="0">
                <a:solidFill>
                  <a:srgbClr val="000000"/>
                </a:solidFill>
                <a:latin typeface="Gill Sans MT"/>
                <a:cs typeface="Gill Sans MT"/>
              </a:rPr>
              <a:t> = </a:t>
            </a:r>
            <a:r>
              <a:rPr lang="en-US" altLang="en-US" sz="2800" dirty="0" err="1">
                <a:solidFill>
                  <a:srgbClr val="000000"/>
                </a:solidFill>
                <a:latin typeface="Gill Sans MT"/>
                <a:cs typeface="Gill Sans MT"/>
              </a:rPr>
              <a:t>Karlin</a:t>
            </a:r>
            <a:r>
              <a:rPr lang="en-US" altLang="en-US" sz="2800" dirty="0">
                <a:solidFill>
                  <a:srgbClr val="000000"/>
                </a:solidFill>
                <a:latin typeface="Gill Sans MT"/>
                <a:cs typeface="Gill Sans MT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Gill Sans MT"/>
                <a:cs typeface="Gill Sans MT"/>
              </a:rPr>
              <a:t>Altschul</a:t>
            </a:r>
            <a:r>
              <a:rPr lang="en-US" altLang="en-US" sz="2800" dirty="0">
                <a:solidFill>
                  <a:srgbClr val="000000"/>
                </a:solidFill>
                <a:latin typeface="Gill Sans MT"/>
                <a:cs typeface="Gill Sans MT"/>
              </a:rPr>
              <a:t> statistics</a:t>
            </a:r>
            <a:endParaRPr lang="en-US" altLang="en-US" sz="2800" baseline="30000" dirty="0">
              <a:solidFill>
                <a:srgbClr val="000000"/>
              </a:solidFill>
              <a:latin typeface="Gill Sans MT"/>
              <a:cs typeface="Gill Sans MT"/>
            </a:endParaRPr>
          </a:p>
        </p:txBody>
      </p:sp>
      <p:sp>
        <p:nvSpPr>
          <p:cNvPr id="59395" name="Text Box 3"/>
          <p:cNvSpPr txBox="1">
            <a:spLocks noChangeArrowheads="1"/>
          </p:cNvSpPr>
          <p:nvPr/>
        </p:nvSpPr>
        <p:spPr bwMode="auto">
          <a:xfrm>
            <a:off x="3276600" y="304800"/>
            <a:ext cx="204557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2800" i="1" dirty="0">
                <a:solidFill>
                  <a:srgbClr val="000000"/>
                </a:solidFill>
                <a:latin typeface="Gill Sans MT"/>
                <a:cs typeface="Gill Sans MT"/>
              </a:rPr>
              <a:t>E</a:t>
            </a:r>
            <a:r>
              <a:rPr lang="en-US" altLang="en-US" sz="2800" dirty="0">
                <a:solidFill>
                  <a:srgbClr val="000000"/>
                </a:solidFill>
                <a:latin typeface="Gill Sans MT"/>
                <a:cs typeface="Gill Sans MT"/>
              </a:rPr>
              <a:t> = </a:t>
            </a:r>
            <a:r>
              <a:rPr lang="en-US" altLang="en-US" sz="2800" i="1" dirty="0" err="1">
                <a:solidFill>
                  <a:srgbClr val="000000"/>
                </a:solidFill>
                <a:latin typeface="Gill Sans MT"/>
                <a:cs typeface="Gill Sans MT"/>
              </a:rPr>
              <a:t>Kmn</a:t>
            </a:r>
            <a:r>
              <a:rPr lang="en-US" altLang="en-US" sz="2800" dirty="0">
                <a:solidFill>
                  <a:srgbClr val="000000"/>
                </a:solidFill>
                <a:latin typeface="Gill Sans MT"/>
                <a:cs typeface="Gill Sans MT"/>
              </a:rPr>
              <a:t> e</a:t>
            </a:r>
            <a:r>
              <a:rPr lang="en-US" altLang="en-US" sz="2800" baseline="30000" dirty="0">
                <a:solidFill>
                  <a:srgbClr val="000000"/>
                </a:solidFill>
                <a:latin typeface="Gill Sans MT"/>
                <a:cs typeface="Gill Sans MT"/>
              </a:rPr>
              <a:t>-</a:t>
            </a:r>
            <a:r>
              <a:rPr lang="en-US" altLang="en-US" sz="2800" baseline="30000" dirty="0" err="1">
                <a:solidFill>
                  <a:srgbClr val="000000"/>
                </a:solidFill>
                <a:latin typeface="Symbol" charset="2"/>
                <a:cs typeface="Symbol" charset="2"/>
              </a:rPr>
              <a:t>l</a:t>
            </a:r>
            <a:r>
              <a:rPr lang="en-US" altLang="en-US" sz="2800" i="1" baseline="30000" dirty="0" err="1">
                <a:solidFill>
                  <a:srgbClr val="000000"/>
                </a:solidFill>
                <a:latin typeface="Gill Sans MT"/>
                <a:cs typeface="Gill Sans MT"/>
              </a:rPr>
              <a:t>S</a:t>
            </a:r>
            <a:endParaRPr lang="en-US" altLang="en-US" sz="2000" i="1" dirty="0">
              <a:solidFill>
                <a:srgbClr val="000000"/>
              </a:solidFill>
              <a:latin typeface="Gill Sans MT"/>
              <a:cs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6267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8188"/>
          <a:stretch/>
        </p:blipFill>
        <p:spPr bwMode="auto">
          <a:xfrm>
            <a:off x="2971800" y="581583"/>
            <a:ext cx="6096000" cy="6146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81000" y="76200"/>
            <a:ext cx="86106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BLASTP search at NCBI: overview of web-based search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76200" y="1828800"/>
            <a:ext cx="2895600" cy="83099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/>
              <a:t>query: FASTA format or accession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676400" y="3348335"/>
            <a:ext cx="1295400" cy="46166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/>
              <a:t>database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990600" y="4262735"/>
            <a:ext cx="1981200" cy="46166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/>
              <a:t> </a:t>
            </a:r>
            <a:r>
              <a:rPr lang="en-US" sz="2400" dirty="0" err="1" smtClean="0"/>
              <a:t>Entrez</a:t>
            </a:r>
            <a:r>
              <a:rPr lang="en-US" sz="2400" dirty="0" smtClean="0"/>
              <a:t> query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1447800" y="4876801"/>
            <a:ext cx="1524000" cy="4572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/>
              <a:t>algorithm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1295400" y="6324600"/>
            <a:ext cx="1676400" cy="46166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/>
              <a:t>parameters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716896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76" r="4324" b="46362"/>
          <a:stretch/>
        </p:blipFill>
        <p:spPr bwMode="auto">
          <a:xfrm>
            <a:off x="1066800" y="914400"/>
            <a:ext cx="8002328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90600" y="76200"/>
            <a:ext cx="8001000" cy="41549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US" sz="2800" dirty="0" smtClean="0"/>
              <a:t>“Find-a-gene project” to practice BLAST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4419600" y="1219200"/>
            <a:ext cx="1295400" cy="32316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US" sz="2000" dirty="0" smtClean="0"/>
              <a:t>TBLASTN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5486400" y="2514600"/>
            <a:ext cx="1752600" cy="53860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US" sz="2000" dirty="0" smtClean="0"/>
              <a:t>Inspect the output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4383936" y="3728237"/>
            <a:ext cx="1371600" cy="75405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US" sz="2000" dirty="0" smtClean="0"/>
              <a:t>BLASTX nr</a:t>
            </a:r>
          </a:p>
          <a:p>
            <a:pPr algn="ctr">
              <a:lnSpc>
                <a:spcPct val="70000"/>
              </a:lnSpc>
            </a:pPr>
            <a:r>
              <a:rPr lang="en-US" sz="2000" dirty="0" smtClean="0"/>
              <a:t>or</a:t>
            </a:r>
          </a:p>
          <a:p>
            <a:pPr algn="ctr">
              <a:lnSpc>
                <a:spcPct val="70000"/>
              </a:lnSpc>
            </a:pPr>
            <a:r>
              <a:rPr lang="en-US" sz="2000" dirty="0" smtClean="0"/>
              <a:t>BLASTP nr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1371600" y="1219200"/>
            <a:ext cx="2667000" cy="53860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US" sz="2000" dirty="0" smtClean="0"/>
              <a:t>Start with the sequence of a known protein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3408463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0621"/>
          <a:stretch/>
        </p:blipFill>
        <p:spPr bwMode="auto">
          <a:xfrm>
            <a:off x="533400" y="533400"/>
            <a:ext cx="6052086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514" y="5905642"/>
            <a:ext cx="10294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B&amp;FG 3e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Fig. 4-24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Page 158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90600" y="76200"/>
            <a:ext cx="8001000" cy="41549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US" sz="2800" dirty="0" smtClean="0"/>
              <a:t>“Find-a-gene project” example: novel globin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5715000" y="4572000"/>
            <a:ext cx="3276600" cy="166199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</a:pPr>
            <a:r>
              <a:rPr lang="en-US" sz="2400" dirty="0" smtClean="0"/>
              <a:t>Confirmation</a:t>
            </a:r>
          </a:p>
          <a:p>
            <a:pPr>
              <a:lnSpc>
                <a:spcPct val="70000"/>
              </a:lnSpc>
            </a:pPr>
            <a:r>
              <a:rPr lang="en-US" sz="2400" dirty="0" smtClean="0"/>
              <a:t>Query: nematode EST</a:t>
            </a:r>
            <a:br>
              <a:rPr lang="en-US" sz="2400" dirty="0" smtClean="0"/>
            </a:br>
            <a:r>
              <a:rPr lang="en-US" sz="2400" dirty="0" smtClean="0"/>
              <a:t>Program: BLASTX</a:t>
            </a:r>
            <a:br>
              <a:rPr lang="en-US" sz="2400" dirty="0" smtClean="0"/>
            </a:br>
            <a:r>
              <a:rPr lang="en-US" sz="2400" dirty="0" smtClean="0"/>
              <a:t>Best match: a globin, but </a:t>
            </a:r>
            <a:r>
              <a:rPr lang="en-US" sz="2400" i="1" u="sng" dirty="0" smtClean="0"/>
              <a:t>not</a:t>
            </a:r>
            <a:r>
              <a:rPr lang="en-US" sz="2400" i="1" dirty="0" smtClean="0"/>
              <a:t> </a:t>
            </a:r>
            <a:r>
              <a:rPr lang="en-US" sz="2400" dirty="0" smtClean="0"/>
              <a:t>a previously annotated globin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6440096" y="1447800"/>
            <a:ext cx="2667000" cy="140346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</a:pPr>
            <a:r>
              <a:rPr lang="en-US" sz="2400" dirty="0" smtClean="0"/>
              <a:t>Query: NP_000509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>Program: TBLASTN</a:t>
            </a:r>
          </a:p>
          <a:p>
            <a:pPr>
              <a:lnSpc>
                <a:spcPct val="70000"/>
              </a:lnSpc>
            </a:pPr>
            <a:r>
              <a:rPr lang="en-US" sz="2400" dirty="0" smtClean="0"/>
              <a:t>Database: EST </a:t>
            </a:r>
            <a:br>
              <a:rPr lang="en-US" sz="2400" dirty="0" smtClean="0"/>
            </a:br>
            <a:r>
              <a:rPr lang="en-US" sz="2400" dirty="0" smtClean="0"/>
              <a:t>(nematodes)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>Match: novel globin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3389582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0600" y="76200"/>
            <a:ext cx="8001000" cy="41549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US" sz="2800" dirty="0" smtClean="0"/>
              <a:t>“Find-a-gene project”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1143000" y="703958"/>
            <a:ext cx="7848600" cy="526297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 smtClean="0"/>
              <a:t>The find-a-gene project is meant to be a very focused, specific project to help you understand how to use various BLAST tools (e.g. TBLASTN, BLASTX, BLASTP) and various databases.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You can start with (almost) any protein, from the organism of your choice, and discover a “novel” gene in another organism that is homologous but has never been annotated before as related to your query. Therefore you are discovering a new gene.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You can take your new gene/protein, name it, then search it against databases to confirm it has not been described before.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You can further perform multiple sequence alignment and predict its protein structure and its function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2880007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196" t="22461" r="34663" b="16015"/>
          <a:stretch>
            <a:fillRect/>
          </a:stretch>
        </p:blipFill>
        <p:spPr bwMode="auto">
          <a:xfrm>
            <a:off x="928630" y="1071546"/>
            <a:ext cx="8215370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3071802" y="428604"/>
            <a:ext cx="2928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b="1" dirty="0" err="1" smtClean="0"/>
              <a:t>Entrez</a:t>
            </a:r>
            <a:r>
              <a:rPr lang="en-IN" b="1" dirty="0" smtClean="0"/>
              <a:t> Query</a:t>
            </a:r>
            <a:endParaRPr lang="en-IN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 l="2232" t="20703" r="34627" b="44140"/>
          <a:stretch>
            <a:fillRect/>
          </a:stretch>
        </p:blipFill>
        <p:spPr bwMode="auto">
          <a:xfrm>
            <a:off x="928630" y="571480"/>
            <a:ext cx="821537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 l="2745" t="28320" r="35212" b="50195"/>
          <a:stretch>
            <a:fillRect/>
          </a:stretch>
        </p:blipFill>
        <p:spPr bwMode="auto">
          <a:xfrm>
            <a:off x="1000100" y="3429000"/>
            <a:ext cx="8072494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2355279" y="685800"/>
            <a:ext cx="4601067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en-US" sz="2800" dirty="0" smtClean="0">
                <a:solidFill>
                  <a:srgbClr val="000000"/>
                </a:solidFill>
                <a:latin typeface="Gill Sans MT"/>
                <a:cs typeface="Gill Sans MT"/>
              </a:rPr>
              <a:t>BLAST Searching steps</a:t>
            </a:r>
          </a:p>
          <a:p>
            <a:pPr algn="ctr"/>
            <a:endParaRPr lang="en-US" altLang="en-US" sz="2800" dirty="0" smtClean="0">
              <a:solidFill>
                <a:srgbClr val="000000"/>
              </a:solidFill>
              <a:latin typeface="Gill Sans MT"/>
              <a:cs typeface="Gill Sans MT"/>
            </a:endParaRPr>
          </a:p>
          <a:p>
            <a:pPr algn="ctr"/>
            <a:r>
              <a:rPr lang="en-US" altLang="en-US" sz="2800" dirty="0" smtClean="0">
                <a:solidFill>
                  <a:srgbClr val="000000"/>
                </a:solidFill>
                <a:latin typeface="Gill Sans MT"/>
                <a:cs typeface="Gill Sans MT"/>
              </a:rPr>
              <a:t>Step </a:t>
            </a:r>
            <a:r>
              <a:rPr lang="en-US" altLang="en-US" sz="2800" dirty="0">
                <a:solidFill>
                  <a:srgbClr val="000000"/>
                </a:solidFill>
                <a:latin typeface="Gill Sans MT"/>
                <a:cs typeface="Gill Sans MT"/>
              </a:rPr>
              <a:t>1: Choose your sequence</a:t>
            </a: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1295400" y="2743200"/>
            <a:ext cx="7239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rgbClr val="000000"/>
                </a:solidFill>
                <a:latin typeface="Gill Sans MT"/>
                <a:cs typeface="Gill Sans MT"/>
              </a:rPr>
              <a:t>Sequence can be input in FASTA format or as accession number</a:t>
            </a:r>
          </a:p>
        </p:txBody>
      </p:sp>
    </p:spTree>
    <p:extLst>
      <p:ext uri="{BB962C8B-B14F-4D97-AF65-F5344CB8AC3E}">
        <p14:creationId xmlns:p14="http://schemas.microsoft.com/office/powerpoint/2010/main" xmlns="" val="33888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4014"/>
          <a:stretch/>
        </p:blipFill>
        <p:spPr bwMode="auto">
          <a:xfrm>
            <a:off x="1752600" y="620714"/>
            <a:ext cx="7083425" cy="6088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95400" y="76200"/>
            <a:ext cx="76962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BLAST step 2: choose program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3778091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2133600" y="381000"/>
            <a:ext cx="538806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en-US" sz="2800" dirty="0" smtClean="0">
                <a:solidFill>
                  <a:srgbClr val="000000"/>
                </a:solidFill>
                <a:latin typeface="Gill Sans MT"/>
                <a:cs typeface="Gill Sans MT"/>
              </a:rPr>
              <a:t>Step 2. Choose </a:t>
            </a:r>
            <a:r>
              <a:rPr lang="en-US" altLang="en-US" sz="2800" dirty="0">
                <a:solidFill>
                  <a:srgbClr val="000000"/>
                </a:solidFill>
                <a:latin typeface="Gill Sans MT"/>
                <a:cs typeface="Gill Sans MT"/>
              </a:rPr>
              <a:t>the BLAST program</a:t>
            </a: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1524000" y="1371600"/>
            <a:ext cx="7391400" cy="5298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n-US" sz="2800" u="sng" dirty="0">
                <a:solidFill>
                  <a:srgbClr val="3333CC"/>
                </a:solidFill>
                <a:latin typeface="Arial" charset="0"/>
              </a:rPr>
              <a:t>Program</a:t>
            </a:r>
            <a:r>
              <a:rPr lang="en-US" altLang="en-US" sz="2800" dirty="0">
                <a:solidFill>
                  <a:srgbClr val="3333CC"/>
                </a:solidFill>
                <a:latin typeface="Arial" charset="0"/>
              </a:rPr>
              <a:t>	</a:t>
            </a:r>
            <a:r>
              <a:rPr lang="en-US" altLang="en-US" sz="2800" u="sng" dirty="0">
                <a:solidFill>
                  <a:srgbClr val="3333CC"/>
                </a:solidFill>
                <a:latin typeface="Arial" charset="0"/>
              </a:rPr>
              <a:t>Input</a:t>
            </a:r>
            <a:r>
              <a:rPr lang="en-US" altLang="en-US" sz="2800" dirty="0">
                <a:solidFill>
                  <a:srgbClr val="3333CC"/>
                </a:solidFill>
                <a:latin typeface="Arial" charset="0"/>
              </a:rPr>
              <a:t>			</a:t>
            </a:r>
            <a:r>
              <a:rPr lang="en-US" altLang="en-US" sz="2800" dirty="0" smtClean="0">
                <a:solidFill>
                  <a:srgbClr val="3333CC"/>
                </a:solidFill>
                <a:latin typeface="Arial" charset="0"/>
              </a:rPr>
              <a:t>	</a:t>
            </a:r>
            <a:r>
              <a:rPr lang="en-US" altLang="en-US" sz="2800" u="sng" dirty="0" smtClean="0">
                <a:solidFill>
                  <a:srgbClr val="3333CC"/>
                </a:solidFill>
                <a:latin typeface="Arial" charset="0"/>
              </a:rPr>
              <a:t>Database</a:t>
            </a:r>
            <a:endParaRPr lang="en-US" altLang="en-US" sz="2800" u="sng" dirty="0">
              <a:solidFill>
                <a:srgbClr val="3333CC"/>
              </a:solidFill>
              <a:latin typeface="Arial" charset="0"/>
            </a:endParaRPr>
          </a:p>
          <a:p>
            <a:pPr>
              <a:lnSpc>
                <a:spcPct val="110000"/>
              </a:lnSpc>
            </a:pPr>
            <a:r>
              <a:rPr lang="en-US" altLang="en-US" sz="2800" dirty="0">
                <a:solidFill>
                  <a:srgbClr val="3333CC"/>
                </a:solidFill>
                <a:latin typeface="Arial" charset="0"/>
              </a:rPr>
              <a:t>				    </a:t>
            </a:r>
            <a:r>
              <a:rPr lang="en-US" altLang="en-US" sz="2800" dirty="0">
                <a:solidFill>
                  <a:srgbClr val="CC3300"/>
                </a:solidFill>
                <a:latin typeface="Arial" charset="0"/>
              </a:rPr>
              <a:t>1</a:t>
            </a:r>
            <a:endParaRPr lang="en-US" altLang="en-US" sz="2800" dirty="0">
              <a:solidFill>
                <a:srgbClr val="3333CC"/>
              </a:solidFill>
              <a:latin typeface="Arial" charset="0"/>
            </a:endParaRPr>
          </a:p>
          <a:p>
            <a:pPr>
              <a:lnSpc>
                <a:spcPct val="110000"/>
              </a:lnSpc>
            </a:pPr>
            <a:r>
              <a:rPr lang="en-US" altLang="en-US" sz="2800" dirty="0" err="1">
                <a:solidFill>
                  <a:srgbClr val="3333CC"/>
                </a:solidFill>
                <a:latin typeface="Arial" charset="0"/>
              </a:rPr>
              <a:t>blastn</a:t>
            </a:r>
            <a:r>
              <a:rPr lang="en-US" altLang="en-US" sz="2800" dirty="0">
                <a:solidFill>
                  <a:srgbClr val="3333CC"/>
                </a:solidFill>
                <a:latin typeface="Arial" charset="0"/>
              </a:rPr>
              <a:t>	DNA				</a:t>
            </a:r>
            <a:r>
              <a:rPr lang="en-US" altLang="en-US" sz="2800" dirty="0" err="1">
                <a:solidFill>
                  <a:srgbClr val="3333CC"/>
                </a:solidFill>
                <a:latin typeface="Arial" charset="0"/>
              </a:rPr>
              <a:t>DNA</a:t>
            </a:r>
            <a:endParaRPr lang="en-US" altLang="en-US" sz="2800" dirty="0">
              <a:solidFill>
                <a:srgbClr val="3333CC"/>
              </a:solidFill>
              <a:latin typeface="Arial" charset="0"/>
            </a:endParaRPr>
          </a:p>
          <a:p>
            <a:pPr>
              <a:lnSpc>
                <a:spcPct val="110000"/>
              </a:lnSpc>
            </a:pPr>
            <a:r>
              <a:rPr lang="en-US" altLang="en-US" sz="2800" dirty="0">
                <a:solidFill>
                  <a:srgbClr val="3333CC"/>
                </a:solidFill>
                <a:latin typeface="Arial" charset="0"/>
              </a:rPr>
              <a:t>				    </a:t>
            </a:r>
            <a:r>
              <a:rPr lang="en-US" altLang="en-US" sz="2800" dirty="0">
                <a:solidFill>
                  <a:srgbClr val="CC3300"/>
                </a:solidFill>
                <a:latin typeface="Arial" charset="0"/>
              </a:rPr>
              <a:t>1</a:t>
            </a:r>
            <a:endParaRPr lang="en-US" altLang="en-US" sz="2800" dirty="0">
              <a:solidFill>
                <a:srgbClr val="3333CC"/>
              </a:solidFill>
              <a:latin typeface="Arial" charset="0"/>
            </a:endParaRPr>
          </a:p>
          <a:p>
            <a:pPr>
              <a:lnSpc>
                <a:spcPct val="110000"/>
              </a:lnSpc>
            </a:pPr>
            <a:r>
              <a:rPr lang="en-US" altLang="en-US" sz="2800" dirty="0" err="1">
                <a:solidFill>
                  <a:srgbClr val="3333CC"/>
                </a:solidFill>
                <a:latin typeface="Arial" charset="0"/>
              </a:rPr>
              <a:t>blastp</a:t>
            </a:r>
            <a:r>
              <a:rPr lang="en-US" altLang="en-US" sz="2800" dirty="0">
                <a:solidFill>
                  <a:srgbClr val="3333CC"/>
                </a:solidFill>
                <a:latin typeface="Arial" charset="0"/>
              </a:rPr>
              <a:t>	protein			</a:t>
            </a:r>
            <a:r>
              <a:rPr lang="en-US" altLang="en-US" sz="2800" dirty="0" err="1">
                <a:solidFill>
                  <a:srgbClr val="3333CC"/>
                </a:solidFill>
                <a:latin typeface="Arial" charset="0"/>
              </a:rPr>
              <a:t>protein</a:t>
            </a:r>
            <a:endParaRPr lang="en-US" altLang="en-US" sz="2800" dirty="0">
              <a:solidFill>
                <a:srgbClr val="3333CC"/>
              </a:solidFill>
              <a:latin typeface="Arial" charset="0"/>
            </a:endParaRPr>
          </a:p>
          <a:p>
            <a:pPr>
              <a:lnSpc>
                <a:spcPct val="110000"/>
              </a:lnSpc>
            </a:pPr>
            <a:r>
              <a:rPr lang="en-US" altLang="en-US" sz="2800" dirty="0">
                <a:solidFill>
                  <a:srgbClr val="3333CC"/>
                </a:solidFill>
                <a:latin typeface="Arial" charset="0"/>
              </a:rPr>
              <a:t>				    </a:t>
            </a:r>
            <a:r>
              <a:rPr lang="en-US" altLang="en-US" sz="2800" dirty="0">
                <a:solidFill>
                  <a:srgbClr val="CC3300"/>
                </a:solidFill>
                <a:latin typeface="Arial" charset="0"/>
              </a:rPr>
              <a:t>6</a:t>
            </a:r>
            <a:endParaRPr lang="en-US" altLang="en-US" sz="2800" dirty="0">
              <a:solidFill>
                <a:srgbClr val="3333CC"/>
              </a:solidFill>
              <a:latin typeface="Arial" charset="0"/>
            </a:endParaRPr>
          </a:p>
          <a:p>
            <a:pPr>
              <a:lnSpc>
                <a:spcPct val="110000"/>
              </a:lnSpc>
            </a:pPr>
            <a:r>
              <a:rPr lang="en-US" altLang="en-US" sz="2800" dirty="0" err="1">
                <a:solidFill>
                  <a:srgbClr val="3333CC"/>
                </a:solidFill>
                <a:latin typeface="Arial" charset="0"/>
              </a:rPr>
              <a:t>blastx</a:t>
            </a:r>
            <a:r>
              <a:rPr lang="en-US" altLang="en-US" sz="2800" dirty="0">
                <a:solidFill>
                  <a:srgbClr val="3333CC"/>
                </a:solidFill>
                <a:latin typeface="Arial" charset="0"/>
              </a:rPr>
              <a:t>	DNA				protein</a:t>
            </a:r>
          </a:p>
          <a:p>
            <a:pPr>
              <a:lnSpc>
                <a:spcPct val="110000"/>
              </a:lnSpc>
            </a:pPr>
            <a:r>
              <a:rPr lang="en-US" altLang="en-US" sz="2800" dirty="0">
                <a:solidFill>
                  <a:srgbClr val="3333CC"/>
                </a:solidFill>
                <a:latin typeface="Arial" charset="0"/>
              </a:rPr>
              <a:t>				    </a:t>
            </a:r>
            <a:r>
              <a:rPr lang="en-US" altLang="en-US" sz="2800" dirty="0">
                <a:solidFill>
                  <a:srgbClr val="CC3300"/>
                </a:solidFill>
                <a:latin typeface="Arial" charset="0"/>
              </a:rPr>
              <a:t>6</a:t>
            </a:r>
            <a:endParaRPr lang="en-US" altLang="en-US" sz="2800" dirty="0">
              <a:solidFill>
                <a:srgbClr val="3333CC"/>
              </a:solidFill>
              <a:latin typeface="Arial" charset="0"/>
            </a:endParaRPr>
          </a:p>
          <a:p>
            <a:pPr>
              <a:lnSpc>
                <a:spcPct val="110000"/>
              </a:lnSpc>
            </a:pPr>
            <a:r>
              <a:rPr lang="en-US" altLang="en-US" sz="2800" dirty="0" err="1">
                <a:solidFill>
                  <a:srgbClr val="3333CC"/>
                </a:solidFill>
                <a:latin typeface="Arial" charset="0"/>
              </a:rPr>
              <a:t>tblastn</a:t>
            </a:r>
            <a:r>
              <a:rPr lang="en-US" altLang="en-US" sz="2800" dirty="0">
                <a:solidFill>
                  <a:srgbClr val="3333CC"/>
                </a:solidFill>
                <a:latin typeface="Arial" charset="0"/>
              </a:rPr>
              <a:t>	protein			  DNA</a:t>
            </a:r>
          </a:p>
          <a:p>
            <a:pPr>
              <a:lnSpc>
                <a:spcPct val="110000"/>
              </a:lnSpc>
            </a:pPr>
            <a:r>
              <a:rPr lang="en-US" altLang="en-US" sz="2800" dirty="0">
                <a:solidFill>
                  <a:srgbClr val="3333CC"/>
                </a:solidFill>
                <a:latin typeface="Arial" charset="0"/>
              </a:rPr>
              <a:t>				    </a:t>
            </a:r>
            <a:r>
              <a:rPr lang="en-US" altLang="en-US" sz="2800" dirty="0">
                <a:solidFill>
                  <a:srgbClr val="CC3300"/>
                </a:solidFill>
                <a:latin typeface="Arial" charset="0"/>
              </a:rPr>
              <a:t>36</a:t>
            </a:r>
            <a:endParaRPr lang="en-US" altLang="en-US" sz="2800" dirty="0">
              <a:solidFill>
                <a:srgbClr val="3333CC"/>
              </a:solidFill>
              <a:latin typeface="Arial" charset="0"/>
            </a:endParaRPr>
          </a:p>
          <a:p>
            <a:pPr>
              <a:lnSpc>
                <a:spcPct val="110000"/>
              </a:lnSpc>
            </a:pPr>
            <a:r>
              <a:rPr lang="en-US" altLang="en-US" sz="2800" dirty="0" err="1">
                <a:solidFill>
                  <a:srgbClr val="3333CC"/>
                </a:solidFill>
                <a:latin typeface="Arial" charset="0"/>
              </a:rPr>
              <a:t>tblastx</a:t>
            </a:r>
            <a:r>
              <a:rPr lang="en-US" altLang="en-US" sz="2800" dirty="0">
                <a:solidFill>
                  <a:srgbClr val="3333CC"/>
                </a:solidFill>
                <a:latin typeface="Arial" charset="0"/>
              </a:rPr>
              <a:t>	DNA				  </a:t>
            </a:r>
            <a:r>
              <a:rPr lang="en-US" altLang="en-US" sz="2800" dirty="0" err="1">
                <a:solidFill>
                  <a:srgbClr val="3333CC"/>
                </a:solidFill>
                <a:latin typeface="Arial" charset="0"/>
              </a:rPr>
              <a:t>DNA</a:t>
            </a:r>
            <a:endParaRPr lang="en-US" altLang="en-US" sz="2800" dirty="0">
              <a:solidFill>
                <a:srgbClr val="3333CC"/>
              </a:solidFill>
              <a:latin typeface="Arial" charset="0"/>
            </a:endParaRPr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>
            <a:off x="1600200" y="1143000"/>
            <a:ext cx="685800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533" name="Line 5"/>
          <p:cNvSpPr>
            <a:spLocks noChangeShapeType="1"/>
          </p:cNvSpPr>
          <p:nvPr/>
        </p:nvSpPr>
        <p:spPr bwMode="auto">
          <a:xfrm>
            <a:off x="2819400" y="2667000"/>
            <a:ext cx="16002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534" name="Line 6"/>
          <p:cNvSpPr>
            <a:spLocks noChangeShapeType="1"/>
          </p:cNvSpPr>
          <p:nvPr/>
        </p:nvSpPr>
        <p:spPr bwMode="auto">
          <a:xfrm>
            <a:off x="4648200" y="2667000"/>
            <a:ext cx="9906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535" name="Line 7"/>
          <p:cNvSpPr>
            <a:spLocks noChangeShapeType="1"/>
          </p:cNvSpPr>
          <p:nvPr/>
        </p:nvSpPr>
        <p:spPr bwMode="auto">
          <a:xfrm>
            <a:off x="6477000" y="2667000"/>
            <a:ext cx="16002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536" name="AutoShape 8"/>
          <p:cNvSpPr>
            <a:spLocks noChangeArrowheads="1"/>
          </p:cNvSpPr>
          <p:nvPr/>
        </p:nvSpPr>
        <p:spPr bwMode="auto">
          <a:xfrm>
            <a:off x="4648200" y="2514600"/>
            <a:ext cx="2362200" cy="228600"/>
          </a:xfrm>
          <a:prstGeom prst="rightArrow">
            <a:avLst>
              <a:gd name="adj1" fmla="val 50000"/>
              <a:gd name="adj2" fmla="val 258333"/>
            </a:avLst>
          </a:prstGeom>
          <a:solidFill>
            <a:srgbClr val="CC33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537" name="AutoShape 9"/>
          <p:cNvSpPr>
            <a:spLocks noChangeArrowheads="1"/>
          </p:cNvSpPr>
          <p:nvPr/>
        </p:nvSpPr>
        <p:spPr bwMode="auto">
          <a:xfrm>
            <a:off x="4876800" y="3505200"/>
            <a:ext cx="2133600" cy="228600"/>
          </a:xfrm>
          <a:prstGeom prst="rightArrow">
            <a:avLst>
              <a:gd name="adj1" fmla="val 50000"/>
              <a:gd name="adj2" fmla="val 233333"/>
            </a:avLst>
          </a:prstGeom>
          <a:solidFill>
            <a:srgbClr val="CC33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538" name="AutoShape 10"/>
          <p:cNvSpPr>
            <a:spLocks noChangeArrowheads="1"/>
          </p:cNvSpPr>
          <p:nvPr/>
        </p:nvSpPr>
        <p:spPr bwMode="auto">
          <a:xfrm>
            <a:off x="4876800" y="4419600"/>
            <a:ext cx="2133600" cy="228600"/>
          </a:xfrm>
          <a:prstGeom prst="rightArrow">
            <a:avLst>
              <a:gd name="adj1" fmla="val 50000"/>
              <a:gd name="adj2" fmla="val 233333"/>
            </a:avLst>
          </a:prstGeom>
          <a:solidFill>
            <a:srgbClr val="CC33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539" name="AutoShape 11"/>
          <p:cNvSpPr>
            <a:spLocks noChangeArrowheads="1"/>
          </p:cNvSpPr>
          <p:nvPr/>
        </p:nvSpPr>
        <p:spPr bwMode="auto">
          <a:xfrm>
            <a:off x="5029200" y="5257800"/>
            <a:ext cx="1524000" cy="228600"/>
          </a:xfrm>
          <a:prstGeom prst="rightArrow">
            <a:avLst>
              <a:gd name="adj1" fmla="val 50000"/>
              <a:gd name="adj2" fmla="val 166667"/>
            </a:avLst>
          </a:prstGeom>
          <a:solidFill>
            <a:srgbClr val="CC33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540" name="AutoShape 12"/>
          <p:cNvSpPr>
            <a:spLocks noChangeArrowheads="1"/>
          </p:cNvSpPr>
          <p:nvPr/>
        </p:nvSpPr>
        <p:spPr bwMode="auto">
          <a:xfrm>
            <a:off x="5029200" y="6248400"/>
            <a:ext cx="1752600" cy="228600"/>
          </a:xfrm>
          <a:prstGeom prst="rightArrow">
            <a:avLst>
              <a:gd name="adj1" fmla="val 50000"/>
              <a:gd name="adj2" fmla="val 191667"/>
            </a:avLst>
          </a:prstGeom>
          <a:solidFill>
            <a:srgbClr val="CC33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541" name="Line 13"/>
          <p:cNvSpPr>
            <a:spLocks noChangeShapeType="1"/>
          </p:cNvSpPr>
          <p:nvPr/>
        </p:nvSpPr>
        <p:spPr bwMode="auto">
          <a:xfrm flipV="1">
            <a:off x="4419600" y="5943600"/>
            <a:ext cx="304800" cy="381000"/>
          </a:xfrm>
          <a:prstGeom prst="line">
            <a:avLst/>
          </a:prstGeom>
          <a:noFill/>
          <a:ln w="57150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542" name="Line 14"/>
          <p:cNvSpPr>
            <a:spLocks noChangeShapeType="1"/>
          </p:cNvSpPr>
          <p:nvPr/>
        </p:nvSpPr>
        <p:spPr bwMode="auto">
          <a:xfrm rot="1697334" flipV="1">
            <a:off x="4495800" y="6019800"/>
            <a:ext cx="304800" cy="381000"/>
          </a:xfrm>
          <a:prstGeom prst="line">
            <a:avLst/>
          </a:prstGeom>
          <a:noFill/>
          <a:ln w="57150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543" name="Line 15"/>
          <p:cNvSpPr>
            <a:spLocks noChangeShapeType="1"/>
          </p:cNvSpPr>
          <p:nvPr/>
        </p:nvSpPr>
        <p:spPr bwMode="auto">
          <a:xfrm rot="2257967" flipV="1">
            <a:off x="4533900" y="6096000"/>
            <a:ext cx="304800" cy="381000"/>
          </a:xfrm>
          <a:prstGeom prst="line">
            <a:avLst/>
          </a:prstGeom>
          <a:noFill/>
          <a:ln w="57150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544" name="Line 16"/>
          <p:cNvSpPr>
            <a:spLocks noChangeShapeType="1"/>
          </p:cNvSpPr>
          <p:nvPr/>
        </p:nvSpPr>
        <p:spPr bwMode="auto">
          <a:xfrm>
            <a:off x="4419600" y="6324600"/>
            <a:ext cx="304800" cy="381000"/>
          </a:xfrm>
          <a:prstGeom prst="line">
            <a:avLst/>
          </a:prstGeom>
          <a:noFill/>
          <a:ln w="57150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545" name="Line 17"/>
          <p:cNvSpPr>
            <a:spLocks noChangeShapeType="1"/>
          </p:cNvSpPr>
          <p:nvPr/>
        </p:nvSpPr>
        <p:spPr bwMode="auto">
          <a:xfrm rot="-1697334">
            <a:off x="4495800" y="6248400"/>
            <a:ext cx="304800" cy="381000"/>
          </a:xfrm>
          <a:prstGeom prst="line">
            <a:avLst/>
          </a:prstGeom>
          <a:noFill/>
          <a:ln w="57150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546" name="Line 18"/>
          <p:cNvSpPr>
            <a:spLocks noChangeShapeType="1"/>
          </p:cNvSpPr>
          <p:nvPr/>
        </p:nvSpPr>
        <p:spPr bwMode="auto">
          <a:xfrm rot="-2257967">
            <a:off x="4495800" y="6172200"/>
            <a:ext cx="304800" cy="381000"/>
          </a:xfrm>
          <a:prstGeom prst="line">
            <a:avLst/>
          </a:prstGeom>
          <a:noFill/>
          <a:ln w="57150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547" name="Line 19"/>
          <p:cNvSpPr>
            <a:spLocks noChangeShapeType="1"/>
          </p:cNvSpPr>
          <p:nvPr/>
        </p:nvSpPr>
        <p:spPr bwMode="auto">
          <a:xfrm flipV="1">
            <a:off x="4381500" y="4114800"/>
            <a:ext cx="304800" cy="381000"/>
          </a:xfrm>
          <a:prstGeom prst="line">
            <a:avLst/>
          </a:prstGeom>
          <a:noFill/>
          <a:ln w="57150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548" name="Line 20"/>
          <p:cNvSpPr>
            <a:spLocks noChangeShapeType="1"/>
          </p:cNvSpPr>
          <p:nvPr/>
        </p:nvSpPr>
        <p:spPr bwMode="auto">
          <a:xfrm rot="1697334" flipV="1">
            <a:off x="4457700" y="4191000"/>
            <a:ext cx="304800" cy="381000"/>
          </a:xfrm>
          <a:prstGeom prst="line">
            <a:avLst/>
          </a:prstGeom>
          <a:noFill/>
          <a:ln w="57150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549" name="Line 21"/>
          <p:cNvSpPr>
            <a:spLocks noChangeShapeType="1"/>
          </p:cNvSpPr>
          <p:nvPr/>
        </p:nvSpPr>
        <p:spPr bwMode="auto">
          <a:xfrm rot="2257967" flipV="1">
            <a:off x="4495800" y="4267200"/>
            <a:ext cx="304800" cy="381000"/>
          </a:xfrm>
          <a:prstGeom prst="line">
            <a:avLst/>
          </a:prstGeom>
          <a:noFill/>
          <a:ln w="57150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550" name="Line 22"/>
          <p:cNvSpPr>
            <a:spLocks noChangeShapeType="1"/>
          </p:cNvSpPr>
          <p:nvPr/>
        </p:nvSpPr>
        <p:spPr bwMode="auto">
          <a:xfrm>
            <a:off x="4381500" y="4495800"/>
            <a:ext cx="304800" cy="381000"/>
          </a:xfrm>
          <a:prstGeom prst="line">
            <a:avLst/>
          </a:prstGeom>
          <a:noFill/>
          <a:ln w="57150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551" name="Line 23"/>
          <p:cNvSpPr>
            <a:spLocks noChangeShapeType="1"/>
          </p:cNvSpPr>
          <p:nvPr/>
        </p:nvSpPr>
        <p:spPr bwMode="auto">
          <a:xfrm rot="-1697334">
            <a:off x="4457700" y="4419600"/>
            <a:ext cx="304800" cy="381000"/>
          </a:xfrm>
          <a:prstGeom prst="line">
            <a:avLst/>
          </a:prstGeom>
          <a:noFill/>
          <a:ln w="57150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552" name="Line 24"/>
          <p:cNvSpPr>
            <a:spLocks noChangeShapeType="1"/>
          </p:cNvSpPr>
          <p:nvPr/>
        </p:nvSpPr>
        <p:spPr bwMode="auto">
          <a:xfrm rot="-2257967">
            <a:off x="4457700" y="4343400"/>
            <a:ext cx="304800" cy="381000"/>
          </a:xfrm>
          <a:prstGeom prst="line">
            <a:avLst/>
          </a:prstGeom>
          <a:noFill/>
          <a:ln w="57150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553" name="Line 25"/>
          <p:cNvSpPr>
            <a:spLocks noChangeShapeType="1"/>
          </p:cNvSpPr>
          <p:nvPr/>
        </p:nvSpPr>
        <p:spPr bwMode="auto">
          <a:xfrm flipH="1" flipV="1">
            <a:off x="6790211" y="5029200"/>
            <a:ext cx="304800" cy="381000"/>
          </a:xfrm>
          <a:prstGeom prst="line">
            <a:avLst/>
          </a:prstGeom>
          <a:noFill/>
          <a:ln w="57150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554" name="Line 26"/>
          <p:cNvSpPr>
            <a:spLocks noChangeShapeType="1"/>
          </p:cNvSpPr>
          <p:nvPr/>
        </p:nvSpPr>
        <p:spPr bwMode="auto">
          <a:xfrm rot="-1697334" flipH="1" flipV="1">
            <a:off x="6714011" y="5105400"/>
            <a:ext cx="304800" cy="381000"/>
          </a:xfrm>
          <a:prstGeom prst="line">
            <a:avLst/>
          </a:prstGeom>
          <a:noFill/>
          <a:ln w="57150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555" name="Line 27"/>
          <p:cNvSpPr>
            <a:spLocks noChangeShapeType="1"/>
          </p:cNvSpPr>
          <p:nvPr/>
        </p:nvSpPr>
        <p:spPr bwMode="auto">
          <a:xfrm rot="-2257967" flipH="1" flipV="1">
            <a:off x="6752111" y="5181600"/>
            <a:ext cx="304800" cy="381000"/>
          </a:xfrm>
          <a:prstGeom prst="line">
            <a:avLst/>
          </a:prstGeom>
          <a:noFill/>
          <a:ln w="57150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556" name="Line 28"/>
          <p:cNvSpPr>
            <a:spLocks noChangeShapeType="1"/>
          </p:cNvSpPr>
          <p:nvPr/>
        </p:nvSpPr>
        <p:spPr bwMode="auto">
          <a:xfrm flipH="1">
            <a:off x="6790211" y="5410200"/>
            <a:ext cx="304800" cy="381000"/>
          </a:xfrm>
          <a:prstGeom prst="line">
            <a:avLst/>
          </a:prstGeom>
          <a:noFill/>
          <a:ln w="57150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557" name="Line 29"/>
          <p:cNvSpPr>
            <a:spLocks noChangeShapeType="1"/>
          </p:cNvSpPr>
          <p:nvPr/>
        </p:nvSpPr>
        <p:spPr bwMode="auto">
          <a:xfrm rot="1697334" flipH="1">
            <a:off x="6714011" y="5334000"/>
            <a:ext cx="304800" cy="381000"/>
          </a:xfrm>
          <a:prstGeom prst="line">
            <a:avLst/>
          </a:prstGeom>
          <a:noFill/>
          <a:ln w="57150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558" name="Line 30"/>
          <p:cNvSpPr>
            <a:spLocks noChangeShapeType="1"/>
          </p:cNvSpPr>
          <p:nvPr/>
        </p:nvSpPr>
        <p:spPr bwMode="auto">
          <a:xfrm rot="2257967" flipH="1">
            <a:off x="6714011" y="5257800"/>
            <a:ext cx="304800" cy="381000"/>
          </a:xfrm>
          <a:prstGeom prst="line">
            <a:avLst/>
          </a:prstGeom>
          <a:noFill/>
          <a:ln w="57150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559" name="Line 31"/>
          <p:cNvSpPr>
            <a:spLocks noChangeShapeType="1"/>
          </p:cNvSpPr>
          <p:nvPr/>
        </p:nvSpPr>
        <p:spPr bwMode="auto">
          <a:xfrm flipH="1" flipV="1">
            <a:off x="6934200" y="5867400"/>
            <a:ext cx="304800" cy="381000"/>
          </a:xfrm>
          <a:prstGeom prst="line">
            <a:avLst/>
          </a:prstGeom>
          <a:noFill/>
          <a:ln w="57150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560" name="Line 32"/>
          <p:cNvSpPr>
            <a:spLocks noChangeShapeType="1"/>
          </p:cNvSpPr>
          <p:nvPr/>
        </p:nvSpPr>
        <p:spPr bwMode="auto">
          <a:xfrm rot="-1697334" flipH="1" flipV="1">
            <a:off x="6858000" y="5943600"/>
            <a:ext cx="304800" cy="381000"/>
          </a:xfrm>
          <a:prstGeom prst="line">
            <a:avLst/>
          </a:prstGeom>
          <a:noFill/>
          <a:ln w="57150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561" name="Line 33"/>
          <p:cNvSpPr>
            <a:spLocks noChangeShapeType="1"/>
          </p:cNvSpPr>
          <p:nvPr/>
        </p:nvSpPr>
        <p:spPr bwMode="auto">
          <a:xfrm rot="-2257967" flipH="1" flipV="1">
            <a:off x="6896100" y="6019800"/>
            <a:ext cx="304800" cy="381000"/>
          </a:xfrm>
          <a:prstGeom prst="line">
            <a:avLst/>
          </a:prstGeom>
          <a:noFill/>
          <a:ln w="57150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562" name="Line 34"/>
          <p:cNvSpPr>
            <a:spLocks noChangeShapeType="1"/>
          </p:cNvSpPr>
          <p:nvPr/>
        </p:nvSpPr>
        <p:spPr bwMode="auto">
          <a:xfrm flipH="1">
            <a:off x="6934200" y="6248400"/>
            <a:ext cx="304800" cy="381000"/>
          </a:xfrm>
          <a:prstGeom prst="line">
            <a:avLst/>
          </a:prstGeom>
          <a:noFill/>
          <a:ln w="57150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563" name="Line 35"/>
          <p:cNvSpPr>
            <a:spLocks noChangeShapeType="1"/>
          </p:cNvSpPr>
          <p:nvPr/>
        </p:nvSpPr>
        <p:spPr bwMode="auto">
          <a:xfrm rot="1697334" flipH="1">
            <a:off x="6858000" y="6172200"/>
            <a:ext cx="304800" cy="381000"/>
          </a:xfrm>
          <a:prstGeom prst="line">
            <a:avLst/>
          </a:prstGeom>
          <a:noFill/>
          <a:ln w="57150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564" name="Line 36"/>
          <p:cNvSpPr>
            <a:spLocks noChangeShapeType="1"/>
          </p:cNvSpPr>
          <p:nvPr/>
        </p:nvSpPr>
        <p:spPr bwMode="auto">
          <a:xfrm rot="2257967" flipH="1">
            <a:off x="6858000" y="6096000"/>
            <a:ext cx="304800" cy="381000"/>
          </a:xfrm>
          <a:prstGeom prst="line">
            <a:avLst/>
          </a:prstGeom>
          <a:noFill/>
          <a:ln w="57150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018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9680</TotalTime>
  <Words>1487</Words>
  <Application>Microsoft Macintosh PowerPoint</Application>
  <PresentationFormat>On-screen Show (4:3)</PresentationFormat>
  <Paragraphs>285</Paragraphs>
  <Slides>42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Solstice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</vt:vector>
  </TitlesOfParts>
  <Company>Kennedy Krieger Institute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pevsner</dc:creator>
  <cp:lastModifiedBy>Calcutta University</cp:lastModifiedBy>
  <cp:revision>58</cp:revision>
  <dcterms:created xsi:type="dcterms:W3CDTF">2014-11-10T15:13:23Z</dcterms:created>
  <dcterms:modified xsi:type="dcterms:W3CDTF">2020-03-22T16:46:06Z</dcterms:modified>
</cp:coreProperties>
</file>