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56" r:id="rId2"/>
    <p:sldId id="312" r:id="rId3"/>
    <p:sldId id="313" r:id="rId4"/>
    <p:sldId id="276" r:id="rId5"/>
    <p:sldId id="336" r:id="rId6"/>
    <p:sldId id="337" r:id="rId7"/>
    <p:sldId id="314" r:id="rId8"/>
    <p:sldId id="277" r:id="rId9"/>
    <p:sldId id="315" r:id="rId10"/>
    <p:sldId id="303" r:id="rId11"/>
    <p:sldId id="302" r:id="rId12"/>
    <p:sldId id="316" r:id="rId13"/>
    <p:sldId id="279" r:id="rId14"/>
    <p:sldId id="33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04" r:id="rId23"/>
    <p:sldId id="305" r:id="rId24"/>
    <p:sldId id="306" r:id="rId25"/>
    <p:sldId id="307" r:id="rId26"/>
    <p:sldId id="317" r:id="rId27"/>
    <p:sldId id="318" r:id="rId28"/>
    <p:sldId id="319" r:id="rId29"/>
    <p:sldId id="287" r:id="rId30"/>
    <p:sldId id="320" r:id="rId31"/>
    <p:sldId id="321" r:id="rId32"/>
    <p:sldId id="322" r:id="rId33"/>
    <p:sldId id="288" r:id="rId34"/>
    <p:sldId id="323" r:id="rId35"/>
    <p:sldId id="324" r:id="rId36"/>
    <p:sldId id="325" r:id="rId37"/>
    <p:sldId id="289" r:id="rId38"/>
    <p:sldId id="326" r:id="rId39"/>
    <p:sldId id="327" r:id="rId40"/>
    <p:sldId id="299" r:id="rId41"/>
    <p:sldId id="300" r:id="rId42"/>
    <p:sldId id="33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7B99F-C774-7748-8C23-4D480794241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C93D-D959-2F49-9786-215A6BE4E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73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A2104-9309-42AD-9CE4-658C2DDB82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00F2D-9CC9-4553-94EB-410E4EED35B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B769A-7E5A-45B1-A526-A3ECC8EB15D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ED9F4-6074-4EEE-8432-8F11371DD17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0340B-019E-4069-9FE3-B6CA0B947BE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52979-9BF9-4252-B1D8-32F8C4B63F48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CCDEE-6A2E-4F48-8D6A-3C20097B3D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18562-0208-402C-9EA9-9B88F1C40F6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682F2-154D-4952-A873-ADE3532F0BD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0C77A-D181-4A07-BF25-BC5B9725274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0BD6F-8A1D-450D-B840-CE48B3EA616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16312-FE88-408D-B8B3-737D144DE49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9991D-69C3-489B-9FB7-7CFF513AE22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81D0F-6210-4DBE-B73C-DA64B14311C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67EA17-8ED0-4BB2-BF40-71C42A3CE44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C8410E-900F-4F6A-9052-9B5226BAB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9050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Microbiology</a:t>
            </a:r>
            <a:br>
              <a:rPr lang="en-IN" sz="2800" dirty="0" smtClean="0"/>
            </a:br>
            <a:r>
              <a:rPr lang="en-IN" sz="2800" dirty="0" smtClean="0"/>
              <a:t>2</a:t>
            </a:r>
            <a:r>
              <a:rPr lang="en-IN" sz="2800" baseline="30000" dirty="0" smtClean="0"/>
              <a:t>nd</a:t>
            </a:r>
            <a:r>
              <a:rPr lang="en-IN" sz="2800" dirty="0" smtClean="0"/>
              <a:t> </a:t>
            </a:r>
            <a:r>
              <a:rPr lang="en-IN" sz="2800" dirty="0" err="1" smtClean="0"/>
              <a:t>Sem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>MCB </a:t>
            </a:r>
            <a:r>
              <a:rPr lang="en-IN" sz="2800" dirty="0" smtClean="0"/>
              <a:t>203B</a:t>
            </a:r>
          </a:p>
          <a:p>
            <a:pPr algn="ctr"/>
            <a:r>
              <a:rPr lang="en-IN" sz="2800" dirty="0" smtClean="0"/>
              <a:t>2. </a:t>
            </a:r>
            <a:r>
              <a:rPr lang="en-US" sz="2800" dirty="0" smtClean="0"/>
              <a:t>Basic </a:t>
            </a:r>
            <a:r>
              <a:rPr lang="en-US" sz="2800" dirty="0" smtClean="0"/>
              <a:t>Local Alignment Sequence Tool (BLAST)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724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Dr. </a:t>
            </a:r>
            <a:r>
              <a:rPr lang="en-US" sz="2400" dirty="0" err="1" smtClean="0"/>
              <a:t>Nandini</a:t>
            </a:r>
            <a:r>
              <a:rPr lang="en-US" sz="2400" dirty="0" smtClean="0"/>
              <a:t> </a:t>
            </a:r>
            <a:r>
              <a:rPr lang="en-US" sz="2400" dirty="0" err="1" smtClean="0"/>
              <a:t>Ghosh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82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22 at 7.2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79500"/>
            <a:ext cx="8674100" cy="46863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70385" y="152400"/>
            <a:ext cx="8223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3: choose a database to search (protein databases)</a:t>
            </a:r>
          </a:p>
        </p:txBody>
      </p:sp>
    </p:spTree>
    <p:extLst>
      <p:ext uri="{BB962C8B-B14F-4D97-AF65-F5344CB8AC3E}">
        <p14:creationId xmlns:p14="http://schemas.microsoft.com/office/powerpoint/2010/main" xmlns="" val="230958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22 at 7.30.5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01"/>
          <a:stretch/>
        </p:blipFill>
        <p:spPr>
          <a:xfrm>
            <a:off x="2019235" y="692776"/>
            <a:ext cx="5981765" cy="616522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88215" y="152400"/>
            <a:ext cx="7187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3: choose a database to search (nucleotide)</a:t>
            </a:r>
          </a:p>
        </p:txBody>
      </p:sp>
    </p:spTree>
    <p:extLst>
      <p:ext uri="{BB962C8B-B14F-4D97-AF65-F5344CB8AC3E}">
        <p14:creationId xmlns:p14="http://schemas.microsoft.com/office/powerpoint/2010/main" xmlns="" val="214475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90800" y="381000"/>
            <a:ext cx="4176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Step 4: optional parameters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1524000"/>
            <a:ext cx="71358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You can...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• choose the organism to search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• turn filtering on/off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• change the substitution matrix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• change the expect (e) value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• change the word size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• change the output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format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Example: BLASTP human insulin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(NP_000198) against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a </a:t>
            </a:r>
            <a:r>
              <a:rPr lang="en-US" altLang="en-US" sz="2400" i="1" dirty="0">
                <a:solidFill>
                  <a:srgbClr val="000000"/>
                </a:solidFill>
                <a:latin typeface="Gill Sans MT"/>
                <a:cs typeface="Gill Sans MT"/>
              </a:rPr>
              <a:t>C. </a:t>
            </a:r>
            <a:r>
              <a:rPr lang="en-US" altLang="en-US" sz="2400" i="1" dirty="0" err="1">
                <a:solidFill>
                  <a:srgbClr val="000000"/>
                </a:solidFill>
                <a:latin typeface="Gill Sans MT"/>
                <a:cs typeface="Gill Sans MT"/>
              </a:rPr>
              <a:t>elegans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RefSeq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 database. Varying some parameters (filtering, compositional adjustments) can greatly affect the alignment itself. 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524000" y="1066800"/>
            <a:ext cx="7010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9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02" b="19641"/>
          <a:stretch/>
        </p:blipFill>
        <p:spPr bwMode="auto">
          <a:xfrm>
            <a:off x="2815186" y="609600"/>
            <a:ext cx="611687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128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88229" y="76200"/>
            <a:ext cx="7787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4a: choose optional BLASTP search parameters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2068295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max sequences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42358" y="1447800"/>
            <a:ext cx="185324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short queries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90600" y="2743200"/>
            <a:ext cx="181837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max matches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47800" y="2281535"/>
            <a:ext cx="139097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word size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9479" y="1905000"/>
            <a:ext cx="2296121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expect threshold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13417" y="3348335"/>
            <a:ext cx="1982183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scoring matrix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67893" y="3886200"/>
            <a:ext cx="1327707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gap costs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81200" y="5481935"/>
            <a:ext cx="825867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mask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57400" y="4948535"/>
            <a:ext cx="774571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filter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328" y="4415135"/>
            <a:ext cx="339067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compositional adjustment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2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582341"/>
            <a:ext cx="8072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The Expect value (E) is a parameter that describes the number of hits one can "expect" to see by chance when searching a database of a particular size. It decreases exponentially as the Score (S) of the match increases.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Essentially, the E value describes the random background noise.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For example, an E value of 1 assigned to a hit can be interpreted as meaning that in a database of the current size one might expect to see 1 match with a similar score simply by chance.</a:t>
            </a:r>
          </a:p>
          <a:p>
            <a:r>
              <a:rPr lang="en-IN" dirty="0" smtClean="0"/>
              <a:t>The lower the E-value, or the closer it is to zero, the more "significant" the match is. 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857620" y="214290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/>
              <a:t>Expect value (E) </a:t>
            </a:r>
            <a:endParaRPr lang="en-IN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191"/>
          <a:stretch/>
        </p:blipFill>
        <p:spPr bwMode="auto">
          <a:xfrm>
            <a:off x="3429000" y="920050"/>
            <a:ext cx="5562600" cy="58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4-5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129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85239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4a: compositional adjustment influences score, expect value search results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3112" y="1143000"/>
            <a:ext cx="190448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expect = 0.05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29312" y="3657600"/>
            <a:ext cx="190448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expect = 0.09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49876" y="5253335"/>
            <a:ext cx="208392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expect = 1e-04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2971800" cy="1200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Default: </a:t>
            </a:r>
            <a:r>
              <a:rPr lang="en-US" sz="2400" dirty="0"/>
              <a:t>conditional compositional score matrix adjustment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00200" y="4209873"/>
            <a:ext cx="213360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no </a:t>
            </a:r>
            <a:r>
              <a:rPr lang="en-US" sz="2400" dirty="0" smtClean="0"/>
              <a:t>adjustment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19200" y="5791200"/>
            <a:ext cx="2667000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composition-based statistics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1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812"/>
          <a:stretch/>
        </p:blipFill>
        <p:spPr bwMode="auto">
          <a:xfrm>
            <a:off x="1109663" y="836613"/>
            <a:ext cx="6924675" cy="21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4-6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76200"/>
            <a:ext cx="7914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4b: formatting options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7801" y="3733800"/>
            <a:ext cx="71628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The top of the BLAST output summarizes the query, database, and BLAST algorithm.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Click to access a summary of the search parameters or a taxonomic report.</a:t>
            </a:r>
          </a:p>
        </p:txBody>
      </p:sp>
    </p:spTree>
    <p:extLst>
      <p:ext uri="{BB962C8B-B14F-4D97-AF65-F5344CB8AC3E}">
        <p14:creationId xmlns:p14="http://schemas.microsoft.com/office/powerpoint/2010/main" xmlns="" val="1626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25"/>
          <a:stretch/>
        </p:blipFill>
        <p:spPr bwMode="auto">
          <a:xfrm>
            <a:off x="1524000" y="762000"/>
            <a:ext cx="4692650" cy="605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4-7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6200"/>
            <a:ext cx="9057345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4b: formatting options (you can view search parameters)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9200" y="1371600"/>
            <a:ext cx="19707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Expect value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86400" y="20574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BLOSUM62 matrix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53000" y="28956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Threshold value 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25455" y="4038600"/>
            <a:ext cx="303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Size of database</a:t>
            </a:r>
          </a:p>
        </p:txBody>
      </p:sp>
    </p:spTree>
    <p:extLst>
      <p:ext uri="{BB962C8B-B14F-4D97-AF65-F5344CB8AC3E}">
        <p14:creationId xmlns:p14="http://schemas.microsoft.com/office/powerpoint/2010/main" xmlns="" val="20153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485"/>
          <a:stretch/>
        </p:blipFill>
        <p:spPr bwMode="auto">
          <a:xfrm>
            <a:off x="1093661" y="628650"/>
            <a:ext cx="791570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4-8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76200"/>
            <a:ext cx="7914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4b: formatting options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58255" y="5562600"/>
            <a:ext cx="730474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Graphic summary of the results shows the alignment scores (coded by color) and the length of the alignment (given by the length of the horizontal bars)</a:t>
            </a:r>
          </a:p>
        </p:txBody>
      </p:sp>
    </p:spTree>
    <p:extLst>
      <p:ext uri="{BB962C8B-B14F-4D97-AF65-F5344CB8AC3E}">
        <p14:creationId xmlns:p14="http://schemas.microsoft.com/office/powerpoint/2010/main" xmlns="" val="21530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410"/>
          <a:stretch/>
        </p:blipFill>
        <p:spPr bwMode="auto">
          <a:xfrm>
            <a:off x="152400" y="1295400"/>
            <a:ext cx="889969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4-9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828745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BLASTP output includes list of matches; links to the NCBI protein entry; bit score and E value; and download options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6042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267200" y="457200"/>
            <a:ext cx="1184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  <a:latin typeface="Gill Sans MT"/>
                <a:cs typeface="Gill Sans MT"/>
              </a:rPr>
              <a:t>BLAST</a:t>
            </a:r>
            <a:endParaRPr lang="en-US" altLang="en-US" sz="160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28800" y="2057400"/>
            <a:ext cx="6553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BLAST (Basic Local Alignment Search Tool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) allows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rapid sequence comparison of a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query sequence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against a database.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The BLAST algorithm is </a:t>
            </a:r>
            <a:r>
              <a:rPr lang="en-US" altLang="en-US" sz="2400" u="sng" dirty="0">
                <a:solidFill>
                  <a:srgbClr val="000000"/>
                </a:solidFill>
                <a:latin typeface="Gill Sans MT"/>
                <a:cs typeface="Gill Sans MT"/>
              </a:rPr>
              <a:t>fast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, </a:t>
            </a:r>
            <a:r>
              <a:rPr lang="en-US" altLang="en-US" sz="2400" u="sng" dirty="0">
                <a:solidFill>
                  <a:srgbClr val="000000"/>
                </a:solidFill>
                <a:latin typeface="Gill Sans MT"/>
                <a:cs typeface="Gill Sans MT"/>
              </a:rPr>
              <a:t>accurate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and </a:t>
            </a:r>
            <a:r>
              <a:rPr lang="en-US" altLang="en-US" sz="2400" u="sng" dirty="0" smtClean="0">
                <a:solidFill>
                  <a:srgbClr val="000000"/>
                </a:solidFill>
                <a:latin typeface="Gill Sans MT"/>
                <a:cs typeface="Gill Sans MT"/>
              </a:rPr>
              <a:t>accessible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both via the web and the command line.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524000" y="1295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610"/>
          <a:stretch/>
        </p:blipFill>
        <p:spPr bwMode="auto">
          <a:xfrm>
            <a:off x="1143000" y="609600"/>
            <a:ext cx="77882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4-10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0494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700" dirty="0" smtClean="0">
                <a:solidFill>
                  <a:srgbClr val="000000"/>
                </a:solidFill>
                <a:latin typeface="Gill Sans MT"/>
                <a:cs typeface="Gill Sans MT"/>
              </a:rPr>
              <a:t>BLAST output can be formatted to display multiple alignment</a:t>
            </a:r>
          </a:p>
        </p:txBody>
      </p:sp>
    </p:spTree>
    <p:extLst>
      <p:ext uri="{BB962C8B-B14F-4D97-AF65-F5344CB8AC3E}">
        <p14:creationId xmlns:p14="http://schemas.microsoft.com/office/powerpoint/2010/main" xmlns="" val="19070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955" b="17034"/>
          <a:stretch/>
        </p:blipFill>
        <p:spPr bwMode="auto">
          <a:xfrm>
            <a:off x="1524000" y="404813"/>
            <a:ext cx="5464175" cy="640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4-11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76200"/>
            <a:ext cx="7914345" cy="875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For BLASTN, CDS output displays amino acids above DNA sequence of query and subject</a:t>
            </a:r>
          </a:p>
        </p:txBody>
      </p:sp>
    </p:spTree>
    <p:extLst>
      <p:ext uri="{BB962C8B-B14F-4D97-AF65-F5344CB8AC3E}">
        <p14:creationId xmlns:p14="http://schemas.microsoft.com/office/powerpoint/2010/main" xmlns="" val="5115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" y="61722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1430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Visit the BLAST site at NCBI (“help” tab) to find the URL for the BLAST+ download. </a:t>
            </a:r>
          </a:p>
          <a:p>
            <a:endParaRPr lang="en-US" sz="2400" dirty="0"/>
          </a:p>
          <a:p>
            <a:r>
              <a:rPr lang="en-US" sz="2400" dirty="0" smtClean="0"/>
              <a:t>Three steps: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Obtain a protein database (we’ll use a </a:t>
            </a:r>
            <a:r>
              <a:rPr lang="en-US" sz="2400" dirty="0" err="1" smtClean="0"/>
              <a:t>perl</a:t>
            </a:r>
            <a:r>
              <a:rPr lang="en-US" sz="2400" dirty="0" smtClean="0"/>
              <a:t> script included in the BLAST+ installation);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Obtain a query protein (we’ll use </a:t>
            </a:r>
            <a:r>
              <a:rPr lang="en-US" sz="2400" dirty="0" err="1" smtClean="0"/>
              <a:t>EDirect</a:t>
            </a:r>
            <a:r>
              <a:rPr lang="en-US" sz="2400" dirty="0" smtClean="0"/>
              <a:t>);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Perform the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963" y="76200"/>
            <a:ext cx="79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Command-line BLAST+</a:t>
            </a:r>
          </a:p>
        </p:txBody>
      </p:sp>
    </p:spTree>
    <p:extLst>
      <p:ext uri="{BB962C8B-B14F-4D97-AF65-F5344CB8AC3E}">
        <p14:creationId xmlns:p14="http://schemas.microsoft.com/office/powerpoint/2010/main" xmlns="" val="36846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" y="61722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143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Visit the BLAST site at NCBI (“help” tab) to find the URL for the BLAST+ download.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963" y="76200"/>
            <a:ext cx="79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Command-line BLAST+ (Step 1: obtain a database)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0" t="33776" r="41685" b="50520"/>
          <a:stretch/>
        </p:blipFill>
        <p:spPr bwMode="auto">
          <a:xfrm>
            <a:off x="1781094" y="2006654"/>
            <a:ext cx="6473373" cy="14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0" t="62663" r="41685" b="32752"/>
          <a:stretch/>
        </p:blipFill>
        <p:spPr bwMode="auto">
          <a:xfrm>
            <a:off x="1810123" y="4572000"/>
            <a:ext cx="6473373" cy="43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0" t="81729" r="41685" b="13953"/>
          <a:stretch/>
        </p:blipFill>
        <p:spPr bwMode="auto">
          <a:xfrm>
            <a:off x="1777465" y="5700600"/>
            <a:ext cx="6473373" cy="41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01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" y="61722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143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</a:t>
            </a:r>
            <a:r>
              <a:rPr lang="en-US" sz="2400" dirty="0" err="1" smtClean="0"/>
              <a:t>EDirect</a:t>
            </a:r>
            <a:r>
              <a:rPr lang="en-US" sz="2400" dirty="0" smtClean="0"/>
              <a:t> to obtain a globin protein.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99" y="76200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Command-line BLAST+ (Step 2: obtain a query protein)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0" t="34083" r="41782" b="48035"/>
          <a:stretch/>
        </p:blipFill>
        <p:spPr bwMode="auto">
          <a:xfrm>
            <a:off x="1219200" y="1828800"/>
            <a:ext cx="782515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21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4" y="61722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021764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View the results: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76200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Command-line BLAST+ (Step 3: perform a search!)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7" t="57926" r="41588" b="32173"/>
          <a:stretch/>
        </p:blipFill>
        <p:spPr bwMode="auto">
          <a:xfrm>
            <a:off x="1143000" y="1447800"/>
            <a:ext cx="7918933" cy="11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7" t="71312" r="41588" b="24345"/>
          <a:stretch/>
        </p:blipFill>
        <p:spPr bwMode="auto">
          <a:xfrm>
            <a:off x="1143000" y="3457892"/>
            <a:ext cx="7918933" cy="5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7" t="45682" r="28022" b="48051"/>
          <a:stretch/>
        </p:blipFill>
        <p:spPr bwMode="auto">
          <a:xfrm>
            <a:off x="1143000" y="5257800"/>
            <a:ext cx="6793752" cy="59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0" y="99785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the search: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4491335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repeating the search, e.g. changing the database size:</a:t>
            </a:r>
          </a:p>
        </p:txBody>
      </p:sp>
    </p:spTree>
    <p:extLst>
      <p:ext uri="{BB962C8B-B14F-4D97-AF65-F5344CB8AC3E}">
        <p14:creationId xmlns:p14="http://schemas.microsoft.com/office/powerpoint/2010/main" xmlns="" val="30770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14600" y="533400"/>
            <a:ext cx="4285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Gill Sans MT"/>
                <a:cs typeface="Gill Sans MT"/>
              </a:rPr>
              <a:t>How a BLAST search works</a:t>
            </a:r>
            <a:endParaRPr lang="en-US" altLang="en-US" sz="1600" dirty="0">
              <a:latin typeface="Gill Sans MT"/>
              <a:cs typeface="Gill Sans MT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89138" y="2336800"/>
            <a:ext cx="45607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Gill Sans MT"/>
                <a:cs typeface="Gill Sans MT"/>
              </a:rPr>
              <a:t>“The central idea of the BLAST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algorithm is to confine attention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to segment pairs that contain a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word pair of length w with a score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of at least T.”</a:t>
            </a:r>
          </a:p>
          <a:p>
            <a:endParaRPr lang="en-US" altLang="en-US" sz="2400" dirty="0">
              <a:latin typeface="Gill Sans MT"/>
              <a:cs typeface="Gill Sans MT"/>
            </a:endParaRPr>
          </a:p>
          <a:p>
            <a:r>
              <a:rPr lang="en-US" altLang="en-US" sz="2400" dirty="0">
                <a:latin typeface="Gill Sans MT"/>
                <a:cs typeface="Gill Sans MT"/>
              </a:rPr>
              <a:t>		</a:t>
            </a:r>
            <a:r>
              <a:rPr lang="en-US" altLang="en-US" sz="2400" dirty="0" err="1">
                <a:latin typeface="Gill Sans MT"/>
                <a:cs typeface="Gill Sans MT"/>
              </a:rPr>
              <a:t>Altschul</a:t>
            </a:r>
            <a:r>
              <a:rPr lang="en-US" altLang="en-US" sz="2400" dirty="0">
                <a:latin typeface="Gill Sans MT"/>
                <a:cs typeface="Gill Sans MT"/>
              </a:rPr>
              <a:t> et al. (1990)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600200" y="1600200"/>
            <a:ext cx="662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3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83817" y="228600"/>
            <a:ext cx="62632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How the original BLAST algorithm works: </a:t>
            </a:r>
          </a:p>
          <a:p>
            <a:pPr algn="ctr"/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three phases</a:t>
            </a:r>
            <a:endParaRPr lang="en-US" altLang="en-US" sz="16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438400" y="2209800"/>
            <a:ext cx="5485546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Phase 1: compile a list of word pairs (w=3)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above threshold T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Example: for a human RBP query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…FS</a:t>
            </a:r>
            <a:r>
              <a:rPr lang="en-US" altLang="en-US" sz="2400" dirty="0">
                <a:solidFill>
                  <a:srgbClr val="008000"/>
                </a:solidFill>
                <a:latin typeface="Gill Sans MT"/>
                <a:cs typeface="Gill Sans MT"/>
              </a:rPr>
              <a:t>GTW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YA… (query word is in </a:t>
            </a:r>
            <a:r>
              <a:rPr lang="en-US" altLang="en-US" sz="2400" dirty="0" smtClean="0">
                <a:solidFill>
                  <a:srgbClr val="008000"/>
                </a:solidFill>
                <a:latin typeface="Gill Sans MT"/>
                <a:cs typeface="Gill Sans MT"/>
              </a:rPr>
              <a:t>green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)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A list of words (w=3) is: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urier New"/>
                <a:cs typeface="Courier New"/>
              </a:rPr>
              <a:t>FSG SGT GTW TWY WYA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urier New"/>
                <a:cs typeface="Courier New"/>
              </a:rPr>
              <a:t>YSG TGT ATW SWY WFA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urier New"/>
                <a:cs typeface="Courier New"/>
              </a:rPr>
              <a:t>FTG SVT GSW TWF </a:t>
            </a:r>
            <a:r>
              <a:rPr lang="en-US" alt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WYS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endParaRPr lang="en-US" altLang="en-US" sz="24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600200" y="1600200"/>
            <a:ext cx="662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7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715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Phase 1: compile a list of words (w=3)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75713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Courier New"/>
                <a:cs typeface="Courier New"/>
              </a:rPr>
              <a:t>		</a:t>
            </a:r>
            <a:r>
              <a:rPr lang="en-US" altLang="en-US" sz="3200" dirty="0">
                <a:latin typeface="Courier New"/>
                <a:cs typeface="Courier New"/>
              </a:rPr>
              <a:t>		</a:t>
            </a:r>
            <a:r>
              <a:rPr lang="en-US" altLang="en-US" sz="3200" dirty="0">
                <a:solidFill>
                  <a:srgbClr val="008000"/>
                </a:solidFill>
                <a:latin typeface="Courier New"/>
                <a:cs typeface="Courier New"/>
              </a:rPr>
              <a:t>GTW</a:t>
            </a:r>
            <a:r>
              <a:rPr lang="en-US" altLang="en-US" sz="3200" dirty="0">
                <a:latin typeface="Courier New"/>
                <a:cs typeface="Courier New"/>
              </a:rPr>
              <a:t> 6,5,11 	22	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neighborhood	GSW 6,1,11 18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word hits		ATW 0,5,11	16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&gt; threshold 	NTW 0,5,11	16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				GTY 6,5,2	13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	 			GNW			10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neighborhood 	GAW			9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word hits</a:t>
            </a:r>
          </a:p>
          <a:p>
            <a:r>
              <a:rPr lang="en-US" altLang="en-US" sz="3200" dirty="0">
                <a:latin typeface="Courier New"/>
                <a:cs typeface="Courier New"/>
              </a:rPr>
              <a:t>&lt; below threshold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4572000" y="4314825"/>
            <a:ext cx="426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rot="16200000" flipH="1">
            <a:off x="3352800" y="3095625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304800" y="4314825"/>
            <a:ext cx="42672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219200" y="4038600"/>
            <a:ext cx="1651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FFFF"/>
                </a:solidFill>
                <a:latin typeface="Courier New" pitchFamily="49" charset="0"/>
              </a:rPr>
              <a:t>(T=11)</a:t>
            </a:r>
            <a:endParaRPr lang="en-US" sz="3200" b="1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7824788" y="6080125"/>
            <a:ext cx="1243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Fig. 4.11</a:t>
            </a:r>
          </a:p>
          <a:p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page 116</a:t>
            </a:r>
            <a:endParaRPr lang="en-US" altLang="en-US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600200" y="1143000"/>
            <a:ext cx="662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" t="1228" r="6259" b="67909"/>
          <a:stretch/>
        </p:blipFill>
        <p:spPr bwMode="auto">
          <a:xfrm>
            <a:off x="0" y="0"/>
            <a:ext cx="901366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4-12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1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581400" y="457200"/>
            <a:ext cx="2690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Why use BLAST?</a:t>
            </a:r>
            <a:endParaRPr lang="en-US" altLang="en-US" sz="16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0" y="1828800"/>
            <a:ext cx="70866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BLAST searching is fundamental to understanding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the relatedness of any favorite query sequence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to other known proteins or DNA sequences.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Applications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include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identifying </a:t>
            </a:r>
            <a:r>
              <a:rPr lang="en-US" altLang="en-US" sz="2400" dirty="0" err="1">
                <a:solidFill>
                  <a:srgbClr val="000000"/>
                </a:solidFill>
                <a:latin typeface="Gill Sans MT"/>
                <a:cs typeface="Gill Sans MT"/>
              </a:rPr>
              <a:t>orthologs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and </a:t>
            </a:r>
            <a:r>
              <a:rPr lang="en-US" altLang="en-US" sz="2400" dirty="0" err="1">
                <a:solidFill>
                  <a:srgbClr val="000000"/>
                </a:solidFill>
                <a:latin typeface="Gill Sans MT"/>
                <a:cs typeface="Gill Sans MT"/>
              </a:rPr>
              <a:t>paralogs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discovering new genes or proteins</a:t>
            </a:r>
          </a:p>
          <a:p>
            <a:pP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discovering variants of genes or proteins</a:t>
            </a:r>
          </a:p>
          <a:p>
            <a:pP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investigating expressed sequence tags (ESTs)</a:t>
            </a:r>
          </a:p>
          <a:p>
            <a:pP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 exploring protein structure and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function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447800" y="1295400"/>
            <a:ext cx="678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6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" t="35876" r="5565" b="43812"/>
          <a:stretch/>
        </p:blipFill>
        <p:spPr bwMode="auto">
          <a:xfrm>
            <a:off x="-1" y="1447800"/>
            <a:ext cx="907630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4-12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527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Phase </a:t>
            </a:r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2: scan the database for matches and extend</a:t>
            </a:r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4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9" t="58235" r="9331" b="35765"/>
          <a:stretch/>
        </p:blipFill>
        <p:spPr bwMode="auto">
          <a:xfrm>
            <a:off x="15633" y="1295400"/>
            <a:ext cx="861339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4-12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139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235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Phase </a:t>
            </a:r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3: </a:t>
            </a:r>
            <a:r>
              <a:rPr lang="en-US" altLang="en-US" sz="28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Traceback</a:t>
            </a:r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 to generate gapped alignment</a:t>
            </a:r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4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26"/>
          <p:cNvSpPr txBox="1">
            <a:spLocks noChangeArrowheads="1"/>
          </p:cNvSpPr>
          <p:nvPr/>
        </p:nvSpPr>
        <p:spPr bwMode="auto">
          <a:xfrm>
            <a:off x="1905000" y="304800"/>
            <a:ext cx="5811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How a BLAST search works: threshold</a:t>
            </a:r>
            <a:endParaRPr lang="en-US" altLang="en-US" sz="20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51203" name="Text Box 1027"/>
          <p:cNvSpPr txBox="1">
            <a:spLocks noChangeArrowheads="1"/>
          </p:cNvSpPr>
          <p:nvPr/>
        </p:nvSpPr>
        <p:spPr bwMode="auto">
          <a:xfrm>
            <a:off x="1447800" y="1905000"/>
            <a:ext cx="7086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You can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locally install BLAST and modify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the threshold parameter.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The default value for 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BLASTP is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11. </a:t>
            </a:r>
          </a:p>
          <a:p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To change it, enter “-f 16” or “-f 5” in the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advanced options of BLAST+</a:t>
            </a:r>
            <a:r>
              <a:rPr lang="en-US" alt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51204" name="Line 1028"/>
          <p:cNvSpPr>
            <a:spLocks noChangeShapeType="1"/>
          </p:cNvSpPr>
          <p:nvPr/>
        </p:nvSpPr>
        <p:spPr bwMode="auto">
          <a:xfrm>
            <a:off x="1371600" y="914400"/>
            <a:ext cx="708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596"/>
          <a:stretch/>
        </p:blipFill>
        <p:spPr bwMode="auto">
          <a:xfrm>
            <a:off x="152400" y="1219200"/>
            <a:ext cx="8839200" cy="44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Effect of changing the threshold T: Lower T yields more database hits (black line) and extensions (</a:t>
            </a:r>
            <a:r>
              <a:rPr lang="en-US" altLang="en-US" sz="2800" dirty="0" smtClean="0">
                <a:solidFill>
                  <a:srgbClr val="FF0000"/>
                </a:solidFill>
                <a:latin typeface="Gill Sans MT"/>
                <a:cs typeface="Gill Sans MT"/>
              </a:rPr>
              <a:t>red</a:t>
            </a:r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)</a:t>
            </a:r>
            <a:endParaRPr lang="en-US" altLang="en-US" sz="16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2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7"/>
          <p:cNvSpPr txBox="1">
            <a:spLocks noChangeArrowheads="1"/>
          </p:cNvSpPr>
          <p:nvPr/>
        </p:nvSpPr>
        <p:spPr bwMode="auto">
          <a:xfrm>
            <a:off x="1371600" y="14478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For </a:t>
            </a:r>
            <a:r>
              <a:rPr 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BLASTN, </a:t>
            </a:r>
            <a:r>
              <a:rPr 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the word size is typically 7, 11, or 15 (EXACT match). Changing word size is like changing threshold of </a:t>
            </a:r>
            <a:r>
              <a:rPr lang="en-US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proteins. w</a:t>
            </a:r>
            <a:r>
              <a:rPr lang="en-US" sz="2400" dirty="0">
                <a:solidFill>
                  <a:srgbClr val="000000"/>
                </a:solidFill>
                <a:latin typeface="Gill Sans MT"/>
                <a:cs typeface="Gill Sans MT"/>
              </a:rPr>
              <a:t>=15 gives fewer matches and is faster than w=11 or w=7. </a:t>
            </a:r>
          </a:p>
        </p:txBody>
      </p:sp>
    </p:spTree>
    <p:extLst>
      <p:ext uri="{BB962C8B-B14F-4D97-AF65-F5344CB8AC3E}">
        <p14:creationId xmlns:p14="http://schemas.microsoft.com/office/powerpoint/2010/main" xmlns="" val="29160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7062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Gill Sans MT"/>
                <a:cs typeface="Gill Sans MT"/>
              </a:rPr>
              <a:t>How to interpret a BLAST search: expect value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74558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Gill Sans MT"/>
                <a:cs typeface="Gill Sans MT"/>
              </a:rPr>
              <a:t>It is important to assess the statistical significance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of search results.</a:t>
            </a:r>
          </a:p>
          <a:p>
            <a:endParaRPr lang="en-US" altLang="en-US" sz="2400" dirty="0">
              <a:latin typeface="Gill Sans MT"/>
              <a:cs typeface="Gill Sans MT"/>
            </a:endParaRPr>
          </a:p>
          <a:p>
            <a:r>
              <a:rPr lang="en-US" altLang="en-US" sz="2400" dirty="0">
                <a:latin typeface="Gill Sans MT"/>
                <a:cs typeface="Gill Sans MT"/>
              </a:rPr>
              <a:t>For global alignments, the statistics are poorly understood.</a:t>
            </a:r>
          </a:p>
          <a:p>
            <a:endParaRPr lang="en-US" altLang="en-US" sz="2400" dirty="0">
              <a:latin typeface="Gill Sans MT"/>
              <a:cs typeface="Gill Sans MT"/>
            </a:endParaRPr>
          </a:p>
          <a:p>
            <a:r>
              <a:rPr lang="en-US" altLang="en-US" sz="2400" dirty="0">
                <a:latin typeface="Gill Sans MT"/>
                <a:cs typeface="Gill Sans MT"/>
              </a:rPr>
              <a:t>For local alignments (including BLAST search results),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the statistics are well understood. The scores follow 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an extreme value distribution (EVD) rather than a </a:t>
            </a:r>
          </a:p>
          <a:p>
            <a:r>
              <a:rPr lang="en-US" altLang="en-US" sz="2400" dirty="0">
                <a:latin typeface="Gill Sans MT"/>
                <a:cs typeface="Gill Sans MT"/>
              </a:rPr>
              <a:t>normal distribution</a:t>
            </a:r>
            <a:r>
              <a:rPr lang="en-US" altLang="en-US" sz="2400" dirty="0" smtClean="0">
                <a:latin typeface="Gill Sans MT"/>
                <a:cs typeface="Gill Sans MT"/>
              </a:rPr>
              <a:t>.</a:t>
            </a:r>
            <a:endParaRPr lang="en-US" altLang="en-US" sz="2400" dirty="0">
              <a:latin typeface="Gill Sans MT"/>
              <a:cs typeface="Gill Sans MT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447800" y="1295400"/>
            <a:ext cx="693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4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31"/>
          <p:cNvSpPr>
            <a:spLocks/>
          </p:cNvSpPr>
          <p:nvPr/>
        </p:nvSpPr>
        <p:spPr bwMode="auto">
          <a:xfrm>
            <a:off x="2568575" y="1641475"/>
            <a:ext cx="5354637" cy="3965575"/>
          </a:xfrm>
          <a:custGeom>
            <a:avLst/>
            <a:gdLst>
              <a:gd name="T0" fmla="*/ 0 w 3373"/>
              <a:gd name="T1" fmla="*/ 2147483647 h 2498"/>
              <a:gd name="T2" fmla="*/ 0 w 3373"/>
              <a:gd name="T3" fmla="*/ 0 h 2498"/>
              <a:gd name="T4" fmla="*/ 2147483647 w 3373"/>
              <a:gd name="T5" fmla="*/ 0 h 2498"/>
              <a:gd name="T6" fmla="*/ 2147483647 w 3373"/>
              <a:gd name="T7" fmla="*/ 2147483647 h 2498"/>
              <a:gd name="T8" fmla="*/ 0 w 3373"/>
              <a:gd name="T9" fmla="*/ 2147483647 h 2498"/>
              <a:gd name="T10" fmla="*/ 0 w 3373"/>
              <a:gd name="T11" fmla="*/ 2147483647 h 24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3"/>
              <a:gd name="T19" fmla="*/ 0 h 2498"/>
              <a:gd name="T20" fmla="*/ 3373 w 3373"/>
              <a:gd name="T21" fmla="*/ 2498 h 24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3" h="2498">
                <a:moveTo>
                  <a:pt x="0" y="2498"/>
                </a:moveTo>
                <a:lnTo>
                  <a:pt x="0" y="0"/>
                </a:lnTo>
                <a:lnTo>
                  <a:pt x="3373" y="0"/>
                </a:lnTo>
                <a:lnTo>
                  <a:pt x="3373" y="2498"/>
                </a:lnTo>
                <a:lnTo>
                  <a:pt x="0" y="24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Rectangle 32"/>
          <p:cNvSpPr>
            <a:spLocks noChangeArrowheads="1"/>
          </p:cNvSpPr>
          <p:nvPr/>
        </p:nvSpPr>
        <p:spPr bwMode="auto">
          <a:xfrm>
            <a:off x="2568575" y="1641475"/>
            <a:ext cx="5354637" cy="3965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Line 33"/>
          <p:cNvSpPr>
            <a:spLocks noChangeShapeType="1"/>
          </p:cNvSpPr>
          <p:nvPr/>
        </p:nvSpPr>
        <p:spPr bwMode="auto">
          <a:xfrm>
            <a:off x="2568575" y="1641475"/>
            <a:ext cx="5354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5" name="Line 34"/>
          <p:cNvSpPr>
            <a:spLocks noChangeShapeType="1"/>
          </p:cNvSpPr>
          <p:nvPr/>
        </p:nvSpPr>
        <p:spPr bwMode="auto">
          <a:xfrm>
            <a:off x="2568575" y="5607050"/>
            <a:ext cx="5354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6" name="Line 35"/>
          <p:cNvSpPr>
            <a:spLocks noChangeShapeType="1"/>
          </p:cNvSpPr>
          <p:nvPr/>
        </p:nvSpPr>
        <p:spPr bwMode="auto">
          <a:xfrm flipV="1">
            <a:off x="7923212" y="1641475"/>
            <a:ext cx="1588" cy="3965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7" name="Line 36"/>
          <p:cNvSpPr>
            <a:spLocks noChangeShapeType="1"/>
          </p:cNvSpPr>
          <p:nvPr/>
        </p:nvSpPr>
        <p:spPr bwMode="auto">
          <a:xfrm flipV="1">
            <a:off x="2568575" y="1641475"/>
            <a:ext cx="1587" cy="3965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8" name="Line 37"/>
          <p:cNvSpPr>
            <a:spLocks noChangeShapeType="1"/>
          </p:cNvSpPr>
          <p:nvPr/>
        </p:nvSpPr>
        <p:spPr bwMode="auto">
          <a:xfrm>
            <a:off x="2568575" y="5607050"/>
            <a:ext cx="5354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9" name="Line 38"/>
          <p:cNvSpPr>
            <a:spLocks noChangeShapeType="1"/>
          </p:cNvSpPr>
          <p:nvPr/>
        </p:nvSpPr>
        <p:spPr bwMode="auto">
          <a:xfrm flipV="1">
            <a:off x="2568575" y="1641475"/>
            <a:ext cx="1587" cy="3965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0" name="Line 39"/>
          <p:cNvSpPr>
            <a:spLocks noChangeShapeType="1"/>
          </p:cNvSpPr>
          <p:nvPr/>
        </p:nvSpPr>
        <p:spPr bwMode="auto">
          <a:xfrm flipV="1">
            <a:off x="2568575" y="55562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1" name="Line 40"/>
          <p:cNvSpPr>
            <a:spLocks noChangeShapeType="1"/>
          </p:cNvSpPr>
          <p:nvPr/>
        </p:nvSpPr>
        <p:spPr bwMode="auto">
          <a:xfrm>
            <a:off x="2568575" y="16414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2" name="Line 41"/>
          <p:cNvSpPr>
            <a:spLocks noChangeShapeType="1"/>
          </p:cNvSpPr>
          <p:nvPr/>
        </p:nvSpPr>
        <p:spPr bwMode="auto">
          <a:xfrm flipV="1">
            <a:off x="3109912" y="55562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3" name="Line 42"/>
          <p:cNvSpPr>
            <a:spLocks noChangeShapeType="1"/>
          </p:cNvSpPr>
          <p:nvPr/>
        </p:nvSpPr>
        <p:spPr bwMode="auto">
          <a:xfrm>
            <a:off x="3109912" y="16414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4" name="Line 43"/>
          <p:cNvSpPr>
            <a:spLocks noChangeShapeType="1"/>
          </p:cNvSpPr>
          <p:nvPr/>
        </p:nvSpPr>
        <p:spPr bwMode="auto">
          <a:xfrm flipV="1">
            <a:off x="3640137" y="55562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5" name="Line 44"/>
          <p:cNvSpPr>
            <a:spLocks noChangeShapeType="1"/>
          </p:cNvSpPr>
          <p:nvPr/>
        </p:nvSpPr>
        <p:spPr bwMode="auto">
          <a:xfrm>
            <a:off x="3640137" y="16414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6" name="Line 45"/>
          <p:cNvSpPr>
            <a:spLocks noChangeShapeType="1"/>
          </p:cNvSpPr>
          <p:nvPr/>
        </p:nvSpPr>
        <p:spPr bwMode="auto">
          <a:xfrm flipV="1">
            <a:off x="4179887" y="55562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7" name="Line 46"/>
          <p:cNvSpPr>
            <a:spLocks noChangeShapeType="1"/>
          </p:cNvSpPr>
          <p:nvPr/>
        </p:nvSpPr>
        <p:spPr bwMode="auto">
          <a:xfrm>
            <a:off x="4179887" y="16414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8" name="Line 47"/>
          <p:cNvSpPr>
            <a:spLocks noChangeShapeType="1"/>
          </p:cNvSpPr>
          <p:nvPr/>
        </p:nvSpPr>
        <p:spPr bwMode="auto">
          <a:xfrm flipV="1">
            <a:off x="4711700" y="55562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9" name="Line 48"/>
          <p:cNvSpPr>
            <a:spLocks noChangeShapeType="1"/>
          </p:cNvSpPr>
          <p:nvPr/>
        </p:nvSpPr>
        <p:spPr bwMode="auto">
          <a:xfrm>
            <a:off x="4711700" y="16414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0" name="Line 49"/>
          <p:cNvSpPr>
            <a:spLocks noChangeShapeType="1"/>
          </p:cNvSpPr>
          <p:nvPr/>
        </p:nvSpPr>
        <p:spPr bwMode="auto">
          <a:xfrm flipV="1">
            <a:off x="5251450" y="55562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1" name="Line 50"/>
          <p:cNvSpPr>
            <a:spLocks noChangeShapeType="1"/>
          </p:cNvSpPr>
          <p:nvPr/>
        </p:nvSpPr>
        <p:spPr bwMode="auto">
          <a:xfrm>
            <a:off x="5251450" y="16414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2" name="Line 51"/>
          <p:cNvSpPr>
            <a:spLocks noChangeShapeType="1"/>
          </p:cNvSpPr>
          <p:nvPr/>
        </p:nvSpPr>
        <p:spPr bwMode="auto">
          <a:xfrm flipV="1">
            <a:off x="5781675" y="55562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3" name="Line 52"/>
          <p:cNvSpPr>
            <a:spLocks noChangeShapeType="1"/>
          </p:cNvSpPr>
          <p:nvPr/>
        </p:nvSpPr>
        <p:spPr bwMode="auto">
          <a:xfrm>
            <a:off x="5781675" y="16414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4" name="Line 53"/>
          <p:cNvSpPr>
            <a:spLocks noChangeShapeType="1"/>
          </p:cNvSpPr>
          <p:nvPr/>
        </p:nvSpPr>
        <p:spPr bwMode="auto">
          <a:xfrm flipV="1">
            <a:off x="6321425" y="555625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5" name="Line 54"/>
          <p:cNvSpPr>
            <a:spLocks noChangeShapeType="1"/>
          </p:cNvSpPr>
          <p:nvPr/>
        </p:nvSpPr>
        <p:spPr bwMode="auto">
          <a:xfrm>
            <a:off x="6321425" y="16414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6" name="Line 55"/>
          <p:cNvSpPr>
            <a:spLocks noChangeShapeType="1"/>
          </p:cNvSpPr>
          <p:nvPr/>
        </p:nvSpPr>
        <p:spPr bwMode="auto">
          <a:xfrm flipV="1">
            <a:off x="6853237" y="55562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7" name="Line 56"/>
          <p:cNvSpPr>
            <a:spLocks noChangeShapeType="1"/>
          </p:cNvSpPr>
          <p:nvPr/>
        </p:nvSpPr>
        <p:spPr bwMode="auto">
          <a:xfrm>
            <a:off x="6853237" y="16414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8" name="Line 57"/>
          <p:cNvSpPr>
            <a:spLocks noChangeShapeType="1"/>
          </p:cNvSpPr>
          <p:nvPr/>
        </p:nvSpPr>
        <p:spPr bwMode="auto">
          <a:xfrm flipV="1">
            <a:off x="7392987" y="555625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49" name="Line 58"/>
          <p:cNvSpPr>
            <a:spLocks noChangeShapeType="1"/>
          </p:cNvSpPr>
          <p:nvPr/>
        </p:nvSpPr>
        <p:spPr bwMode="auto">
          <a:xfrm>
            <a:off x="7392987" y="16414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51" name="Line 60"/>
          <p:cNvSpPr>
            <a:spLocks noChangeShapeType="1"/>
          </p:cNvSpPr>
          <p:nvPr/>
        </p:nvSpPr>
        <p:spPr bwMode="auto">
          <a:xfrm>
            <a:off x="7923212" y="16414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52" name="Line 61"/>
          <p:cNvSpPr>
            <a:spLocks noChangeShapeType="1"/>
          </p:cNvSpPr>
          <p:nvPr/>
        </p:nvSpPr>
        <p:spPr bwMode="auto">
          <a:xfrm>
            <a:off x="2568575" y="560705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54" name="Line 63"/>
          <p:cNvSpPr>
            <a:spLocks noChangeShapeType="1"/>
          </p:cNvSpPr>
          <p:nvPr/>
        </p:nvSpPr>
        <p:spPr bwMode="auto">
          <a:xfrm>
            <a:off x="2568575" y="51673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56" name="Line 65"/>
          <p:cNvSpPr>
            <a:spLocks noChangeShapeType="1"/>
          </p:cNvSpPr>
          <p:nvPr/>
        </p:nvSpPr>
        <p:spPr bwMode="auto">
          <a:xfrm>
            <a:off x="2568575" y="472122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57" name="Line 66"/>
          <p:cNvSpPr>
            <a:spLocks noChangeShapeType="1"/>
          </p:cNvSpPr>
          <p:nvPr/>
        </p:nvSpPr>
        <p:spPr bwMode="auto">
          <a:xfrm flipH="1">
            <a:off x="7869237" y="472122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58" name="Line 67"/>
          <p:cNvSpPr>
            <a:spLocks noChangeShapeType="1"/>
          </p:cNvSpPr>
          <p:nvPr/>
        </p:nvSpPr>
        <p:spPr bwMode="auto">
          <a:xfrm>
            <a:off x="2568575" y="42814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59" name="Line 68"/>
          <p:cNvSpPr>
            <a:spLocks noChangeShapeType="1"/>
          </p:cNvSpPr>
          <p:nvPr/>
        </p:nvSpPr>
        <p:spPr bwMode="auto">
          <a:xfrm flipH="1">
            <a:off x="7869237" y="42814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0" name="Line 69"/>
          <p:cNvSpPr>
            <a:spLocks noChangeShapeType="1"/>
          </p:cNvSpPr>
          <p:nvPr/>
        </p:nvSpPr>
        <p:spPr bwMode="auto">
          <a:xfrm>
            <a:off x="2568575" y="384333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1" name="Line 70"/>
          <p:cNvSpPr>
            <a:spLocks noChangeShapeType="1"/>
          </p:cNvSpPr>
          <p:nvPr/>
        </p:nvSpPr>
        <p:spPr bwMode="auto">
          <a:xfrm flipH="1">
            <a:off x="7869237" y="384333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2" name="Line 71"/>
          <p:cNvSpPr>
            <a:spLocks noChangeShapeType="1"/>
          </p:cNvSpPr>
          <p:nvPr/>
        </p:nvSpPr>
        <p:spPr bwMode="auto">
          <a:xfrm>
            <a:off x="2568575" y="34051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3" name="Line 72"/>
          <p:cNvSpPr>
            <a:spLocks noChangeShapeType="1"/>
          </p:cNvSpPr>
          <p:nvPr/>
        </p:nvSpPr>
        <p:spPr bwMode="auto">
          <a:xfrm flipH="1">
            <a:off x="7869237" y="34051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4" name="Line 73"/>
          <p:cNvSpPr>
            <a:spLocks noChangeShapeType="1"/>
          </p:cNvSpPr>
          <p:nvPr/>
        </p:nvSpPr>
        <p:spPr bwMode="auto">
          <a:xfrm>
            <a:off x="2568575" y="296545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5" name="Line 74"/>
          <p:cNvSpPr>
            <a:spLocks noChangeShapeType="1"/>
          </p:cNvSpPr>
          <p:nvPr/>
        </p:nvSpPr>
        <p:spPr bwMode="auto">
          <a:xfrm flipH="1">
            <a:off x="7869237" y="296545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6" name="Line 75"/>
          <p:cNvSpPr>
            <a:spLocks noChangeShapeType="1"/>
          </p:cNvSpPr>
          <p:nvPr/>
        </p:nvSpPr>
        <p:spPr bwMode="auto">
          <a:xfrm>
            <a:off x="2568575" y="252730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7" name="Line 76"/>
          <p:cNvSpPr>
            <a:spLocks noChangeShapeType="1"/>
          </p:cNvSpPr>
          <p:nvPr/>
        </p:nvSpPr>
        <p:spPr bwMode="auto">
          <a:xfrm flipH="1">
            <a:off x="7869237" y="252730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8" name="Line 77"/>
          <p:cNvSpPr>
            <a:spLocks noChangeShapeType="1"/>
          </p:cNvSpPr>
          <p:nvPr/>
        </p:nvSpPr>
        <p:spPr bwMode="auto">
          <a:xfrm>
            <a:off x="2568575" y="207962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69" name="Line 78"/>
          <p:cNvSpPr>
            <a:spLocks noChangeShapeType="1"/>
          </p:cNvSpPr>
          <p:nvPr/>
        </p:nvSpPr>
        <p:spPr bwMode="auto">
          <a:xfrm flipH="1">
            <a:off x="7869237" y="207962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0" name="Line 79"/>
          <p:cNvSpPr>
            <a:spLocks noChangeShapeType="1"/>
          </p:cNvSpPr>
          <p:nvPr/>
        </p:nvSpPr>
        <p:spPr bwMode="auto">
          <a:xfrm>
            <a:off x="2568575" y="164147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1" name="Line 80"/>
          <p:cNvSpPr>
            <a:spLocks noChangeShapeType="1"/>
          </p:cNvSpPr>
          <p:nvPr/>
        </p:nvSpPr>
        <p:spPr bwMode="auto">
          <a:xfrm flipH="1">
            <a:off x="7869237" y="164147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2" name="Line 81"/>
          <p:cNvSpPr>
            <a:spLocks noChangeShapeType="1"/>
          </p:cNvSpPr>
          <p:nvPr/>
        </p:nvSpPr>
        <p:spPr bwMode="auto">
          <a:xfrm>
            <a:off x="2568575" y="1641475"/>
            <a:ext cx="5354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3" name="Line 82"/>
          <p:cNvSpPr>
            <a:spLocks noChangeShapeType="1"/>
          </p:cNvSpPr>
          <p:nvPr/>
        </p:nvSpPr>
        <p:spPr bwMode="auto">
          <a:xfrm>
            <a:off x="2568575" y="5607050"/>
            <a:ext cx="5354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4" name="Line 83"/>
          <p:cNvSpPr>
            <a:spLocks noChangeShapeType="1"/>
          </p:cNvSpPr>
          <p:nvPr/>
        </p:nvSpPr>
        <p:spPr bwMode="auto">
          <a:xfrm flipV="1">
            <a:off x="7923212" y="1641475"/>
            <a:ext cx="1588" cy="3965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5" name="Line 84"/>
          <p:cNvSpPr>
            <a:spLocks noChangeShapeType="1"/>
          </p:cNvSpPr>
          <p:nvPr/>
        </p:nvSpPr>
        <p:spPr bwMode="auto">
          <a:xfrm flipV="1">
            <a:off x="2568575" y="1641475"/>
            <a:ext cx="1587" cy="3965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6" name="Freeform 85"/>
          <p:cNvSpPr>
            <a:spLocks/>
          </p:cNvSpPr>
          <p:nvPr/>
        </p:nvSpPr>
        <p:spPr bwMode="auto">
          <a:xfrm>
            <a:off x="2568575" y="2097088"/>
            <a:ext cx="5354637" cy="3509962"/>
          </a:xfrm>
          <a:custGeom>
            <a:avLst/>
            <a:gdLst>
              <a:gd name="T0" fmla="*/ 2147483647 w 3373"/>
              <a:gd name="T1" fmla="*/ 2147483647 h 2211"/>
              <a:gd name="T2" fmla="*/ 2147483647 w 3373"/>
              <a:gd name="T3" fmla="*/ 2147483647 h 2211"/>
              <a:gd name="T4" fmla="*/ 2147483647 w 3373"/>
              <a:gd name="T5" fmla="*/ 2147483647 h 2211"/>
              <a:gd name="T6" fmla="*/ 2147483647 w 3373"/>
              <a:gd name="T7" fmla="*/ 2147483647 h 2211"/>
              <a:gd name="T8" fmla="*/ 2147483647 w 3373"/>
              <a:gd name="T9" fmla="*/ 2147483647 h 2211"/>
              <a:gd name="T10" fmla="*/ 2147483647 w 3373"/>
              <a:gd name="T11" fmla="*/ 2147483647 h 2211"/>
              <a:gd name="T12" fmla="*/ 2147483647 w 3373"/>
              <a:gd name="T13" fmla="*/ 2147483647 h 2211"/>
              <a:gd name="T14" fmla="*/ 2147483647 w 3373"/>
              <a:gd name="T15" fmla="*/ 2147483647 h 2211"/>
              <a:gd name="T16" fmla="*/ 2147483647 w 3373"/>
              <a:gd name="T17" fmla="*/ 2147483647 h 2211"/>
              <a:gd name="T18" fmla="*/ 2147483647 w 3373"/>
              <a:gd name="T19" fmla="*/ 2147483647 h 2211"/>
              <a:gd name="T20" fmla="*/ 2147483647 w 3373"/>
              <a:gd name="T21" fmla="*/ 2147483647 h 2211"/>
              <a:gd name="T22" fmla="*/ 2147483647 w 3373"/>
              <a:gd name="T23" fmla="*/ 2147483647 h 2211"/>
              <a:gd name="T24" fmla="*/ 2147483647 w 3373"/>
              <a:gd name="T25" fmla="*/ 2147483647 h 2211"/>
              <a:gd name="T26" fmla="*/ 2147483647 w 3373"/>
              <a:gd name="T27" fmla="*/ 2147483647 h 2211"/>
              <a:gd name="T28" fmla="*/ 2147483647 w 3373"/>
              <a:gd name="T29" fmla="*/ 2147483647 h 2211"/>
              <a:gd name="T30" fmla="*/ 2147483647 w 3373"/>
              <a:gd name="T31" fmla="*/ 2147483647 h 2211"/>
              <a:gd name="T32" fmla="*/ 2147483647 w 3373"/>
              <a:gd name="T33" fmla="*/ 2147483647 h 2211"/>
              <a:gd name="T34" fmla="*/ 2147483647 w 3373"/>
              <a:gd name="T35" fmla="*/ 2147483647 h 2211"/>
              <a:gd name="T36" fmla="*/ 2147483647 w 3373"/>
              <a:gd name="T37" fmla="*/ 2147483647 h 2211"/>
              <a:gd name="T38" fmla="*/ 2147483647 w 3373"/>
              <a:gd name="T39" fmla="*/ 2147483647 h 2211"/>
              <a:gd name="T40" fmla="*/ 2147483647 w 3373"/>
              <a:gd name="T41" fmla="*/ 2147483647 h 2211"/>
              <a:gd name="T42" fmla="*/ 2147483647 w 3373"/>
              <a:gd name="T43" fmla="*/ 2147483647 h 2211"/>
              <a:gd name="T44" fmla="*/ 2147483647 w 3373"/>
              <a:gd name="T45" fmla="*/ 2147483647 h 2211"/>
              <a:gd name="T46" fmla="*/ 2147483647 w 3373"/>
              <a:gd name="T47" fmla="*/ 2147483647 h 2211"/>
              <a:gd name="T48" fmla="*/ 2147483647 w 3373"/>
              <a:gd name="T49" fmla="*/ 2147483647 h 2211"/>
              <a:gd name="T50" fmla="*/ 2147483647 w 3373"/>
              <a:gd name="T51" fmla="*/ 2147483647 h 2211"/>
              <a:gd name="T52" fmla="*/ 2147483647 w 3373"/>
              <a:gd name="T53" fmla="*/ 2147483647 h 2211"/>
              <a:gd name="T54" fmla="*/ 2147483647 w 3373"/>
              <a:gd name="T55" fmla="*/ 2147483647 h 2211"/>
              <a:gd name="T56" fmla="*/ 2147483647 w 3373"/>
              <a:gd name="T57" fmla="*/ 2147483647 h 2211"/>
              <a:gd name="T58" fmla="*/ 2147483647 w 3373"/>
              <a:gd name="T59" fmla="*/ 2147483647 h 2211"/>
              <a:gd name="T60" fmla="*/ 2147483647 w 3373"/>
              <a:gd name="T61" fmla="*/ 2147483647 h 2211"/>
              <a:gd name="T62" fmla="*/ 2147483647 w 3373"/>
              <a:gd name="T63" fmla="*/ 2147483647 h 2211"/>
              <a:gd name="T64" fmla="*/ 2147483647 w 3373"/>
              <a:gd name="T65" fmla="*/ 2147483647 h 2211"/>
              <a:gd name="T66" fmla="*/ 2147483647 w 3373"/>
              <a:gd name="T67" fmla="*/ 2147483647 h 2211"/>
              <a:gd name="T68" fmla="*/ 2147483647 w 3373"/>
              <a:gd name="T69" fmla="*/ 2147483647 h 2211"/>
              <a:gd name="T70" fmla="*/ 2147483647 w 3373"/>
              <a:gd name="T71" fmla="*/ 2147483647 h 2211"/>
              <a:gd name="T72" fmla="*/ 2147483647 w 3373"/>
              <a:gd name="T73" fmla="*/ 2147483647 h 2211"/>
              <a:gd name="T74" fmla="*/ 2147483647 w 3373"/>
              <a:gd name="T75" fmla="*/ 2147483647 h 2211"/>
              <a:gd name="T76" fmla="*/ 2147483647 w 3373"/>
              <a:gd name="T77" fmla="*/ 2147483647 h 2211"/>
              <a:gd name="T78" fmla="*/ 2147483647 w 3373"/>
              <a:gd name="T79" fmla="*/ 2147483647 h 2211"/>
              <a:gd name="T80" fmla="*/ 2147483647 w 3373"/>
              <a:gd name="T81" fmla="*/ 2147483647 h 2211"/>
              <a:gd name="T82" fmla="*/ 2147483647 w 3373"/>
              <a:gd name="T83" fmla="*/ 2147483647 h 2211"/>
              <a:gd name="T84" fmla="*/ 2147483647 w 3373"/>
              <a:gd name="T85" fmla="*/ 2147483647 h 2211"/>
              <a:gd name="T86" fmla="*/ 2147483647 w 3373"/>
              <a:gd name="T87" fmla="*/ 2147483647 h 2211"/>
              <a:gd name="T88" fmla="*/ 2147483647 w 3373"/>
              <a:gd name="T89" fmla="*/ 2147483647 h 2211"/>
              <a:gd name="T90" fmla="*/ 2147483647 w 3373"/>
              <a:gd name="T91" fmla="*/ 2147483647 h 2211"/>
              <a:gd name="T92" fmla="*/ 2147483647 w 3373"/>
              <a:gd name="T93" fmla="*/ 2147483647 h 2211"/>
              <a:gd name="T94" fmla="*/ 2147483647 w 3373"/>
              <a:gd name="T95" fmla="*/ 2147483647 h 2211"/>
              <a:gd name="T96" fmla="*/ 2147483647 w 3373"/>
              <a:gd name="T97" fmla="*/ 2147483647 h 2211"/>
              <a:gd name="T98" fmla="*/ 2147483647 w 3373"/>
              <a:gd name="T99" fmla="*/ 2147483647 h 2211"/>
              <a:gd name="T100" fmla="*/ 2147483647 w 3373"/>
              <a:gd name="T101" fmla="*/ 2147483647 h 2211"/>
              <a:gd name="T102" fmla="*/ 2147483647 w 3373"/>
              <a:gd name="T103" fmla="*/ 2147483647 h 2211"/>
              <a:gd name="T104" fmla="*/ 2147483647 w 3373"/>
              <a:gd name="T105" fmla="*/ 2147483647 h 2211"/>
              <a:gd name="T106" fmla="*/ 2147483647 w 3373"/>
              <a:gd name="T107" fmla="*/ 2147483647 h 2211"/>
              <a:gd name="T108" fmla="*/ 2147483647 w 3373"/>
              <a:gd name="T109" fmla="*/ 2147483647 h 2211"/>
              <a:gd name="T110" fmla="*/ 2147483647 w 3373"/>
              <a:gd name="T111" fmla="*/ 2147483647 h 22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73"/>
              <a:gd name="T169" fmla="*/ 0 h 2211"/>
              <a:gd name="T170" fmla="*/ 3373 w 3373"/>
              <a:gd name="T171" fmla="*/ 2211 h 221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73" h="2211">
                <a:moveTo>
                  <a:pt x="0" y="2211"/>
                </a:moveTo>
                <a:lnTo>
                  <a:pt x="6" y="2211"/>
                </a:lnTo>
                <a:lnTo>
                  <a:pt x="17" y="2211"/>
                </a:lnTo>
                <a:lnTo>
                  <a:pt x="23" y="2211"/>
                </a:lnTo>
                <a:lnTo>
                  <a:pt x="29" y="2211"/>
                </a:lnTo>
                <a:lnTo>
                  <a:pt x="34" y="2211"/>
                </a:lnTo>
                <a:lnTo>
                  <a:pt x="40" y="2211"/>
                </a:lnTo>
                <a:lnTo>
                  <a:pt x="51" y="2211"/>
                </a:lnTo>
                <a:lnTo>
                  <a:pt x="57" y="2211"/>
                </a:lnTo>
                <a:lnTo>
                  <a:pt x="63" y="2211"/>
                </a:lnTo>
                <a:lnTo>
                  <a:pt x="68" y="2211"/>
                </a:lnTo>
                <a:lnTo>
                  <a:pt x="74" y="2211"/>
                </a:lnTo>
                <a:lnTo>
                  <a:pt x="85" y="2211"/>
                </a:lnTo>
                <a:lnTo>
                  <a:pt x="91" y="2211"/>
                </a:lnTo>
                <a:lnTo>
                  <a:pt x="97" y="2211"/>
                </a:lnTo>
                <a:lnTo>
                  <a:pt x="102" y="2211"/>
                </a:lnTo>
                <a:lnTo>
                  <a:pt x="108" y="2211"/>
                </a:lnTo>
                <a:lnTo>
                  <a:pt x="119" y="2211"/>
                </a:lnTo>
                <a:lnTo>
                  <a:pt x="125" y="2211"/>
                </a:lnTo>
                <a:lnTo>
                  <a:pt x="131" y="2211"/>
                </a:lnTo>
                <a:lnTo>
                  <a:pt x="136" y="2211"/>
                </a:lnTo>
                <a:lnTo>
                  <a:pt x="142" y="2211"/>
                </a:lnTo>
                <a:lnTo>
                  <a:pt x="148" y="2211"/>
                </a:lnTo>
                <a:lnTo>
                  <a:pt x="159" y="2211"/>
                </a:lnTo>
                <a:lnTo>
                  <a:pt x="165" y="2211"/>
                </a:lnTo>
                <a:lnTo>
                  <a:pt x="170" y="2211"/>
                </a:lnTo>
                <a:lnTo>
                  <a:pt x="176" y="2211"/>
                </a:lnTo>
                <a:lnTo>
                  <a:pt x="182" y="2211"/>
                </a:lnTo>
                <a:lnTo>
                  <a:pt x="193" y="2211"/>
                </a:lnTo>
                <a:lnTo>
                  <a:pt x="199" y="2211"/>
                </a:lnTo>
                <a:lnTo>
                  <a:pt x="204" y="2211"/>
                </a:lnTo>
                <a:lnTo>
                  <a:pt x="210" y="2211"/>
                </a:lnTo>
                <a:lnTo>
                  <a:pt x="216" y="2211"/>
                </a:lnTo>
                <a:lnTo>
                  <a:pt x="227" y="2211"/>
                </a:lnTo>
                <a:lnTo>
                  <a:pt x="233" y="2211"/>
                </a:lnTo>
                <a:lnTo>
                  <a:pt x="238" y="2211"/>
                </a:lnTo>
                <a:lnTo>
                  <a:pt x="244" y="2211"/>
                </a:lnTo>
                <a:lnTo>
                  <a:pt x="250" y="2211"/>
                </a:lnTo>
                <a:lnTo>
                  <a:pt x="261" y="2211"/>
                </a:lnTo>
                <a:lnTo>
                  <a:pt x="267" y="2211"/>
                </a:lnTo>
                <a:lnTo>
                  <a:pt x="272" y="2211"/>
                </a:lnTo>
                <a:lnTo>
                  <a:pt x="278" y="2211"/>
                </a:lnTo>
                <a:lnTo>
                  <a:pt x="284" y="2211"/>
                </a:lnTo>
                <a:lnTo>
                  <a:pt x="290" y="2211"/>
                </a:lnTo>
                <a:lnTo>
                  <a:pt x="301" y="2211"/>
                </a:lnTo>
                <a:lnTo>
                  <a:pt x="307" y="2211"/>
                </a:lnTo>
                <a:lnTo>
                  <a:pt x="312" y="2211"/>
                </a:lnTo>
                <a:lnTo>
                  <a:pt x="318" y="2211"/>
                </a:lnTo>
                <a:lnTo>
                  <a:pt x="324" y="2211"/>
                </a:lnTo>
                <a:lnTo>
                  <a:pt x="335" y="2211"/>
                </a:lnTo>
                <a:lnTo>
                  <a:pt x="341" y="2211"/>
                </a:lnTo>
                <a:lnTo>
                  <a:pt x="346" y="2211"/>
                </a:lnTo>
                <a:lnTo>
                  <a:pt x="352" y="2211"/>
                </a:lnTo>
                <a:lnTo>
                  <a:pt x="358" y="2211"/>
                </a:lnTo>
                <a:lnTo>
                  <a:pt x="369" y="2211"/>
                </a:lnTo>
                <a:lnTo>
                  <a:pt x="375" y="2211"/>
                </a:lnTo>
                <a:lnTo>
                  <a:pt x="380" y="2205"/>
                </a:lnTo>
                <a:lnTo>
                  <a:pt x="386" y="2205"/>
                </a:lnTo>
                <a:lnTo>
                  <a:pt x="392" y="2205"/>
                </a:lnTo>
                <a:lnTo>
                  <a:pt x="403" y="2205"/>
                </a:lnTo>
                <a:lnTo>
                  <a:pt x="409" y="2205"/>
                </a:lnTo>
                <a:lnTo>
                  <a:pt x="414" y="2205"/>
                </a:lnTo>
                <a:lnTo>
                  <a:pt x="420" y="2205"/>
                </a:lnTo>
                <a:lnTo>
                  <a:pt x="426" y="2205"/>
                </a:lnTo>
                <a:lnTo>
                  <a:pt x="431" y="2205"/>
                </a:lnTo>
                <a:lnTo>
                  <a:pt x="443" y="2205"/>
                </a:lnTo>
                <a:lnTo>
                  <a:pt x="448" y="2205"/>
                </a:lnTo>
                <a:lnTo>
                  <a:pt x="454" y="2205"/>
                </a:lnTo>
                <a:lnTo>
                  <a:pt x="460" y="2205"/>
                </a:lnTo>
                <a:lnTo>
                  <a:pt x="465" y="2205"/>
                </a:lnTo>
                <a:lnTo>
                  <a:pt x="477" y="2205"/>
                </a:lnTo>
                <a:lnTo>
                  <a:pt x="482" y="2205"/>
                </a:lnTo>
                <a:lnTo>
                  <a:pt x="488" y="2205"/>
                </a:lnTo>
                <a:lnTo>
                  <a:pt x="494" y="2205"/>
                </a:lnTo>
                <a:lnTo>
                  <a:pt x="499" y="2205"/>
                </a:lnTo>
                <a:lnTo>
                  <a:pt x="511" y="2205"/>
                </a:lnTo>
                <a:lnTo>
                  <a:pt x="516" y="2205"/>
                </a:lnTo>
                <a:lnTo>
                  <a:pt x="522" y="2205"/>
                </a:lnTo>
                <a:lnTo>
                  <a:pt x="528" y="2205"/>
                </a:lnTo>
                <a:lnTo>
                  <a:pt x="533" y="2205"/>
                </a:lnTo>
                <a:lnTo>
                  <a:pt x="539" y="2200"/>
                </a:lnTo>
                <a:lnTo>
                  <a:pt x="550" y="2200"/>
                </a:lnTo>
                <a:lnTo>
                  <a:pt x="556" y="2200"/>
                </a:lnTo>
                <a:lnTo>
                  <a:pt x="562" y="2200"/>
                </a:lnTo>
                <a:lnTo>
                  <a:pt x="567" y="2200"/>
                </a:lnTo>
                <a:lnTo>
                  <a:pt x="573" y="2200"/>
                </a:lnTo>
                <a:lnTo>
                  <a:pt x="584" y="2200"/>
                </a:lnTo>
                <a:lnTo>
                  <a:pt x="590" y="2200"/>
                </a:lnTo>
                <a:lnTo>
                  <a:pt x="596" y="2200"/>
                </a:lnTo>
                <a:lnTo>
                  <a:pt x="601" y="2195"/>
                </a:lnTo>
                <a:lnTo>
                  <a:pt x="607" y="2195"/>
                </a:lnTo>
                <a:lnTo>
                  <a:pt x="618" y="2195"/>
                </a:lnTo>
                <a:lnTo>
                  <a:pt x="624" y="2195"/>
                </a:lnTo>
                <a:lnTo>
                  <a:pt x="630" y="2195"/>
                </a:lnTo>
                <a:lnTo>
                  <a:pt x="635" y="2195"/>
                </a:lnTo>
                <a:lnTo>
                  <a:pt x="641" y="2189"/>
                </a:lnTo>
                <a:lnTo>
                  <a:pt x="652" y="2189"/>
                </a:lnTo>
                <a:lnTo>
                  <a:pt x="658" y="2189"/>
                </a:lnTo>
                <a:lnTo>
                  <a:pt x="664" y="2189"/>
                </a:lnTo>
                <a:lnTo>
                  <a:pt x="669" y="2184"/>
                </a:lnTo>
                <a:lnTo>
                  <a:pt x="675" y="2184"/>
                </a:lnTo>
                <a:lnTo>
                  <a:pt x="681" y="2184"/>
                </a:lnTo>
                <a:lnTo>
                  <a:pt x="692" y="2184"/>
                </a:lnTo>
                <a:lnTo>
                  <a:pt x="698" y="2179"/>
                </a:lnTo>
                <a:lnTo>
                  <a:pt x="703" y="2179"/>
                </a:lnTo>
                <a:lnTo>
                  <a:pt x="709" y="2179"/>
                </a:lnTo>
                <a:lnTo>
                  <a:pt x="715" y="2174"/>
                </a:lnTo>
                <a:lnTo>
                  <a:pt x="726" y="2174"/>
                </a:lnTo>
                <a:lnTo>
                  <a:pt x="732" y="2168"/>
                </a:lnTo>
                <a:lnTo>
                  <a:pt x="737" y="2168"/>
                </a:lnTo>
                <a:lnTo>
                  <a:pt x="743" y="2163"/>
                </a:lnTo>
                <a:lnTo>
                  <a:pt x="749" y="2163"/>
                </a:lnTo>
                <a:lnTo>
                  <a:pt x="760" y="2158"/>
                </a:lnTo>
                <a:lnTo>
                  <a:pt x="766" y="2158"/>
                </a:lnTo>
                <a:lnTo>
                  <a:pt x="771" y="2152"/>
                </a:lnTo>
                <a:lnTo>
                  <a:pt x="777" y="2152"/>
                </a:lnTo>
                <a:lnTo>
                  <a:pt x="783" y="2147"/>
                </a:lnTo>
                <a:lnTo>
                  <a:pt x="794" y="2147"/>
                </a:lnTo>
                <a:lnTo>
                  <a:pt x="800" y="2142"/>
                </a:lnTo>
                <a:lnTo>
                  <a:pt x="805" y="2136"/>
                </a:lnTo>
                <a:lnTo>
                  <a:pt x="811" y="2136"/>
                </a:lnTo>
                <a:lnTo>
                  <a:pt x="817" y="2131"/>
                </a:lnTo>
                <a:lnTo>
                  <a:pt x="822" y="2126"/>
                </a:lnTo>
                <a:lnTo>
                  <a:pt x="834" y="2120"/>
                </a:lnTo>
                <a:lnTo>
                  <a:pt x="839" y="2115"/>
                </a:lnTo>
                <a:lnTo>
                  <a:pt x="845" y="2110"/>
                </a:lnTo>
                <a:lnTo>
                  <a:pt x="851" y="2110"/>
                </a:lnTo>
                <a:lnTo>
                  <a:pt x="856" y="2104"/>
                </a:lnTo>
                <a:lnTo>
                  <a:pt x="868" y="2099"/>
                </a:lnTo>
                <a:lnTo>
                  <a:pt x="873" y="2088"/>
                </a:lnTo>
                <a:lnTo>
                  <a:pt x="879" y="2083"/>
                </a:lnTo>
                <a:lnTo>
                  <a:pt x="885" y="2078"/>
                </a:lnTo>
                <a:lnTo>
                  <a:pt x="890" y="2073"/>
                </a:lnTo>
                <a:lnTo>
                  <a:pt x="902" y="2067"/>
                </a:lnTo>
                <a:lnTo>
                  <a:pt x="907" y="2062"/>
                </a:lnTo>
                <a:lnTo>
                  <a:pt x="913" y="2051"/>
                </a:lnTo>
                <a:lnTo>
                  <a:pt x="919" y="2046"/>
                </a:lnTo>
                <a:lnTo>
                  <a:pt x="924" y="2035"/>
                </a:lnTo>
                <a:lnTo>
                  <a:pt x="936" y="2030"/>
                </a:lnTo>
                <a:lnTo>
                  <a:pt x="941" y="2019"/>
                </a:lnTo>
                <a:lnTo>
                  <a:pt x="947" y="2014"/>
                </a:lnTo>
                <a:lnTo>
                  <a:pt x="953" y="2003"/>
                </a:lnTo>
                <a:lnTo>
                  <a:pt x="958" y="1993"/>
                </a:lnTo>
                <a:lnTo>
                  <a:pt x="964" y="1987"/>
                </a:lnTo>
                <a:lnTo>
                  <a:pt x="975" y="1977"/>
                </a:lnTo>
                <a:lnTo>
                  <a:pt x="981" y="1966"/>
                </a:lnTo>
                <a:lnTo>
                  <a:pt x="987" y="1956"/>
                </a:lnTo>
                <a:lnTo>
                  <a:pt x="992" y="1945"/>
                </a:lnTo>
                <a:lnTo>
                  <a:pt x="998" y="1934"/>
                </a:lnTo>
                <a:lnTo>
                  <a:pt x="1009" y="1924"/>
                </a:lnTo>
                <a:lnTo>
                  <a:pt x="1015" y="1908"/>
                </a:lnTo>
                <a:lnTo>
                  <a:pt x="1021" y="1897"/>
                </a:lnTo>
                <a:lnTo>
                  <a:pt x="1026" y="1887"/>
                </a:lnTo>
                <a:lnTo>
                  <a:pt x="1032" y="1871"/>
                </a:lnTo>
                <a:lnTo>
                  <a:pt x="1043" y="1860"/>
                </a:lnTo>
                <a:lnTo>
                  <a:pt x="1049" y="1844"/>
                </a:lnTo>
                <a:lnTo>
                  <a:pt x="1055" y="1833"/>
                </a:lnTo>
                <a:lnTo>
                  <a:pt x="1060" y="1817"/>
                </a:lnTo>
                <a:lnTo>
                  <a:pt x="1066" y="1801"/>
                </a:lnTo>
                <a:lnTo>
                  <a:pt x="1077" y="1786"/>
                </a:lnTo>
                <a:lnTo>
                  <a:pt x="1083" y="1770"/>
                </a:lnTo>
                <a:lnTo>
                  <a:pt x="1089" y="1754"/>
                </a:lnTo>
                <a:lnTo>
                  <a:pt x="1094" y="1738"/>
                </a:lnTo>
                <a:lnTo>
                  <a:pt x="1100" y="1722"/>
                </a:lnTo>
                <a:lnTo>
                  <a:pt x="1106" y="1706"/>
                </a:lnTo>
                <a:lnTo>
                  <a:pt x="1117" y="1690"/>
                </a:lnTo>
                <a:lnTo>
                  <a:pt x="1123" y="1669"/>
                </a:lnTo>
                <a:lnTo>
                  <a:pt x="1128" y="1653"/>
                </a:lnTo>
                <a:lnTo>
                  <a:pt x="1134" y="1631"/>
                </a:lnTo>
                <a:lnTo>
                  <a:pt x="1140" y="1615"/>
                </a:lnTo>
                <a:lnTo>
                  <a:pt x="1151" y="1594"/>
                </a:lnTo>
                <a:lnTo>
                  <a:pt x="1157" y="1573"/>
                </a:lnTo>
                <a:lnTo>
                  <a:pt x="1162" y="1552"/>
                </a:lnTo>
                <a:lnTo>
                  <a:pt x="1168" y="1536"/>
                </a:lnTo>
                <a:lnTo>
                  <a:pt x="1174" y="1514"/>
                </a:lnTo>
                <a:lnTo>
                  <a:pt x="1185" y="1493"/>
                </a:lnTo>
                <a:lnTo>
                  <a:pt x="1191" y="1472"/>
                </a:lnTo>
                <a:lnTo>
                  <a:pt x="1197" y="1445"/>
                </a:lnTo>
                <a:lnTo>
                  <a:pt x="1202" y="1424"/>
                </a:lnTo>
                <a:lnTo>
                  <a:pt x="1208" y="1403"/>
                </a:lnTo>
                <a:lnTo>
                  <a:pt x="1219" y="1382"/>
                </a:lnTo>
                <a:lnTo>
                  <a:pt x="1225" y="1355"/>
                </a:lnTo>
                <a:lnTo>
                  <a:pt x="1231" y="1334"/>
                </a:lnTo>
                <a:lnTo>
                  <a:pt x="1236" y="1307"/>
                </a:lnTo>
                <a:lnTo>
                  <a:pt x="1242" y="1286"/>
                </a:lnTo>
                <a:lnTo>
                  <a:pt x="1248" y="1259"/>
                </a:lnTo>
                <a:lnTo>
                  <a:pt x="1259" y="1233"/>
                </a:lnTo>
                <a:lnTo>
                  <a:pt x="1265" y="1212"/>
                </a:lnTo>
                <a:lnTo>
                  <a:pt x="1276" y="1158"/>
                </a:lnTo>
                <a:lnTo>
                  <a:pt x="1282" y="1132"/>
                </a:lnTo>
                <a:lnTo>
                  <a:pt x="1299" y="1079"/>
                </a:lnTo>
                <a:lnTo>
                  <a:pt x="1310" y="1026"/>
                </a:lnTo>
                <a:lnTo>
                  <a:pt x="1327" y="972"/>
                </a:lnTo>
                <a:lnTo>
                  <a:pt x="1338" y="919"/>
                </a:lnTo>
                <a:lnTo>
                  <a:pt x="1367" y="813"/>
                </a:lnTo>
                <a:lnTo>
                  <a:pt x="1389" y="707"/>
                </a:lnTo>
                <a:lnTo>
                  <a:pt x="1406" y="653"/>
                </a:lnTo>
                <a:lnTo>
                  <a:pt x="1418" y="606"/>
                </a:lnTo>
                <a:lnTo>
                  <a:pt x="1435" y="553"/>
                </a:lnTo>
                <a:lnTo>
                  <a:pt x="1446" y="505"/>
                </a:lnTo>
                <a:lnTo>
                  <a:pt x="1457" y="452"/>
                </a:lnTo>
                <a:lnTo>
                  <a:pt x="1474" y="409"/>
                </a:lnTo>
                <a:lnTo>
                  <a:pt x="1486" y="361"/>
                </a:lnTo>
                <a:lnTo>
                  <a:pt x="1497" y="319"/>
                </a:lnTo>
                <a:lnTo>
                  <a:pt x="1514" y="276"/>
                </a:lnTo>
                <a:lnTo>
                  <a:pt x="1525" y="239"/>
                </a:lnTo>
                <a:lnTo>
                  <a:pt x="1542" y="202"/>
                </a:lnTo>
                <a:lnTo>
                  <a:pt x="1554" y="170"/>
                </a:lnTo>
                <a:lnTo>
                  <a:pt x="1565" y="138"/>
                </a:lnTo>
                <a:lnTo>
                  <a:pt x="1582" y="106"/>
                </a:lnTo>
                <a:lnTo>
                  <a:pt x="1593" y="85"/>
                </a:lnTo>
                <a:lnTo>
                  <a:pt x="1605" y="58"/>
                </a:lnTo>
                <a:lnTo>
                  <a:pt x="1622" y="42"/>
                </a:lnTo>
                <a:lnTo>
                  <a:pt x="1633" y="26"/>
                </a:lnTo>
                <a:lnTo>
                  <a:pt x="1650" y="16"/>
                </a:lnTo>
                <a:lnTo>
                  <a:pt x="1661" y="5"/>
                </a:lnTo>
                <a:lnTo>
                  <a:pt x="1673" y="0"/>
                </a:lnTo>
                <a:lnTo>
                  <a:pt x="1690" y="0"/>
                </a:lnTo>
                <a:lnTo>
                  <a:pt x="1701" y="0"/>
                </a:lnTo>
                <a:lnTo>
                  <a:pt x="1712" y="5"/>
                </a:lnTo>
                <a:lnTo>
                  <a:pt x="1729" y="16"/>
                </a:lnTo>
                <a:lnTo>
                  <a:pt x="1741" y="26"/>
                </a:lnTo>
                <a:lnTo>
                  <a:pt x="1758" y="42"/>
                </a:lnTo>
                <a:lnTo>
                  <a:pt x="1769" y="58"/>
                </a:lnTo>
                <a:lnTo>
                  <a:pt x="1780" y="85"/>
                </a:lnTo>
                <a:lnTo>
                  <a:pt x="1797" y="106"/>
                </a:lnTo>
                <a:lnTo>
                  <a:pt x="1809" y="138"/>
                </a:lnTo>
                <a:lnTo>
                  <a:pt x="1826" y="170"/>
                </a:lnTo>
                <a:lnTo>
                  <a:pt x="1837" y="202"/>
                </a:lnTo>
                <a:lnTo>
                  <a:pt x="1848" y="239"/>
                </a:lnTo>
                <a:lnTo>
                  <a:pt x="1865" y="276"/>
                </a:lnTo>
                <a:lnTo>
                  <a:pt x="1877" y="319"/>
                </a:lnTo>
                <a:lnTo>
                  <a:pt x="1888" y="361"/>
                </a:lnTo>
                <a:lnTo>
                  <a:pt x="1905" y="409"/>
                </a:lnTo>
                <a:lnTo>
                  <a:pt x="1916" y="452"/>
                </a:lnTo>
                <a:lnTo>
                  <a:pt x="1945" y="553"/>
                </a:lnTo>
                <a:lnTo>
                  <a:pt x="1956" y="606"/>
                </a:lnTo>
                <a:lnTo>
                  <a:pt x="1984" y="707"/>
                </a:lnTo>
                <a:lnTo>
                  <a:pt x="2013" y="813"/>
                </a:lnTo>
                <a:lnTo>
                  <a:pt x="2064" y="1026"/>
                </a:lnTo>
                <a:lnTo>
                  <a:pt x="2092" y="1132"/>
                </a:lnTo>
                <a:lnTo>
                  <a:pt x="2121" y="1233"/>
                </a:lnTo>
                <a:lnTo>
                  <a:pt x="2149" y="1334"/>
                </a:lnTo>
                <a:lnTo>
                  <a:pt x="2160" y="1382"/>
                </a:lnTo>
                <a:lnTo>
                  <a:pt x="2189" y="1472"/>
                </a:lnTo>
                <a:lnTo>
                  <a:pt x="2200" y="1514"/>
                </a:lnTo>
                <a:lnTo>
                  <a:pt x="2228" y="1594"/>
                </a:lnTo>
                <a:lnTo>
                  <a:pt x="2240" y="1631"/>
                </a:lnTo>
                <a:lnTo>
                  <a:pt x="2257" y="1669"/>
                </a:lnTo>
                <a:lnTo>
                  <a:pt x="2268" y="1706"/>
                </a:lnTo>
                <a:lnTo>
                  <a:pt x="2279" y="1738"/>
                </a:lnTo>
                <a:lnTo>
                  <a:pt x="2296" y="1770"/>
                </a:lnTo>
                <a:lnTo>
                  <a:pt x="2308" y="1801"/>
                </a:lnTo>
                <a:lnTo>
                  <a:pt x="2325" y="1833"/>
                </a:lnTo>
                <a:lnTo>
                  <a:pt x="2336" y="1860"/>
                </a:lnTo>
                <a:lnTo>
                  <a:pt x="2347" y="1887"/>
                </a:lnTo>
                <a:lnTo>
                  <a:pt x="2376" y="1934"/>
                </a:lnTo>
                <a:lnTo>
                  <a:pt x="2393" y="1956"/>
                </a:lnTo>
                <a:lnTo>
                  <a:pt x="2415" y="1993"/>
                </a:lnTo>
                <a:lnTo>
                  <a:pt x="2432" y="2014"/>
                </a:lnTo>
                <a:lnTo>
                  <a:pt x="2455" y="2046"/>
                </a:lnTo>
                <a:lnTo>
                  <a:pt x="2483" y="2073"/>
                </a:lnTo>
                <a:lnTo>
                  <a:pt x="2512" y="2099"/>
                </a:lnTo>
                <a:lnTo>
                  <a:pt x="2540" y="2115"/>
                </a:lnTo>
                <a:lnTo>
                  <a:pt x="2563" y="2136"/>
                </a:lnTo>
                <a:lnTo>
                  <a:pt x="2591" y="2147"/>
                </a:lnTo>
                <a:lnTo>
                  <a:pt x="2619" y="2158"/>
                </a:lnTo>
                <a:lnTo>
                  <a:pt x="2648" y="2168"/>
                </a:lnTo>
                <a:lnTo>
                  <a:pt x="2670" y="2179"/>
                </a:lnTo>
                <a:lnTo>
                  <a:pt x="2699" y="2184"/>
                </a:lnTo>
                <a:lnTo>
                  <a:pt x="2755" y="2195"/>
                </a:lnTo>
                <a:lnTo>
                  <a:pt x="2784" y="2200"/>
                </a:lnTo>
                <a:lnTo>
                  <a:pt x="2835" y="2200"/>
                </a:lnTo>
                <a:lnTo>
                  <a:pt x="2891" y="2205"/>
                </a:lnTo>
                <a:lnTo>
                  <a:pt x="2942" y="2205"/>
                </a:lnTo>
                <a:lnTo>
                  <a:pt x="2999" y="2205"/>
                </a:lnTo>
                <a:lnTo>
                  <a:pt x="3050" y="2211"/>
                </a:lnTo>
                <a:lnTo>
                  <a:pt x="3107" y="2211"/>
                </a:lnTo>
                <a:lnTo>
                  <a:pt x="3158" y="2211"/>
                </a:lnTo>
                <a:lnTo>
                  <a:pt x="3215" y="2211"/>
                </a:lnTo>
                <a:lnTo>
                  <a:pt x="3322" y="2211"/>
                </a:lnTo>
                <a:lnTo>
                  <a:pt x="3373" y="2211"/>
                </a:lnTo>
              </a:path>
            </a:pathLst>
          </a:custGeom>
          <a:noFill/>
          <a:ln w="0">
            <a:solidFill>
              <a:srgbClr val="13007C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77" name="Text Box 4"/>
          <p:cNvSpPr txBox="1">
            <a:spLocks noChangeArrowheads="1"/>
          </p:cNvSpPr>
          <p:nvPr/>
        </p:nvSpPr>
        <p:spPr bwMode="auto">
          <a:xfrm>
            <a:off x="5160962" y="6019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56378" name="Text Box 5"/>
          <p:cNvSpPr txBox="1">
            <a:spLocks noChangeArrowheads="1"/>
          </p:cNvSpPr>
          <p:nvPr/>
        </p:nvSpPr>
        <p:spPr bwMode="auto">
          <a:xfrm rot="-5400000">
            <a:off x="862012" y="3649663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probability</a:t>
            </a:r>
          </a:p>
        </p:txBody>
      </p:sp>
      <p:sp>
        <p:nvSpPr>
          <p:cNvPr id="56379" name="Text Box 7"/>
          <p:cNvSpPr txBox="1">
            <a:spLocks noChangeArrowheads="1"/>
          </p:cNvSpPr>
          <p:nvPr/>
        </p:nvSpPr>
        <p:spPr bwMode="auto">
          <a:xfrm>
            <a:off x="2798762" y="3313113"/>
            <a:ext cx="1857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normal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distribution</a:t>
            </a:r>
          </a:p>
        </p:txBody>
      </p:sp>
      <p:sp>
        <p:nvSpPr>
          <p:cNvPr id="56380" name="Text Box 9"/>
          <p:cNvSpPr txBox="1">
            <a:spLocks noChangeArrowheads="1"/>
          </p:cNvSpPr>
          <p:nvPr/>
        </p:nvSpPr>
        <p:spPr bwMode="auto">
          <a:xfrm>
            <a:off x="5238750" y="5607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56381" name="Text Box 10"/>
          <p:cNvSpPr txBox="1">
            <a:spLocks noChangeArrowheads="1"/>
          </p:cNvSpPr>
          <p:nvPr/>
        </p:nvSpPr>
        <p:spPr bwMode="auto">
          <a:xfrm>
            <a:off x="5737225" y="5607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6382" name="Text Box 11"/>
          <p:cNvSpPr txBox="1">
            <a:spLocks noChangeArrowheads="1"/>
          </p:cNvSpPr>
          <p:nvPr/>
        </p:nvSpPr>
        <p:spPr bwMode="auto">
          <a:xfrm>
            <a:off x="6235700" y="5607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56383" name="Text Box 12"/>
          <p:cNvSpPr txBox="1">
            <a:spLocks noChangeArrowheads="1"/>
          </p:cNvSpPr>
          <p:nvPr/>
        </p:nvSpPr>
        <p:spPr bwMode="auto">
          <a:xfrm>
            <a:off x="6734175" y="5607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56384" name="Text Box 13"/>
          <p:cNvSpPr txBox="1">
            <a:spLocks noChangeArrowheads="1"/>
          </p:cNvSpPr>
          <p:nvPr/>
        </p:nvSpPr>
        <p:spPr bwMode="auto">
          <a:xfrm>
            <a:off x="7232650" y="5607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6386" name="Text Box 15"/>
          <p:cNvSpPr txBox="1">
            <a:spLocks noChangeArrowheads="1"/>
          </p:cNvSpPr>
          <p:nvPr/>
        </p:nvSpPr>
        <p:spPr bwMode="auto">
          <a:xfrm>
            <a:off x="4672012" y="56070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-1</a:t>
            </a:r>
          </a:p>
        </p:txBody>
      </p:sp>
      <p:sp>
        <p:nvSpPr>
          <p:cNvPr id="56387" name="Text Box 16"/>
          <p:cNvSpPr txBox="1">
            <a:spLocks noChangeArrowheads="1"/>
          </p:cNvSpPr>
          <p:nvPr/>
        </p:nvSpPr>
        <p:spPr bwMode="auto">
          <a:xfrm>
            <a:off x="4105275" y="56070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-2</a:t>
            </a:r>
          </a:p>
        </p:txBody>
      </p:sp>
      <p:sp>
        <p:nvSpPr>
          <p:cNvPr id="56388" name="Text Box 17"/>
          <p:cNvSpPr txBox="1">
            <a:spLocks noChangeArrowheads="1"/>
          </p:cNvSpPr>
          <p:nvPr/>
        </p:nvSpPr>
        <p:spPr bwMode="auto">
          <a:xfrm>
            <a:off x="3538537" y="56070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-3</a:t>
            </a:r>
          </a:p>
        </p:txBody>
      </p:sp>
      <p:sp>
        <p:nvSpPr>
          <p:cNvPr id="56389" name="Text Box 18"/>
          <p:cNvSpPr txBox="1">
            <a:spLocks noChangeArrowheads="1"/>
          </p:cNvSpPr>
          <p:nvPr/>
        </p:nvSpPr>
        <p:spPr bwMode="auto">
          <a:xfrm>
            <a:off x="2971800" y="56070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-4</a:t>
            </a:r>
          </a:p>
        </p:txBody>
      </p:sp>
      <p:sp>
        <p:nvSpPr>
          <p:cNvPr id="56390" name="Text Box 19"/>
          <p:cNvSpPr txBox="1">
            <a:spLocks noChangeArrowheads="1"/>
          </p:cNvSpPr>
          <p:nvPr/>
        </p:nvSpPr>
        <p:spPr bwMode="auto">
          <a:xfrm>
            <a:off x="2406650" y="56070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-5</a:t>
            </a:r>
          </a:p>
        </p:txBody>
      </p:sp>
      <p:sp>
        <p:nvSpPr>
          <p:cNvPr id="56391" name="Text Box 20"/>
          <p:cNvSpPr txBox="1">
            <a:spLocks noChangeArrowheads="1"/>
          </p:cNvSpPr>
          <p:nvPr/>
        </p:nvSpPr>
        <p:spPr bwMode="auto">
          <a:xfrm>
            <a:off x="2014537" y="497205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0.05</a:t>
            </a:r>
          </a:p>
        </p:txBody>
      </p:sp>
      <p:sp>
        <p:nvSpPr>
          <p:cNvPr id="56392" name="Text Box 21"/>
          <p:cNvSpPr txBox="1">
            <a:spLocks noChangeArrowheads="1"/>
          </p:cNvSpPr>
          <p:nvPr/>
        </p:nvSpPr>
        <p:spPr bwMode="auto">
          <a:xfrm>
            <a:off x="2014537" y="45339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0.10</a:t>
            </a:r>
          </a:p>
        </p:txBody>
      </p:sp>
      <p:sp>
        <p:nvSpPr>
          <p:cNvPr id="56393" name="Text Box 22"/>
          <p:cNvSpPr txBox="1">
            <a:spLocks noChangeArrowheads="1"/>
          </p:cNvSpPr>
          <p:nvPr/>
        </p:nvSpPr>
        <p:spPr bwMode="auto">
          <a:xfrm>
            <a:off x="2014537" y="409575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0.15</a:t>
            </a:r>
          </a:p>
        </p:txBody>
      </p:sp>
      <p:sp>
        <p:nvSpPr>
          <p:cNvPr id="56394" name="Text Box 23"/>
          <p:cNvSpPr txBox="1">
            <a:spLocks noChangeArrowheads="1"/>
          </p:cNvSpPr>
          <p:nvPr/>
        </p:nvSpPr>
        <p:spPr bwMode="auto">
          <a:xfrm>
            <a:off x="2014537" y="36576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0.20</a:t>
            </a:r>
          </a:p>
        </p:txBody>
      </p:sp>
      <p:sp>
        <p:nvSpPr>
          <p:cNvPr id="56395" name="Text Box 24"/>
          <p:cNvSpPr txBox="1">
            <a:spLocks noChangeArrowheads="1"/>
          </p:cNvSpPr>
          <p:nvPr/>
        </p:nvSpPr>
        <p:spPr bwMode="auto">
          <a:xfrm>
            <a:off x="2014537" y="321945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0.25</a:t>
            </a:r>
          </a:p>
        </p:txBody>
      </p:sp>
      <p:sp>
        <p:nvSpPr>
          <p:cNvPr id="56396" name="Text Box 25"/>
          <p:cNvSpPr txBox="1">
            <a:spLocks noChangeArrowheads="1"/>
          </p:cNvSpPr>
          <p:nvPr/>
        </p:nvSpPr>
        <p:spPr bwMode="auto">
          <a:xfrm>
            <a:off x="2014537" y="27813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0.30</a:t>
            </a:r>
          </a:p>
        </p:txBody>
      </p:sp>
      <p:sp>
        <p:nvSpPr>
          <p:cNvPr id="56397" name="Text Box 26"/>
          <p:cNvSpPr txBox="1">
            <a:spLocks noChangeArrowheads="1"/>
          </p:cNvSpPr>
          <p:nvPr/>
        </p:nvSpPr>
        <p:spPr bwMode="auto">
          <a:xfrm>
            <a:off x="2014537" y="234315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0.35</a:t>
            </a:r>
          </a:p>
        </p:txBody>
      </p:sp>
      <p:sp>
        <p:nvSpPr>
          <p:cNvPr id="56398" name="Text Box 27"/>
          <p:cNvSpPr txBox="1">
            <a:spLocks noChangeArrowheads="1"/>
          </p:cNvSpPr>
          <p:nvPr/>
        </p:nvSpPr>
        <p:spPr bwMode="auto">
          <a:xfrm>
            <a:off x="2014537" y="19050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0.40</a:t>
            </a:r>
          </a:p>
        </p:txBody>
      </p:sp>
      <p:sp>
        <p:nvSpPr>
          <p:cNvPr id="56399" name="Text Box 29"/>
          <p:cNvSpPr txBox="1">
            <a:spLocks noChangeArrowheads="1"/>
          </p:cNvSpPr>
          <p:nvPr/>
        </p:nvSpPr>
        <p:spPr bwMode="auto">
          <a:xfrm>
            <a:off x="2297112" y="5410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3657600" y="381000"/>
            <a:ext cx="3089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Gill Sans MT"/>
                <a:cs typeface="Gill Sans MT"/>
              </a:rPr>
              <a:t>Normal distribution</a:t>
            </a:r>
            <a:endParaRPr lang="en-US" altLang="en-US" sz="28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8" r="8272" b="38598"/>
          <a:stretch/>
        </p:blipFill>
        <p:spPr bwMode="auto">
          <a:xfrm>
            <a:off x="1497745" y="1447860"/>
            <a:ext cx="7112855" cy="533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7467600" cy="1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Gill Sans MT"/>
                <a:cs typeface="Gill Sans MT"/>
              </a:rPr>
              <a:t>Normal distribution (solid line) compared to extreme value distribution (dashed line): note EVD skewing to the right</a:t>
            </a:r>
            <a:endParaRPr lang="en-US" altLang="en-US" sz="28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027"/>
          <p:cNvSpPr txBox="1">
            <a:spLocks noChangeArrowheads="1"/>
          </p:cNvSpPr>
          <p:nvPr/>
        </p:nvSpPr>
        <p:spPr bwMode="auto">
          <a:xfrm>
            <a:off x="1371600" y="1676400"/>
            <a:ext cx="70972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The expect value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E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is the number of alignments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with scores greater than or equal to score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S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that are expected to occur by chance in a 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database search.</a:t>
            </a:r>
          </a:p>
          <a:p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An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E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value is related to a probability value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p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.</a:t>
            </a:r>
          </a:p>
          <a:p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The key equation describing an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E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value is: </a:t>
            </a:r>
          </a:p>
          <a:p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E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= </a:t>
            </a:r>
            <a:r>
              <a:rPr lang="en-US" altLang="en-US" sz="2800" i="1" dirty="0" err="1">
                <a:solidFill>
                  <a:srgbClr val="000000"/>
                </a:solidFill>
                <a:latin typeface="Gill Sans MT"/>
                <a:cs typeface="Gill Sans MT"/>
              </a:rPr>
              <a:t>Kmn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e</a:t>
            </a:r>
            <a:r>
              <a:rPr lang="en-US" altLang="en-US" sz="2800" baseline="30000" dirty="0">
                <a:solidFill>
                  <a:srgbClr val="000000"/>
                </a:solidFill>
                <a:latin typeface="Gill Sans MT"/>
                <a:cs typeface="Gill Sans MT"/>
              </a:rPr>
              <a:t>-</a:t>
            </a:r>
            <a:r>
              <a:rPr lang="en-US" altLang="en-US" sz="2800" baseline="30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altLang="en-US" sz="2800" i="1" baseline="30000" dirty="0" err="1">
                <a:solidFill>
                  <a:srgbClr val="000000"/>
                </a:solidFill>
                <a:latin typeface="Gill Sans MT"/>
                <a:cs typeface="Gill Sans MT"/>
              </a:rPr>
              <a:t>S</a:t>
            </a:r>
            <a:endParaRPr lang="en-US" altLang="en-US" sz="2800" i="1" baseline="300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58372" name="Text Box 1029"/>
          <p:cNvSpPr txBox="1">
            <a:spLocks noChangeArrowheads="1"/>
          </p:cNvSpPr>
          <p:nvPr/>
        </p:nvSpPr>
        <p:spPr bwMode="auto">
          <a:xfrm>
            <a:off x="1447800" y="381000"/>
            <a:ext cx="7062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  <a:latin typeface="Gill Sans MT"/>
                <a:cs typeface="Gill Sans MT"/>
              </a:rPr>
              <a:t>How to interpret a BLAST search: expect value</a:t>
            </a:r>
          </a:p>
        </p:txBody>
      </p:sp>
      <p:sp>
        <p:nvSpPr>
          <p:cNvPr id="58373" name="Line 1030"/>
          <p:cNvSpPr>
            <a:spLocks noChangeShapeType="1"/>
          </p:cNvSpPr>
          <p:nvPr/>
        </p:nvSpPr>
        <p:spPr bwMode="auto">
          <a:xfrm>
            <a:off x="1371600" y="1143000"/>
            <a:ext cx="7391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7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19200" y="1295400"/>
            <a:ext cx="6479777" cy="52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This equation is derived from a description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of the extreme value distribution</a:t>
            </a:r>
          </a:p>
          <a:p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S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= the score</a:t>
            </a:r>
          </a:p>
          <a:p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E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= the expect value = the number of high-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scoring segment pairs (HSPs) expected 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to occur with a score of at least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S</a:t>
            </a:r>
          </a:p>
          <a:p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m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,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n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= the length of two sequences</a:t>
            </a:r>
          </a:p>
          <a:p>
            <a:endParaRPr lang="en-US" altLang="en-US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, </a:t>
            </a:r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K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= </a:t>
            </a:r>
            <a:r>
              <a:rPr lang="en-US" altLang="en-US" sz="2800" dirty="0" err="1">
                <a:solidFill>
                  <a:srgbClr val="000000"/>
                </a:solidFill>
                <a:latin typeface="Gill Sans MT"/>
                <a:cs typeface="Gill Sans MT"/>
              </a:rPr>
              <a:t>Karlin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Gill Sans MT"/>
                <a:cs typeface="Gill Sans MT"/>
              </a:rPr>
              <a:t>Altschul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statistics</a:t>
            </a:r>
            <a:endParaRPr lang="en-US" altLang="en-US" sz="2800" baseline="300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276600" y="304800"/>
            <a:ext cx="2045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000000"/>
                </a:solidFill>
                <a:latin typeface="Gill Sans MT"/>
                <a:cs typeface="Gill Sans MT"/>
              </a:rPr>
              <a:t>E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= </a:t>
            </a:r>
            <a:r>
              <a:rPr lang="en-US" altLang="en-US" sz="2800" i="1" dirty="0" err="1">
                <a:solidFill>
                  <a:srgbClr val="000000"/>
                </a:solidFill>
                <a:latin typeface="Gill Sans MT"/>
                <a:cs typeface="Gill Sans MT"/>
              </a:rPr>
              <a:t>Kmn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 e</a:t>
            </a:r>
            <a:r>
              <a:rPr lang="en-US" altLang="en-US" sz="2800" baseline="30000" dirty="0">
                <a:solidFill>
                  <a:srgbClr val="000000"/>
                </a:solidFill>
                <a:latin typeface="Gill Sans MT"/>
                <a:cs typeface="Gill Sans MT"/>
              </a:rPr>
              <a:t>-</a:t>
            </a:r>
            <a:r>
              <a:rPr lang="en-US" altLang="en-US" sz="2800" baseline="30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altLang="en-US" sz="2800" i="1" baseline="30000" dirty="0" err="1">
                <a:solidFill>
                  <a:srgbClr val="000000"/>
                </a:solidFill>
                <a:latin typeface="Gill Sans MT"/>
                <a:cs typeface="Gill Sans MT"/>
              </a:rPr>
              <a:t>S</a:t>
            </a:r>
            <a:endParaRPr lang="en-US" altLang="en-US" sz="2000" i="1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2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188"/>
          <a:stretch/>
        </p:blipFill>
        <p:spPr bwMode="auto">
          <a:xfrm>
            <a:off x="2971800" y="581583"/>
            <a:ext cx="6096000" cy="61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76200"/>
            <a:ext cx="861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BLASTP search at NCBI: overview of web-based search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828800"/>
            <a:ext cx="2895600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query: FASTA format or accession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348335"/>
            <a:ext cx="12954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database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262735"/>
            <a:ext cx="19812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 </a:t>
            </a:r>
            <a:r>
              <a:rPr lang="en-US" sz="2400" dirty="0" err="1" smtClean="0"/>
              <a:t>Entrez</a:t>
            </a:r>
            <a:r>
              <a:rPr lang="en-US" sz="2400" dirty="0" smtClean="0"/>
              <a:t> query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876801"/>
            <a:ext cx="15240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algorithm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6324600"/>
            <a:ext cx="16764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168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6" r="4324" b="46362"/>
          <a:stretch/>
        </p:blipFill>
        <p:spPr bwMode="auto">
          <a:xfrm>
            <a:off x="1066800" y="914400"/>
            <a:ext cx="80023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76200"/>
            <a:ext cx="8001000" cy="415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“Find-a-gene project” to practice BLAST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219200"/>
            <a:ext cx="1295400" cy="323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dirty="0" smtClean="0"/>
              <a:t>TBLASTN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514600"/>
            <a:ext cx="1752600" cy="5386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dirty="0" smtClean="0"/>
              <a:t>Inspect the output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83936" y="3728237"/>
            <a:ext cx="1371600" cy="7540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dirty="0" smtClean="0"/>
              <a:t>BLASTX nr</a:t>
            </a:r>
          </a:p>
          <a:p>
            <a:pPr algn="ctr">
              <a:lnSpc>
                <a:spcPct val="70000"/>
              </a:lnSpc>
            </a:pPr>
            <a:r>
              <a:rPr lang="en-US" sz="2000" dirty="0" smtClean="0"/>
              <a:t>or</a:t>
            </a:r>
          </a:p>
          <a:p>
            <a:pPr algn="ctr">
              <a:lnSpc>
                <a:spcPct val="70000"/>
              </a:lnSpc>
            </a:pPr>
            <a:r>
              <a:rPr lang="en-US" sz="2000" dirty="0" smtClean="0"/>
              <a:t>BLASTP nr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219200"/>
            <a:ext cx="2667000" cy="5386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dirty="0" smtClean="0"/>
              <a:t>Start with the sequence of a known protein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084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621"/>
          <a:stretch/>
        </p:blipFill>
        <p:spPr bwMode="auto">
          <a:xfrm>
            <a:off x="533400" y="533400"/>
            <a:ext cx="605208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" y="5905642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B&amp;FG 3e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Fig. 4-24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158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6200"/>
            <a:ext cx="8001000" cy="415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“Find-a-gene project” example: novel globin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572000"/>
            <a:ext cx="3276600" cy="166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dirty="0" smtClean="0"/>
              <a:t>Confirmation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Query: nematode EST</a:t>
            </a:r>
            <a:br>
              <a:rPr lang="en-US" sz="2400" dirty="0" smtClean="0"/>
            </a:br>
            <a:r>
              <a:rPr lang="en-US" sz="2400" dirty="0" smtClean="0"/>
              <a:t>Program: BLASTX</a:t>
            </a:r>
            <a:br>
              <a:rPr lang="en-US" sz="2400" dirty="0" smtClean="0"/>
            </a:br>
            <a:r>
              <a:rPr lang="en-US" sz="2400" dirty="0" smtClean="0"/>
              <a:t>Best match: a globin, but </a:t>
            </a:r>
            <a:r>
              <a:rPr lang="en-US" sz="2400" i="1" u="sng" dirty="0" smtClean="0"/>
              <a:t>not</a:t>
            </a:r>
            <a:r>
              <a:rPr lang="en-US" sz="2400" i="1" dirty="0" smtClean="0"/>
              <a:t> </a:t>
            </a:r>
            <a:r>
              <a:rPr lang="en-US" sz="2400" dirty="0" smtClean="0"/>
              <a:t>a previously annotated globin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40096" y="1447800"/>
            <a:ext cx="2667000" cy="14034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dirty="0" smtClean="0"/>
              <a:t>Query: NP_000509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Program: TBLASTN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Database: EST </a:t>
            </a:r>
            <a:br>
              <a:rPr lang="en-US" sz="2400" dirty="0" smtClean="0"/>
            </a:br>
            <a:r>
              <a:rPr lang="en-US" sz="2400" dirty="0" smtClean="0"/>
              <a:t>(nematodes)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Match: novel globin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895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"/>
            <a:ext cx="8001000" cy="415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“Find-a-gene project”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703958"/>
            <a:ext cx="7848600" cy="5262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find-a-gene project is meant to be a very focused, specific project to help you understand how to use various BLAST tools (e.g. TBLASTN, BLASTX, BLASTP) and various databases.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 can start with (almost) any protein, from the organism of your choice, and discover a “novel” gene in another organism that is homologous but has never been annotated before as related to your query. Therefore you are discovering a new gene.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 can take your new gene/protein, name it, then search it against databases to confirm it has not been described before.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 can further perform multiple sequence alignment and predict its protein structure and its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800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" t="22461" r="34663" b="16015"/>
          <a:stretch>
            <a:fillRect/>
          </a:stretch>
        </p:blipFill>
        <p:spPr bwMode="auto">
          <a:xfrm>
            <a:off x="928630" y="1071546"/>
            <a:ext cx="82153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71802" y="4286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/>
              <a:t>Entrez</a:t>
            </a:r>
            <a:r>
              <a:rPr lang="en-IN" b="1" dirty="0" smtClean="0"/>
              <a:t> Query</a:t>
            </a:r>
            <a:endParaRPr lang="en-IN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232" t="20703" r="34627" b="44140"/>
          <a:stretch>
            <a:fillRect/>
          </a:stretch>
        </p:blipFill>
        <p:spPr bwMode="auto">
          <a:xfrm>
            <a:off x="928630" y="571480"/>
            <a:ext cx="82153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45" t="28320" r="35212" b="50195"/>
          <a:stretch>
            <a:fillRect/>
          </a:stretch>
        </p:blipFill>
        <p:spPr bwMode="auto">
          <a:xfrm>
            <a:off x="1000100" y="3429000"/>
            <a:ext cx="80724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55279" y="685800"/>
            <a:ext cx="46010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BLAST Searching steps</a:t>
            </a:r>
          </a:p>
          <a:p>
            <a:pPr algn="ctr"/>
            <a:endParaRPr lang="en-US" altLang="en-US" sz="2800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1: Choose your sequence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95400" y="27432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Gill Sans MT"/>
                <a:cs typeface="Gill Sans MT"/>
              </a:rPr>
              <a:t>Sequence can be input in FASTA format or as accession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3388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14"/>
          <a:stretch/>
        </p:blipFill>
        <p:spPr bwMode="auto">
          <a:xfrm>
            <a:off x="1752600" y="620714"/>
            <a:ext cx="7083425" cy="608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76200"/>
            <a:ext cx="7696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BLAST step 2: choose program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80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33600" y="381000"/>
            <a:ext cx="538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  <a:latin typeface="Gill Sans MT"/>
                <a:cs typeface="Gill Sans MT"/>
              </a:rPr>
              <a:t>Step 2. Choose 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cs typeface="Gill Sans MT"/>
              </a:rPr>
              <a:t>the BLAST program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0" y="1371600"/>
            <a:ext cx="7391400" cy="52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800" u="sng" dirty="0">
                <a:solidFill>
                  <a:srgbClr val="3333CC"/>
                </a:solidFill>
                <a:latin typeface="Arial" charset="0"/>
              </a:rPr>
              <a:t>Program</a:t>
            </a: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</a:t>
            </a:r>
            <a:r>
              <a:rPr lang="en-US" altLang="en-US" sz="2800" u="sng" dirty="0">
                <a:solidFill>
                  <a:srgbClr val="3333CC"/>
                </a:solidFill>
                <a:latin typeface="Arial" charset="0"/>
              </a:rPr>
              <a:t>Input</a:t>
            </a: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		</a:t>
            </a:r>
            <a:r>
              <a:rPr lang="en-US" altLang="en-US" sz="2800" dirty="0" smtClean="0">
                <a:solidFill>
                  <a:srgbClr val="3333CC"/>
                </a:solidFill>
                <a:latin typeface="Arial" charset="0"/>
              </a:rPr>
              <a:t>	</a:t>
            </a:r>
            <a:r>
              <a:rPr lang="en-US" altLang="en-US" sz="2800" u="sng" dirty="0" smtClean="0">
                <a:solidFill>
                  <a:srgbClr val="3333CC"/>
                </a:solidFill>
                <a:latin typeface="Arial" charset="0"/>
              </a:rPr>
              <a:t>Database</a:t>
            </a:r>
            <a:endParaRPr lang="en-US" altLang="en-US" sz="2800" u="sng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			    </a:t>
            </a:r>
            <a:r>
              <a:rPr lang="en-US" altLang="en-US" sz="2800" dirty="0">
                <a:solidFill>
                  <a:srgbClr val="CC3300"/>
                </a:solidFill>
                <a:latin typeface="Arial" charset="0"/>
              </a:rPr>
              <a:t>1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blastn</a:t>
            </a: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DNA				</a:t>
            </a: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DNA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			    </a:t>
            </a:r>
            <a:r>
              <a:rPr lang="en-US" altLang="en-US" sz="2800" dirty="0">
                <a:solidFill>
                  <a:srgbClr val="CC3300"/>
                </a:solidFill>
                <a:latin typeface="Arial" charset="0"/>
              </a:rPr>
              <a:t>1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blastp</a:t>
            </a: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protein			</a:t>
            </a: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protein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			    </a:t>
            </a:r>
            <a:r>
              <a:rPr lang="en-US" altLang="en-US" sz="2800" dirty="0">
                <a:solidFill>
                  <a:srgbClr val="CC3300"/>
                </a:solidFill>
                <a:latin typeface="Arial" charset="0"/>
              </a:rPr>
              <a:t>6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blastx</a:t>
            </a: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DNA				protein</a:t>
            </a:r>
          </a:p>
          <a:p>
            <a:pPr>
              <a:lnSpc>
                <a:spcPct val="110000"/>
              </a:lnSpc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			    </a:t>
            </a:r>
            <a:r>
              <a:rPr lang="en-US" altLang="en-US" sz="2800" dirty="0">
                <a:solidFill>
                  <a:srgbClr val="CC3300"/>
                </a:solidFill>
                <a:latin typeface="Arial" charset="0"/>
              </a:rPr>
              <a:t>6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tblastn</a:t>
            </a: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protein			  DNA</a:t>
            </a:r>
          </a:p>
          <a:p>
            <a:pPr>
              <a:lnSpc>
                <a:spcPct val="110000"/>
              </a:lnSpc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			    </a:t>
            </a:r>
            <a:r>
              <a:rPr lang="en-US" altLang="en-US" sz="2800" dirty="0">
                <a:solidFill>
                  <a:srgbClr val="CC3300"/>
                </a:solidFill>
                <a:latin typeface="Arial" charset="0"/>
              </a:rPr>
              <a:t>36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tblastx</a:t>
            </a: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	DNA				  </a:t>
            </a:r>
            <a:r>
              <a:rPr lang="en-US" altLang="en-US" sz="2800" dirty="0" err="1">
                <a:solidFill>
                  <a:srgbClr val="3333CC"/>
                </a:solidFill>
                <a:latin typeface="Arial" charset="0"/>
              </a:rPr>
              <a:t>DNA</a:t>
            </a:r>
            <a:endParaRPr lang="en-US" altLang="en-US" sz="28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600200" y="1143000"/>
            <a:ext cx="6858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819400" y="2667000"/>
            <a:ext cx="1600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648200" y="2667000"/>
            <a:ext cx="990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477000" y="2667000"/>
            <a:ext cx="1600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648200" y="2514600"/>
            <a:ext cx="2362200" cy="228600"/>
          </a:xfrm>
          <a:prstGeom prst="rightArrow">
            <a:avLst>
              <a:gd name="adj1" fmla="val 50000"/>
              <a:gd name="adj2" fmla="val 258333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4876800" y="3505200"/>
            <a:ext cx="2133600" cy="2286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4876800" y="4419600"/>
            <a:ext cx="2133600" cy="2286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029200" y="52578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5029200" y="6248400"/>
            <a:ext cx="1752600" cy="228600"/>
          </a:xfrm>
          <a:prstGeom prst="rightArrow">
            <a:avLst>
              <a:gd name="adj1" fmla="val 50000"/>
              <a:gd name="adj2" fmla="val 19166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4419600" y="5943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rot="1697334" flipV="1">
            <a:off x="4495800" y="6019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rot="2257967" flipV="1">
            <a:off x="4533900" y="6096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419600" y="6324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rot="-1697334">
            <a:off x="4495800" y="6248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rot="-2257967">
            <a:off x="4495800" y="6172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381500" y="4114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rot="1697334" flipV="1">
            <a:off x="4457700" y="4191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rot="2257967" flipV="1">
            <a:off x="4495800" y="4267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381500" y="4495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rot="-1697334">
            <a:off x="4457700" y="4419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rot="-2257967">
            <a:off x="4457700" y="4343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6790211" y="5029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rot="-1697334" flipH="1" flipV="1">
            <a:off x="6714011" y="5105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rot="-2257967" flipH="1" flipV="1">
            <a:off x="6752111" y="5181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H="1">
            <a:off x="6790211" y="5410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rot="1697334" flipH="1">
            <a:off x="6714011" y="5334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rot="2257967" flipH="1">
            <a:off x="6714011" y="5257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H="1" flipV="1">
            <a:off x="6934200" y="5867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rot="-1697334" flipH="1" flipV="1">
            <a:off x="6858000" y="59436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rot="-2257967" flipH="1" flipV="1">
            <a:off x="6896100" y="60198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H="1">
            <a:off x="6934200" y="62484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 rot="1697334" flipH="1">
            <a:off x="6858000" y="61722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rot="2257967" flipH="1">
            <a:off x="6858000" y="6096000"/>
            <a:ext cx="304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9680</TotalTime>
  <Words>1487</Words>
  <Application>Microsoft Macintosh PowerPoint</Application>
  <PresentationFormat>On-screen Show (4:3)</PresentationFormat>
  <Paragraphs>285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Kennedy Krieger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pevsner</dc:creator>
  <cp:lastModifiedBy>Calcutta University</cp:lastModifiedBy>
  <cp:revision>58</cp:revision>
  <dcterms:created xsi:type="dcterms:W3CDTF">2014-11-10T15:13:23Z</dcterms:created>
  <dcterms:modified xsi:type="dcterms:W3CDTF">2020-03-22T16:46:06Z</dcterms:modified>
</cp:coreProperties>
</file>