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1_Rahul_Work\JNNURM\Notes%20-%20Miscellenious%20Work%20on%20Ministy's%20request\PPT_JS_UD_SWM_June%202013\Excel%20Sheet_Progress_Charts%20-%2001.07.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1_Rahul_Work\JNNURM\Notes%20-%20Miscellenious%20Work%20on%20Ministy's%20request\PPT_JS_UD_SWM_June%202013\Excel%20Sheet_Progress_Charts%20-%2001.07.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1460573476702646"/>
          <c:y val="0.15088366954658186"/>
          <c:w val="0.5815413597493857"/>
          <c:h val="0.81944480622063365"/>
        </c:manualLayout>
      </c:layout>
      <c:pieChart>
        <c:varyColors val="1"/>
        <c:firstSliceAng val="0"/>
      </c:pie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2"/>
          <c:order val="2"/>
          <c:dLbls>
            <c:dLbl>
              <c:idx val="0"/>
              <c:layout/>
              <c:tx>
                <c:rich>
                  <a:bodyPr/>
                  <a:lstStyle/>
                  <a:p>
                    <a:r>
                      <a:rPr lang="en-US" dirty="0"/>
                      <a:t>Drainage / Storm Water Drains
10.69%</a:t>
                    </a:r>
                  </a:p>
                </c:rich>
              </c:tx>
              <c:showCatName val="1"/>
              <c:showPercent val="1"/>
            </c:dLbl>
            <c:dLbl>
              <c:idx val="1"/>
              <c:layout/>
              <c:tx>
                <c:rich>
                  <a:bodyPr/>
                  <a:lstStyle/>
                  <a:p>
                    <a:r>
                      <a:rPr lang="en-US" dirty="0"/>
                      <a:t>Roads / Flyovers / RoB
10.21%</a:t>
                    </a:r>
                  </a:p>
                </c:rich>
              </c:tx>
              <c:showCatName val="1"/>
              <c:showPercent val="1"/>
            </c:dLbl>
            <c:dLbl>
              <c:idx val="2"/>
              <c:layout/>
              <c:tx>
                <c:rich>
                  <a:bodyPr/>
                  <a:lstStyle/>
                  <a:p>
                    <a:r>
                      <a:rPr lang="en-US" dirty="0"/>
                      <a:t>Water Supply
33.32%</a:t>
                    </a:r>
                  </a:p>
                </c:rich>
              </c:tx>
              <c:showCatName val="1"/>
              <c:showPercent val="1"/>
            </c:dLbl>
            <c:dLbl>
              <c:idx val="3"/>
              <c:layout/>
              <c:tx>
                <c:rich>
                  <a:bodyPr/>
                  <a:lstStyle/>
                  <a:p>
                    <a:r>
                      <a:rPr lang="en-US" dirty="0"/>
                      <a:t>Urban Renewal
0.59%</a:t>
                    </a:r>
                  </a:p>
                </c:rich>
              </c:tx>
              <c:showCatName val="1"/>
              <c:showPercent val="1"/>
            </c:dLbl>
            <c:dLbl>
              <c:idx val="4"/>
              <c:layout/>
              <c:tx>
                <c:rich>
                  <a:bodyPr/>
                  <a:lstStyle/>
                  <a:p>
                    <a:r>
                      <a:rPr lang="en-US" dirty="0"/>
                      <a:t>Sewerage
22.21%</a:t>
                    </a:r>
                  </a:p>
                </c:rich>
              </c:tx>
              <c:showCatName val="1"/>
              <c:showPercent val="1"/>
            </c:dLbl>
            <c:dLbl>
              <c:idx val="5"/>
              <c:layout/>
              <c:tx>
                <c:rich>
                  <a:bodyPr/>
                  <a:lstStyle/>
                  <a:p>
                    <a:r>
                      <a:rPr lang="en-US" dirty="0"/>
                      <a:t>Other Urban Transport
1.14%</a:t>
                    </a:r>
                  </a:p>
                </c:rich>
              </c:tx>
              <c:showCatName val="1"/>
              <c:showPercent val="1"/>
            </c:dLbl>
            <c:dLbl>
              <c:idx val="6"/>
              <c:layout/>
              <c:tx>
                <c:rich>
                  <a:bodyPr/>
                  <a:lstStyle/>
                  <a:p>
                    <a:r>
                      <a:rPr lang="en-US" dirty="0"/>
                      <a:t>Mass Rapid Transport System
7.55%</a:t>
                    </a:r>
                  </a:p>
                </c:rich>
              </c:tx>
              <c:showCatName val="1"/>
              <c:showPercent val="1"/>
            </c:dLbl>
            <c:dLbl>
              <c:idx val="7"/>
              <c:layout/>
              <c:tx>
                <c:rich>
                  <a:bodyPr/>
                  <a:lstStyle/>
                  <a:p>
                    <a:r>
                      <a:rPr lang="en-US" dirty="0"/>
                      <a:t>Solid Waste Management
3.05%</a:t>
                    </a:r>
                  </a:p>
                </c:rich>
              </c:tx>
              <c:showCatName val="1"/>
              <c:showPercent val="1"/>
            </c:dLbl>
            <c:dLbl>
              <c:idx val="8"/>
              <c:layout/>
              <c:tx>
                <c:rich>
                  <a:bodyPr/>
                  <a:lstStyle/>
                  <a:p>
                    <a:r>
                      <a:rPr lang="en-US" dirty="0"/>
                      <a:t>Parking lots and spaces on PPP basis
1.04%</a:t>
                    </a:r>
                  </a:p>
                </c:rich>
              </c:tx>
              <c:showCatName val="1"/>
              <c:showPercent val="1"/>
            </c:dLbl>
            <c:dLbl>
              <c:idx val="9"/>
              <c:layout/>
              <c:tx>
                <c:rich>
                  <a:bodyPr/>
                  <a:lstStyle/>
                  <a:p>
                    <a:r>
                      <a:rPr lang="en-US" dirty="0"/>
                      <a:t>Development of Heritage Areas
0.44%</a:t>
                    </a:r>
                  </a:p>
                </c:rich>
              </c:tx>
              <c:showCatName val="1"/>
              <c:showPercent val="1"/>
            </c:dLbl>
            <c:dLbl>
              <c:idx val="10"/>
              <c:layout/>
              <c:tx>
                <c:rich>
                  <a:bodyPr/>
                  <a:lstStyle/>
                  <a:p>
                    <a:r>
                      <a:rPr lang="en-US" dirty="0"/>
                      <a:t>Preservation of water bodies
0.21%</a:t>
                    </a:r>
                  </a:p>
                </c:rich>
              </c:tx>
              <c:showCatName val="1"/>
              <c:showPercent val="1"/>
            </c:dLbl>
            <c:dLbl>
              <c:idx val="11"/>
              <c:layout/>
              <c:tx>
                <c:rich>
                  <a:bodyPr/>
                  <a:lstStyle/>
                  <a:p>
                    <a:r>
                      <a:rPr lang="en-US" dirty="0"/>
                      <a:t>Buses
9.55%</a:t>
                    </a:r>
                  </a:p>
                </c:rich>
              </c:tx>
              <c:showCatName val="1"/>
              <c:showPercent val="1"/>
            </c:dLbl>
            <c:txPr>
              <a:bodyPr/>
              <a:lstStyle/>
              <a:p>
                <a:pPr>
                  <a:defRPr lang="en-IN" sz="1400"/>
                </a:pPr>
                <a:endParaRPr lang="en-US"/>
              </a:p>
            </c:txPr>
            <c:showCatName val="1"/>
            <c:showPercent val="1"/>
          </c:dLbls>
          <c:cat>
            <c:strRef>
              <c:f>Sectorwise_Extract!$B$3:$B$14</c:f>
              <c:strCache>
                <c:ptCount val="12"/>
                <c:pt idx="0">
                  <c:v>Drainage / Storm Water Drains</c:v>
                </c:pt>
                <c:pt idx="1">
                  <c:v>Roads / Flyovers / RoB</c:v>
                </c:pt>
                <c:pt idx="2">
                  <c:v>Water Supply</c:v>
                </c:pt>
                <c:pt idx="3">
                  <c:v>Urban Renewal</c:v>
                </c:pt>
                <c:pt idx="4">
                  <c:v>Sewerage</c:v>
                </c:pt>
                <c:pt idx="5">
                  <c:v>Other Urban Transport</c:v>
                </c:pt>
                <c:pt idx="6">
                  <c:v>Mass Rapid Transport System</c:v>
                </c:pt>
                <c:pt idx="7">
                  <c:v>Solid Waste Management</c:v>
                </c:pt>
                <c:pt idx="8">
                  <c:v>Parking lots and spaces on PPP basis</c:v>
                </c:pt>
                <c:pt idx="9">
                  <c:v>Development of Heritage Areas</c:v>
                </c:pt>
                <c:pt idx="10">
                  <c:v>Preservation of water bodies</c:v>
                </c:pt>
                <c:pt idx="11">
                  <c:v>Buses</c:v>
                </c:pt>
              </c:strCache>
            </c:strRef>
          </c:cat>
          <c:val>
            <c:numRef>
              <c:f>Sectorwise_Extract!$E$3:$E$14</c:f>
              <c:numCache>
                <c:formatCode>0.00</c:formatCode>
                <c:ptCount val="12"/>
                <c:pt idx="0">
                  <c:v>348076.908</c:v>
                </c:pt>
                <c:pt idx="1">
                  <c:v>332365.1930000002</c:v>
                </c:pt>
                <c:pt idx="2">
                  <c:v>1084768.9704999998</c:v>
                </c:pt>
                <c:pt idx="3">
                  <c:v>19249.116499999996</c:v>
                </c:pt>
                <c:pt idx="4">
                  <c:v>723224.48249999958</c:v>
                </c:pt>
                <c:pt idx="5">
                  <c:v>37158.513000000006</c:v>
                </c:pt>
                <c:pt idx="6">
                  <c:v>245812.255</c:v>
                </c:pt>
                <c:pt idx="7">
                  <c:v>99270.7</c:v>
                </c:pt>
                <c:pt idx="8">
                  <c:v>33728.187000000005</c:v>
                </c:pt>
                <c:pt idx="9">
                  <c:v>14412.020000000002</c:v>
                </c:pt>
                <c:pt idx="10">
                  <c:v>6861.2180000000008</c:v>
                </c:pt>
                <c:pt idx="11">
                  <c:v>310843</c:v>
                </c:pt>
              </c:numCache>
            </c:numRef>
          </c:val>
        </c:ser>
        <c:ser>
          <c:idx val="1"/>
          <c:order val="1"/>
          <c:dLbls>
            <c:showCatName val="1"/>
            <c:showPercent val="1"/>
          </c:dLbls>
          <c:cat>
            <c:strRef>
              <c:f>Sectorwise_Extract!$B$3:$B$14</c:f>
              <c:strCache>
                <c:ptCount val="12"/>
                <c:pt idx="0">
                  <c:v>Drainage / Storm Water Drains</c:v>
                </c:pt>
                <c:pt idx="1">
                  <c:v>Roads / Flyovers / RoB</c:v>
                </c:pt>
                <c:pt idx="2">
                  <c:v>Water Supply</c:v>
                </c:pt>
                <c:pt idx="3">
                  <c:v>Urban Renewal</c:v>
                </c:pt>
                <c:pt idx="4">
                  <c:v>Sewerage</c:v>
                </c:pt>
                <c:pt idx="5">
                  <c:v>Other Urban Transport</c:v>
                </c:pt>
                <c:pt idx="6">
                  <c:v>Mass Rapid Transport System</c:v>
                </c:pt>
                <c:pt idx="7">
                  <c:v>Solid Waste Management</c:v>
                </c:pt>
                <c:pt idx="8">
                  <c:v>Parking lots and spaces on PPP basis</c:v>
                </c:pt>
                <c:pt idx="9">
                  <c:v>Development of Heritage Areas</c:v>
                </c:pt>
                <c:pt idx="10">
                  <c:v>Preservation of water bodies</c:v>
                </c:pt>
                <c:pt idx="11">
                  <c:v>Buses</c:v>
                </c:pt>
              </c:strCache>
            </c:strRef>
          </c:cat>
          <c:val>
            <c:numRef>
              <c:f>Sectorwise_Extract!$D$3:$D$14</c:f>
            </c:numRef>
          </c:val>
        </c:ser>
        <c:ser>
          <c:idx val="0"/>
          <c:order val="0"/>
          <c:dLbls>
            <c:showCatName val="1"/>
            <c:showPercent val="1"/>
          </c:dLbls>
          <c:cat>
            <c:strRef>
              <c:f>Sectorwise_Extract!$B$3:$B$14</c:f>
              <c:strCache>
                <c:ptCount val="12"/>
                <c:pt idx="0">
                  <c:v>Drainage / Storm Water Drains</c:v>
                </c:pt>
                <c:pt idx="1">
                  <c:v>Roads / Flyovers / RoB</c:v>
                </c:pt>
                <c:pt idx="2">
                  <c:v>Water Supply</c:v>
                </c:pt>
                <c:pt idx="3">
                  <c:v>Urban Renewal</c:v>
                </c:pt>
                <c:pt idx="4">
                  <c:v>Sewerage</c:v>
                </c:pt>
                <c:pt idx="5">
                  <c:v>Other Urban Transport</c:v>
                </c:pt>
                <c:pt idx="6">
                  <c:v>Mass Rapid Transport System</c:v>
                </c:pt>
                <c:pt idx="7">
                  <c:v>Solid Waste Management</c:v>
                </c:pt>
                <c:pt idx="8">
                  <c:v>Parking lots and spaces on PPP basis</c:v>
                </c:pt>
                <c:pt idx="9">
                  <c:v>Development of Heritage Areas</c:v>
                </c:pt>
                <c:pt idx="10">
                  <c:v>Preservation of water bodies</c:v>
                </c:pt>
                <c:pt idx="11">
                  <c:v>Buses</c:v>
                </c:pt>
              </c:strCache>
            </c:strRef>
          </c:cat>
          <c:val>
            <c:numRef>
              <c:f>Sectorwise_Extract!$C$3:$C$14</c:f>
            </c:numRef>
          </c:val>
        </c:ser>
        <c:dLbls>
          <c:showCatName val="1"/>
          <c:showPercent val="1"/>
        </c:dLbls>
        <c:firstSliceAng val="0"/>
      </c:pieChart>
    </c:plotArea>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4493404508011543"/>
          <c:y val="0.16336673718738612"/>
          <c:w val="0.48436684544867042"/>
          <c:h val="0.71109157533886713"/>
        </c:manualLayout>
      </c:layout>
      <c:pieChart>
        <c:varyColors val="1"/>
        <c:ser>
          <c:idx val="0"/>
          <c:order val="0"/>
          <c:tx>
            <c:strRef>
              <c:f>'All Graphs (UIDSSMT)_15.05.13'!$D$216</c:f>
              <c:strCache>
                <c:ptCount val="1"/>
                <c:pt idx="0">
                  <c:v>Approved Cost (Amount Rs. In Crore)</c:v>
                </c:pt>
              </c:strCache>
            </c:strRef>
          </c:tx>
          <c:dPt>
            <c:idx val="0"/>
            <c:spPr>
              <a:solidFill>
                <a:schemeClr val="accent2"/>
              </a:solidFill>
            </c:spPr>
          </c:dPt>
          <c:dPt>
            <c:idx val="1"/>
            <c:spPr>
              <a:solidFill>
                <a:srgbClr val="00B050"/>
              </a:solidFill>
            </c:spPr>
          </c:dPt>
          <c:dPt>
            <c:idx val="2"/>
            <c:spPr>
              <a:solidFill>
                <a:schemeClr val="accent1">
                  <a:lumMod val="75000"/>
                </a:schemeClr>
              </a:solidFill>
            </c:spPr>
          </c:dPt>
          <c:dPt>
            <c:idx val="3"/>
            <c:spPr>
              <a:solidFill>
                <a:schemeClr val="accent3">
                  <a:lumMod val="60000"/>
                  <a:lumOff val="40000"/>
                </a:schemeClr>
              </a:solidFill>
            </c:spPr>
          </c:dPt>
          <c:dPt>
            <c:idx val="4"/>
            <c:spPr>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c:spPr>
          </c:dPt>
          <c:dLbls>
            <c:dLbl>
              <c:idx val="0"/>
              <c:layout>
                <c:manualLayout>
                  <c:x val="1.5720966408999622E-2"/>
                  <c:y val="6.887230242053087E-2"/>
                </c:manualLayout>
              </c:layout>
              <c:dLblPos val="bestFit"/>
              <c:showCatName val="1"/>
              <c:showPercent val="1"/>
              <c:extLst>
                <c:ext xmlns:c15="http://schemas.microsoft.com/office/drawing/2012/chart" uri="{CE6537A1-D6FC-4f65-9D91-7224C49458BB}"/>
              </c:extLst>
            </c:dLbl>
            <c:dLbl>
              <c:idx val="1"/>
              <c:layout>
                <c:manualLayout>
                  <c:x val="-0.10388651854688306"/>
                  <c:y val="0.1102755905511812"/>
                </c:manualLayout>
              </c:layout>
              <c:dLblPos val="bestFit"/>
              <c:showCatName val="1"/>
              <c:showPercent val="1"/>
              <c:extLst>
                <c:ext xmlns:c15="http://schemas.microsoft.com/office/drawing/2012/chart" uri="{CE6537A1-D6FC-4f65-9D91-7224C49458BB}"/>
              </c:extLst>
            </c:dLbl>
            <c:dLbl>
              <c:idx val="2"/>
              <c:layout>
                <c:manualLayout>
                  <c:x val="-0.15907089649780856"/>
                  <c:y val="0.22315161125692617"/>
                </c:manualLayout>
              </c:layout>
              <c:dLblPos val="bestFit"/>
              <c:showCatName val="1"/>
              <c:showPercent val="1"/>
              <c:extLst>
                <c:ext xmlns:c15="http://schemas.microsoft.com/office/drawing/2012/chart" uri="{CE6537A1-D6FC-4f65-9D91-7224C49458BB}"/>
              </c:extLst>
            </c:dLbl>
            <c:dLbl>
              <c:idx val="3"/>
              <c:layout>
                <c:manualLayout>
                  <c:x val="-0.13605750094412036"/>
                  <c:y val="7.9536672499270933E-2"/>
                </c:manualLayout>
              </c:layout>
              <c:dLblPos val="bestFit"/>
              <c:showCatName val="1"/>
              <c:showPercent val="1"/>
              <c:extLst>
                <c:ext xmlns:c15="http://schemas.microsoft.com/office/drawing/2012/chart" uri="{CE6537A1-D6FC-4f65-9D91-7224C49458BB}"/>
              </c:extLst>
            </c:dLbl>
            <c:dLbl>
              <c:idx val="4"/>
              <c:layout>
                <c:manualLayout>
                  <c:x val="-4.7054041425385822E-2"/>
                  <c:y val="1.6013734584546795E-2"/>
                </c:manualLayout>
              </c:layout>
              <c:dLblPos val="bestFit"/>
              <c:showCatName val="1"/>
              <c:showPercent val="1"/>
              <c:extLst>
                <c:ext xmlns:c15="http://schemas.microsoft.com/office/drawing/2012/chart" uri="{CE6537A1-D6FC-4f65-9D91-7224C49458BB}"/>
              </c:extLst>
            </c:dLbl>
            <c:dLbl>
              <c:idx val="5"/>
              <c:layout>
                <c:manualLayout>
                  <c:x val="-0.32438623248909104"/>
                  <c:y val="-1.8770179412504959E-2"/>
                </c:manualLayout>
              </c:layout>
              <c:dLblPos val="bestFit"/>
              <c:showCatName val="1"/>
              <c:showPercent val="1"/>
              <c:extLst>
                <c:ext xmlns:c15="http://schemas.microsoft.com/office/drawing/2012/chart" uri="{CE6537A1-D6FC-4f65-9D91-7224C49458BB}"/>
              </c:extLst>
            </c:dLbl>
            <c:dLbl>
              <c:idx val="6"/>
              <c:layout>
                <c:manualLayout>
                  <c:x val="-1.3099186478241294E-3"/>
                  <c:y val="-5.0179772049041824E-2"/>
                </c:manualLayout>
              </c:layout>
              <c:dLblPos val="bestFit"/>
              <c:showCatName val="1"/>
              <c:showPercent val="1"/>
              <c:extLst>
                <c:ext xmlns:c15="http://schemas.microsoft.com/office/drawing/2012/chart" uri="{CE6537A1-D6FC-4f65-9D91-7224C49458BB}"/>
              </c:extLst>
            </c:dLbl>
            <c:dLbl>
              <c:idx val="7"/>
              <c:layout>
                <c:manualLayout>
                  <c:x val="0.34637327282466246"/>
                  <c:y val="4.8941861719339855E-2"/>
                </c:manualLayout>
              </c:layout>
              <c:dLblPos val="bestFit"/>
              <c:showCatName val="1"/>
              <c:showPercent val="1"/>
              <c:extLst>
                <c:ext xmlns:c15="http://schemas.microsoft.com/office/drawing/2012/chart" uri="{CE6537A1-D6FC-4f65-9D91-7224C49458BB}"/>
              </c:extLst>
            </c:dLbl>
            <c:dLbl>
              <c:idx val="8"/>
              <c:layout>
                <c:manualLayout>
                  <c:x val="0.18887815064657745"/>
                  <c:y val="-3.7570902595508923E-2"/>
                </c:manualLayout>
              </c:layout>
              <c:numFmt formatCode="0.000%" sourceLinked="0"/>
              <c:spPr/>
              <c:txPr>
                <a:bodyPr/>
                <a:lstStyle/>
                <a:p>
                  <a:pPr>
                    <a:defRPr lang="en-IN" sz="1200" b="1"/>
                  </a:pPr>
                  <a:endParaRPr lang="en-US"/>
                </a:p>
              </c:txPr>
              <c:dLblPos val="bestFit"/>
              <c:showCatName val="1"/>
              <c:showPercent val="1"/>
              <c:extLst>
                <c:ext xmlns:c15="http://schemas.microsoft.com/office/drawing/2012/chart" uri="{CE6537A1-D6FC-4f65-9D91-7224C49458BB}"/>
              </c:extLst>
            </c:dLbl>
            <c:numFmt formatCode="0.00%" sourceLinked="0"/>
            <c:spPr>
              <a:noFill/>
              <a:ln>
                <a:noFill/>
              </a:ln>
              <a:effectLst/>
            </c:spPr>
            <c:txPr>
              <a:bodyPr/>
              <a:lstStyle/>
              <a:p>
                <a:pPr>
                  <a:defRPr lang="en-IN" sz="1200" b="1"/>
                </a:pPr>
                <a:endParaRPr lang="en-US"/>
              </a:p>
            </c:txPr>
            <c:dLblPos val="bestFit"/>
            <c:showCatName val="1"/>
            <c:showPercent val="1"/>
            <c:showLeaderLines val="1"/>
            <c:extLst>
              <c:ext xmlns:c15="http://schemas.microsoft.com/office/drawing/2012/chart" uri="{CE6537A1-D6FC-4f65-9D91-7224C49458BB}"/>
            </c:extLst>
          </c:dLbls>
          <c:cat>
            <c:strRef>
              <c:f>'All Graphs (UIDSSMT)_15.05.13'!$A$217:$A$225</c:f>
              <c:strCache>
                <c:ptCount val="9"/>
                <c:pt idx="0">
                  <c:v>Water Supply</c:v>
                </c:pt>
                <c:pt idx="1">
                  <c:v>Sewerage</c:v>
                </c:pt>
                <c:pt idx="2">
                  <c:v>Drainage</c:v>
                </c:pt>
                <c:pt idx="3">
                  <c:v>Solid Waste Management</c:v>
                </c:pt>
                <c:pt idx="4">
                  <c:v>Roads &amp; Fly Overs </c:v>
                </c:pt>
                <c:pt idx="5">
                  <c:v>Preservation of Water Bodies</c:v>
                </c:pt>
                <c:pt idx="6">
                  <c:v>Urban Renewal </c:v>
                </c:pt>
                <c:pt idx="7">
                  <c:v>Preservation of Soil Erosion</c:v>
                </c:pt>
                <c:pt idx="8">
                  <c:v>Parking</c:v>
                </c:pt>
              </c:strCache>
            </c:strRef>
          </c:cat>
          <c:val>
            <c:numRef>
              <c:f>'All Graphs (UIDSSMT)_15.05.13'!$D$217:$D$225</c:f>
              <c:numCache>
                <c:formatCode>_ * #,##0.00_ ;_ * \-#,##0.00_ ;_ * "-"??_ ;_ @_ </c:formatCode>
                <c:ptCount val="9"/>
                <c:pt idx="0">
                  <c:v>9537.0400000000009</c:v>
                </c:pt>
                <c:pt idx="1">
                  <c:v>2918.67</c:v>
                </c:pt>
                <c:pt idx="2">
                  <c:v>811.47</c:v>
                </c:pt>
                <c:pt idx="3">
                  <c:v>352.96</c:v>
                </c:pt>
                <c:pt idx="4">
                  <c:v>1242.92</c:v>
                </c:pt>
                <c:pt idx="5">
                  <c:v>32.290000000000013</c:v>
                </c:pt>
                <c:pt idx="6">
                  <c:v>37.25</c:v>
                </c:pt>
                <c:pt idx="7">
                  <c:v>11.51</c:v>
                </c:pt>
                <c:pt idx="8">
                  <c:v>0.37000000000000038</c:v>
                </c:pt>
              </c:numCache>
            </c:numRef>
          </c:val>
        </c:ser>
        <c:firstSliceAng val="0"/>
      </c:pieChart>
    </c:plotArea>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786B5-01C2-4BAF-BE7D-156C932FC45A}"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F3D6F3B4-AB8C-4B00-A388-0EAACF9681E0}">
      <dgm:prSet phldrT="[Text]" custT="1"/>
      <dgm:spPr/>
      <dgm:t>
        <a:bodyPr/>
        <a:lstStyle/>
        <a:p>
          <a:r>
            <a:rPr lang="en-US" sz="2800" dirty="0" smtClean="0">
              <a:latin typeface="+mn-lt"/>
            </a:rPr>
            <a:t>Duration</a:t>
          </a:r>
          <a:endParaRPr lang="en-US" sz="2800" dirty="0">
            <a:latin typeface="+mn-lt"/>
          </a:endParaRPr>
        </a:p>
      </dgm:t>
    </dgm:pt>
    <dgm:pt modelId="{C9C2E057-3B00-4D65-9550-859B115FE4E0}" type="parTrans" cxnId="{6DC3E2AB-21FA-415C-AC0B-41581A2E832B}">
      <dgm:prSet/>
      <dgm:spPr/>
      <dgm:t>
        <a:bodyPr/>
        <a:lstStyle/>
        <a:p>
          <a:endParaRPr lang="en-US" sz="1800">
            <a:latin typeface="+mn-lt"/>
          </a:endParaRPr>
        </a:p>
      </dgm:t>
    </dgm:pt>
    <dgm:pt modelId="{40131559-5676-4DC8-80E3-CC24FC7588DE}" type="sibTrans" cxnId="{6DC3E2AB-21FA-415C-AC0B-41581A2E832B}">
      <dgm:prSet/>
      <dgm:spPr/>
      <dgm:t>
        <a:bodyPr/>
        <a:lstStyle/>
        <a:p>
          <a:endParaRPr lang="en-US" sz="1800">
            <a:latin typeface="+mn-lt"/>
          </a:endParaRPr>
        </a:p>
      </dgm:t>
    </dgm:pt>
    <dgm:pt modelId="{B5758FFD-A23E-47B1-B16B-CD1C1F86901F}">
      <dgm:prSet phldrT="[Text]" custT="1"/>
      <dgm:spPr/>
      <dgm:t>
        <a:bodyPr/>
        <a:lstStyle/>
        <a:p>
          <a:pPr>
            <a:lnSpc>
              <a:spcPct val="100000"/>
            </a:lnSpc>
            <a:spcBef>
              <a:spcPts val="600"/>
            </a:spcBef>
            <a:spcAft>
              <a:spcPts val="600"/>
            </a:spcAft>
          </a:pPr>
          <a:r>
            <a:rPr lang="en-US" sz="1600" b="0" dirty="0" smtClean="0">
              <a:latin typeface="+mn-lt"/>
            </a:rPr>
            <a:t>From 2005-06  to  2011-12, extended up to </a:t>
          </a:r>
          <a:r>
            <a:rPr lang="en-US" sz="2000" b="1" dirty="0" smtClean="0">
              <a:solidFill>
                <a:srgbClr val="C00000"/>
              </a:solidFill>
              <a:latin typeface="+mn-lt"/>
            </a:rPr>
            <a:t>March 2014</a:t>
          </a:r>
          <a:r>
            <a:rPr lang="en-US" sz="1600" b="1" dirty="0" smtClean="0">
              <a:latin typeface="+mn-lt"/>
            </a:rPr>
            <a:t>  </a:t>
          </a:r>
          <a:r>
            <a:rPr lang="en-US" sz="1600" b="0" dirty="0" smtClean="0">
              <a:latin typeface="+mn-lt"/>
            </a:rPr>
            <a:t>for completion of ongoing projects and achievement of  reforms</a:t>
          </a:r>
          <a:endParaRPr lang="en-US" sz="1600" b="0" dirty="0">
            <a:latin typeface="+mn-lt"/>
          </a:endParaRPr>
        </a:p>
      </dgm:t>
    </dgm:pt>
    <dgm:pt modelId="{BA578CDB-AA2D-4DA6-913B-BDF4364712F1}" type="parTrans" cxnId="{1D5602E2-45C2-48A6-8865-51CACDF6BF24}">
      <dgm:prSet/>
      <dgm:spPr/>
      <dgm:t>
        <a:bodyPr/>
        <a:lstStyle/>
        <a:p>
          <a:endParaRPr lang="en-US" sz="1800">
            <a:latin typeface="+mn-lt"/>
          </a:endParaRPr>
        </a:p>
      </dgm:t>
    </dgm:pt>
    <dgm:pt modelId="{2122799B-146B-4DF7-9C2F-97A48DDCC52F}" type="sibTrans" cxnId="{1D5602E2-45C2-48A6-8865-51CACDF6BF24}">
      <dgm:prSet/>
      <dgm:spPr/>
      <dgm:t>
        <a:bodyPr/>
        <a:lstStyle/>
        <a:p>
          <a:endParaRPr lang="en-US" sz="1800">
            <a:latin typeface="+mn-lt"/>
          </a:endParaRPr>
        </a:p>
      </dgm:t>
    </dgm:pt>
    <dgm:pt modelId="{7854BAF6-E048-4460-B1ED-DD73ADF61DC8}">
      <dgm:prSet phldrT="[Text]" custT="1"/>
      <dgm:spPr/>
      <dgm:t>
        <a:bodyPr/>
        <a:lstStyle/>
        <a:p>
          <a:r>
            <a:rPr lang="en-US" sz="2400" dirty="0" smtClean="0">
              <a:latin typeface="+mn-lt"/>
            </a:rPr>
            <a:t>Central Allocation</a:t>
          </a:r>
        </a:p>
      </dgm:t>
    </dgm:pt>
    <dgm:pt modelId="{E45E555F-E860-4E77-979B-ACC688246314}" type="parTrans" cxnId="{B8F675AC-7181-4FF6-8760-C4CC7CB40303}">
      <dgm:prSet/>
      <dgm:spPr/>
      <dgm:t>
        <a:bodyPr/>
        <a:lstStyle/>
        <a:p>
          <a:endParaRPr lang="en-US" sz="1800">
            <a:latin typeface="+mn-lt"/>
          </a:endParaRPr>
        </a:p>
      </dgm:t>
    </dgm:pt>
    <dgm:pt modelId="{8A79985D-ED18-41F2-8938-631342D2E254}" type="sibTrans" cxnId="{B8F675AC-7181-4FF6-8760-C4CC7CB40303}">
      <dgm:prSet/>
      <dgm:spPr/>
      <dgm:t>
        <a:bodyPr/>
        <a:lstStyle/>
        <a:p>
          <a:endParaRPr lang="en-US" sz="1800">
            <a:latin typeface="+mn-lt"/>
          </a:endParaRPr>
        </a:p>
      </dgm:t>
    </dgm:pt>
    <dgm:pt modelId="{E5902EDB-9448-477E-AB3B-914630A41A98}">
      <dgm:prSet phldrT="[Text]" custT="1"/>
      <dgm:spPr/>
      <dgm:t>
        <a:bodyPr/>
        <a:lstStyle/>
        <a:p>
          <a:r>
            <a:rPr lang="en-US" sz="1800" b="0" dirty="0" smtClean="0">
              <a:latin typeface="+mn-lt"/>
            </a:rPr>
            <a:t>INR 42,900 crore </a:t>
          </a:r>
          <a:r>
            <a:rPr lang="en-US" sz="2400" b="1" dirty="0" smtClean="0">
              <a:latin typeface="+mn-lt"/>
            </a:rPr>
            <a:t> </a:t>
          </a:r>
          <a:r>
            <a:rPr lang="en-US" sz="1600" b="1" dirty="0" smtClean="0">
              <a:solidFill>
                <a:srgbClr val="C00000"/>
              </a:solidFill>
              <a:latin typeface="+mn-lt"/>
            </a:rPr>
            <a:t>(</a:t>
          </a:r>
          <a:r>
            <a:rPr lang="en-US" sz="2000" b="1" dirty="0" smtClean="0">
              <a:solidFill>
                <a:srgbClr val="C00000"/>
              </a:solidFill>
              <a:latin typeface="+mn-lt"/>
            </a:rPr>
            <a:t>USD 7.15 Billion)*</a:t>
          </a:r>
          <a:endParaRPr lang="en-US" sz="2800" b="1" dirty="0">
            <a:solidFill>
              <a:srgbClr val="C00000"/>
            </a:solidFill>
            <a:latin typeface="+mn-lt"/>
          </a:endParaRPr>
        </a:p>
      </dgm:t>
    </dgm:pt>
    <dgm:pt modelId="{A01B2F8E-B3DF-447B-B9CB-980CD16E04E4}" type="parTrans" cxnId="{328337C5-639B-483F-8DB5-84E9816561DD}">
      <dgm:prSet/>
      <dgm:spPr/>
      <dgm:t>
        <a:bodyPr/>
        <a:lstStyle/>
        <a:p>
          <a:endParaRPr lang="en-US" sz="1800">
            <a:latin typeface="+mn-lt"/>
          </a:endParaRPr>
        </a:p>
      </dgm:t>
    </dgm:pt>
    <dgm:pt modelId="{D9D0ECB8-1D79-4E27-BDB2-87A6FB2DB25E}" type="sibTrans" cxnId="{328337C5-639B-483F-8DB5-84E9816561DD}">
      <dgm:prSet/>
      <dgm:spPr/>
      <dgm:t>
        <a:bodyPr/>
        <a:lstStyle/>
        <a:p>
          <a:endParaRPr lang="en-US" sz="1800">
            <a:latin typeface="+mn-lt"/>
          </a:endParaRPr>
        </a:p>
      </dgm:t>
    </dgm:pt>
    <dgm:pt modelId="{02DA11A5-2328-4B5C-B3A6-E42FF76C676D}">
      <dgm:prSet phldrT="[Text]" custT="1"/>
      <dgm:spPr/>
      <dgm:t>
        <a:bodyPr/>
        <a:lstStyle/>
        <a:p>
          <a:r>
            <a:rPr lang="en-US" sz="2800" dirty="0" smtClean="0">
              <a:latin typeface="+mn-lt"/>
            </a:rPr>
            <a:t>Projects</a:t>
          </a:r>
        </a:p>
      </dgm:t>
    </dgm:pt>
    <dgm:pt modelId="{AC65E309-AC58-4AA5-92BA-6F9B1BC6E6E7}" type="parTrans" cxnId="{93FA511C-1E3E-4547-AE60-97D81D7A5E3C}">
      <dgm:prSet/>
      <dgm:spPr/>
      <dgm:t>
        <a:bodyPr/>
        <a:lstStyle/>
        <a:p>
          <a:endParaRPr lang="en-US" sz="1800">
            <a:latin typeface="+mn-lt"/>
          </a:endParaRPr>
        </a:p>
      </dgm:t>
    </dgm:pt>
    <dgm:pt modelId="{A5149BB1-3B07-402B-A198-C7F701817102}" type="sibTrans" cxnId="{93FA511C-1E3E-4547-AE60-97D81D7A5E3C}">
      <dgm:prSet/>
      <dgm:spPr/>
      <dgm:t>
        <a:bodyPr/>
        <a:lstStyle/>
        <a:p>
          <a:endParaRPr lang="en-US" sz="1800">
            <a:latin typeface="+mn-lt"/>
          </a:endParaRPr>
        </a:p>
      </dgm:t>
    </dgm:pt>
    <dgm:pt modelId="{11C04F35-3AEF-4A6C-AA88-CB301CD323D2}">
      <dgm:prSet phldrT="[Text]" custT="1"/>
      <dgm:spPr/>
      <dgm:t>
        <a:bodyPr/>
        <a:lstStyle/>
        <a:p>
          <a:pPr>
            <a:lnSpc>
              <a:spcPct val="100000"/>
            </a:lnSpc>
            <a:spcBef>
              <a:spcPts val="600"/>
            </a:spcBef>
          </a:pPr>
          <a:r>
            <a:rPr lang="en-US" sz="2400" b="1" dirty="0" smtClean="0">
              <a:solidFill>
                <a:srgbClr val="C00000"/>
              </a:solidFill>
              <a:latin typeface="+mn-lt"/>
            </a:rPr>
            <a:t>1564</a:t>
          </a:r>
          <a:r>
            <a:rPr lang="en-US" sz="1800" b="0" dirty="0" smtClean="0">
              <a:latin typeface="+mn-lt"/>
            </a:rPr>
            <a:t>  Sanctioned</a:t>
          </a:r>
          <a:endParaRPr lang="en-US" sz="1800" b="0" dirty="0">
            <a:latin typeface="+mn-lt"/>
          </a:endParaRPr>
        </a:p>
      </dgm:t>
    </dgm:pt>
    <dgm:pt modelId="{226A2464-CE92-4E67-A81A-FDDCB419A062}" type="parTrans" cxnId="{77EB01CD-5B1E-46E9-B0B4-82AD0238CE34}">
      <dgm:prSet/>
      <dgm:spPr/>
      <dgm:t>
        <a:bodyPr/>
        <a:lstStyle/>
        <a:p>
          <a:endParaRPr lang="en-US" sz="1800">
            <a:latin typeface="+mn-lt"/>
          </a:endParaRPr>
        </a:p>
      </dgm:t>
    </dgm:pt>
    <dgm:pt modelId="{97779571-6DDA-4A3B-AF5D-06BF0D200138}" type="sibTrans" cxnId="{77EB01CD-5B1E-46E9-B0B4-82AD0238CE34}">
      <dgm:prSet/>
      <dgm:spPr/>
      <dgm:t>
        <a:bodyPr/>
        <a:lstStyle/>
        <a:p>
          <a:endParaRPr lang="en-US" sz="1800">
            <a:latin typeface="+mn-lt"/>
          </a:endParaRPr>
        </a:p>
      </dgm:t>
    </dgm:pt>
    <dgm:pt modelId="{CF4AD7B2-3733-47CF-9CEA-3BD899AB9F3B}">
      <dgm:prSet phldrT="[Text]" custT="1"/>
      <dgm:spPr/>
      <dgm:t>
        <a:bodyPr/>
        <a:lstStyle/>
        <a:p>
          <a:pPr>
            <a:lnSpc>
              <a:spcPct val="100000"/>
            </a:lnSpc>
            <a:spcBef>
              <a:spcPts val="600"/>
            </a:spcBef>
          </a:pPr>
          <a:r>
            <a:rPr lang="en-US" sz="2400" b="1" dirty="0" smtClean="0">
              <a:solidFill>
                <a:srgbClr val="C00000"/>
              </a:solidFill>
              <a:latin typeface="+mn-lt"/>
            </a:rPr>
            <a:t>634</a:t>
          </a:r>
          <a:r>
            <a:rPr lang="en-US" sz="1800" b="0" dirty="0" smtClean="0">
              <a:latin typeface="+mn-lt"/>
            </a:rPr>
            <a:t> Completed</a:t>
          </a:r>
          <a:endParaRPr lang="en-US" sz="1800" b="0" dirty="0">
            <a:latin typeface="+mn-lt"/>
          </a:endParaRPr>
        </a:p>
      </dgm:t>
    </dgm:pt>
    <dgm:pt modelId="{62BC575F-312E-4D4D-A44C-732987AB9C40}" type="parTrans" cxnId="{176F39FF-88B4-4346-BD3A-641E28134C15}">
      <dgm:prSet/>
      <dgm:spPr/>
      <dgm:t>
        <a:bodyPr/>
        <a:lstStyle/>
        <a:p>
          <a:endParaRPr lang="en-US" sz="1800">
            <a:latin typeface="+mn-lt"/>
          </a:endParaRPr>
        </a:p>
      </dgm:t>
    </dgm:pt>
    <dgm:pt modelId="{B6371BB7-3D1F-4AF4-A290-49B202E65AA9}" type="sibTrans" cxnId="{176F39FF-88B4-4346-BD3A-641E28134C15}">
      <dgm:prSet/>
      <dgm:spPr/>
      <dgm:t>
        <a:bodyPr/>
        <a:lstStyle/>
        <a:p>
          <a:endParaRPr lang="en-US" sz="1800">
            <a:latin typeface="+mn-lt"/>
          </a:endParaRPr>
        </a:p>
      </dgm:t>
    </dgm:pt>
    <dgm:pt modelId="{40D51B8E-603F-4CBF-8B17-9C29DE1BC361}">
      <dgm:prSet custT="1"/>
      <dgm:spPr/>
      <dgm:t>
        <a:bodyPr/>
        <a:lstStyle/>
        <a:p>
          <a:r>
            <a:rPr lang="en-US" sz="2400" b="1" dirty="0" smtClean="0">
              <a:solidFill>
                <a:srgbClr val="C00000"/>
              </a:solidFill>
              <a:latin typeface="+mn-lt"/>
            </a:rPr>
            <a:t>78% </a:t>
          </a:r>
          <a:r>
            <a:rPr lang="en-US" sz="2000" dirty="0" smtClean="0">
              <a:latin typeface="+mn-lt"/>
            </a:rPr>
            <a:t>achievement of </a:t>
          </a:r>
          <a:r>
            <a:rPr lang="en-US" sz="2400" b="1" dirty="0" smtClean="0">
              <a:solidFill>
                <a:srgbClr val="C00000"/>
              </a:solidFill>
              <a:latin typeface="+mn-lt"/>
              <a:hlinkClick xmlns:r="http://schemas.openxmlformats.org/officeDocument/2006/relationships" r:id="" action="ppaction://noaction"/>
            </a:rPr>
            <a:t>23 reforms </a:t>
          </a:r>
          <a:r>
            <a:rPr lang="en-US" sz="2000" dirty="0" smtClean="0">
              <a:latin typeface="+mn-lt"/>
            </a:rPr>
            <a:t>implemented </a:t>
          </a:r>
          <a:endParaRPr lang="en-US" sz="2000" dirty="0">
            <a:latin typeface="+mn-lt"/>
          </a:endParaRPr>
        </a:p>
      </dgm:t>
    </dgm:pt>
    <dgm:pt modelId="{D770ACAE-DE73-4B9F-9A63-6AA4DF22841E}" type="parTrans" cxnId="{AE0EEE0E-BDD9-4277-A64B-264DF014AD0D}">
      <dgm:prSet/>
      <dgm:spPr/>
      <dgm:t>
        <a:bodyPr/>
        <a:lstStyle/>
        <a:p>
          <a:endParaRPr lang="en-US" sz="1800">
            <a:latin typeface="+mn-lt"/>
          </a:endParaRPr>
        </a:p>
      </dgm:t>
    </dgm:pt>
    <dgm:pt modelId="{8A7167C5-5436-4C27-8C18-BCE84F2083A0}" type="sibTrans" cxnId="{AE0EEE0E-BDD9-4277-A64B-264DF014AD0D}">
      <dgm:prSet/>
      <dgm:spPr/>
      <dgm:t>
        <a:bodyPr/>
        <a:lstStyle/>
        <a:p>
          <a:endParaRPr lang="en-US" sz="1800">
            <a:latin typeface="+mn-lt"/>
          </a:endParaRPr>
        </a:p>
      </dgm:t>
    </dgm:pt>
    <dgm:pt modelId="{6B156704-352A-4672-8260-1CA3890A9E6B}">
      <dgm:prSet custT="1"/>
      <dgm:spPr/>
      <dgm:t>
        <a:bodyPr/>
        <a:lstStyle/>
        <a:p>
          <a:r>
            <a:rPr lang="en-US" sz="2800" dirty="0" smtClean="0">
              <a:latin typeface="+mn-lt"/>
            </a:rPr>
            <a:t>Reforms</a:t>
          </a:r>
        </a:p>
      </dgm:t>
    </dgm:pt>
    <dgm:pt modelId="{88212516-C2DF-43BC-9924-ECFFEB286A88}" type="parTrans" cxnId="{C63B6237-3F4C-4CC0-AE1B-D160EE74154A}">
      <dgm:prSet/>
      <dgm:spPr/>
      <dgm:t>
        <a:bodyPr/>
        <a:lstStyle/>
        <a:p>
          <a:endParaRPr lang="en-US" sz="1800">
            <a:latin typeface="+mn-lt"/>
          </a:endParaRPr>
        </a:p>
      </dgm:t>
    </dgm:pt>
    <dgm:pt modelId="{A2D6B320-5D1E-4B94-8CA9-8E41E01E6D22}" type="sibTrans" cxnId="{C63B6237-3F4C-4CC0-AE1B-D160EE74154A}">
      <dgm:prSet/>
      <dgm:spPr/>
      <dgm:t>
        <a:bodyPr/>
        <a:lstStyle/>
        <a:p>
          <a:endParaRPr lang="en-US" sz="1800">
            <a:latin typeface="+mn-lt"/>
          </a:endParaRPr>
        </a:p>
      </dgm:t>
    </dgm:pt>
    <dgm:pt modelId="{D3B5BEA1-56F1-42E7-975A-63E73C121279}">
      <dgm:prSet custT="1"/>
      <dgm:spPr/>
      <dgm:t>
        <a:bodyPr/>
        <a:lstStyle/>
        <a:p>
          <a:r>
            <a:rPr lang="en-US" sz="2000" b="0" dirty="0" smtClean="0">
              <a:latin typeface="+mn-lt"/>
            </a:rPr>
            <a:t>Around </a:t>
          </a:r>
          <a:r>
            <a:rPr lang="en-US" sz="2800" b="1" dirty="0" smtClean="0">
              <a:solidFill>
                <a:srgbClr val="C00000"/>
              </a:solidFill>
              <a:latin typeface="+mn-lt"/>
            </a:rPr>
            <a:t>765</a:t>
          </a:r>
          <a:r>
            <a:rPr lang="en-US" sz="2800" b="1" dirty="0" smtClean="0">
              <a:latin typeface="+mn-lt"/>
            </a:rPr>
            <a:t> </a:t>
          </a:r>
          <a:r>
            <a:rPr lang="en-US" sz="2000" b="0" dirty="0" smtClean="0">
              <a:latin typeface="+mn-lt"/>
            </a:rPr>
            <a:t>Cities/Towns</a:t>
          </a:r>
        </a:p>
      </dgm:t>
    </dgm:pt>
    <dgm:pt modelId="{435512A2-FBBC-4E21-A0C4-C73ACC1F1309}" type="parTrans" cxnId="{A2496028-DF86-46C7-8D80-2CF63ED3BC9F}">
      <dgm:prSet/>
      <dgm:spPr/>
      <dgm:t>
        <a:bodyPr/>
        <a:lstStyle/>
        <a:p>
          <a:endParaRPr lang="en-US">
            <a:latin typeface="+mn-lt"/>
          </a:endParaRPr>
        </a:p>
      </dgm:t>
    </dgm:pt>
    <dgm:pt modelId="{7ABB26F6-06C9-4A90-BDC3-76D6A623AFFB}" type="sibTrans" cxnId="{A2496028-DF86-46C7-8D80-2CF63ED3BC9F}">
      <dgm:prSet/>
      <dgm:spPr/>
      <dgm:t>
        <a:bodyPr/>
        <a:lstStyle/>
        <a:p>
          <a:endParaRPr lang="en-US">
            <a:latin typeface="+mn-lt"/>
          </a:endParaRPr>
        </a:p>
      </dgm:t>
    </dgm:pt>
    <dgm:pt modelId="{23370BB3-AF06-424D-A927-D4D329E3B3B8}">
      <dgm:prSet custT="1"/>
      <dgm:spPr/>
      <dgm:t>
        <a:bodyPr/>
        <a:lstStyle/>
        <a:p>
          <a:r>
            <a:rPr lang="en-US" sz="2800" dirty="0" smtClean="0">
              <a:latin typeface="+mn-lt"/>
            </a:rPr>
            <a:t>Coverage</a:t>
          </a:r>
        </a:p>
      </dgm:t>
    </dgm:pt>
    <dgm:pt modelId="{321C22CA-310C-4280-89D2-4420EE25902D}" type="parTrans" cxnId="{B4E4CAE5-432C-4C9C-81EE-7AFD7DF030C2}">
      <dgm:prSet/>
      <dgm:spPr/>
      <dgm:t>
        <a:bodyPr/>
        <a:lstStyle/>
        <a:p>
          <a:endParaRPr lang="en-US">
            <a:latin typeface="+mn-lt"/>
          </a:endParaRPr>
        </a:p>
      </dgm:t>
    </dgm:pt>
    <dgm:pt modelId="{2106E7E8-E9DA-422B-92D3-27BD804075F1}" type="sibTrans" cxnId="{B4E4CAE5-432C-4C9C-81EE-7AFD7DF030C2}">
      <dgm:prSet/>
      <dgm:spPr/>
      <dgm:t>
        <a:bodyPr/>
        <a:lstStyle/>
        <a:p>
          <a:endParaRPr lang="en-US">
            <a:latin typeface="+mn-lt"/>
          </a:endParaRPr>
        </a:p>
      </dgm:t>
    </dgm:pt>
    <dgm:pt modelId="{9DD4BA3F-20B8-4C31-8667-CB50EDFE7AC0}">
      <dgm:prSet custT="1"/>
      <dgm:spPr/>
      <dgm:t>
        <a:bodyPr/>
        <a:lstStyle/>
        <a:p>
          <a:r>
            <a:rPr lang="en-US" sz="1800" b="0" dirty="0" smtClean="0">
              <a:latin typeface="+mn-lt"/>
            </a:rPr>
            <a:t>INR 80,725 crore </a:t>
          </a:r>
          <a:r>
            <a:rPr lang="en-US" sz="1800" b="1" dirty="0" smtClean="0">
              <a:solidFill>
                <a:srgbClr val="C00000"/>
              </a:solidFill>
              <a:latin typeface="+mn-lt"/>
            </a:rPr>
            <a:t>(</a:t>
          </a:r>
          <a:r>
            <a:rPr lang="en-US" sz="2000" b="1" dirty="0" smtClean="0">
              <a:solidFill>
                <a:srgbClr val="C00000"/>
              </a:solidFill>
              <a:latin typeface="+mn-lt"/>
            </a:rPr>
            <a:t>USD 13.4 Billion</a:t>
          </a:r>
          <a:r>
            <a:rPr lang="en-US" sz="1800" b="1" dirty="0" smtClean="0">
              <a:solidFill>
                <a:srgbClr val="C00000"/>
              </a:solidFill>
              <a:latin typeface="+mn-lt"/>
            </a:rPr>
            <a:t>)*</a:t>
          </a:r>
          <a:endParaRPr lang="en-US" sz="1800" b="1" dirty="0">
            <a:solidFill>
              <a:srgbClr val="C00000"/>
            </a:solidFill>
            <a:latin typeface="+mn-lt"/>
          </a:endParaRPr>
        </a:p>
      </dgm:t>
    </dgm:pt>
    <dgm:pt modelId="{BEC261E5-473B-4AEE-8429-7A12ECDF5870}" type="parTrans" cxnId="{F718A18B-A48D-4C8A-B14A-294882D8F85F}">
      <dgm:prSet/>
      <dgm:spPr/>
      <dgm:t>
        <a:bodyPr/>
        <a:lstStyle/>
        <a:p>
          <a:endParaRPr lang="en-US">
            <a:latin typeface="+mn-lt"/>
          </a:endParaRPr>
        </a:p>
      </dgm:t>
    </dgm:pt>
    <dgm:pt modelId="{DF12B3DF-EA9F-4A38-8402-60CAD3CE5225}" type="sibTrans" cxnId="{F718A18B-A48D-4C8A-B14A-294882D8F85F}">
      <dgm:prSet/>
      <dgm:spPr/>
      <dgm:t>
        <a:bodyPr/>
        <a:lstStyle/>
        <a:p>
          <a:endParaRPr lang="en-US">
            <a:latin typeface="+mn-lt"/>
          </a:endParaRPr>
        </a:p>
      </dgm:t>
    </dgm:pt>
    <dgm:pt modelId="{FAC8F205-A7E1-4DFF-BA86-30590C59D23F}">
      <dgm:prSet/>
      <dgm:spPr/>
      <dgm:t>
        <a:bodyPr/>
        <a:lstStyle/>
        <a:p>
          <a:r>
            <a:rPr lang="en-US" dirty="0" smtClean="0">
              <a:latin typeface="+mn-lt"/>
            </a:rPr>
            <a:t>Infra. Investment  </a:t>
          </a:r>
          <a:endParaRPr lang="en-US" dirty="0">
            <a:latin typeface="+mn-lt"/>
          </a:endParaRPr>
        </a:p>
      </dgm:t>
    </dgm:pt>
    <dgm:pt modelId="{F39CD763-D80F-44C8-8B49-851C5FD5752B}" type="parTrans" cxnId="{AE327A84-2ECC-4484-BD19-FC671E247059}">
      <dgm:prSet/>
      <dgm:spPr/>
      <dgm:t>
        <a:bodyPr/>
        <a:lstStyle/>
        <a:p>
          <a:endParaRPr lang="en-US">
            <a:latin typeface="+mn-lt"/>
          </a:endParaRPr>
        </a:p>
      </dgm:t>
    </dgm:pt>
    <dgm:pt modelId="{A94F0862-8727-4585-B594-AC04D1287A12}" type="sibTrans" cxnId="{AE327A84-2ECC-4484-BD19-FC671E247059}">
      <dgm:prSet/>
      <dgm:spPr/>
      <dgm:t>
        <a:bodyPr/>
        <a:lstStyle/>
        <a:p>
          <a:endParaRPr lang="en-US">
            <a:latin typeface="+mn-lt"/>
          </a:endParaRPr>
        </a:p>
      </dgm:t>
    </dgm:pt>
    <dgm:pt modelId="{0240089B-B975-4DA7-8684-EB21E33CD148}" type="pres">
      <dgm:prSet presAssocID="{8A9786B5-01C2-4BAF-BE7D-156C932FC45A}" presName="Name0" presStyleCnt="0">
        <dgm:presLayoutVars>
          <dgm:dir/>
          <dgm:animLvl val="lvl"/>
          <dgm:resizeHandles val="exact"/>
        </dgm:presLayoutVars>
      </dgm:prSet>
      <dgm:spPr/>
      <dgm:t>
        <a:bodyPr/>
        <a:lstStyle/>
        <a:p>
          <a:endParaRPr lang="en-US"/>
        </a:p>
      </dgm:t>
    </dgm:pt>
    <dgm:pt modelId="{4E437758-4AF6-4A3D-B6CA-B3D6F191DE99}" type="pres">
      <dgm:prSet presAssocID="{F3D6F3B4-AB8C-4B00-A388-0EAACF9681E0}" presName="linNode" presStyleCnt="0"/>
      <dgm:spPr/>
      <dgm:t>
        <a:bodyPr/>
        <a:lstStyle/>
        <a:p>
          <a:endParaRPr lang="en-US"/>
        </a:p>
      </dgm:t>
    </dgm:pt>
    <dgm:pt modelId="{0740B438-3171-4A41-8863-F4710E9F554D}" type="pres">
      <dgm:prSet presAssocID="{F3D6F3B4-AB8C-4B00-A388-0EAACF9681E0}" presName="parentText" presStyleLbl="node1" presStyleIdx="0" presStyleCnt="6">
        <dgm:presLayoutVars>
          <dgm:chMax val="1"/>
          <dgm:bulletEnabled val="1"/>
        </dgm:presLayoutVars>
      </dgm:prSet>
      <dgm:spPr/>
      <dgm:t>
        <a:bodyPr/>
        <a:lstStyle/>
        <a:p>
          <a:endParaRPr lang="en-US"/>
        </a:p>
      </dgm:t>
    </dgm:pt>
    <dgm:pt modelId="{65E3765E-1069-4B76-AAFB-73F5237174B2}" type="pres">
      <dgm:prSet presAssocID="{F3D6F3B4-AB8C-4B00-A388-0EAACF9681E0}" presName="descendantText" presStyleLbl="alignAccFollowNode1" presStyleIdx="0" presStyleCnt="6" custScaleX="123694" custScaleY="142178">
        <dgm:presLayoutVars>
          <dgm:bulletEnabled val="1"/>
        </dgm:presLayoutVars>
      </dgm:prSet>
      <dgm:spPr/>
      <dgm:t>
        <a:bodyPr/>
        <a:lstStyle/>
        <a:p>
          <a:endParaRPr lang="en-US"/>
        </a:p>
      </dgm:t>
    </dgm:pt>
    <dgm:pt modelId="{3C4DCFC3-A098-4216-AD47-BF11B43C3FB3}" type="pres">
      <dgm:prSet presAssocID="{40131559-5676-4DC8-80E3-CC24FC7588DE}" presName="sp" presStyleCnt="0"/>
      <dgm:spPr/>
      <dgm:t>
        <a:bodyPr/>
        <a:lstStyle/>
        <a:p>
          <a:endParaRPr lang="en-US"/>
        </a:p>
      </dgm:t>
    </dgm:pt>
    <dgm:pt modelId="{F3816F48-4C6B-49E8-8919-0F87A72D2B6F}" type="pres">
      <dgm:prSet presAssocID="{23370BB3-AF06-424D-A927-D4D329E3B3B8}" presName="linNode" presStyleCnt="0"/>
      <dgm:spPr/>
      <dgm:t>
        <a:bodyPr/>
        <a:lstStyle/>
        <a:p>
          <a:endParaRPr lang="en-US"/>
        </a:p>
      </dgm:t>
    </dgm:pt>
    <dgm:pt modelId="{0B2B059E-7671-4357-B29C-D7CEB54ABCB2}" type="pres">
      <dgm:prSet presAssocID="{23370BB3-AF06-424D-A927-D4D329E3B3B8}" presName="parentText" presStyleLbl="node1" presStyleIdx="1" presStyleCnt="6">
        <dgm:presLayoutVars>
          <dgm:chMax val="1"/>
          <dgm:bulletEnabled val="1"/>
        </dgm:presLayoutVars>
      </dgm:prSet>
      <dgm:spPr/>
      <dgm:t>
        <a:bodyPr/>
        <a:lstStyle/>
        <a:p>
          <a:endParaRPr lang="en-US"/>
        </a:p>
      </dgm:t>
    </dgm:pt>
    <dgm:pt modelId="{84E02C1A-9F7F-47EE-910B-32F169C579E4}" type="pres">
      <dgm:prSet presAssocID="{23370BB3-AF06-424D-A927-D4D329E3B3B8}" presName="descendantText" presStyleLbl="alignAccFollowNode1" presStyleIdx="1" presStyleCnt="6" custScaleX="123912">
        <dgm:presLayoutVars>
          <dgm:bulletEnabled val="1"/>
        </dgm:presLayoutVars>
      </dgm:prSet>
      <dgm:spPr/>
      <dgm:t>
        <a:bodyPr/>
        <a:lstStyle/>
        <a:p>
          <a:endParaRPr lang="en-US"/>
        </a:p>
      </dgm:t>
    </dgm:pt>
    <dgm:pt modelId="{48A2B927-6CF6-4037-B2E5-C1C93C52598F}" type="pres">
      <dgm:prSet presAssocID="{2106E7E8-E9DA-422B-92D3-27BD804075F1}" presName="sp" presStyleCnt="0"/>
      <dgm:spPr/>
      <dgm:t>
        <a:bodyPr/>
        <a:lstStyle/>
        <a:p>
          <a:endParaRPr lang="en-US"/>
        </a:p>
      </dgm:t>
    </dgm:pt>
    <dgm:pt modelId="{6C2A8526-422B-455B-AC19-AAF0E4383775}" type="pres">
      <dgm:prSet presAssocID="{FAC8F205-A7E1-4DFF-BA86-30590C59D23F}" presName="linNode" presStyleCnt="0"/>
      <dgm:spPr/>
      <dgm:t>
        <a:bodyPr/>
        <a:lstStyle/>
        <a:p>
          <a:endParaRPr lang="en-US"/>
        </a:p>
      </dgm:t>
    </dgm:pt>
    <dgm:pt modelId="{51199B6E-759D-49D1-8F45-B3091365F289}" type="pres">
      <dgm:prSet presAssocID="{FAC8F205-A7E1-4DFF-BA86-30590C59D23F}" presName="parentText" presStyleLbl="node1" presStyleIdx="2" presStyleCnt="6">
        <dgm:presLayoutVars>
          <dgm:chMax val="1"/>
          <dgm:bulletEnabled val="1"/>
        </dgm:presLayoutVars>
      </dgm:prSet>
      <dgm:spPr/>
      <dgm:t>
        <a:bodyPr/>
        <a:lstStyle/>
        <a:p>
          <a:endParaRPr lang="en-US"/>
        </a:p>
      </dgm:t>
    </dgm:pt>
    <dgm:pt modelId="{10C7C93F-5C95-4715-860B-ED4CE8E751A3}" type="pres">
      <dgm:prSet presAssocID="{FAC8F205-A7E1-4DFF-BA86-30590C59D23F}" presName="descendantText" presStyleLbl="alignAccFollowNode1" presStyleIdx="2" presStyleCnt="6" custScaleX="123694">
        <dgm:presLayoutVars>
          <dgm:bulletEnabled val="1"/>
        </dgm:presLayoutVars>
      </dgm:prSet>
      <dgm:spPr/>
      <dgm:t>
        <a:bodyPr/>
        <a:lstStyle/>
        <a:p>
          <a:endParaRPr lang="en-US"/>
        </a:p>
      </dgm:t>
    </dgm:pt>
    <dgm:pt modelId="{CE759EF9-08F3-444A-9825-00947BAB586E}" type="pres">
      <dgm:prSet presAssocID="{A94F0862-8727-4585-B594-AC04D1287A12}" presName="sp" presStyleCnt="0"/>
      <dgm:spPr/>
      <dgm:t>
        <a:bodyPr/>
        <a:lstStyle/>
        <a:p>
          <a:endParaRPr lang="en-US"/>
        </a:p>
      </dgm:t>
    </dgm:pt>
    <dgm:pt modelId="{1FCE5830-6900-4AED-9989-961B47D7F065}" type="pres">
      <dgm:prSet presAssocID="{7854BAF6-E048-4460-B1ED-DD73ADF61DC8}" presName="linNode" presStyleCnt="0"/>
      <dgm:spPr/>
      <dgm:t>
        <a:bodyPr/>
        <a:lstStyle/>
        <a:p>
          <a:endParaRPr lang="en-US"/>
        </a:p>
      </dgm:t>
    </dgm:pt>
    <dgm:pt modelId="{B03D9ACE-5ED4-40F3-B695-B4920528A9FC}" type="pres">
      <dgm:prSet presAssocID="{7854BAF6-E048-4460-B1ED-DD73ADF61DC8}" presName="parentText" presStyleLbl="node1" presStyleIdx="3" presStyleCnt="6">
        <dgm:presLayoutVars>
          <dgm:chMax val="1"/>
          <dgm:bulletEnabled val="1"/>
        </dgm:presLayoutVars>
      </dgm:prSet>
      <dgm:spPr/>
      <dgm:t>
        <a:bodyPr/>
        <a:lstStyle/>
        <a:p>
          <a:endParaRPr lang="en-US"/>
        </a:p>
      </dgm:t>
    </dgm:pt>
    <dgm:pt modelId="{6DD10945-B825-4F8A-86B4-1E89DC2661A7}" type="pres">
      <dgm:prSet presAssocID="{7854BAF6-E048-4460-B1ED-DD73ADF61DC8}" presName="descendantText" presStyleLbl="alignAccFollowNode1" presStyleIdx="3" presStyleCnt="6" custScaleX="127834">
        <dgm:presLayoutVars>
          <dgm:bulletEnabled val="1"/>
        </dgm:presLayoutVars>
      </dgm:prSet>
      <dgm:spPr/>
      <dgm:t>
        <a:bodyPr/>
        <a:lstStyle/>
        <a:p>
          <a:endParaRPr lang="en-US"/>
        </a:p>
      </dgm:t>
    </dgm:pt>
    <dgm:pt modelId="{B642F961-4AD5-46E6-980A-4F6526AF4A54}" type="pres">
      <dgm:prSet presAssocID="{8A79985D-ED18-41F2-8938-631342D2E254}" presName="sp" presStyleCnt="0"/>
      <dgm:spPr/>
      <dgm:t>
        <a:bodyPr/>
        <a:lstStyle/>
        <a:p>
          <a:endParaRPr lang="en-US"/>
        </a:p>
      </dgm:t>
    </dgm:pt>
    <dgm:pt modelId="{062BC1E0-7B0A-44DB-8448-C9FD63563C16}" type="pres">
      <dgm:prSet presAssocID="{02DA11A5-2328-4B5C-B3A6-E42FF76C676D}" presName="linNode" presStyleCnt="0"/>
      <dgm:spPr/>
      <dgm:t>
        <a:bodyPr/>
        <a:lstStyle/>
        <a:p>
          <a:endParaRPr lang="en-US"/>
        </a:p>
      </dgm:t>
    </dgm:pt>
    <dgm:pt modelId="{F0D922CC-08C8-4771-B404-B356737DCACB}" type="pres">
      <dgm:prSet presAssocID="{02DA11A5-2328-4B5C-B3A6-E42FF76C676D}" presName="parentText" presStyleLbl="node1" presStyleIdx="4" presStyleCnt="6">
        <dgm:presLayoutVars>
          <dgm:chMax val="1"/>
          <dgm:bulletEnabled val="1"/>
        </dgm:presLayoutVars>
      </dgm:prSet>
      <dgm:spPr/>
      <dgm:t>
        <a:bodyPr/>
        <a:lstStyle/>
        <a:p>
          <a:endParaRPr lang="en-US"/>
        </a:p>
      </dgm:t>
    </dgm:pt>
    <dgm:pt modelId="{87F19352-87E3-4ED1-B492-B84F2DECC64B}" type="pres">
      <dgm:prSet presAssocID="{02DA11A5-2328-4B5C-B3A6-E42FF76C676D}" presName="descendantText" presStyleLbl="alignAccFollowNode1" presStyleIdx="4" presStyleCnt="6" custScaleX="123694" custScaleY="128896">
        <dgm:presLayoutVars>
          <dgm:bulletEnabled val="1"/>
        </dgm:presLayoutVars>
      </dgm:prSet>
      <dgm:spPr/>
      <dgm:t>
        <a:bodyPr/>
        <a:lstStyle/>
        <a:p>
          <a:endParaRPr lang="en-US"/>
        </a:p>
      </dgm:t>
    </dgm:pt>
    <dgm:pt modelId="{A5CD6A6F-FF38-4A61-ACBB-8A6218021B14}" type="pres">
      <dgm:prSet presAssocID="{A5149BB1-3B07-402B-A198-C7F701817102}" presName="sp" presStyleCnt="0"/>
      <dgm:spPr/>
      <dgm:t>
        <a:bodyPr/>
        <a:lstStyle/>
        <a:p>
          <a:endParaRPr lang="en-US"/>
        </a:p>
      </dgm:t>
    </dgm:pt>
    <dgm:pt modelId="{61DD0A86-B219-49DC-A1E1-B43DB8EFEB8C}" type="pres">
      <dgm:prSet presAssocID="{6B156704-352A-4672-8260-1CA3890A9E6B}" presName="linNode" presStyleCnt="0"/>
      <dgm:spPr/>
      <dgm:t>
        <a:bodyPr/>
        <a:lstStyle/>
        <a:p>
          <a:endParaRPr lang="en-US"/>
        </a:p>
      </dgm:t>
    </dgm:pt>
    <dgm:pt modelId="{7A5B13F4-F3FE-4D77-9C34-C614512DCCE2}" type="pres">
      <dgm:prSet presAssocID="{6B156704-352A-4672-8260-1CA3890A9E6B}" presName="parentText" presStyleLbl="node1" presStyleIdx="5" presStyleCnt="6">
        <dgm:presLayoutVars>
          <dgm:chMax val="1"/>
          <dgm:bulletEnabled val="1"/>
        </dgm:presLayoutVars>
      </dgm:prSet>
      <dgm:spPr/>
      <dgm:t>
        <a:bodyPr/>
        <a:lstStyle/>
        <a:p>
          <a:endParaRPr lang="en-US"/>
        </a:p>
      </dgm:t>
    </dgm:pt>
    <dgm:pt modelId="{54D30A7E-23EB-4362-B19F-408E991A48A9}" type="pres">
      <dgm:prSet presAssocID="{6B156704-352A-4672-8260-1CA3890A9E6B}" presName="descendantText" presStyleLbl="alignAccFollowNode1" presStyleIdx="5" presStyleCnt="6" custScaleX="123694">
        <dgm:presLayoutVars>
          <dgm:bulletEnabled val="1"/>
        </dgm:presLayoutVars>
      </dgm:prSet>
      <dgm:spPr/>
      <dgm:t>
        <a:bodyPr/>
        <a:lstStyle/>
        <a:p>
          <a:endParaRPr lang="en-US"/>
        </a:p>
      </dgm:t>
    </dgm:pt>
  </dgm:ptLst>
  <dgm:cxnLst>
    <dgm:cxn modelId="{AE0EEE0E-BDD9-4277-A64B-264DF014AD0D}" srcId="{6B156704-352A-4672-8260-1CA3890A9E6B}" destId="{40D51B8E-603F-4CBF-8B17-9C29DE1BC361}" srcOrd="0" destOrd="0" parTransId="{D770ACAE-DE73-4B9F-9A63-6AA4DF22841E}" sibTransId="{8A7167C5-5436-4C27-8C18-BCE84F2083A0}"/>
    <dgm:cxn modelId="{93FA511C-1E3E-4547-AE60-97D81D7A5E3C}" srcId="{8A9786B5-01C2-4BAF-BE7D-156C932FC45A}" destId="{02DA11A5-2328-4B5C-B3A6-E42FF76C676D}" srcOrd="4" destOrd="0" parTransId="{AC65E309-AC58-4AA5-92BA-6F9B1BC6E6E7}" sibTransId="{A5149BB1-3B07-402B-A198-C7F701817102}"/>
    <dgm:cxn modelId="{452D9611-0B82-4DC9-9784-0E2F827B48B2}" type="presOf" srcId="{FAC8F205-A7E1-4DFF-BA86-30590C59D23F}" destId="{51199B6E-759D-49D1-8F45-B3091365F289}" srcOrd="0" destOrd="0" presId="urn:microsoft.com/office/officeart/2005/8/layout/vList5"/>
    <dgm:cxn modelId="{F718A18B-A48D-4C8A-B14A-294882D8F85F}" srcId="{FAC8F205-A7E1-4DFF-BA86-30590C59D23F}" destId="{9DD4BA3F-20B8-4C31-8667-CB50EDFE7AC0}" srcOrd="0" destOrd="0" parTransId="{BEC261E5-473B-4AEE-8429-7A12ECDF5870}" sibTransId="{DF12B3DF-EA9F-4A38-8402-60CAD3CE5225}"/>
    <dgm:cxn modelId="{6DC3E2AB-21FA-415C-AC0B-41581A2E832B}" srcId="{8A9786B5-01C2-4BAF-BE7D-156C932FC45A}" destId="{F3D6F3B4-AB8C-4B00-A388-0EAACF9681E0}" srcOrd="0" destOrd="0" parTransId="{C9C2E057-3B00-4D65-9550-859B115FE4E0}" sibTransId="{40131559-5676-4DC8-80E3-CC24FC7588DE}"/>
    <dgm:cxn modelId="{A2496028-DF86-46C7-8D80-2CF63ED3BC9F}" srcId="{23370BB3-AF06-424D-A927-D4D329E3B3B8}" destId="{D3B5BEA1-56F1-42E7-975A-63E73C121279}" srcOrd="0" destOrd="0" parTransId="{435512A2-FBBC-4E21-A0C4-C73ACC1F1309}" sibTransId="{7ABB26F6-06C9-4A90-BDC3-76D6A623AFFB}"/>
    <dgm:cxn modelId="{12D59150-4048-4191-A262-7B0DF7A0489F}" type="presOf" srcId="{9DD4BA3F-20B8-4C31-8667-CB50EDFE7AC0}" destId="{10C7C93F-5C95-4715-860B-ED4CE8E751A3}" srcOrd="0" destOrd="0" presId="urn:microsoft.com/office/officeart/2005/8/layout/vList5"/>
    <dgm:cxn modelId="{6EBB5905-EAB5-4BFD-8584-D1BAFC6D9D69}" type="presOf" srcId="{6B156704-352A-4672-8260-1CA3890A9E6B}" destId="{7A5B13F4-F3FE-4D77-9C34-C614512DCCE2}" srcOrd="0" destOrd="0" presId="urn:microsoft.com/office/officeart/2005/8/layout/vList5"/>
    <dgm:cxn modelId="{6D5879BA-FC3B-461B-8E78-B48C0EEC5C6C}" type="presOf" srcId="{E5902EDB-9448-477E-AB3B-914630A41A98}" destId="{6DD10945-B825-4F8A-86B4-1E89DC2661A7}" srcOrd="0" destOrd="0" presId="urn:microsoft.com/office/officeart/2005/8/layout/vList5"/>
    <dgm:cxn modelId="{C7312DE8-11DC-4705-AF0D-4F97C1905DC5}" type="presOf" srcId="{CF4AD7B2-3733-47CF-9CEA-3BD899AB9F3B}" destId="{87F19352-87E3-4ED1-B492-B84F2DECC64B}" srcOrd="0" destOrd="1" presId="urn:microsoft.com/office/officeart/2005/8/layout/vList5"/>
    <dgm:cxn modelId="{28EEEAAB-AC5E-4BC0-A5AF-3792FCE32BB8}" type="presOf" srcId="{11C04F35-3AEF-4A6C-AA88-CB301CD323D2}" destId="{87F19352-87E3-4ED1-B492-B84F2DECC64B}" srcOrd="0" destOrd="0" presId="urn:microsoft.com/office/officeart/2005/8/layout/vList5"/>
    <dgm:cxn modelId="{B8F675AC-7181-4FF6-8760-C4CC7CB40303}" srcId="{8A9786B5-01C2-4BAF-BE7D-156C932FC45A}" destId="{7854BAF6-E048-4460-B1ED-DD73ADF61DC8}" srcOrd="3" destOrd="0" parTransId="{E45E555F-E860-4E77-979B-ACC688246314}" sibTransId="{8A79985D-ED18-41F2-8938-631342D2E254}"/>
    <dgm:cxn modelId="{FD20C52B-417B-424A-AD5C-6E99D8446EDB}" type="presOf" srcId="{8A9786B5-01C2-4BAF-BE7D-156C932FC45A}" destId="{0240089B-B975-4DA7-8684-EB21E33CD148}" srcOrd="0" destOrd="0" presId="urn:microsoft.com/office/officeart/2005/8/layout/vList5"/>
    <dgm:cxn modelId="{A2155C37-F64B-4E1F-AF78-ED4D1E1A47A1}" type="presOf" srcId="{7854BAF6-E048-4460-B1ED-DD73ADF61DC8}" destId="{B03D9ACE-5ED4-40F3-B695-B4920528A9FC}" srcOrd="0" destOrd="0" presId="urn:microsoft.com/office/officeart/2005/8/layout/vList5"/>
    <dgm:cxn modelId="{54C9F48A-AE6F-41B9-946A-6D2C8DD7B74C}" type="presOf" srcId="{23370BB3-AF06-424D-A927-D4D329E3B3B8}" destId="{0B2B059E-7671-4357-B29C-D7CEB54ABCB2}" srcOrd="0" destOrd="0" presId="urn:microsoft.com/office/officeart/2005/8/layout/vList5"/>
    <dgm:cxn modelId="{C63B6237-3F4C-4CC0-AE1B-D160EE74154A}" srcId="{8A9786B5-01C2-4BAF-BE7D-156C932FC45A}" destId="{6B156704-352A-4672-8260-1CA3890A9E6B}" srcOrd="5" destOrd="0" parTransId="{88212516-C2DF-43BC-9924-ECFFEB286A88}" sibTransId="{A2D6B320-5D1E-4B94-8CA9-8E41E01E6D22}"/>
    <dgm:cxn modelId="{77EB01CD-5B1E-46E9-B0B4-82AD0238CE34}" srcId="{02DA11A5-2328-4B5C-B3A6-E42FF76C676D}" destId="{11C04F35-3AEF-4A6C-AA88-CB301CD323D2}" srcOrd="0" destOrd="0" parTransId="{226A2464-CE92-4E67-A81A-FDDCB419A062}" sibTransId="{97779571-6DDA-4A3B-AF5D-06BF0D200138}"/>
    <dgm:cxn modelId="{ABF1D45A-7A83-4ED3-8BE5-7638428AF799}" type="presOf" srcId="{F3D6F3B4-AB8C-4B00-A388-0EAACF9681E0}" destId="{0740B438-3171-4A41-8863-F4710E9F554D}" srcOrd="0" destOrd="0" presId="urn:microsoft.com/office/officeart/2005/8/layout/vList5"/>
    <dgm:cxn modelId="{1D5602E2-45C2-48A6-8865-51CACDF6BF24}" srcId="{F3D6F3B4-AB8C-4B00-A388-0EAACF9681E0}" destId="{B5758FFD-A23E-47B1-B16B-CD1C1F86901F}" srcOrd="0" destOrd="0" parTransId="{BA578CDB-AA2D-4DA6-913B-BDF4364712F1}" sibTransId="{2122799B-146B-4DF7-9C2F-97A48DDCC52F}"/>
    <dgm:cxn modelId="{328337C5-639B-483F-8DB5-84E9816561DD}" srcId="{7854BAF6-E048-4460-B1ED-DD73ADF61DC8}" destId="{E5902EDB-9448-477E-AB3B-914630A41A98}" srcOrd="0" destOrd="0" parTransId="{A01B2F8E-B3DF-447B-B9CB-980CD16E04E4}" sibTransId="{D9D0ECB8-1D79-4E27-BDB2-87A6FB2DB25E}"/>
    <dgm:cxn modelId="{AE327A84-2ECC-4484-BD19-FC671E247059}" srcId="{8A9786B5-01C2-4BAF-BE7D-156C932FC45A}" destId="{FAC8F205-A7E1-4DFF-BA86-30590C59D23F}" srcOrd="2" destOrd="0" parTransId="{F39CD763-D80F-44C8-8B49-851C5FD5752B}" sibTransId="{A94F0862-8727-4585-B594-AC04D1287A12}"/>
    <dgm:cxn modelId="{176F39FF-88B4-4346-BD3A-641E28134C15}" srcId="{02DA11A5-2328-4B5C-B3A6-E42FF76C676D}" destId="{CF4AD7B2-3733-47CF-9CEA-3BD899AB9F3B}" srcOrd="1" destOrd="0" parTransId="{62BC575F-312E-4D4D-A44C-732987AB9C40}" sibTransId="{B6371BB7-3D1F-4AF4-A290-49B202E65AA9}"/>
    <dgm:cxn modelId="{9B788FE3-28D3-4269-9C70-96DB695AF053}" type="presOf" srcId="{B5758FFD-A23E-47B1-B16B-CD1C1F86901F}" destId="{65E3765E-1069-4B76-AAFB-73F5237174B2}" srcOrd="0" destOrd="0" presId="urn:microsoft.com/office/officeart/2005/8/layout/vList5"/>
    <dgm:cxn modelId="{54B7D9E1-2DA2-45D5-9763-693294D19177}" type="presOf" srcId="{40D51B8E-603F-4CBF-8B17-9C29DE1BC361}" destId="{54D30A7E-23EB-4362-B19F-408E991A48A9}" srcOrd="0" destOrd="0" presId="urn:microsoft.com/office/officeart/2005/8/layout/vList5"/>
    <dgm:cxn modelId="{B4E4CAE5-432C-4C9C-81EE-7AFD7DF030C2}" srcId="{8A9786B5-01C2-4BAF-BE7D-156C932FC45A}" destId="{23370BB3-AF06-424D-A927-D4D329E3B3B8}" srcOrd="1" destOrd="0" parTransId="{321C22CA-310C-4280-89D2-4420EE25902D}" sibTransId="{2106E7E8-E9DA-422B-92D3-27BD804075F1}"/>
    <dgm:cxn modelId="{29B64E49-BBA1-4A9F-8B8D-6FDDB41D446D}" type="presOf" srcId="{D3B5BEA1-56F1-42E7-975A-63E73C121279}" destId="{84E02C1A-9F7F-47EE-910B-32F169C579E4}" srcOrd="0" destOrd="0" presId="urn:microsoft.com/office/officeart/2005/8/layout/vList5"/>
    <dgm:cxn modelId="{B2B8045B-850D-4A6E-90AC-18A6A2E19052}" type="presOf" srcId="{02DA11A5-2328-4B5C-B3A6-E42FF76C676D}" destId="{F0D922CC-08C8-4771-B404-B356737DCACB}" srcOrd="0" destOrd="0" presId="urn:microsoft.com/office/officeart/2005/8/layout/vList5"/>
    <dgm:cxn modelId="{4B6F771E-A742-4CFE-A6E3-E5B2F3B3639B}" type="presParOf" srcId="{0240089B-B975-4DA7-8684-EB21E33CD148}" destId="{4E437758-4AF6-4A3D-B6CA-B3D6F191DE99}" srcOrd="0" destOrd="0" presId="urn:microsoft.com/office/officeart/2005/8/layout/vList5"/>
    <dgm:cxn modelId="{0DE1C094-EFD9-4C39-9016-CFFBEE74AA3A}" type="presParOf" srcId="{4E437758-4AF6-4A3D-B6CA-B3D6F191DE99}" destId="{0740B438-3171-4A41-8863-F4710E9F554D}" srcOrd="0" destOrd="0" presId="urn:microsoft.com/office/officeart/2005/8/layout/vList5"/>
    <dgm:cxn modelId="{EBA65D16-02B8-4485-916C-B5DDAA8A51EE}" type="presParOf" srcId="{4E437758-4AF6-4A3D-B6CA-B3D6F191DE99}" destId="{65E3765E-1069-4B76-AAFB-73F5237174B2}" srcOrd="1" destOrd="0" presId="urn:microsoft.com/office/officeart/2005/8/layout/vList5"/>
    <dgm:cxn modelId="{DE16916C-3EE0-45C8-BBE2-48AAB247E8F6}" type="presParOf" srcId="{0240089B-B975-4DA7-8684-EB21E33CD148}" destId="{3C4DCFC3-A098-4216-AD47-BF11B43C3FB3}" srcOrd="1" destOrd="0" presId="urn:microsoft.com/office/officeart/2005/8/layout/vList5"/>
    <dgm:cxn modelId="{88B1035C-9550-4C14-800A-1C1F55446B43}" type="presParOf" srcId="{0240089B-B975-4DA7-8684-EB21E33CD148}" destId="{F3816F48-4C6B-49E8-8919-0F87A72D2B6F}" srcOrd="2" destOrd="0" presId="urn:microsoft.com/office/officeart/2005/8/layout/vList5"/>
    <dgm:cxn modelId="{D110970F-1FEC-481D-A2F5-48BD0BEC8FCB}" type="presParOf" srcId="{F3816F48-4C6B-49E8-8919-0F87A72D2B6F}" destId="{0B2B059E-7671-4357-B29C-D7CEB54ABCB2}" srcOrd="0" destOrd="0" presId="urn:microsoft.com/office/officeart/2005/8/layout/vList5"/>
    <dgm:cxn modelId="{ABAE7287-542A-4300-974F-5B4BD00EAE9D}" type="presParOf" srcId="{F3816F48-4C6B-49E8-8919-0F87A72D2B6F}" destId="{84E02C1A-9F7F-47EE-910B-32F169C579E4}" srcOrd="1" destOrd="0" presId="urn:microsoft.com/office/officeart/2005/8/layout/vList5"/>
    <dgm:cxn modelId="{186FC4F3-0667-435E-A0B5-705E20F1A42E}" type="presParOf" srcId="{0240089B-B975-4DA7-8684-EB21E33CD148}" destId="{48A2B927-6CF6-4037-B2E5-C1C93C52598F}" srcOrd="3" destOrd="0" presId="urn:microsoft.com/office/officeart/2005/8/layout/vList5"/>
    <dgm:cxn modelId="{C5094D31-F304-4FD7-92D6-DC9FFC18B397}" type="presParOf" srcId="{0240089B-B975-4DA7-8684-EB21E33CD148}" destId="{6C2A8526-422B-455B-AC19-AAF0E4383775}" srcOrd="4" destOrd="0" presId="urn:microsoft.com/office/officeart/2005/8/layout/vList5"/>
    <dgm:cxn modelId="{7BDCE3C1-C18D-4812-AB4E-5199B054355A}" type="presParOf" srcId="{6C2A8526-422B-455B-AC19-AAF0E4383775}" destId="{51199B6E-759D-49D1-8F45-B3091365F289}" srcOrd="0" destOrd="0" presId="urn:microsoft.com/office/officeart/2005/8/layout/vList5"/>
    <dgm:cxn modelId="{E20E969E-A031-4E45-BF3B-79E49F7B24A5}" type="presParOf" srcId="{6C2A8526-422B-455B-AC19-AAF0E4383775}" destId="{10C7C93F-5C95-4715-860B-ED4CE8E751A3}" srcOrd="1" destOrd="0" presId="urn:microsoft.com/office/officeart/2005/8/layout/vList5"/>
    <dgm:cxn modelId="{1E4EB85E-DCCA-4AF6-B4AB-0D1B88A28AE3}" type="presParOf" srcId="{0240089B-B975-4DA7-8684-EB21E33CD148}" destId="{CE759EF9-08F3-444A-9825-00947BAB586E}" srcOrd="5" destOrd="0" presId="urn:microsoft.com/office/officeart/2005/8/layout/vList5"/>
    <dgm:cxn modelId="{5C72F1E7-B1FD-48CF-B4C3-E31CA5B055D9}" type="presParOf" srcId="{0240089B-B975-4DA7-8684-EB21E33CD148}" destId="{1FCE5830-6900-4AED-9989-961B47D7F065}" srcOrd="6" destOrd="0" presId="urn:microsoft.com/office/officeart/2005/8/layout/vList5"/>
    <dgm:cxn modelId="{D136FE6A-1187-4B3E-BA3E-AEB329B09763}" type="presParOf" srcId="{1FCE5830-6900-4AED-9989-961B47D7F065}" destId="{B03D9ACE-5ED4-40F3-B695-B4920528A9FC}" srcOrd="0" destOrd="0" presId="urn:microsoft.com/office/officeart/2005/8/layout/vList5"/>
    <dgm:cxn modelId="{8863857F-40CD-4DD1-BB7A-656E1AFAE5CA}" type="presParOf" srcId="{1FCE5830-6900-4AED-9989-961B47D7F065}" destId="{6DD10945-B825-4F8A-86B4-1E89DC2661A7}" srcOrd="1" destOrd="0" presId="urn:microsoft.com/office/officeart/2005/8/layout/vList5"/>
    <dgm:cxn modelId="{55FD0BE7-F64C-413C-9099-E6E4847947BC}" type="presParOf" srcId="{0240089B-B975-4DA7-8684-EB21E33CD148}" destId="{B642F961-4AD5-46E6-980A-4F6526AF4A54}" srcOrd="7" destOrd="0" presId="urn:microsoft.com/office/officeart/2005/8/layout/vList5"/>
    <dgm:cxn modelId="{CC4A5902-4797-4D45-A362-8911C4F676F7}" type="presParOf" srcId="{0240089B-B975-4DA7-8684-EB21E33CD148}" destId="{062BC1E0-7B0A-44DB-8448-C9FD63563C16}" srcOrd="8" destOrd="0" presId="urn:microsoft.com/office/officeart/2005/8/layout/vList5"/>
    <dgm:cxn modelId="{9A9E6A5A-6F8D-4F72-8B57-60A0789D6C68}" type="presParOf" srcId="{062BC1E0-7B0A-44DB-8448-C9FD63563C16}" destId="{F0D922CC-08C8-4771-B404-B356737DCACB}" srcOrd="0" destOrd="0" presId="urn:microsoft.com/office/officeart/2005/8/layout/vList5"/>
    <dgm:cxn modelId="{ED1C3E76-274C-4D41-88D5-46E069EFA135}" type="presParOf" srcId="{062BC1E0-7B0A-44DB-8448-C9FD63563C16}" destId="{87F19352-87E3-4ED1-B492-B84F2DECC64B}" srcOrd="1" destOrd="0" presId="urn:microsoft.com/office/officeart/2005/8/layout/vList5"/>
    <dgm:cxn modelId="{006EBAB8-4A5F-4B84-99EC-2263A5F7EB7D}" type="presParOf" srcId="{0240089B-B975-4DA7-8684-EB21E33CD148}" destId="{A5CD6A6F-FF38-4A61-ACBB-8A6218021B14}" srcOrd="9" destOrd="0" presId="urn:microsoft.com/office/officeart/2005/8/layout/vList5"/>
    <dgm:cxn modelId="{66C22A49-1CE5-490C-BDAA-C100659D4788}" type="presParOf" srcId="{0240089B-B975-4DA7-8684-EB21E33CD148}" destId="{61DD0A86-B219-49DC-A1E1-B43DB8EFEB8C}" srcOrd="10" destOrd="0" presId="urn:microsoft.com/office/officeart/2005/8/layout/vList5"/>
    <dgm:cxn modelId="{79E455F1-031D-4353-A412-0C2BDE559921}" type="presParOf" srcId="{61DD0A86-B219-49DC-A1E1-B43DB8EFEB8C}" destId="{7A5B13F4-F3FE-4D77-9C34-C614512DCCE2}" srcOrd="0" destOrd="0" presId="urn:microsoft.com/office/officeart/2005/8/layout/vList5"/>
    <dgm:cxn modelId="{ACEC6D85-DB90-4CF4-99E8-124DB19D18A8}" type="presParOf" srcId="{61DD0A86-B219-49DC-A1E1-B43DB8EFEB8C}" destId="{54D30A7E-23EB-4362-B19F-408E991A48A9}"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F3546-6C93-4DE4-BD34-C6C033C33C2C}" type="datetimeFigureOut">
              <a:rPr lang="en-US" smtClean="0"/>
              <a:pPr/>
              <a:t>10/1/2019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8847D-A3D7-46E2-B933-42BD9DED68B0}"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5294E1-BCD4-44A8-AC49-F39F0A6AE0D6}" type="slidenum">
              <a:rPr lang="en-US" smtClean="0"/>
              <a:pPr/>
              <a:t>13</a:t>
            </a:fld>
            <a:endParaRPr lang="en-US" dirty="0"/>
          </a:p>
        </p:txBody>
      </p:sp>
    </p:spTree>
    <p:extLst>
      <p:ext uri="{BB962C8B-B14F-4D97-AF65-F5344CB8AC3E}">
        <p14:creationId xmlns="" xmlns:p14="http://schemas.microsoft.com/office/powerpoint/2010/main" val="124408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7AB1A2E-3E9C-4D41-A805-84ACA1771498}" type="slidenum">
              <a:rPr lang="en-GB" smtClean="0"/>
              <a:pPr>
                <a:defRPr/>
              </a:pPr>
              <a:t>17</a:t>
            </a:fld>
            <a:endParaRPr lang="en-GB" dirty="0"/>
          </a:p>
        </p:txBody>
      </p:sp>
    </p:spTree>
    <p:extLst>
      <p:ext uri="{BB962C8B-B14F-4D97-AF65-F5344CB8AC3E}">
        <p14:creationId xmlns="" xmlns:p14="http://schemas.microsoft.com/office/powerpoint/2010/main" val="365657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7AB1A2E-3E9C-4D41-A805-84ACA1771498}" type="slidenum">
              <a:rPr lang="en-GB" smtClean="0"/>
              <a:pPr>
                <a:defRPr/>
              </a:pPr>
              <a:t>18</a:t>
            </a:fld>
            <a:endParaRPr lang="en-GB" dirty="0"/>
          </a:p>
        </p:txBody>
      </p:sp>
    </p:spTree>
    <p:extLst>
      <p:ext uri="{BB962C8B-B14F-4D97-AF65-F5344CB8AC3E}">
        <p14:creationId xmlns="" xmlns:p14="http://schemas.microsoft.com/office/powerpoint/2010/main" val="190875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800225" y="1177925"/>
            <a:ext cx="10415588" cy="7810500"/>
          </a:xfrm>
          <a:ln/>
        </p:spPr>
      </p:sp>
      <p:sp>
        <p:nvSpPr>
          <p:cNvPr id="45059" name="Notes Placeholder 2"/>
          <p:cNvSpPr>
            <a:spLocks noGrp="1"/>
          </p:cNvSpPr>
          <p:nvPr>
            <p:ph type="body" idx="1"/>
          </p:nvPr>
        </p:nvSpPr>
        <p:spPr>
          <a:xfrm>
            <a:off x="819480" y="340402"/>
            <a:ext cx="5845516" cy="222003"/>
          </a:xfrm>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074BD6BF-32E3-4835-AA28-5C7F0E3232FA}" type="slidenum">
              <a:rPr lang="en-US" smtClean="0"/>
              <a:pPr/>
              <a:t>19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800225" y="1177925"/>
            <a:ext cx="10415588" cy="7810500"/>
          </a:xfrm>
          <a:ln/>
        </p:spPr>
      </p:sp>
      <p:sp>
        <p:nvSpPr>
          <p:cNvPr id="41987" name="Notes Placeholder 2"/>
          <p:cNvSpPr>
            <a:spLocks noGrp="1"/>
          </p:cNvSpPr>
          <p:nvPr>
            <p:ph type="body" idx="1"/>
          </p:nvPr>
        </p:nvSpPr>
        <p:spPr>
          <a:xfrm>
            <a:off x="819480" y="340402"/>
            <a:ext cx="5845516" cy="222003"/>
          </a:xfrm>
          <a:noFill/>
          <a:ln/>
        </p:spPr>
        <p:txBody>
          <a:bodyPr/>
          <a:lstStyle/>
          <a:p>
            <a:endParaRPr lang="en-US" dirty="0" smtClean="0"/>
          </a:p>
        </p:txBody>
      </p:sp>
      <p:sp>
        <p:nvSpPr>
          <p:cNvPr id="41988" name="Slide Number Placeholder 3"/>
          <p:cNvSpPr>
            <a:spLocks noGrp="1"/>
          </p:cNvSpPr>
          <p:nvPr>
            <p:ph type="sldNum" sz="quarter" idx="5"/>
          </p:nvPr>
        </p:nvSpPr>
        <p:spPr>
          <a:noFill/>
        </p:spPr>
        <p:txBody>
          <a:bodyPr/>
          <a:lstStyle/>
          <a:p>
            <a:fld id="{687F6BC8-4F7B-4DD0-9E88-1FB57ABB62D2}" type="slidenum">
              <a:rPr lang="en-US" smtClean="0"/>
              <a:pPr/>
              <a:t>20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US"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US" sz="1000" b="0" i="0" u="none" baseline="0" dirty="0" smtClean="0">
              <a:effectLst/>
              <a:latin typeface="Arial"/>
            </a:endParaRPr>
          </a:p>
        </p:txBody>
      </p:sp>
      <p:sp>
        <p:nvSpPr>
          <p:cNvPr id="11" name="Slide Number Placeholder 5"/>
          <p:cNvSpPr>
            <a:spLocks noGrp="1"/>
          </p:cNvSpPr>
          <p:nvPr>
            <p:ph type="sldNum" sz="quarter" idx="12"/>
          </p:nvPr>
        </p:nvSpPr>
        <p:spPr>
          <a:xfrm>
            <a:off x="7924800" y="6356350"/>
            <a:ext cx="762000" cy="365125"/>
          </a:xfrm>
          <a:prstGeom prst="rect">
            <a:avLst/>
          </a:prstGeom>
        </p:spPr>
        <p:txBody>
          <a:bodyPr/>
          <a:lstStyle/>
          <a:p>
            <a:fld id="{24E3ADF5-2FBB-4DF4-9497-1EF888FE5763}" type="slidenum">
              <a:rPr lang="en-IN" smtClean="0"/>
              <a:pPr/>
              <a:t>‹#›</a:t>
            </a:fld>
            <a:endParaRPr lang="en-IN" dirty="0"/>
          </a:p>
        </p:txBody>
      </p:sp>
    </p:spTree>
    <p:extLst>
      <p:ext uri="{BB962C8B-B14F-4D97-AF65-F5344CB8AC3E}">
        <p14:creationId xmlns="" xmlns:p14="http://schemas.microsoft.com/office/powerpoint/2010/main" val="238895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7200"/>
            <a:ext cx="9144000" cy="6001643"/>
          </a:xfrm>
          <a:prstGeom prst="rect">
            <a:avLst/>
          </a:prstGeom>
        </p:spPr>
        <p:txBody>
          <a:bodyPr wrap="square">
            <a:spAutoFit/>
          </a:bodyPr>
          <a:lstStyle/>
          <a:p>
            <a:pPr algn="just"/>
            <a:r>
              <a:rPr lang="en-IN" sz="3200" b="1" dirty="0" smtClean="0"/>
              <a:t>Urbanisation</a:t>
            </a:r>
          </a:p>
          <a:p>
            <a:pPr algn="just"/>
            <a:r>
              <a:rPr lang="en-IN" sz="3200" dirty="0" smtClean="0"/>
              <a:t>India is witnessing an increased pace of urbanization. Despite its population being predominantly rural, it is emerging as one of the fastest urbanizing countries. It is the second largest urban system in the world with an urban population of about 340 million and 35 metros. Cities are emerging as the engines of national economy and generators of  wealth. Cities are the </a:t>
            </a:r>
            <a:r>
              <a:rPr lang="en-IN" sz="3200" dirty="0" err="1" smtClean="0"/>
              <a:t>centers</a:t>
            </a:r>
            <a:r>
              <a:rPr lang="en-IN" sz="3200" dirty="0" smtClean="0"/>
              <a:t> of technology, innovation, creativity and economic growth and employment, reservoirs of skills, knowledge and hope for migrants from rural areas.</a:t>
            </a:r>
            <a:endParaRPr lang="en-IN"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5262979"/>
          </a:xfrm>
          <a:prstGeom prst="rect">
            <a:avLst/>
          </a:prstGeom>
        </p:spPr>
        <p:txBody>
          <a:bodyPr wrap="square">
            <a:spAutoFit/>
          </a:bodyPr>
          <a:lstStyle/>
          <a:p>
            <a:r>
              <a:rPr lang="en-IN" sz="2400" dirty="0" smtClean="0"/>
              <a:t>Rapid economic activity - urban growth running faster than solutions can catch up and there is very little reliable data being generated to track this </a:t>
            </a:r>
          </a:p>
          <a:p>
            <a:endParaRPr lang="en-IN" sz="2400" dirty="0" smtClean="0"/>
          </a:p>
          <a:p>
            <a:endParaRPr lang="en-IN" sz="2400" dirty="0" smtClean="0"/>
          </a:p>
          <a:p>
            <a:pPr>
              <a:buFont typeface="Arial" pitchFamily="34" charset="0"/>
              <a:buChar char="•"/>
            </a:pPr>
            <a:r>
              <a:rPr lang="en-IN" sz="2400" dirty="0" smtClean="0"/>
              <a:t>Multiplicity of agencies with multiple institutional jurisdictions like basic services with ULB and PDS /housing with other state departments</a:t>
            </a:r>
          </a:p>
          <a:p>
            <a:endParaRPr lang="en-IN" sz="2400" dirty="0" smtClean="0"/>
          </a:p>
          <a:p>
            <a:pPr>
              <a:buFont typeface="Arial" pitchFamily="34" charset="0"/>
              <a:buChar char="•"/>
            </a:pPr>
            <a:r>
              <a:rPr lang="en-IN" sz="2400" dirty="0" smtClean="0"/>
              <a:t> Weak administrative systems and human resources with minimal training, poorly designed cadre and recruitment rules</a:t>
            </a:r>
          </a:p>
          <a:p>
            <a:endParaRPr lang="en-IN" sz="2400" dirty="0" smtClean="0"/>
          </a:p>
          <a:p>
            <a:pPr>
              <a:buFont typeface="Arial" pitchFamily="34" charset="0"/>
              <a:buChar char="•"/>
            </a:pPr>
            <a:r>
              <a:rPr lang="en-IN" sz="2400" dirty="0" smtClean="0"/>
              <a:t>Inadequate or dysfunctional internal systems – finance, land records, etc.</a:t>
            </a:r>
          </a:p>
          <a:p>
            <a:endParaRPr lang="en-IN" sz="2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359"/>
            <a:ext cx="9144000" cy="5262979"/>
          </a:xfrm>
          <a:prstGeom prst="rect">
            <a:avLst/>
          </a:prstGeom>
        </p:spPr>
        <p:txBody>
          <a:bodyPr wrap="square">
            <a:spAutoFit/>
          </a:bodyPr>
          <a:lstStyle/>
          <a:p>
            <a:endParaRPr lang="en-IN" sz="2800" dirty="0" smtClean="0"/>
          </a:p>
          <a:p>
            <a:endParaRPr lang="en-IN" sz="2800" dirty="0" smtClean="0"/>
          </a:p>
          <a:p>
            <a:pPr>
              <a:buFont typeface="Arial" pitchFamily="34" charset="0"/>
              <a:buChar char="•"/>
            </a:pPr>
            <a:r>
              <a:rPr lang="en-IN" sz="2800" dirty="0" smtClean="0"/>
              <a:t> Mismatch between emerging problems and the available new skills; PPPs, outsourcing, use complex contracts, etc.,</a:t>
            </a:r>
          </a:p>
          <a:p>
            <a:endParaRPr lang="en-US" sz="2800" dirty="0" smtClean="0"/>
          </a:p>
          <a:p>
            <a:pPr>
              <a:buFont typeface="Arial" pitchFamily="34" charset="0"/>
              <a:buChar char="•"/>
            </a:pPr>
            <a:r>
              <a:rPr lang="en-IN" sz="2800" dirty="0" smtClean="0"/>
              <a:t>Urbanisation of poverty, land rights, permanent and seasonal migration, problems in beneficiary identification under different schemes;</a:t>
            </a:r>
          </a:p>
          <a:p>
            <a:pPr>
              <a:buFont typeface="Arial" pitchFamily="34" charset="0"/>
              <a:buChar char="•"/>
            </a:pPr>
            <a:r>
              <a:rPr lang="en-IN" sz="2800" dirty="0" smtClean="0"/>
              <a:t> Increased financial requirements for provision of basic minimum urban infrastructure – for 63cities,</a:t>
            </a:r>
          </a:p>
          <a:p>
            <a:pPr>
              <a:buFont typeface="Arial" pitchFamily="34" charset="0"/>
              <a:buChar char="•"/>
            </a:pPr>
            <a:r>
              <a:rPr lang="en-IN" sz="2800" dirty="0" smtClean="0"/>
              <a:t> Rural-urban issues, </a:t>
            </a:r>
            <a:r>
              <a:rPr lang="en-IN" sz="2800" dirty="0" err="1" smtClean="0"/>
              <a:t>peri</a:t>
            </a:r>
            <a:r>
              <a:rPr lang="en-IN" sz="2800" dirty="0" smtClean="0"/>
              <a:t>-urban growth, extension of services to these areas, etc</a:t>
            </a:r>
            <a:endParaRPr lang="en-IN"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2400" y="228600"/>
            <a:ext cx="5791200" cy="6477000"/>
          </a:xfrm>
          <a:prstGeom prst="rect">
            <a:avLst/>
          </a:prstGeom>
          <a:noFill/>
          <a:ln w="9525">
            <a:solidFill>
              <a:schemeClr val="tx1"/>
            </a:solidFill>
            <a:miter lim="800000"/>
            <a:headEnd/>
            <a:tailEnd/>
          </a:ln>
          <a:effectLst/>
        </p:spPr>
      </p:pic>
      <p:sp>
        <p:nvSpPr>
          <p:cNvPr id="3" name="Rectangle 2"/>
          <p:cNvSpPr/>
          <p:nvPr/>
        </p:nvSpPr>
        <p:spPr>
          <a:xfrm>
            <a:off x="2819400" y="228600"/>
            <a:ext cx="3200400" cy="646331"/>
          </a:xfrm>
          <a:prstGeom prst="rect">
            <a:avLst/>
          </a:prstGeom>
        </p:spPr>
        <p:txBody>
          <a:bodyPr wrap="square">
            <a:spAutoFit/>
          </a:bodyPr>
          <a:lstStyle/>
          <a:p>
            <a:r>
              <a:rPr lang="en-IN" b="1" dirty="0" smtClean="0"/>
              <a:t>Levels of Urbanisation, India    (2011) </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533400"/>
          </a:xfrm>
        </p:spPr>
        <p:txBody>
          <a:bodyPr>
            <a:normAutofit fontScale="90000"/>
          </a:bodyPr>
          <a:lstStyle/>
          <a:p>
            <a:r>
              <a:rPr lang="en-US" dirty="0" smtClean="0"/>
              <a:t>Urban Growth</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0" y="467710"/>
            <a:ext cx="9144000" cy="4942490"/>
          </a:xfrm>
          <a:prstGeom prst="rect">
            <a:avLst/>
          </a:prstGeom>
          <a:noFill/>
          <a:ln w="9525">
            <a:noFill/>
            <a:miter lim="800000"/>
            <a:headEnd/>
            <a:tailEnd/>
          </a:ln>
        </p:spPr>
      </p:pic>
      <p:sp>
        <p:nvSpPr>
          <p:cNvPr id="6" name="TextBox 5"/>
          <p:cNvSpPr txBox="1"/>
          <p:nvPr/>
        </p:nvSpPr>
        <p:spPr>
          <a:xfrm>
            <a:off x="0" y="5411450"/>
            <a:ext cx="9144000" cy="1446550"/>
          </a:xfrm>
          <a:prstGeom prst="rect">
            <a:avLst/>
          </a:prstGeom>
          <a:solidFill>
            <a:schemeClr val="accent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just"/>
            <a:r>
              <a:rPr lang="en-US" sz="2000" dirty="0" smtClean="0">
                <a:latin typeface="Georgia" pitchFamily="18" charset="0"/>
              </a:rPr>
              <a:t>Urban population likely to increase from present </a:t>
            </a:r>
            <a:r>
              <a:rPr lang="en-US" sz="2000" b="1" dirty="0" smtClean="0">
                <a:solidFill>
                  <a:srgbClr val="FFFF00"/>
                </a:solidFill>
                <a:latin typeface="Georgia" pitchFamily="18" charset="0"/>
              </a:rPr>
              <a:t>377 million</a:t>
            </a:r>
            <a:r>
              <a:rPr lang="en-US" sz="2000" b="1" dirty="0" smtClean="0">
                <a:solidFill>
                  <a:schemeClr val="tx1"/>
                </a:solidFill>
                <a:latin typeface="Georgia" pitchFamily="18" charset="0"/>
              </a:rPr>
              <a:t> </a:t>
            </a:r>
            <a:r>
              <a:rPr lang="en-US" sz="2000" dirty="0" smtClean="0">
                <a:latin typeface="Georgia" pitchFamily="18" charset="0"/>
              </a:rPr>
              <a:t>to </a:t>
            </a:r>
            <a:r>
              <a:rPr lang="en-US" sz="2000" b="1" dirty="0" smtClean="0">
                <a:solidFill>
                  <a:srgbClr val="FFFF00"/>
                </a:solidFill>
                <a:latin typeface="Georgia" pitchFamily="18" charset="0"/>
              </a:rPr>
              <a:t>600 million </a:t>
            </a:r>
            <a:r>
              <a:rPr lang="en-US" sz="2000" dirty="0" smtClean="0">
                <a:latin typeface="Georgia" pitchFamily="18" charset="0"/>
              </a:rPr>
              <a:t>by 2030 &amp; </a:t>
            </a:r>
            <a:r>
              <a:rPr lang="en-US" sz="2000" b="1" dirty="0" smtClean="0">
                <a:solidFill>
                  <a:srgbClr val="FFFF00"/>
                </a:solidFill>
                <a:latin typeface="Georgia" pitchFamily="18" charset="0"/>
              </a:rPr>
              <a:t>900 million </a:t>
            </a:r>
            <a:r>
              <a:rPr lang="en-US" sz="2000" dirty="0" smtClean="0">
                <a:latin typeface="Georgia" pitchFamily="18" charset="0"/>
              </a:rPr>
              <a:t>by 2050 </a:t>
            </a:r>
            <a:r>
              <a:rPr lang="en-US" sz="2000" b="1" dirty="0" smtClean="0">
                <a:solidFill>
                  <a:srgbClr val="FFFF00"/>
                </a:solidFill>
                <a:latin typeface="Georgia" pitchFamily="18" charset="0"/>
              </a:rPr>
              <a:t>53 </a:t>
            </a:r>
            <a:r>
              <a:rPr lang="en-US" sz="2000" b="1" dirty="0" smtClean="0">
                <a:solidFill>
                  <a:srgbClr val="FFFF00"/>
                </a:solidFill>
                <a:latin typeface="Georgia" pitchFamily="18" charset="0"/>
              </a:rPr>
              <a:t>Million Plus </a:t>
            </a:r>
            <a:r>
              <a:rPr lang="en-US" sz="2000" b="1" dirty="0" smtClean="0">
                <a:solidFill>
                  <a:srgbClr val="FFFF00"/>
                </a:solidFill>
                <a:latin typeface="Georgia" pitchFamily="18" charset="0"/>
              </a:rPr>
              <a:t>cities</a:t>
            </a:r>
          </a:p>
          <a:p>
            <a:pPr algn="just"/>
            <a:r>
              <a:rPr lang="en-US" sz="2400" dirty="0" smtClean="0">
                <a:latin typeface="Georgia" pitchFamily="18" charset="0"/>
              </a:rPr>
              <a:t>Urban cities and towns have  increased from </a:t>
            </a:r>
            <a:r>
              <a:rPr lang="en-US" sz="2400" b="1" dirty="0" smtClean="0">
                <a:solidFill>
                  <a:srgbClr val="FFFF00"/>
                </a:solidFill>
                <a:latin typeface="Georgia" pitchFamily="18" charset="0"/>
              </a:rPr>
              <a:t>5,161</a:t>
            </a:r>
            <a:r>
              <a:rPr lang="en-US" sz="2400" dirty="0" smtClean="0">
                <a:latin typeface="Georgia" pitchFamily="18" charset="0"/>
              </a:rPr>
              <a:t> in 2001 to</a:t>
            </a:r>
            <a:r>
              <a:rPr lang="en-US" sz="2400" dirty="0" smtClean="0">
                <a:solidFill>
                  <a:schemeClr val="tx1"/>
                </a:solidFill>
                <a:latin typeface="Georgia" pitchFamily="18" charset="0"/>
              </a:rPr>
              <a:t> </a:t>
            </a:r>
            <a:r>
              <a:rPr lang="en-US" sz="2400" b="1" dirty="0" smtClean="0">
                <a:solidFill>
                  <a:srgbClr val="FFFF00"/>
                </a:solidFill>
                <a:latin typeface="Georgia" pitchFamily="18" charset="0"/>
              </a:rPr>
              <a:t>7,935</a:t>
            </a:r>
            <a:r>
              <a:rPr lang="en-US" sz="2400" dirty="0" smtClean="0">
                <a:solidFill>
                  <a:srgbClr val="FFFF00"/>
                </a:solidFill>
                <a:latin typeface="Georgia" pitchFamily="18" charset="0"/>
              </a:rPr>
              <a:t> </a:t>
            </a:r>
            <a:r>
              <a:rPr lang="en-US" sz="2400" dirty="0" smtClean="0">
                <a:latin typeface="Georgia" pitchFamily="18" charset="0"/>
              </a:rPr>
              <a:t>in 2011 </a:t>
            </a:r>
            <a:endParaRPr lang="en-GB" sz="2400" b="1" dirty="0">
              <a:solidFill>
                <a:srgbClr val="FFFF00"/>
              </a:solidFill>
              <a:latin typeface="Georgia" pitchFamily="18"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 xmlns:p14="http://schemas.microsoft.com/office/powerpoint/2010/main" val="357218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Status of Urban Services in India</a:t>
            </a:r>
            <a:endParaRPr lang="en-US" sz="3200" dirty="0"/>
          </a:p>
        </p:txBody>
      </p:sp>
      <p:sp>
        <p:nvSpPr>
          <p:cNvPr id="4" name="Content Placeholder 3"/>
          <p:cNvSpPr>
            <a:spLocks noGrp="1"/>
          </p:cNvSpPr>
          <p:nvPr>
            <p:ph idx="1"/>
          </p:nvPr>
        </p:nvSpPr>
        <p:spPr>
          <a:xfrm>
            <a:off x="457200" y="1066800"/>
            <a:ext cx="6477000" cy="5059363"/>
          </a:xfrm>
        </p:spPr>
        <p:txBody>
          <a:bodyPr>
            <a:normAutofit/>
          </a:bodyPr>
          <a:lstStyle/>
          <a:p>
            <a:pPr algn="just">
              <a:lnSpc>
                <a:spcPct val="114000"/>
              </a:lnSpc>
              <a:spcBef>
                <a:spcPts val="300"/>
              </a:spcBef>
              <a:spcAft>
                <a:spcPts val="300"/>
              </a:spcAft>
            </a:pPr>
            <a:r>
              <a:rPr lang="en-US" sz="1800" dirty="0" smtClean="0"/>
              <a:t>Drinking Water  availability within the premises is </a:t>
            </a:r>
            <a:r>
              <a:rPr lang="en-US" sz="1800" b="1" dirty="0" smtClean="0">
                <a:solidFill>
                  <a:schemeClr val="accent2"/>
                </a:solidFill>
              </a:rPr>
              <a:t>71.2%</a:t>
            </a:r>
            <a:r>
              <a:rPr lang="en-US" sz="1800" b="1" dirty="0" smtClean="0"/>
              <a:t>;</a:t>
            </a:r>
          </a:p>
          <a:p>
            <a:pPr algn="just">
              <a:lnSpc>
                <a:spcPct val="114000"/>
              </a:lnSpc>
              <a:spcBef>
                <a:spcPts val="300"/>
              </a:spcBef>
              <a:spcAft>
                <a:spcPts val="300"/>
              </a:spcAft>
            </a:pPr>
            <a:r>
              <a:rPr lang="en-US" sz="1800" dirty="0" smtClean="0"/>
              <a:t>Only </a:t>
            </a:r>
            <a:r>
              <a:rPr lang="en-US" sz="1800" b="1" dirty="0" smtClean="0">
                <a:solidFill>
                  <a:schemeClr val="accent2"/>
                </a:solidFill>
              </a:rPr>
              <a:t>32.7%</a:t>
            </a:r>
            <a:r>
              <a:rPr lang="en-US" sz="1800" b="1" dirty="0" smtClean="0"/>
              <a:t> </a:t>
            </a:r>
            <a:r>
              <a:rPr lang="en-US" sz="1800" dirty="0" smtClean="0"/>
              <a:t>of the urban population has access to piped sewer system; and</a:t>
            </a:r>
          </a:p>
          <a:p>
            <a:pPr algn="just">
              <a:lnSpc>
                <a:spcPct val="114000"/>
              </a:lnSpc>
              <a:spcBef>
                <a:spcPts val="300"/>
              </a:spcBef>
              <a:spcAft>
                <a:spcPts val="300"/>
              </a:spcAft>
            </a:pPr>
            <a:r>
              <a:rPr lang="en-US" sz="1800" dirty="0" smtClean="0">
                <a:cs typeface="Tahoma" pitchFamily="34" charset="0"/>
              </a:rPr>
              <a:t>Waste collection efficiency ranges between </a:t>
            </a:r>
            <a:r>
              <a:rPr lang="en-US" sz="1800" b="1" dirty="0" smtClean="0">
                <a:solidFill>
                  <a:schemeClr val="accent2"/>
                </a:solidFill>
                <a:cs typeface="Tahoma" pitchFamily="34" charset="0"/>
              </a:rPr>
              <a:t>70%</a:t>
            </a:r>
            <a:r>
              <a:rPr lang="en-US" sz="1800" b="1" dirty="0" smtClean="0">
                <a:cs typeface="Tahoma" pitchFamily="34" charset="0"/>
              </a:rPr>
              <a:t> </a:t>
            </a:r>
            <a:r>
              <a:rPr lang="en-US" sz="1800" dirty="0" smtClean="0">
                <a:cs typeface="Tahoma" pitchFamily="34" charset="0"/>
              </a:rPr>
              <a:t>and </a:t>
            </a:r>
            <a:r>
              <a:rPr lang="en-US" sz="1800" b="1" dirty="0" smtClean="0">
                <a:solidFill>
                  <a:schemeClr val="accent2"/>
                </a:solidFill>
                <a:cs typeface="Tahoma" pitchFamily="34" charset="0"/>
              </a:rPr>
              <a:t>90%</a:t>
            </a:r>
            <a:r>
              <a:rPr lang="en-US" sz="1800" dirty="0" smtClean="0">
                <a:cs typeface="Tahoma" pitchFamily="34" charset="0"/>
              </a:rPr>
              <a:t> in major Metro cities.</a:t>
            </a:r>
          </a:p>
          <a:p>
            <a:endParaRPr lang="en-US" sz="1800" dirty="0"/>
          </a:p>
        </p:txBody>
      </p:sp>
      <p:pic>
        <p:nvPicPr>
          <p:cNvPr id="6" name="Picture 43" descr="Jul06_01"/>
          <p:cNvPicPr>
            <a:picLocks noChangeAspect="1" noChangeArrowheads="1"/>
          </p:cNvPicPr>
          <p:nvPr/>
        </p:nvPicPr>
        <p:blipFill>
          <a:blip r:embed="rId2" cstate="print"/>
          <a:srcRect/>
          <a:stretch>
            <a:fillRect/>
          </a:stretch>
        </p:blipFill>
        <p:spPr bwMode="auto">
          <a:xfrm>
            <a:off x="7086600" y="2362200"/>
            <a:ext cx="1652397" cy="10668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3" descr="ekjsdbks "/>
          <p:cNvPicPr>
            <a:picLocks noChangeAspect="1" noChangeArrowheads="1"/>
          </p:cNvPicPr>
          <p:nvPr/>
        </p:nvPicPr>
        <p:blipFill>
          <a:blip r:embed="rId3" cstate="print"/>
          <a:srcRect r="8325" b="18600"/>
          <a:stretch>
            <a:fillRect/>
          </a:stretch>
        </p:blipFill>
        <p:spPr bwMode="auto">
          <a:xfrm>
            <a:off x="7086600" y="1143000"/>
            <a:ext cx="1635760" cy="10668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Rectangle 8"/>
          <p:cNvSpPr/>
          <p:nvPr/>
        </p:nvSpPr>
        <p:spPr>
          <a:xfrm>
            <a:off x="1524000" y="6396335"/>
            <a:ext cx="7010400" cy="276999"/>
          </a:xfrm>
          <a:prstGeom prst="rect">
            <a:avLst/>
          </a:prstGeom>
        </p:spPr>
        <p:txBody>
          <a:bodyPr wrap="square">
            <a:spAutoFit/>
          </a:bodyPr>
          <a:lstStyle/>
          <a:p>
            <a:r>
              <a:rPr lang="en-US" sz="1200" i="1" dirty="0" smtClean="0">
                <a:latin typeface="Georgia" pitchFamily="18" charset="0"/>
              </a:rPr>
              <a:t>Source: </a:t>
            </a:r>
            <a:r>
              <a:rPr lang="en-US" sz="1200" dirty="0" smtClean="0"/>
              <a:t>Census 2011,India</a:t>
            </a:r>
            <a:endParaRPr lang="en-US" sz="1200" i="1" dirty="0"/>
          </a:p>
        </p:txBody>
      </p:sp>
      <p:graphicFrame>
        <p:nvGraphicFramePr>
          <p:cNvPr id="8" name="Content Placeholder 3"/>
          <p:cNvGraphicFramePr>
            <a:graphicFrameLocks/>
          </p:cNvGraphicFramePr>
          <p:nvPr>
            <p:extLst>
              <p:ext uri="{D42A27DB-BD31-4B8C-83A1-F6EECF244321}">
                <p14:modId xmlns="" xmlns:p14="http://schemas.microsoft.com/office/powerpoint/2010/main" val="913175435"/>
              </p:ext>
            </p:extLst>
          </p:nvPr>
        </p:nvGraphicFramePr>
        <p:xfrm>
          <a:off x="685800" y="2971800"/>
          <a:ext cx="6172200" cy="3105204"/>
        </p:xfrm>
        <a:graphic>
          <a:graphicData uri="http://schemas.openxmlformats.org/drawingml/2006/table">
            <a:tbl>
              <a:tblPr firstRow="1" bandRow="1">
                <a:tableStyleId>{5C22544A-7EE6-4342-B048-85BDC9FD1C3A}</a:tableStyleId>
              </a:tblPr>
              <a:tblGrid>
                <a:gridCol w="1903577"/>
                <a:gridCol w="4268623"/>
              </a:tblGrid>
              <a:tr h="735275">
                <a:tc>
                  <a:txBody>
                    <a:bodyPr/>
                    <a:lstStyle/>
                    <a:p>
                      <a:pPr algn="ctr"/>
                      <a:r>
                        <a:rPr lang="en-US" sz="1800" dirty="0" smtClean="0">
                          <a:latin typeface="+mn-lt"/>
                        </a:rPr>
                        <a:t>Public Transport</a:t>
                      </a:r>
                      <a:endParaRPr lang="en-US" sz="1800" dirty="0">
                        <a:latin typeface="+mn-lt"/>
                      </a:endParaRPr>
                    </a:p>
                  </a:txBody>
                  <a:tcPr/>
                </a:tc>
                <a:tc>
                  <a:txBody>
                    <a:bodyPr/>
                    <a:lstStyle/>
                    <a:p>
                      <a:pPr algn="ctr"/>
                      <a:r>
                        <a:rPr lang="en-US" sz="1800" dirty="0" smtClean="0">
                          <a:latin typeface="+mn-lt"/>
                        </a:rPr>
                        <a:t>City (Operational/under</a:t>
                      </a:r>
                      <a:r>
                        <a:rPr lang="en-US" sz="1800" baseline="0" dirty="0" smtClean="0">
                          <a:latin typeface="+mn-lt"/>
                        </a:rPr>
                        <a:t> Implementation)</a:t>
                      </a:r>
                      <a:endParaRPr lang="en-US" sz="1800" dirty="0">
                        <a:latin typeface="+mn-lt"/>
                      </a:endParaRPr>
                    </a:p>
                  </a:txBody>
                  <a:tcPr/>
                </a:tc>
              </a:tr>
              <a:tr h="483924">
                <a:tc>
                  <a:txBody>
                    <a:bodyPr/>
                    <a:lstStyle/>
                    <a:p>
                      <a:r>
                        <a:rPr lang="en-US" sz="1800" b="1" baseline="0" dirty="0" smtClean="0">
                          <a:latin typeface="+mn-lt"/>
                        </a:rPr>
                        <a:t>Organized </a:t>
                      </a:r>
                      <a:r>
                        <a:rPr lang="en-US" sz="1800" b="1" dirty="0" smtClean="0">
                          <a:latin typeface="+mn-lt"/>
                        </a:rPr>
                        <a:t>City Bus</a:t>
                      </a:r>
                      <a:endParaRPr lang="en-US" sz="1800" b="1" dirty="0">
                        <a:latin typeface="+mn-lt"/>
                      </a:endParaRPr>
                    </a:p>
                  </a:txBody>
                  <a:tcPr anchor="ctr"/>
                </a:tc>
                <a:tc>
                  <a:txBody>
                    <a:bodyPr/>
                    <a:lstStyle/>
                    <a:p>
                      <a:r>
                        <a:rPr lang="en-US" sz="1800" dirty="0" smtClean="0">
                          <a:latin typeface="+mn-lt"/>
                        </a:rPr>
                        <a:t>More than 65 cities , &gt;15000buses sanctioned  in 2009.</a:t>
                      </a:r>
                      <a:endParaRPr lang="en-US" sz="1800" dirty="0">
                        <a:latin typeface="+mn-lt"/>
                      </a:endParaRPr>
                    </a:p>
                  </a:txBody>
                  <a:tcPr anchor="ctr"/>
                </a:tc>
              </a:tr>
              <a:tr h="586849">
                <a:tc>
                  <a:txBody>
                    <a:bodyPr/>
                    <a:lstStyle/>
                    <a:p>
                      <a:r>
                        <a:rPr lang="en-US" sz="1800" b="1" dirty="0" smtClean="0">
                          <a:latin typeface="+mn-lt"/>
                        </a:rPr>
                        <a:t>BRTS</a:t>
                      </a:r>
                      <a:endParaRPr lang="en-US" sz="1800" b="1"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Ahmedabad, Delhi, Indore, Bhopal</a:t>
                      </a:r>
                      <a:r>
                        <a:rPr lang="en-US" sz="1800" baseline="0" dirty="0" smtClean="0">
                          <a:latin typeface="+mn-lt"/>
                        </a:rPr>
                        <a:t>, Jaipur, Vijayawada, Visakhapatnam, Rajkot, Surat, Hubli Dharwad, Naya Raipur</a:t>
                      </a:r>
                      <a:endParaRPr lang="en-US" sz="1800" dirty="0" smtClean="0">
                        <a:latin typeface="+mn-lt"/>
                      </a:endParaRPr>
                    </a:p>
                  </a:txBody>
                  <a:tcPr anchor="ctr"/>
                </a:tc>
              </a:tr>
              <a:tr h="815449">
                <a:tc>
                  <a:txBody>
                    <a:bodyPr/>
                    <a:lstStyle/>
                    <a:p>
                      <a:r>
                        <a:rPr lang="en-US" sz="1800" b="1" dirty="0" smtClean="0">
                          <a:latin typeface="+mn-lt"/>
                        </a:rPr>
                        <a:t>MRTS</a:t>
                      </a:r>
                      <a:endParaRPr lang="en-US" sz="1800" b="1" dirty="0">
                        <a:latin typeface="+mn-lt"/>
                      </a:endParaRPr>
                    </a:p>
                  </a:txBody>
                  <a:tcPr anchor="ctr"/>
                </a:tc>
                <a:tc>
                  <a:txBody>
                    <a:bodyPr/>
                    <a:lstStyle/>
                    <a:p>
                      <a:r>
                        <a:rPr lang="en-US" sz="1800" dirty="0" smtClean="0">
                          <a:latin typeface="+mn-lt"/>
                        </a:rPr>
                        <a:t>Delhi, Kolkata, Bangalore*,</a:t>
                      </a:r>
                      <a:r>
                        <a:rPr lang="en-US" sz="1800" baseline="0" dirty="0" smtClean="0">
                          <a:latin typeface="+mn-lt"/>
                        </a:rPr>
                        <a:t> Chennai*, Hyderabad*, Jaipur*, Mumbai*</a:t>
                      </a:r>
                      <a:endParaRPr lang="en-US" sz="1800" dirty="0">
                        <a:latin typeface="+mn-lt"/>
                      </a:endParaRPr>
                    </a:p>
                  </a:txBody>
                  <a:tcPr anchor="ctr"/>
                </a:tc>
              </a:tr>
            </a:tbl>
          </a:graphicData>
        </a:graphic>
      </p:graphicFrame>
      <p:pic>
        <p:nvPicPr>
          <p:cNvPr id="11" name="Picture 3"/>
          <p:cNvPicPr>
            <a:picLocks noChangeAspect="1" noChangeArrowheads="1"/>
          </p:cNvPicPr>
          <p:nvPr/>
        </p:nvPicPr>
        <p:blipFill>
          <a:blip r:embed="rId4" cstate="print"/>
          <a:srcRect/>
          <a:stretch>
            <a:fillRect/>
          </a:stretch>
        </p:blipFill>
        <p:spPr bwMode="auto">
          <a:xfrm>
            <a:off x="7086600" y="4953000"/>
            <a:ext cx="1676400" cy="1182270"/>
          </a:xfrm>
          <a:prstGeom prst="rect">
            <a:avLst/>
          </a:prstGeom>
          <a:noFill/>
          <a:ln w="9525">
            <a:noFill/>
            <a:miter lim="800000"/>
            <a:headEnd/>
            <a:tailEnd/>
          </a:ln>
        </p:spPr>
      </p:pic>
      <p:pic>
        <p:nvPicPr>
          <p:cNvPr id="12" name="Picture 5" descr="http://photos.wikimapia.org/p/00/02/64/34/08_full.jpg"/>
          <p:cNvPicPr>
            <a:picLocks noChangeAspect="1" noChangeArrowheads="1"/>
          </p:cNvPicPr>
          <p:nvPr/>
        </p:nvPicPr>
        <p:blipFill>
          <a:blip r:embed="rId5" cstate="print"/>
          <a:srcRect/>
          <a:stretch>
            <a:fillRect/>
          </a:stretch>
        </p:blipFill>
        <p:spPr bwMode="auto">
          <a:xfrm>
            <a:off x="7086600" y="3657600"/>
            <a:ext cx="1676400" cy="1185615"/>
          </a:xfrm>
          <a:prstGeom prst="rect">
            <a:avLst/>
          </a:prstGeom>
          <a:noFill/>
        </p:spPr>
      </p:pic>
      <p:sp>
        <p:nvSpPr>
          <p:cNvPr id="14" name="Slide Number Placeholder 1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 xmlns:p14="http://schemas.microsoft.com/office/powerpoint/2010/main" val="4245343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JnNURM at a Glance</a:t>
            </a:r>
            <a:endParaRPr lang="en-US" dirty="0"/>
          </a:p>
        </p:txBody>
      </p:sp>
      <p:graphicFrame>
        <p:nvGraphicFramePr>
          <p:cNvPr id="6" name="Diagram 5"/>
          <p:cNvGraphicFramePr/>
          <p:nvPr>
            <p:extLst>
              <p:ext uri="{D42A27DB-BD31-4B8C-83A1-F6EECF244321}">
                <p14:modId xmlns="" xmlns:p14="http://schemas.microsoft.com/office/powerpoint/2010/main" val="3633498131"/>
              </p:ext>
            </p:extLst>
          </p:nvPr>
        </p:nvGraphicFramePr>
        <p:xfrm>
          <a:off x="457200" y="990600"/>
          <a:ext cx="8382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38200" y="5987376"/>
            <a:ext cx="2286000" cy="304800"/>
          </a:xfrm>
          <a:prstGeom prst="rect">
            <a:avLst/>
          </a:prstGeom>
          <a:noFill/>
        </p:spPr>
        <p:txBody>
          <a:bodyPr wrap="square" lIns="0" tIns="0" rIns="0" bIns="0" rtlCol="0">
            <a:noAutofit/>
          </a:bodyPr>
          <a:lstStyle/>
          <a:p>
            <a:pPr indent="-274320">
              <a:spcAft>
                <a:spcPts val="900"/>
              </a:spcAft>
            </a:pPr>
            <a:r>
              <a:rPr lang="en-US" sz="1400" b="1" dirty="0" smtClean="0">
                <a:solidFill>
                  <a:schemeClr val="tx2"/>
                </a:solidFill>
                <a:latin typeface="Georgia" pitchFamily="18" charset="0"/>
              </a:rPr>
              <a:t>*$=60 INR</a:t>
            </a:r>
            <a:r>
              <a:rPr lang="en-US" sz="1400" b="1" dirty="0" smtClean="0">
                <a:latin typeface="Georgia" pitchFamily="18" charset="0"/>
              </a:rPr>
              <a:t/>
            </a:r>
            <a:br>
              <a:rPr lang="en-US" sz="1400" b="1" dirty="0" smtClean="0">
                <a:latin typeface="Georgia" pitchFamily="18" charset="0"/>
              </a:rPr>
            </a:br>
            <a:endParaRPr lang="en-US" sz="1400" b="1" dirty="0" smtClean="0">
              <a:latin typeface="Georgia" pitchFamily="18" charset="0"/>
            </a:endParaRPr>
          </a:p>
        </p:txBody>
      </p:sp>
      <p:sp>
        <p:nvSpPr>
          <p:cNvPr id="5" name="Action Button: Information 4">
            <a:hlinkClick r:id="" action="ppaction://noaction" highlightClick="1"/>
          </p:cNvPr>
          <p:cNvSpPr/>
          <p:nvPr/>
        </p:nvSpPr>
        <p:spPr>
          <a:xfrm>
            <a:off x="8305800" y="5334000"/>
            <a:ext cx="457200" cy="381000"/>
          </a:xfrm>
          <a:prstGeom prst="actionButtonInformation">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 xmlns:p14="http://schemas.microsoft.com/office/powerpoint/2010/main" val="4072656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Sector wise JnNURM Projects at a Glance</a:t>
            </a:r>
            <a:endParaRPr lang="en-US" sz="32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dirty="0"/>
          </a:p>
        </p:txBody>
      </p:sp>
      <p:graphicFrame>
        <p:nvGraphicFramePr>
          <p:cNvPr id="9" name="Table 8"/>
          <p:cNvGraphicFramePr>
            <a:graphicFrameLocks noGrp="1"/>
          </p:cNvGraphicFramePr>
          <p:nvPr>
            <p:extLst>
              <p:ext uri="{D42A27DB-BD31-4B8C-83A1-F6EECF244321}">
                <p14:modId xmlns="" xmlns:p14="http://schemas.microsoft.com/office/powerpoint/2010/main" val="674526979"/>
              </p:ext>
            </p:extLst>
          </p:nvPr>
        </p:nvGraphicFramePr>
        <p:xfrm>
          <a:off x="381000" y="1066800"/>
          <a:ext cx="8305800" cy="5595112"/>
        </p:xfrm>
        <a:graphic>
          <a:graphicData uri="http://schemas.openxmlformats.org/drawingml/2006/table">
            <a:tbl>
              <a:tblPr/>
              <a:tblGrid>
                <a:gridCol w="2201036"/>
                <a:gridCol w="1687739"/>
                <a:gridCol w="1687739"/>
                <a:gridCol w="1556507"/>
                <a:gridCol w="1172779"/>
              </a:tblGrid>
              <a:tr h="330200">
                <a:tc rowSpan="2">
                  <a:txBody>
                    <a:bodyPr/>
                    <a:lstStyle/>
                    <a:p>
                      <a:pPr marL="0" marR="0" algn="ctr">
                        <a:lnSpc>
                          <a:spcPct val="115000"/>
                        </a:lnSpc>
                        <a:spcBef>
                          <a:spcPts val="0"/>
                        </a:spcBef>
                        <a:spcAft>
                          <a:spcPts val="0"/>
                        </a:spcAft>
                      </a:pPr>
                      <a:r>
                        <a:rPr lang="en-US" sz="1800" b="1" dirty="0">
                          <a:solidFill>
                            <a:srgbClr val="000000"/>
                          </a:solidFill>
                          <a:latin typeface="+mn-lt"/>
                          <a:ea typeface="Calibri"/>
                          <a:cs typeface="Times New Roman"/>
                        </a:rPr>
                        <a:t>Sectors</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gridSpan="2">
                  <a:txBody>
                    <a:bodyPr/>
                    <a:lstStyle/>
                    <a:p>
                      <a:pPr marL="0" marR="0" algn="ctr">
                        <a:lnSpc>
                          <a:spcPct val="115000"/>
                        </a:lnSpc>
                        <a:spcBef>
                          <a:spcPts val="0"/>
                        </a:spcBef>
                        <a:spcAft>
                          <a:spcPts val="0"/>
                        </a:spcAft>
                      </a:pPr>
                      <a:r>
                        <a:rPr lang="en-US" sz="2800" b="0" kern="1200" dirty="0" smtClean="0">
                          <a:solidFill>
                            <a:schemeClr val="accent6">
                              <a:lumMod val="75000"/>
                            </a:schemeClr>
                          </a:solidFill>
                          <a:latin typeface="+mn-lt"/>
                          <a:ea typeface="+mj-ea"/>
                          <a:cs typeface="+mj-cs"/>
                        </a:rPr>
                        <a:t>UIG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n-US"/>
                    </a:p>
                  </a:txBody>
                  <a:tcPr/>
                </a:tc>
                <a:tc gridSpan="2">
                  <a:txBody>
                    <a:bodyPr/>
                    <a:lstStyle/>
                    <a:p>
                      <a:pPr marL="0" marR="0" algn="ctr" defTabSz="914400" rtl="0" eaLnBrk="1" latinLnBrk="0" hangingPunct="1">
                        <a:lnSpc>
                          <a:spcPct val="115000"/>
                        </a:lnSpc>
                        <a:spcBef>
                          <a:spcPts val="0"/>
                        </a:spcBef>
                        <a:spcAft>
                          <a:spcPts val="0"/>
                        </a:spcAft>
                      </a:pPr>
                      <a:r>
                        <a:rPr lang="en-US" sz="2800" b="0" kern="1200" dirty="0" smtClean="0">
                          <a:solidFill>
                            <a:schemeClr val="accent6">
                              <a:lumMod val="75000"/>
                            </a:schemeClr>
                          </a:solidFill>
                          <a:latin typeface="+mn-lt"/>
                          <a:ea typeface="+mj-ea"/>
                          <a:cs typeface="+mj-cs"/>
                        </a:rPr>
                        <a:t>UIDSSMT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hMerge="1">
                  <a:txBody>
                    <a:bodyPr/>
                    <a:lstStyle/>
                    <a:p>
                      <a:endParaRPr lang="en-US"/>
                    </a:p>
                  </a:txBody>
                  <a:tcPr/>
                </a:tc>
              </a:tr>
              <a:tr h="1651000">
                <a:tc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000000"/>
                          </a:solidFill>
                          <a:latin typeface="+mn-lt"/>
                          <a:ea typeface="Calibri"/>
                          <a:cs typeface="Times New Roman"/>
                        </a:rPr>
                        <a:t>Number of Projects</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marR="0" algn="ctr">
                        <a:lnSpc>
                          <a:spcPct val="115000"/>
                        </a:lnSpc>
                        <a:spcBef>
                          <a:spcPts val="0"/>
                        </a:spcBef>
                        <a:spcAft>
                          <a:spcPts val="0"/>
                        </a:spcAft>
                      </a:pPr>
                      <a:r>
                        <a:rPr lang="en-US" sz="1600" b="1" dirty="0">
                          <a:solidFill>
                            <a:srgbClr val="000000"/>
                          </a:solidFill>
                          <a:latin typeface="+mn-lt"/>
                          <a:ea typeface="Calibri"/>
                          <a:cs typeface="Times New Roman"/>
                        </a:rPr>
                        <a:t>Approved Cost (Amount Rs. In Crore)</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0" marR="0" algn="ctr">
                        <a:lnSpc>
                          <a:spcPct val="115000"/>
                        </a:lnSpc>
                        <a:spcBef>
                          <a:spcPts val="0"/>
                        </a:spcBef>
                        <a:spcAft>
                          <a:spcPts val="0"/>
                        </a:spcAft>
                      </a:pPr>
                      <a:r>
                        <a:rPr lang="en-US" sz="1600" b="1" dirty="0">
                          <a:solidFill>
                            <a:srgbClr val="000000"/>
                          </a:solidFill>
                          <a:latin typeface="+mn-lt"/>
                          <a:ea typeface="Calibri"/>
                          <a:cs typeface="Times New Roman"/>
                        </a:rPr>
                        <a:t>Number of Projects</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0" marR="0" algn="ctr">
                        <a:lnSpc>
                          <a:spcPct val="115000"/>
                        </a:lnSpc>
                        <a:spcBef>
                          <a:spcPts val="0"/>
                        </a:spcBef>
                        <a:spcAft>
                          <a:spcPts val="0"/>
                        </a:spcAft>
                      </a:pPr>
                      <a:r>
                        <a:rPr lang="en-US" sz="1600" b="1" dirty="0">
                          <a:solidFill>
                            <a:srgbClr val="000000"/>
                          </a:solidFill>
                          <a:latin typeface="+mn-lt"/>
                          <a:ea typeface="Calibri"/>
                          <a:cs typeface="Times New Roman"/>
                        </a:rPr>
                        <a:t>Approved Cost (Amount Rs. In Crore)</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330200">
                <a:tc>
                  <a:txBody>
                    <a:bodyPr/>
                    <a:lstStyle/>
                    <a:p>
                      <a:pPr marL="0" marR="0">
                        <a:lnSpc>
                          <a:spcPct val="115000"/>
                        </a:lnSpc>
                        <a:spcBef>
                          <a:spcPts val="0"/>
                        </a:spcBef>
                        <a:spcAft>
                          <a:spcPts val="0"/>
                        </a:spcAft>
                      </a:pPr>
                      <a:r>
                        <a:rPr lang="en-US" sz="1600" dirty="0">
                          <a:solidFill>
                            <a:srgbClr val="000000"/>
                          </a:solidFill>
                          <a:latin typeface="+mn-lt"/>
                          <a:ea typeface="Calibri"/>
                          <a:cs typeface="Times New Roman"/>
                        </a:rPr>
                        <a:t>Water Supply</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smtClean="0">
                          <a:solidFill>
                            <a:srgbClr val="000000"/>
                          </a:solidFill>
                          <a:latin typeface="+mn-lt"/>
                          <a:ea typeface="Calibri"/>
                          <a:cs typeface="Times New Roman"/>
                        </a:rPr>
                        <a:t>182</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smtClean="0">
                          <a:solidFill>
                            <a:srgbClr val="000000"/>
                          </a:solidFill>
                          <a:latin typeface="+mn-lt"/>
                          <a:ea typeface="Calibri"/>
                          <a:cs typeface="Times New Roman"/>
                        </a:rPr>
                        <a:t>22,330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526</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11,110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nSpc>
                          <a:spcPct val="115000"/>
                        </a:lnSpc>
                        <a:spcBef>
                          <a:spcPts val="0"/>
                        </a:spcBef>
                        <a:spcAft>
                          <a:spcPts val="0"/>
                        </a:spcAft>
                      </a:pPr>
                      <a:r>
                        <a:rPr lang="en-US" sz="1600" dirty="0">
                          <a:solidFill>
                            <a:srgbClr val="000000"/>
                          </a:solidFill>
                          <a:latin typeface="+mn-lt"/>
                          <a:ea typeface="Calibri"/>
                          <a:cs typeface="Times New Roman"/>
                        </a:rPr>
                        <a:t>Sewerage</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smtClean="0">
                          <a:solidFill>
                            <a:srgbClr val="000000"/>
                          </a:solidFill>
                          <a:latin typeface="+mn-lt"/>
                          <a:ea typeface="Calibri"/>
                          <a:cs typeface="Times New Roman"/>
                        </a:rPr>
                        <a:t>116</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smtClean="0">
                          <a:solidFill>
                            <a:srgbClr val="000000"/>
                          </a:solidFill>
                          <a:latin typeface="+mn-lt"/>
                          <a:ea typeface="Calibri"/>
                          <a:cs typeface="Times New Roman"/>
                        </a:rPr>
                        <a:t>15,269</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109</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3,960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nSpc>
                          <a:spcPct val="115000"/>
                        </a:lnSpc>
                        <a:spcBef>
                          <a:spcPts val="0"/>
                        </a:spcBef>
                        <a:spcAft>
                          <a:spcPts val="0"/>
                        </a:spcAft>
                      </a:pPr>
                      <a:r>
                        <a:rPr lang="en-US" sz="1600" dirty="0">
                          <a:solidFill>
                            <a:srgbClr val="000000"/>
                          </a:solidFill>
                          <a:latin typeface="+mn-lt"/>
                          <a:ea typeface="Calibri"/>
                          <a:cs typeface="Times New Roman"/>
                        </a:rPr>
                        <a:t>Drainage</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76</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8,601</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72</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985</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072">
                <a:tc>
                  <a:txBody>
                    <a:bodyPr/>
                    <a:lstStyle/>
                    <a:p>
                      <a:pPr marL="0" marR="0">
                        <a:lnSpc>
                          <a:spcPct val="115000"/>
                        </a:lnSpc>
                        <a:spcBef>
                          <a:spcPts val="0"/>
                        </a:spcBef>
                        <a:spcAft>
                          <a:spcPts val="0"/>
                        </a:spcAft>
                      </a:pPr>
                      <a:r>
                        <a:rPr lang="en-US" sz="1600" dirty="0">
                          <a:solidFill>
                            <a:srgbClr val="000000"/>
                          </a:solidFill>
                          <a:latin typeface="+mn-lt"/>
                          <a:ea typeface="Calibri"/>
                          <a:cs typeface="Times New Roman"/>
                        </a:rPr>
                        <a:t>Solid Waste Management</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44</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smtClean="0">
                          <a:solidFill>
                            <a:srgbClr val="000000"/>
                          </a:solidFill>
                          <a:latin typeface="+mn-lt"/>
                          <a:ea typeface="Calibri"/>
                          <a:cs typeface="Times New Roman"/>
                        </a:rPr>
                        <a:t>1,923</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63</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413</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nSpc>
                          <a:spcPct val="115000"/>
                        </a:lnSpc>
                        <a:spcBef>
                          <a:spcPts val="0"/>
                        </a:spcBef>
                        <a:spcAft>
                          <a:spcPts val="0"/>
                        </a:spcAft>
                      </a:pPr>
                      <a:r>
                        <a:rPr lang="en-US" sz="1600" dirty="0">
                          <a:solidFill>
                            <a:srgbClr val="000000"/>
                          </a:solidFill>
                          <a:latin typeface="+mn-lt"/>
                          <a:ea typeface="Calibri"/>
                          <a:cs typeface="Times New Roman"/>
                        </a:rPr>
                        <a:t>Roads &amp; Flyovers</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100</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smtClean="0">
                          <a:solidFill>
                            <a:srgbClr val="000000"/>
                          </a:solidFill>
                          <a:latin typeface="+mn-lt"/>
                          <a:ea typeface="Calibri"/>
                          <a:cs typeface="Times New Roman"/>
                        </a:rPr>
                        <a:t>8,082</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184</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1,717</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nSpc>
                          <a:spcPct val="115000"/>
                        </a:lnSpc>
                        <a:spcBef>
                          <a:spcPts val="0"/>
                        </a:spcBef>
                        <a:spcAft>
                          <a:spcPts val="0"/>
                        </a:spcAft>
                      </a:pPr>
                      <a:r>
                        <a:rPr lang="en-US" sz="1600" dirty="0">
                          <a:solidFill>
                            <a:srgbClr val="000000"/>
                          </a:solidFill>
                          <a:latin typeface="+mn-lt"/>
                          <a:ea typeface="Calibri"/>
                          <a:cs typeface="Times New Roman"/>
                        </a:rPr>
                        <a:t>MRTS</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23</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5,408</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nSpc>
                          <a:spcPct val="115000"/>
                        </a:lnSpc>
                        <a:spcBef>
                          <a:spcPts val="0"/>
                        </a:spcBef>
                        <a:spcAft>
                          <a:spcPts val="0"/>
                        </a:spcAft>
                      </a:pPr>
                      <a:r>
                        <a:rPr lang="en-US" sz="1600" dirty="0" smtClean="0">
                          <a:solidFill>
                            <a:srgbClr val="000000"/>
                          </a:solidFill>
                          <a:latin typeface="+mn-lt"/>
                          <a:ea typeface="Calibri"/>
                          <a:cs typeface="Times New Roman"/>
                        </a:rPr>
                        <a:t>Buses &amp; Ancillary</a:t>
                      </a:r>
                      <a:r>
                        <a:rPr lang="en-US" sz="1600" baseline="0" dirty="0" smtClean="0">
                          <a:solidFill>
                            <a:srgbClr val="000000"/>
                          </a:solidFill>
                          <a:latin typeface="+mn-lt"/>
                          <a:ea typeface="Calibri"/>
                          <a:cs typeface="Times New Roman"/>
                        </a:rPr>
                        <a:t> Infrastructure</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smtClean="0">
                          <a:solidFill>
                            <a:srgbClr val="000000"/>
                          </a:solidFill>
                          <a:latin typeface="+mn-lt"/>
                          <a:ea typeface="Calibri"/>
                          <a:cs typeface="Times New Roman"/>
                        </a:rPr>
                        <a:t>65</a:t>
                      </a:r>
                      <a:r>
                        <a:rPr lang="en-US" sz="1600" baseline="0" dirty="0" smtClean="0">
                          <a:solidFill>
                            <a:srgbClr val="000000"/>
                          </a:solidFill>
                          <a:latin typeface="+mn-lt"/>
                          <a:ea typeface="Calibri"/>
                          <a:cs typeface="Times New Roman"/>
                        </a:rPr>
                        <a:t> Mission Cities (18323 Buses)</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smtClean="0">
                          <a:latin typeface="+mn-lt"/>
                          <a:ea typeface="Calibri"/>
                          <a:cs typeface="Times New Roman"/>
                        </a:rPr>
                        <a:t>7,585</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smtClean="0">
                          <a:solidFill>
                            <a:srgbClr val="000000"/>
                          </a:solidFill>
                          <a:latin typeface="+mn-lt"/>
                          <a:ea typeface="Calibri"/>
                          <a:cs typeface="Times New Roman"/>
                        </a:rPr>
                        <a:t>70</a:t>
                      </a:r>
                      <a:r>
                        <a:rPr lang="en-US" sz="1600" baseline="0" dirty="0" smtClean="0">
                          <a:solidFill>
                            <a:srgbClr val="000000"/>
                          </a:solidFill>
                          <a:latin typeface="+mn-lt"/>
                          <a:ea typeface="Calibri"/>
                          <a:cs typeface="Times New Roman"/>
                        </a:rPr>
                        <a:t> Cities  (4038 Buses)</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smtClean="0">
                          <a:solidFill>
                            <a:srgbClr val="000000"/>
                          </a:solidFill>
                          <a:latin typeface="+mn-lt"/>
                          <a:ea typeface="Calibri"/>
                          <a:cs typeface="Times New Roman"/>
                        </a:rPr>
                        <a:t>1742</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nSpc>
                          <a:spcPct val="115000"/>
                        </a:lnSpc>
                        <a:spcBef>
                          <a:spcPts val="0"/>
                        </a:spcBef>
                        <a:spcAft>
                          <a:spcPts val="0"/>
                        </a:spcAft>
                      </a:pPr>
                      <a:r>
                        <a:rPr lang="en-US" sz="1600" dirty="0">
                          <a:solidFill>
                            <a:srgbClr val="000000"/>
                          </a:solidFill>
                          <a:latin typeface="+mn-lt"/>
                          <a:ea typeface="Calibri"/>
                          <a:cs typeface="Times New Roman"/>
                        </a:rPr>
                        <a:t>Others</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43</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2,458</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26</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600" dirty="0">
                          <a:solidFill>
                            <a:srgbClr val="000000"/>
                          </a:solidFill>
                          <a:latin typeface="+mn-lt"/>
                          <a:ea typeface="Calibri"/>
                          <a:cs typeface="Times New Roman"/>
                        </a:rPr>
                        <a:t>118</a:t>
                      </a:r>
                      <a:endParaRPr lang="en-US" sz="1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00">
                <a:tc>
                  <a:txBody>
                    <a:bodyPr/>
                    <a:lstStyle/>
                    <a:p>
                      <a:pPr marL="0" marR="0">
                        <a:lnSpc>
                          <a:spcPct val="115000"/>
                        </a:lnSpc>
                        <a:spcBef>
                          <a:spcPts val="0"/>
                        </a:spcBef>
                        <a:spcAft>
                          <a:spcPts val="0"/>
                        </a:spcAft>
                      </a:pPr>
                      <a:r>
                        <a:rPr lang="en-US" sz="2000" b="1" dirty="0">
                          <a:solidFill>
                            <a:srgbClr val="000000"/>
                          </a:solidFill>
                          <a:latin typeface="+mn-lt"/>
                          <a:ea typeface="Calibri"/>
                          <a:cs typeface="Times New Roman"/>
                        </a:rPr>
                        <a:t>Total</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2000" b="1" dirty="0" smtClean="0">
                          <a:solidFill>
                            <a:srgbClr val="000000"/>
                          </a:solidFill>
                          <a:latin typeface="+mn-lt"/>
                          <a:ea typeface="Calibri"/>
                          <a:cs typeface="Times New Roman"/>
                        </a:rPr>
                        <a:t>584</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2000" b="1" dirty="0" smtClean="0">
                          <a:solidFill>
                            <a:srgbClr val="000000"/>
                          </a:solidFill>
                          <a:latin typeface="+mn-lt"/>
                          <a:ea typeface="Calibri"/>
                          <a:cs typeface="Times New Roman"/>
                        </a:rPr>
                        <a:t>71,656</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2000" b="1" dirty="0">
                          <a:solidFill>
                            <a:srgbClr val="000000"/>
                          </a:solidFill>
                          <a:latin typeface="+mn-lt"/>
                          <a:ea typeface="Calibri"/>
                          <a:cs typeface="Times New Roman"/>
                        </a:rPr>
                        <a:t>980</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2000" b="1" dirty="0" smtClean="0">
                          <a:solidFill>
                            <a:srgbClr val="000000"/>
                          </a:solidFill>
                          <a:latin typeface="+mn-lt"/>
                          <a:ea typeface="Calibri"/>
                          <a:cs typeface="Times New Roman"/>
                        </a:rPr>
                        <a:t>20,045</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331712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9560"/>
          </a:xfrm>
        </p:spPr>
        <p:txBody>
          <a:bodyPr>
            <a:noAutofit/>
          </a:bodyPr>
          <a:lstStyle/>
          <a:p>
            <a:pPr>
              <a:spcAft>
                <a:spcPts val="1200"/>
              </a:spcAft>
              <a:defRPr/>
            </a:pPr>
            <a:r>
              <a:rPr lang="en-US" sz="2800" dirty="0">
                <a:latin typeface="Tahoma" pitchFamily="34" charset="0"/>
                <a:cs typeface="Tahoma" pitchFamily="34" charset="0"/>
              </a:rPr>
              <a:t>Sector wise % of funds sanctioned under UIG</a:t>
            </a:r>
          </a:p>
        </p:txBody>
      </p:sp>
      <p:graphicFrame>
        <p:nvGraphicFramePr>
          <p:cNvPr id="8" name="Chart 7"/>
          <p:cNvGraphicFramePr/>
          <p:nvPr>
            <p:extLst>
              <p:ext uri="{D42A27DB-BD31-4B8C-83A1-F6EECF244321}">
                <p14:modId xmlns="" xmlns:p14="http://schemas.microsoft.com/office/powerpoint/2010/main" val="1791535255"/>
              </p:ext>
            </p:extLst>
          </p:nvPr>
        </p:nvGraphicFramePr>
        <p:xfrm>
          <a:off x="533400" y="838200"/>
          <a:ext cx="8229600" cy="541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 xmlns:p14="http://schemas.microsoft.com/office/powerpoint/2010/main" val="1179530783"/>
              </p:ext>
            </p:extLst>
          </p:nvPr>
        </p:nvGraphicFramePr>
        <p:xfrm>
          <a:off x="304800" y="1066800"/>
          <a:ext cx="8686800" cy="53244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613698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762000"/>
          </a:xfrm>
        </p:spPr>
        <p:txBody>
          <a:bodyPr vert="horz" lIns="91440" tIns="45720" rIns="91440" bIns="45720" rtlCol="0" anchor="ctr">
            <a:noAutofit/>
          </a:bodyPr>
          <a:lstStyle/>
          <a:p>
            <a:pPr algn="l"/>
            <a:r>
              <a:rPr lang="en-US" sz="2800" dirty="0" smtClean="0">
                <a:latin typeface="+mn-lt"/>
                <a:cs typeface="Tahoma" pitchFamily="34" charset="0"/>
              </a:rPr>
              <a:t>         Sector wise % of funds sanctioned under UIDSSMT</a:t>
            </a:r>
            <a:endParaRPr lang="en-US" b="1" i="1" dirty="0" smtClean="0">
              <a:latin typeface="+mn-lt"/>
            </a:endParaRPr>
          </a:p>
        </p:txBody>
      </p:sp>
      <p:sp>
        <p:nvSpPr>
          <p:cNvPr id="4" name="Slide Number Placeholder 3"/>
          <p:cNvSpPr>
            <a:spLocks noGrp="1"/>
          </p:cNvSpPr>
          <p:nvPr>
            <p:ph type="sldNum" sz="quarter" idx="4294967295"/>
          </p:nvPr>
        </p:nvSpPr>
        <p:spPr>
          <a:xfrm>
            <a:off x="7086600" y="6477000"/>
            <a:ext cx="1527175" cy="152400"/>
          </a:xfrm>
          <a:prstGeom prst="rect">
            <a:avLst/>
          </a:prstGeom>
        </p:spPr>
        <p:txBody>
          <a:bodyPr/>
          <a:lstStyle/>
          <a:p>
            <a:pPr>
              <a:defRPr/>
            </a:pPr>
            <a:fld id="{D624EC83-9CC2-4F68-825F-4B80DF3F9393}" type="slidenum">
              <a:rPr lang="en-GB" smtClean="0"/>
              <a:pPr>
                <a:defRPr/>
              </a:pPr>
              <a:t>18</a:t>
            </a:fld>
            <a:endParaRPr lang="en-GB" dirty="0"/>
          </a:p>
        </p:txBody>
      </p:sp>
      <p:graphicFrame>
        <p:nvGraphicFramePr>
          <p:cNvPr id="6" name="Chart 5"/>
          <p:cNvGraphicFramePr/>
          <p:nvPr>
            <p:extLst>
              <p:ext uri="{D42A27DB-BD31-4B8C-83A1-F6EECF244321}">
                <p14:modId xmlns="" xmlns:p14="http://schemas.microsoft.com/office/powerpoint/2010/main" val="1828403095"/>
              </p:ext>
            </p:extLst>
          </p:nvPr>
        </p:nvGraphicFramePr>
        <p:xfrm>
          <a:off x="152400" y="914400"/>
          <a:ext cx="8686799"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4252768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nutp.png"/>
          <p:cNvPicPr>
            <a:picLocks noChangeAspect="1"/>
          </p:cNvPicPr>
          <p:nvPr/>
        </p:nvPicPr>
        <p:blipFill>
          <a:blip r:embed="rId3" cstate="print"/>
          <a:stretch>
            <a:fillRect/>
          </a:stretch>
        </p:blipFill>
        <p:spPr>
          <a:xfrm>
            <a:off x="838200" y="893127"/>
            <a:ext cx="7722138" cy="6091213"/>
          </a:xfrm>
          <a:prstGeom prst="rect">
            <a:avLst/>
          </a:prstGeom>
          <a:ln>
            <a:solidFill>
              <a:schemeClr val="tx1"/>
            </a:solidFill>
          </a:ln>
        </p:spPr>
      </p:pic>
      <p:sp>
        <p:nvSpPr>
          <p:cNvPr id="3" name="Slide Number Placeholder 2"/>
          <p:cNvSpPr>
            <a:spLocks noGrp="1"/>
          </p:cNvSpPr>
          <p:nvPr>
            <p:ph type="sldNum" sz="quarter" idx="12"/>
          </p:nvPr>
        </p:nvSpPr>
        <p:spPr>
          <a:xfrm>
            <a:off x="6553200" y="6356350"/>
            <a:ext cx="2133600" cy="365125"/>
          </a:xfrm>
          <a:prstGeom prst="rect">
            <a:avLst/>
          </a:prstGeom>
        </p:spPr>
        <p:txBody>
          <a:bodyPr lIns="91430" tIns="45716" rIns="91430" bIns="45716"/>
          <a:lstStyle/>
          <a:p>
            <a:fld id="{DE2B17CA-11ED-4095-BE72-7B18FC3A5C2A}" type="slidenum">
              <a:rPr lang="en-US" smtClean="0"/>
              <a:pPr/>
              <a:t>19</a:t>
            </a:fld>
            <a:endParaRPr lang="en-US" dirty="0"/>
          </a:p>
        </p:txBody>
      </p:sp>
      <p:sp>
        <p:nvSpPr>
          <p:cNvPr id="4" name="TextBox 3"/>
          <p:cNvSpPr txBox="1"/>
          <p:nvPr/>
        </p:nvSpPr>
        <p:spPr>
          <a:xfrm>
            <a:off x="8153403" y="6324600"/>
            <a:ext cx="380998" cy="369324"/>
          </a:xfrm>
          <a:prstGeom prst="rect">
            <a:avLst/>
          </a:prstGeom>
          <a:solidFill>
            <a:schemeClr val="bg1"/>
          </a:solidFill>
        </p:spPr>
        <p:txBody>
          <a:bodyPr wrap="square" lIns="91430" tIns="45716" rIns="91430" bIns="45716" rtlCol="0">
            <a:spAutoFit/>
          </a:bodyPr>
          <a:lstStyle/>
          <a:p>
            <a:endParaRPr lang="en-US" dirty="0"/>
          </a:p>
        </p:txBody>
      </p:sp>
      <p:sp>
        <p:nvSpPr>
          <p:cNvPr id="5" name="TextBox 4"/>
          <p:cNvSpPr txBox="1"/>
          <p:nvPr/>
        </p:nvSpPr>
        <p:spPr>
          <a:xfrm>
            <a:off x="298051" y="194370"/>
            <a:ext cx="8591634" cy="555872"/>
          </a:xfrm>
          <a:prstGeom prst="rect">
            <a:avLst/>
          </a:prstGeom>
          <a:noFill/>
        </p:spPr>
        <p:txBody>
          <a:bodyPr wrap="square" lIns="93296" tIns="46648" rIns="93296" bIns="46648" rtlCol="0">
            <a:spAutoFit/>
          </a:bodyPr>
          <a:lstStyle/>
          <a:p>
            <a:pPr algn="ctr"/>
            <a:r>
              <a:rPr lang="en-US" sz="3000" b="1" dirty="0">
                <a:latin typeface="+mj-lt"/>
              </a:rPr>
              <a:t>National Urban Transport Policy-2006</a:t>
            </a:r>
          </a:p>
        </p:txBody>
      </p:sp>
    </p:spTree>
    <p:extLst>
      <p:ext uri="{BB962C8B-B14F-4D97-AF65-F5344CB8AC3E}">
        <p14:creationId xmlns="" xmlns:p14="http://schemas.microsoft.com/office/powerpoint/2010/main" val="2912925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534400" cy="6001643"/>
          </a:xfrm>
          <a:prstGeom prst="rect">
            <a:avLst/>
          </a:prstGeom>
        </p:spPr>
        <p:txBody>
          <a:bodyPr wrap="square">
            <a:spAutoFit/>
          </a:bodyPr>
          <a:lstStyle/>
          <a:p>
            <a:r>
              <a:rPr lang="en-IN" sz="2400" dirty="0" smtClean="0"/>
              <a:t>Census broadly defines urban areas as follows:</a:t>
            </a:r>
          </a:p>
          <a:p>
            <a:endParaRPr lang="en-US" sz="2400" dirty="0" smtClean="0"/>
          </a:p>
          <a:p>
            <a:endParaRPr lang="en-IN" sz="2400" dirty="0" smtClean="0"/>
          </a:p>
          <a:p>
            <a:pPr>
              <a:buFont typeface="Arial" pitchFamily="34" charset="0"/>
              <a:buChar char="•"/>
            </a:pPr>
            <a:r>
              <a:rPr lang="en-IN" sz="2400" dirty="0" smtClean="0"/>
              <a:t>All statutory places with a municipality, corporation, cantonment board, or notified area committee,</a:t>
            </a:r>
          </a:p>
          <a:p>
            <a:pPr>
              <a:buFont typeface="Arial" pitchFamily="34" charset="0"/>
              <a:buChar char="•"/>
            </a:pPr>
            <a:r>
              <a:rPr lang="en-IN" sz="2400" dirty="0" smtClean="0"/>
              <a:t> A place satisfying the following three criteria simultaneously:</a:t>
            </a:r>
          </a:p>
          <a:p>
            <a:r>
              <a:rPr lang="en-IN" sz="2400" dirty="0" smtClean="0"/>
              <a:t>1) a minimum population of 5,000;</a:t>
            </a:r>
          </a:p>
          <a:p>
            <a:r>
              <a:rPr lang="en-IN" sz="2400" dirty="0" smtClean="0"/>
              <a:t>2) at least 75 per cent male working population engaged in non-agricultural pursuits; and</a:t>
            </a:r>
          </a:p>
          <a:p>
            <a:r>
              <a:rPr lang="en-IN" sz="2400" dirty="0" smtClean="0"/>
              <a:t>3) a density of population of at least 400 persons per sq. km.</a:t>
            </a:r>
          </a:p>
          <a:p>
            <a:endParaRPr lang="en-IN" sz="2400" dirty="0" smtClean="0"/>
          </a:p>
          <a:p>
            <a:pPr>
              <a:buFont typeface="Arial" pitchFamily="34" charset="0"/>
              <a:buChar char="•"/>
            </a:pPr>
            <a:r>
              <a:rPr lang="en-IN" sz="2400" dirty="0" smtClean="0"/>
              <a:t>Others which do not satisfy the above criterion are also classified as urban, if they have distinct urban characteristics such as major project colonies, areas of intensive industrial development, railway colonies, university campus, important tourist </a:t>
            </a:r>
            <a:r>
              <a:rPr lang="en-IN" sz="2400" dirty="0" err="1" smtClean="0"/>
              <a:t>centers</a:t>
            </a:r>
            <a:r>
              <a:rPr lang="en-IN" sz="2400" dirty="0" smtClean="0"/>
              <a:t>,</a:t>
            </a:r>
          </a:p>
          <a:p>
            <a:r>
              <a:rPr lang="en-IN" sz="2400" dirty="0" smtClean="0"/>
              <a:t>etc.</a:t>
            </a:r>
            <a:endParaRPr lang="en-IN"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82967"/>
            <a:ext cx="8305800" cy="762000"/>
          </a:xfrm>
          <a:noFill/>
        </p:spPr>
        <p:txBody>
          <a:bodyPr rtlCol="0">
            <a:noAutofit/>
          </a:bodyPr>
          <a:lstStyle/>
          <a:p>
            <a:pPr>
              <a:defRPr/>
            </a:pPr>
            <a:r>
              <a:rPr lang="en-US" sz="3000" dirty="0"/>
              <a:t>India - Urban Transportation Scene</a:t>
            </a:r>
          </a:p>
        </p:txBody>
      </p:sp>
      <p:sp>
        <p:nvSpPr>
          <p:cNvPr id="2" name="Content Placeholder 1"/>
          <p:cNvSpPr>
            <a:spLocks noGrp="1"/>
          </p:cNvSpPr>
          <p:nvPr>
            <p:ph idx="1"/>
          </p:nvPr>
        </p:nvSpPr>
        <p:spPr>
          <a:xfrm>
            <a:off x="0" y="705434"/>
            <a:ext cx="8839200" cy="5638800"/>
          </a:xfrm>
        </p:spPr>
        <p:txBody>
          <a:bodyPr rtlCol="0">
            <a:noAutofit/>
          </a:bodyPr>
          <a:lstStyle/>
          <a:p>
            <a:pPr lvl="1">
              <a:lnSpc>
                <a:spcPct val="130000"/>
              </a:lnSpc>
              <a:spcBef>
                <a:spcPts val="0"/>
              </a:spcBef>
              <a:defRPr/>
            </a:pPr>
            <a:r>
              <a:rPr lang="en-US" sz="2400" b="1" dirty="0" smtClean="0"/>
              <a:t>Trip </a:t>
            </a:r>
            <a:r>
              <a:rPr lang="en-US" sz="2400" b="1" dirty="0"/>
              <a:t>Rates are </a:t>
            </a:r>
            <a:r>
              <a:rPr lang="en-US" sz="2400" b="1" dirty="0" smtClean="0"/>
              <a:t>high </a:t>
            </a:r>
            <a:r>
              <a:rPr lang="en-US" sz="2400" b="1" dirty="0"/>
              <a:t>(1.2/ person) and </a:t>
            </a:r>
            <a:r>
              <a:rPr lang="en-US" sz="2400" b="1" dirty="0" smtClean="0"/>
              <a:t>increasing </a:t>
            </a:r>
            <a:r>
              <a:rPr lang="en-US" sz="2400" b="1" dirty="0"/>
              <a:t>(2/per capita)</a:t>
            </a:r>
          </a:p>
          <a:p>
            <a:pPr lvl="1">
              <a:lnSpc>
                <a:spcPct val="130000"/>
              </a:lnSpc>
              <a:spcBef>
                <a:spcPts val="0"/>
              </a:spcBef>
              <a:defRPr/>
            </a:pPr>
            <a:r>
              <a:rPr lang="en-US" sz="2400" b="1" dirty="0"/>
              <a:t>Motorization rates are high and r</a:t>
            </a:r>
            <a:r>
              <a:rPr lang="en-US" sz="2400" b="1" dirty="0" smtClean="0"/>
              <a:t>apid</a:t>
            </a:r>
            <a:endParaRPr lang="en-US" sz="2400" b="1" dirty="0"/>
          </a:p>
          <a:p>
            <a:pPr lvl="1">
              <a:lnSpc>
                <a:spcPct val="130000"/>
              </a:lnSpc>
              <a:spcBef>
                <a:spcPts val="0"/>
              </a:spcBef>
              <a:defRPr/>
            </a:pPr>
            <a:r>
              <a:rPr lang="en-IN" sz="2400" b="1" dirty="0"/>
              <a:t>High number of two wheelers and bicycle fleet</a:t>
            </a:r>
          </a:p>
          <a:p>
            <a:pPr lvl="1">
              <a:lnSpc>
                <a:spcPct val="130000"/>
              </a:lnSpc>
              <a:spcBef>
                <a:spcPts val="0"/>
              </a:spcBef>
              <a:defRPr/>
            </a:pPr>
            <a:r>
              <a:rPr lang="en-US" sz="2400" b="1" dirty="0"/>
              <a:t>In 2006 organised city bus service  </a:t>
            </a:r>
            <a:r>
              <a:rPr lang="en-US" sz="2400" b="1" dirty="0" smtClean="0"/>
              <a:t>existed in </a:t>
            </a:r>
            <a:r>
              <a:rPr lang="en-US" sz="2400" b="1" dirty="0"/>
              <a:t>only 20 cities</a:t>
            </a:r>
          </a:p>
          <a:p>
            <a:pPr lvl="1">
              <a:lnSpc>
                <a:spcPct val="130000"/>
              </a:lnSpc>
              <a:spcBef>
                <a:spcPts val="0"/>
              </a:spcBef>
              <a:defRPr/>
            </a:pPr>
            <a:r>
              <a:rPr lang="en-IN" sz="2400" b="1" dirty="0" smtClean="0"/>
              <a:t>Poor </a:t>
            </a:r>
            <a:r>
              <a:rPr lang="en-IN" sz="2400" b="1" dirty="0"/>
              <a:t>Air Quality- GHG Emissions</a:t>
            </a:r>
          </a:p>
          <a:p>
            <a:pPr lvl="1">
              <a:lnSpc>
                <a:spcPct val="130000"/>
              </a:lnSpc>
              <a:spcBef>
                <a:spcPts val="0"/>
              </a:spcBef>
              <a:defRPr/>
            </a:pPr>
            <a:r>
              <a:rPr lang="en-IN" sz="2400" b="1" dirty="0"/>
              <a:t>Road fatalities are very </a:t>
            </a:r>
            <a:r>
              <a:rPr lang="en-IN" sz="2400" b="1" dirty="0" smtClean="0"/>
              <a:t>high</a:t>
            </a:r>
            <a:endParaRPr lang="en-IN" sz="2400" b="1" dirty="0"/>
          </a:p>
          <a:p>
            <a:pPr lvl="1">
              <a:lnSpc>
                <a:spcPct val="130000"/>
              </a:lnSpc>
              <a:spcBef>
                <a:spcPts val="0"/>
              </a:spcBef>
              <a:defRPr/>
            </a:pPr>
            <a:r>
              <a:rPr lang="en-IN" sz="2400" b="1" dirty="0"/>
              <a:t>Pedestrians and cyclists not included </a:t>
            </a:r>
            <a:r>
              <a:rPr lang="en-IN" sz="2400" b="1" dirty="0" smtClean="0"/>
              <a:t>in </a:t>
            </a:r>
            <a:r>
              <a:rPr lang="en-IN" sz="2400" b="1" dirty="0"/>
              <a:t>planning and </a:t>
            </a:r>
            <a:r>
              <a:rPr lang="en-IN" sz="2400" b="1" dirty="0" smtClean="0"/>
              <a:t>implementation</a:t>
            </a:r>
          </a:p>
          <a:p>
            <a:pPr lvl="1">
              <a:lnSpc>
                <a:spcPct val="130000"/>
              </a:lnSpc>
              <a:defRPr/>
            </a:pPr>
            <a:r>
              <a:rPr lang="en-US" sz="2400" b="1" dirty="0"/>
              <a:t>Basic facilities are missing </a:t>
            </a:r>
            <a:r>
              <a:rPr lang="en-US" sz="2400" b="1" dirty="0" smtClean="0"/>
              <a:t>(No paved </a:t>
            </a:r>
            <a:r>
              <a:rPr lang="en-US" sz="2400" b="1" dirty="0"/>
              <a:t>roads/no drainage)</a:t>
            </a:r>
          </a:p>
          <a:p>
            <a:pPr lvl="1">
              <a:lnSpc>
                <a:spcPct val="130000"/>
              </a:lnSpc>
              <a:defRPr/>
            </a:pPr>
            <a:r>
              <a:rPr lang="en-US" sz="2400" b="1" dirty="0" smtClean="0"/>
              <a:t>In smaller cities, 3-Wheelers</a:t>
            </a:r>
            <a:r>
              <a:rPr lang="en-US" sz="2400" b="1" dirty="0"/>
              <a:t>, Bicycles and walking are major modes</a:t>
            </a:r>
            <a:endParaRPr lang="en-IN" sz="2400" b="1" dirty="0"/>
          </a:p>
          <a:p>
            <a:pPr lvl="1">
              <a:lnSpc>
                <a:spcPct val="130000"/>
              </a:lnSpc>
              <a:spcBef>
                <a:spcPts val="0"/>
              </a:spcBef>
              <a:buNone/>
              <a:defRPr/>
            </a:pPr>
            <a:endParaRPr lang="en-IN" sz="2000" dirty="0"/>
          </a:p>
        </p:txBody>
      </p:sp>
      <p:sp>
        <p:nvSpPr>
          <p:cNvPr id="8" name="Slide Number Placeholder 7"/>
          <p:cNvSpPr>
            <a:spLocks noGrp="1"/>
          </p:cNvSpPr>
          <p:nvPr>
            <p:ph type="sldNum" sz="quarter" idx="12"/>
          </p:nvPr>
        </p:nvSpPr>
        <p:spPr>
          <a:xfrm>
            <a:off x="6553200" y="6356350"/>
            <a:ext cx="2133600" cy="365125"/>
          </a:xfrm>
          <a:prstGeom prst="rect">
            <a:avLst/>
          </a:prstGeom>
        </p:spPr>
        <p:txBody>
          <a:bodyPr lIns="91430" tIns="45716" rIns="91430" bIns="45716"/>
          <a:lstStyle/>
          <a:p>
            <a:fld id="{DE2B17CA-11ED-4095-BE72-7B18FC3A5C2A}" type="slidenum">
              <a:rPr lang="en-US" smtClean="0"/>
              <a:pPr/>
              <a:t>20</a:t>
            </a:fld>
            <a:endParaRPr lang="en-US" dirty="0"/>
          </a:p>
        </p:txBody>
      </p:sp>
      <p:sp>
        <p:nvSpPr>
          <p:cNvPr id="9220" name="Date Placeholder 5"/>
          <p:cNvSpPr txBox="1">
            <a:spLocks/>
          </p:cNvSpPr>
          <p:nvPr/>
        </p:nvSpPr>
        <p:spPr bwMode="auto">
          <a:xfrm>
            <a:off x="1" y="6492875"/>
            <a:ext cx="1920875" cy="365125"/>
          </a:xfrm>
          <a:prstGeom prst="rect">
            <a:avLst/>
          </a:prstGeom>
          <a:noFill/>
          <a:ln w="9525">
            <a:noFill/>
            <a:miter lim="800000"/>
            <a:headEnd/>
            <a:tailEnd/>
          </a:ln>
        </p:spPr>
        <p:txBody>
          <a:bodyPr lIns="91430" tIns="45716" rIns="91430" bIns="45716" anchor="b"/>
          <a:lstStyle/>
          <a:p>
            <a:pPr algn="ctr"/>
            <a:endParaRPr lang="en-US" sz="1200" dirty="0">
              <a:latin typeface="Lucida Sans Unicode" pitchFamily="34" charset="0"/>
            </a:endParaRPr>
          </a:p>
        </p:txBody>
      </p:sp>
    </p:spTree>
    <p:extLst>
      <p:ext uri="{BB962C8B-B14F-4D97-AF65-F5344CB8AC3E}">
        <p14:creationId xmlns="" xmlns:p14="http://schemas.microsoft.com/office/powerpoint/2010/main" val="2596752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762000"/>
          </a:xfrm>
          <a:prstGeom prst="rect">
            <a:avLst/>
          </a:prstGeom>
          <a:solidFill>
            <a:schemeClr val="tx2">
              <a:lumMod val="5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0" y="6781800"/>
            <a:ext cx="9144000" cy="0"/>
          </a:xfrm>
          <a:prstGeom prst="line">
            <a:avLst/>
          </a:prstGeom>
          <a:ln>
            <a:solidFill>
              <a:srgbClr val="FDEADA"/>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70338" y="46038"/>
            <a:ext cx="7596554" cy="715962"/>
          </a:xfrm>
          <a:prstGeom prst="rect">
            <a:avLst/>
          </a:prstGeom>
        </p:spPr>
        <p:txBody>
          <a:bodyPr vert="horz" lIns="91440" tIns="45720" rIns="91440" bIns="45720" rtlCol="0"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BUS funding Scheme – overview</a:t>
            </a:r>
            <a:endParaRPr kumimoji="0" lang="en-IN" sz="4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15" name="TextBox 14"/>
          <p:cNvSpPr txBox="1"/>
          <p:nvPr/>
        </p:nvSpPr>
        <p:spPr>
          <a:xfrm>
            <a:off x="281354" y="1219200"/>
            <a:ext cx="8299938" cy="5693866"/>
          </a:xfrm>
          <a:prstGeom prst="rect">
            <a:avLst/>
          </a:prstGeom>
          <a:noFill/>
        </p:spPr>
        <p:txBody>
          <a:bodyPr wrap="square" rtlCol="0">
            <a:spAutoFit/>
          </a:bodyPr>
          <a:lstStyle/>
          <a:p>
            <a:pPr lvl="0" algn="just">
              <a:lnSpc>
                <a:spcPct val="150000"/>
              </a:lnSpc>
              <a:buFont typeface="Wingdings" pitchFamily="2" charset="2"/>
              <a:buChar char="Ø"/>
              <a:defRPr/>
            </a:pPr>
            <a:r>
              <a:rPr lang="en-US" sz="2800" dirty="0" smtClean="0"/>
              <a:t>Launched in 2009 for </a:t>
            </a:r>
            <a:r>
              <a:rPr lang="en-US" sz="2800" b="1" dirty="0" smtClean="0"/>
              <a:t>65</a:t>
            </a:r>
            <a:r>
              <a:rPr lang="en-US" sz="2800" dirty="0" smtClean="0"/>
              <a:t> cities </a:t>
            </a:r>
          </a:p>
          <a:p>
            <a:pPr lvl="0" algn="just">
              <a:lnSpc>
                <a:spcPct val="150000"/>
              </a:lnSpc>
              <a:buFont typeface="Wingdings" pitchFamily="2" charset="2"/>
              <a:buChar char="Ø"/>
              <a:defRPr/>
            </a:pPr>
            <a:r>
              <a:rPr lang="en-US" sz="2800" dirty="0" smtClean="0"/>
              <a:t>Number of cities benefited: </a:t>
            </a:r>
            <a:r>
              <a:rPr lang="en-US" sz="2800" b="1" dirty="0" smtClean="0"/>
              <a:t>63</a:t>
            </a:r>
          </a:p>
          <a:p>
            <a:pPr lvl="0" algn="just">
              <a:lnSpc>
                <a:spcPct val="150000"/>
              </a:lnSpc>
              <a:buFont typeface="Wingdings" pitchFamily="2" charset="2"/>
              <a:buChar char="Ø"/>
              <a:defRPr/>
            </a:pPr>
            <a:r>
              <a:rPr lang="en-US" sz="2800" dirty="0" smtClean="0"/>
              <a:t>15260 buses sanctioned, around</a:t>
            </a:r>
            <a:r>
              <a:rPr lang="en-US" sz="2800" b="1" dirty="0" smtClean="0"/>
              <a:t> 14400</a:t>
            </a:r>
            <a:r>
              <a:rPr lang="en-US" sz="2800" dirty="0" smtClean="0"/>
              <a:t> purchased</a:t>
            </a:r>
          </a:p>
          <a:p>
            <a:pPr lvl="0" algn="just">
              <a:lnSpc>
                <a:spcPct val="150000"/>
              </a:lnSpc>
              <a:buFont typeface="Wingdings" pitchFamily="2" charset="2"/>
              <a:buChar char="Ø"/>
              <a:defRPr/>
            </a:pPr>
            <a:r>
              <a:rPr lang="en-US" sz="2800" dirty="0" smtClean="0"/>
              <a:t> Total project </a:t>
            </a:r>
            <a:r>
              <a:rPr lang="en-US" sz="2800" b="1" dirty="0" smtClean="0"/>
              <a:t>sanctioned</a:t>
            </a:r>
            <a:r>
              <a:rPr lang="en-US" sz="2800" dirty="0" smtClean="0"/>
              <a:t> :Rs. </a:t>
            </a:r>
            <a:r>
              <a:rPr lang="en-US" sz="2800" b="1" dirty="0" smtClean="0"/>
              <a:t>4724 cr.</a:t>
            </a:r>
          </a:p>
          <a:p>
            <a:pPr lvl="0" algn="just">
              <a:lnSpc>
                <a:spcPct val="150000"/>
              </a:lnSpc>
              <a:buFont typeface="Wingdings" pitchFamily="2" charset="2"/>
              <a:buChar char="Ø"/>
              <a:defRPr/>
            </a:pPr>
            <a:r>
              <a:rPr lang="en-US" sz="2800" dirty="0" smtClean="0"/>
              <a:t> Number of city specific </a:t>
            </a:r>
            <a:r>
              <a:rPr lang="en-US" sz="2800" b="1" dirty="0" smtClean="0"/>
              <a:t>SPVs</a:t>
            </a:r>
            <a:r>
              <a:rPr lang="en-US" sz="2800" dirty="0" smtClean="0"/>
              <a:t> formed: </a:t>
            </a:r>
            <a:r>
              <a:rPr lang="en-US" sz="2800" b="1" dirty="0" smtClean="0"/>
              <a:t>28</a:t>
            </a:r>
          </a:p>
          <a:p>
            <a:pPr lvl="0" algn="just">
              <a:lnSpc>
                <a:spcPct val="150000"/>
              </a:lnSpc>
              <a:buFont typeface="Wingdings" pitchFamily="2" charset="2"/>
              <a:buChar char="Ø"/>
              <a:defRPr/>
            </a:pPr>
            <a:r>
              <a:rPr lang="en-US" sz="2800" dirty="0" smtClean="0"/>
              <a:t> Dedicated </a:t>
            </a:r>
            <a:r>
              <a:rPr lang="en-US" sz="2800" b="1" dirty="0" smtClean="0"/>
              <a:t>Urban Transport Funds </a:t>
            </a:r>
            <a:r>
              <a:rPr lang="en-US" sz="2800" dirty="0" smtClean="0"/>
              <a:t>created: </a:t>
            </a:r>
            <a:r>
              <a:rPr lang="en-US" sz="2800" b="1" dirty="0" smtClean="0"/>
              <a:t>17</a:t>
            </a:r>
          </a:p>
          <a:p>
            <a:pPr marL="271463" lvl="0" indent="-271463" algn="just">
              <a:lnSpc>
                <a:spcPct val="150000"/>
              </a:lnSpc>
              <a:buFont typeface="Wingdings" pitchFamily="2" charset="2"/>
              <a:buChar char="Ø"/>
              <a:defRPr/>
            </a:pPr>
            <a:r>
              <a:rPr lang="en-US" sz="2800" dirty="0" smtClean="0"/>
              <a:t> </a:t>
            </a:r>
            <a:r>
              <a:rPr lang="en-US" sz="2800" b="1" dirty="0" smtClean="0"/>
              <a:t>Unified Metropolitan Transport Authority (UMTA)</a:t>
            </a:r>
            <a:r>
              <a:rPr lang="en-US" sz="2800" dirty="0" smtClean="0"/>
              <a:t>   formed: </a:t>
            </a:r>
            <a:r>
              <a:rPr lang="en-US" sz="2800" b="1" dirty="0" smtClean="0"/>
              <a:t>16</a:t>
            </a:r>
          </a:p>
          <a:p>
            <a:pPr algn="just"/>
            <a:endParaRPr lang="en-US" sz="2800" dirty="0"/>
          </a:p>
        </p:txBody>
      </p:sp>
      <p:sp>
        <p:nvSpPr>
          <p:cNvPr id="8" name="Rectangle 7"/>
          <p:cNvSpPr/>
          <p:nvPr/>
        </p:nvSpPr>
        <p:spPr>
          <a:xfrm>
            <a:off x="0" y="6629400"/>
            <a:ext cx="9144000" cy="228600"/>
          </a:xfrm>
          <a:prstGeom prst="rect">
            <a:avLst/>
          </a:prstGeom>
          <a:solidFill>
            <a:srgbClr val="10253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913286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142999"/>
          </a:xfrm>
        </p:spPr>
        <p:txBody>
          <a:bodyPr>
            <a:normAutofit/>
          </a:bodyPr>
          <a:lstStyle/>
          <a:p>
            <a:r>
              <a:rPr lang="en-US" sz="4000" b="1" dirty="0" smtClean="0"/>
              <a:t>Metro Rail Projects in India</a:t>
            </a:r>
            <a:endParaRPr lang="en-IN" sz="4000" b="1" dirty="0"/>
          </a:p>
        </p:txBody>
      </p:sp>
      <p:sp>
        <p:nvSpPr>
          <p:cNvPr id="3" name="Subtitle 2"/>
          <p:cNvSpPr>
            <a:spLocks noGrp="1"/>
          </p:cNvSpPr>
          <p:nvPr>
            <p:ph type="subTitle" idx="1"/>
          </p:nvPr>
        </p:nvSpPr>
        <p:spPr>
          <a:xfrm>
            <a:off x="0" y="1219200"/>
            <a:ext cx="9144000" cy="5486400"/>
          </a:xfrm>
        </p:spPr>
        <p:txBody>
          <a:bodyPr>
            <a:normAutofit/>
          </a:bodyPr>
          <a:lstStyle/>
          <a:p>
            <a:pPr marL="457200" indent="-457200" algn="just">
              <a:buFont typeface="Wingdings" pitchFamily="2" charset="2"/>
              <a:buChar char="Ø"/>
            </a:pPr>
            <a:r>
              <a:rPr lang="en-US" sz="2400" b="1" dirty="0" smtClean="0">
                <a:solidFill>
                  <a:schemeClr val="tx1"/>
                </a:solidFill>
              </a:rPr>
              <a:t>Total about Rs.135000 cr. worth Projects under implementation in 8 cities - Delhi, Mumbai, Jaipur, Kolkata, Bengaluru, Chennai, Hyderabad, Kochi.</a:t>
            </a:r>
          </a:p>
          <a:p>
            <a:pPr marL="457200" indent="-457200" algn="l">
              <a:buFont typeface="Wingdings" pitchFamily="2" charset="2"/>
              <a:buChar char="Ø"/>
            </a:pPr>
            <a:endParaRPr lang="en-US" sz="2400" b="1" dirty="0" smtClean="0">
              <a:solidFill>
                <a:schemeClr val="tx1"/>
              </a:solidFill>
            </a:endParaRPr>
          </a:p>
          <a:p>
            <a:pPr marL="457200" indent="-457200" algn="just">
              <a:buFont typeface="Wingdings" pitchFamily="2" charset="2"/>
              <a:buChar char="Ø"/>
            </a:pPr>
            <a:r>
              <a:rPr lang="en-US" sz="2400" b="1" dirty="0" smtClean="0">
                <a:solidFill>
                  <a:schemeClr val="tx1"/>
                </a:solidFill>
              </a:rPr>
              <a:t>Policy to provide Metro in all 2 million plus cities (Total 21 cities).</a:t>
            </a:r>
          </a:p>
          <a:p>
            <a:pPr marL="457200" indent="-457200" algn="just">
              <a:buFont typeface="Wingdings" pitchFamily="2" charset="2"/>
              <a:buChar char="Ø"/>
            </a:pPr>
            <a:endParaRPr lang="en-US" sz="2400" b="1" dirty="0" smtClean="0">
              <a:solidFill>
                <a:schemeClr val="tx1"/>
              </a:solidFill>
            </a:endParaRPr>
          </a:p>
          <a:p>
            <a:pPr marL="457200" indent="-457200" algn="just">
              <a:buFont typeface="Wingdings" pitchFamily="2" charset="2"/>
              <a:buChar char="Ø"/>
            </a:pPr>
            <a:r>
              <a:rPr lang="en-US" sz="2400" b="1" dirty="0" smtClean="0">
                <a:solidFill>
                  <a:schemeClr val="tx1"/>
                </a:solidFill>
              </a:rPr>
              <a:t>Metro Rail Projects in pipe line are: Ludhiana, Lucknow, Pune, Nagpur, Chandigarh etc.</a:t>
            </a:r>
          </a:p>
          <a:p>
            <a:pPr marL="457200" indent="-457200" algn="just">
              <a:buFont typeface="Wingdings" pitchFamily="2" charset="2"/>
              <a:buChar char="Ø"/>
            </a:pPr>
            <a:endParaRPr lang="en-US" sz="2400" b="1" dirty="0" smtClean="0">
              <a:solidFill>
                <a:schemeClr val="tx1"/>
              </a:solidFill>
            </a:endParaRPr>
          </a:p>
          <a:p>
            <a:pPr marL="457200" indent="-457200" algn="just">
              <a:buFont typeface="Wingdings" pitchFamily="2" charset="2"/>
              <a:buChar char="Ø"/>
            </a:pPr>
            <a:r>
              <a:rPr lang="en-US" sz="2400" b="1" dirty="0" smtClean="0">
                <a:solidFill>
                  <a:schemeClr val="tx1"/>
                </a:solidFill>
              </a:rPr>
              <a:t>DPR under preparation: Bhubaneswar, Guwahati, Bhopal, Nagpur etc.</a:t>
            </a:r>
            <a:endParaRPr lang="en-IN" sz="2400" b="1" dirty="0">
              <a:solidFill>
                <a:schemeClr val="tx1"/>
              </a:solidFill>
            </a:endParaRPr>
          </a:p>
        </p:txBody>
      </p:sp>
    </p:spTree>
    <p:extLst>
      <p:ext uri="{BB962C8B-B14F-4D97-AF65-F5344CB8AC3E}">
        <p14:creationId xmlns="" xmlns:p14="http://schemas.microsoft.com/office/powerpoint/2010/main" val="754781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1"/>
            <a:ext cx="9067800" cy="838199"/>
          </a:xfrm>
        </p:spPr>
        <p:txBody>
          <a:bodyPr>
            <a:normAutofit/>
          </a:bodyPr>
          <a:lstStyle/>
          <a:p>
            <a:r>
              <a:rPr lang="en-US" b="1" dirty="0" smtClean="0"/>
              <a:t>BRTS Projects</a:t>
            </a:r>
            <a:endParaRPr lang="en-IN" b="1" dirty="0"/>
          </a:p>
        </p:txBody>
      </p:sp>
      <p:sp>
        <p:nvSpPr>
          <p:cNvPr id="3" name="Subtitle 2"/>
          <p:cNvSpPr>
            <a:spLocks noGrp="1"/>
          </p:cNvSpPr>
          <p:nvPr>
            <p:ph type="subTitle" idx="1"/>
          </p:nvPr>
        </p:nvSpPr>
        <p:spPr>
          <a:xfrm>
            <a:off x="228600" y="990600"/>
            <a:ext cx="8610600" cy="5638800"/>
          </a:xfrm>
        </p:spPr>
        <p:txBody>
          <a:bodyPr>
            <a:normAutofit/>
          </a:bodyPr>
          <a:lstStyle/>
          <a:p>
            <a:pPr marL="457200" indent="-457200" algn="just">
              <a:buFont typeface="Wingdings" pitchFamily="2" charset="2"/>
              <a:buChar char="Ø"/>
            </a:pPr>
            <a:r>
              <a:rPr lang="en-IN" sz="2400" b="1" dirty="0" smtClean="0">
                <a:solidFill>
                  <a:schemeClr val="tx1"/>
                </a:solidFill>
              </a:rPr>
              <a:t> BRTS Projects (10 no.) : Ahmedabad</a:t>
            </a:r>
            <a:r>
              <a:rPr lang="en-IN" sz="2400" b="1" dirty="0">
                <a:solidFill>
                  <a:schemeClr val="tx1"/>
                </a:solidFill>
              </a:rPr>
              <a:t>, Bhopal, Indore, Jaipur, Pune-Pimpri-Chinchwad, Rajkot, Surat, Vijaywada, </a:t>
            </a:r>
            <a:r>
              <a:rPr lang="en-IN" sz="2400" b="1" dirty="0" smtClean="0">
                <a:solidFill>
                  <a:schemeClr val="tx1"/>
                </a:solidFill>
              </a:rPr>
              <a:t>Vishakhapatnam, and </a:t>
            </a:r>
            <a:r>
              <a:rPr lang="en-IN" sz="2400" b="1" dirty="0">
                <a:solidFill>
                  <a:schemeClr val="tx1"/>
                </a:solidFill>
              </a:rPr>
              <a:t>Kolkata under the </a:t>
            </a:r>
            <a:r>
              <a:rPr lang="en-IN" sz="2400" b="1" dirty="0" smtClean="0">
                <a:solidFill>
                  <a:schemeClr val="tx1"/>
                </a:solidFill>
              </a:rPr>
              <a:t>JnNURM</a:t>
            </a:r>
          </a:p>
          <a:p>
            <a:pPr marL="457200" indent="-457200" algn="just">
              <a:buFont typeface="Wingdings" pitchFamily="2" charset="2"/>
              <a:buChar char="Ø"/>
            </a:pPr>
            <a:endParaRPr lang="en-IN" sz="2400" b="1" dirty="0" smtClean="0">
              <a:solidFill>
                <a:schemeClr val="tx1"/>
              </a:solidFill>
            </a:endParaRPr>
          </a:p>
          <a:p>
            <a:pPr marL="457200" indent="-457200" algn="just">
              <a:buFont typeface="Wingdings" pitchFamily="2" charset="2"/>
              <a:buChar char="Ø"/>
            </a:pPr>
            <a:r>
              <a:rPr lang="en-IN" sz="2400" b="1" dirty="0" smtClean="0">
                <a:solidFill>
                  <a:schemeClr val="tx1"/>
                </a:solidFill>
              </a:rPr>
              <a:t>covering </a:t>
            </a:r>
            <a:r>
              <a:rPr lang="en-IN" sz="2400" b="1" dirty="0">
                <a:solidFill>
                  <a:schemeClr val="tx1"/>
                </a:solidFill>
              </a:rPr>
              <a:t>a total length of 487.82 km (approx.) at a total estimated cost of Rs. 5211.06 </a:t>
            </a:r>
            <a:r>
              <a:rPr lang="en-IN" sz="2400" b="1" dirty="0" smtClean="0">
                <a:solidFill>
                  <a:schemeClr val="tx1"/>
                </a:solidFill>
              </a:rPr>
              <a:t>crore.</a:t>
            </a:r>
          </a:p>
          <a:p>
            <a:pPr marL="457200" indent="-457200" algn="just">
              <a:buFont typeface="Wingdings" pitchFamily="2" charset="2"/>
              <a:buChar char="Ø"/>
            </a:pPr>
            <a:endParaRPr lang="en-IN" sz="2400" b="1" dirty="0" smtClean="0">
              <a:solidFill>
                <a:schemeClr val="tx1"/>
              </a:solidFill>
            </a:endParaRPr>
          </a:p>
          <a:p>
            <a:pPr marL="457200" indent="-457200" algn="just">
              <a:buFont typeface="Wingdings" pitchFamily="2" charset="2"/>
              <a:buChar char="Ø"/>
            </a:pPr>
            <a:r>
              <a:rPr lang="en-US" sz="2400" b="1" dirty="0" smtClean="0">
                <a:solidFill>
                  <a:schemeClr val="tx1"/>
                </a:solidFill>
              </a:rPr>
              <a:t>Ahmedabad phase I &amp; Indore completed</a:t>
            </a:r>
          </a:p>
          <a:p>
            <a:pPr marL="457200" indent="-457200" algn="just">
              <a:buFont typeface="Wingdings" pitchFamily="2" charset="2"/>
              <a:buChar char="Ø"/>
            </a:pPr>
            <a:endParaRPr lang="en-US" sz="2400" b="1" dirty="0" smtClean="0">
              <a:solidFill>
                <a:schemeClr val="tx1"/>
              </a:solidFill>
            </a:endParaRPr>
          </a:p>
          <a:p>
            <a:pPr marL="457200" indent="-457200" algn="just">
              <a:buFont typeface="Wingdings" pitchFamily="2" charset="2"/>
              <a:buChar char="Ø"/>
            </a:pPr>
            <a:r>
              <a:rPr lang="en-US" sz="2400" b="1" dirty="0" smtClean="0">
                <a:solidFill>
                  <a:schemeClr val="tx1"/>
                </a:solidFill>
              </a:rPr>
              <a:t>Under SUTP at Hubli Dharwad and Naya Raipur is in progress</a:t>
            </a:r>
          </a:p>
          <a:p>
            <a:pPr marL="457200" indent="-457200" algn="just">
              <a:buFont typeface="Wingdings" pitchFamily="2" charset="2"/>
              <a:buChar char="Ø"/>
            </a:pPr>
            <a:endParaRPr lang="en-US" sz="2400" b="1" dirty="0" smtClean="0">
              <a:solidFill>
                <a:schemeClr val="tx1"/>
              </a:solidFill>
            </a:endParaRPr>
          </a:p>
          <a:p>
            <a:pPr marL="457200" indent="-457200" algn="just">
              <a:buFont typeface="Wingdings" pitchFamily="2" charset="2"/>
              <a:buChar char="Ø"/>
            </a:pPr>
            <a:r>
              <a:rPr lang="en-US" sz="2400" b="1" dirty="0" smtClean="0">
                <a:solidFill>
                  <a:schemeClr val="tx1"/>
                </a:solidFill>
              </a:rPr>
              <a:t>Under consideration are Amritsar and Bhubaneswar</a:t>
            </a:r>
            <a:endParaRPr lang="en-IN" sz="2400" b="1" dirty="0">
              <a:solidFill>
                <a:schemeClr val="tx1"/>
              </a:solidFill>
            </a:endParaRPr>
          </a:p>
        </p:txBody>
      </p:sp>
    </p:spTree>
    <p:extLst>
      <p:ext uri="{BB962C8B-B14F-4D97-AF65-F5344CB8AC3E}">
        <p14:creationId xmlns="" xmlns:p14="http://schemas.microsoft.com/office/powerpoint/2010/main" val="2904905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2308324"/>
          </a:xfrm>
          <a:prstGeom prst="rect">
            <a:avLst/>
          </a:prstGeom>
        </p:spPr>
        <p:txBody>
          <a:bodyPr wrap="square">
            <a:spAutoFit/>
          </a:bodyPr>
          <a:lstStyle/>
          <a:p>
            <a:r>
              <a:rPr lang="en-IN" dirty="0" smtClean="0"/>
              <a:t>The urban population increased from 26 million in 1901 to 285 million in 2001</a:t>
            </a:r>
          </a:p>
          <a:p>
            <a:r>
              <a:rPr lang="en-IN" dirty="0" smtClean="0"/>
              <a:t>10 per  cent to 28 per cent during the same period India’s urbanization presents a contrasting picture – a large urban population with low urbanization. The annual  exponential growth rate of urban population and rate of urbanization shows that urban population of India grew by less than 1 per cent per annum up to 1921, 3.5 per cent per  annum during 1941- 51, peaked up at 3.8 per cent per annum during 1971-81 and decelerated during 1981-2001. The trend in the rate of urbanization also remained fluctuating. The number of urban </a:t>
            </a:r>
            <a:r>
              <a:rPr lang="en-IN" dirty="0" err="1" smtClean="0"/>
              <a:t>centers</a:t>
            </a:r>
            <a:r>
              <a:rPr lang="en-IN" dirty="0" smtClean="0"/>
              <a:t> increased from 3,126 in 1971 to 5,161 by 2001.</a:t>
            </a:r>
            <a:endParaRPr lang="en-IN" dirty="0"/>
          </a:p>
        </p:txBody>
      </p:sp>
      <p:pic>
        <p:nvPicPr>
          <p:cNvPr id="1026" name="Picture 2"/>
          <p:cNvPicPr>
            <a:picLocks noChangeAspect="1" noChangeArrowheads="1"/>
          </p:cNvPicPr>
          <p:nvPr/>
        </p:nvPicPr>
        <p:blipFill>
          <a:blip r:embed="rId2"/>
          <a:srcRect l="18741" t="30208" r="16837" b="13542"/>
          <a:stretch>
            <a:fillRect/>
          </a:stretch>
        </p:blipFill>
        <p:spPr bwMode="auto">
          <a:xfrm>
            <a:off x="381000" y="2514600"/>
            <a:ext cx="8382000" cy="41148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15400" cy="1569660"/>
          </a:xfrm>
          <a:prstGeom prst="rect">
            <a:avLst/>
          </a:prstGeom>
        </p:spPr>
        <p:txBody>
          <a:bodyPr wrap="square">
            <a:spAutoFit/>
          </a:bodyPr>
          <a:lstStyle/>
          <a:p>
            <a:r>
              <a:rPr lang="en-IN" sz="2400" b="1" dirty="0" smtClean="0"/>
              <a:t>Components of Urban Growth</a:t>
            </a:r>
          </a:p>
          <a:p>
            <a:r>
              <a:rPr lang="en-IN" sz="2400" dirty="0" smtClean="0"/>
              <a:t>There are four components of urban population growth - natural increase or organic growth, rural to urban migration, reclassification, and boundary changes of the existing urban </a:t>
            </a:r>
            <a:r>
              <a:rPr lang="en-IN" sz="2400" dirty="0" err="1" smtClean="0"/>
              <a:t>centers</a:t>
            </a:r>
            <a:r>
              <a:rPr lang="en-IN" sz="2400" dirty="0" smtClean="0"/>
              <a:t>.</a:t>
            </a:r>
            <a:endParaRPr lang="en-IN" sz="2400" dirty="0"/>
          </a:p>
        </p:txBody>
      </p:sp>
      <p:pic>
        <p:nvPicPr>
          <p:cNvPr id="2050" name="Picture 2"/>
          <p:cNvPicPr>
            <a:picLocks noChangeAspect="1" noChangeArrowheads="1"/>
          </p:cNvPicPr>
          <p:nvPr/>
        </p:nvPicPr>
        <p:blipFill>
          <a:blip r:embed="rId2"/>
          <a:srcRect l="19326" t="26042" r="12152" b="22917"/>
          <a:stretch>
            <a:fillRect/>
          </a:stretch>
        </p:blipFill>
        <p:spPr bwMode="auto">
          <a:xfrm>
            <a:off x="0" y="2057400"/>
            <a:ext cx="8915400" cy="37338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229600" cy="6001643"/>
          </a:xfrm>
          <a:prstGeom prst="rect">
            <a:avLst/>
          </a:prstGeom>
        </p:spPr>
        <p:txBody>
          <a:bodyPr wrap="square">
            <a:spAutoFit/>
          </a:bodyPr>
          <a:lstStyle/>
          <a:p>
            <a:r>
              <a:rPr lang="en-IN" sz="2000" dirty="0" smtClean="0"/>
              <a:t>Indian census classifies urban </a:t>
            </a:r>
            <a:r>
              <a:rPr lang="en-IN" sz="2000" dirty="0" err="1" smtClean="0"/>
              <a:t>centers</a:t>
            </a:r>
            <a:r>
              <a:rPr lang="en-IN" sz="2000" dirty="0" smtClean="0"/>
              <a:t> into six categories based on population ranges as given below: </a:t>
            </a:r>
          </a:p>
          <a:p>
            <a:endParaRPr lang="en-US" sz="2000" dirty="0" smtClean="0"/>
          </a:p>
          <a:p>
            <a:endParaRPr lang="en-IN" sz="2000" dirty="0" smtClean="0"/>
          </a:p>
          <a:p>
            <a:r>
              <a:rPr lang="en-IN" sz="2400" dirty="0" smtClean="0"/>
              <a:t>Class I cities : 100,000 or more</a:t>
            </a:r>
          </a:p>
          <a:p>
            <a:r>
              <a:rPr lang="en-IN" sz="2400" dirty="0" smtClean="0"/>
              <a:t>Class II towns : 50,000-99,999</a:t>
            </a:r>
          </a:p>
          <a:p>
            <a:r>
              <a:rPr lang="en-IN" sz="2400" dirty="0" smtClean="0"/>
              <a:t>Class III towns : 20,000-49,999</a:t>
            </a:r>
          </a:p>
          <a:p>
            <a:r>
              <a:rPr lang="en-IN" sz="2400" dirty="0" smtClean="0"/>
              <a:t>Class IV towns : 10,000-19,999</a:t>
            </a:r>
          </a:p>
          <a:p>
            <a:r>
              <a:rPr lang="en-IN" sz="2400" dirty="0" smtClean="0"/>
              <a:t>Class V towns : 5,000-9,999</a:t>
            </a:r>
          </a:p>
          <a:p>
            <a:r>
              <a:rPr lang="en-IN" sz="2400" dirty="0" smtClean="0"/>
              <a:t>Class VI towns : population &lt; 5,000</a:t>
            </a:r>
          </a:p>
          <a:p>
            <a:endParaRPr lang="en-US" sz="2000" dirty="0" smtClean="0"/>
          </a:p>
          <a:p>
            <a:endParaRPr lang="en-US" sz="2000" dirty="0" smtClean="0"/>
          </a:p>
          <a:p>
            <a:endParaRPr lang="en-IN" sz="2000" dirty="0" smtClean="0"/>
          </a:p>
          <a:p>
            <a:r>
              <a:rPr lang="en-IN" sz="2000" dirty="0" smtClean="0"/>
              <a:t>There has been a steady increase in the population of Class I cities and a steady decline in the population of Class, IV, V and VI towns over the decades. The population of Class I cities, which constituted 26.28% in 1901 increased to 68.62% by 2001 and the population of Class VI towns declined from 6.07% to 0.23% during the same period.</a:t>
            </a:r>
            <a:endParaRPr lang="en-IN"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l="23646" t="28125" r="14861" b="12500"/>
          <a:stretch>
            <a:fillRect/>
          </a:stretch>
        </p:blipFill>
        <p:spPr bwMode="auto">
          <a:xfrm>
            <a:off x="0" y="762000"/>
            <a:ext cx="9123948" cy="4953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646331"/>
          </a:xfrm>
          <a:prstGeom prst="rect">
            <a:avLst/>
          </a:prstGeom>
        </p:spPr>
        <p:txBody>
          <a:bodyPr wrap="square">
            <a:spAutoFit/>
          </a:bodyPr>
          <a:lstStyle/>
          <a:p>
            <a:pPr algn="ctr"/>
            <a:r>
              <a:rPr lang="en-IN" b="1" dirty="0" smtClean="0"/>
              <a:t>Projections indicate that by 2030 that India’s urban population will be 575 million</a:t>
            </a:r>
          </a:p>
          <a:p>
            <a:pPr algn="ctr"/>
            <a:r>
              <a:rPr lang="en-IN" b="1" dirty="0" smtClean="0"/>
              <a:t>constituting over 40% of total population</a:t>
            </a:r>
            <a:endParaRPr lang="en-IN" b="1" dirty="0"/>
          </a:p>
        </p:txBody>
      </p:sp>
      <p:pic>
        <p:nvPicPr>
          <p:cNvPr id="4098" name="Picture 2"/>
          <p:cNvPicPr>
            <a:picLocks noChangeAspect="1" noChangeArrowheads="1"/>
          </p:cNvPicPr>
          <p:nvPr/>
        </p:nvPicPr>
        <p:blipFill>
          <a:blip r:embed="rId2"/>
          <a:srcRect l="26354" t="31250" r="23280" b="6250"/>
          <a:stretch>
            <a:fillRect/>
          </a:stretch>
        </p:blipFill>
        <p:spPr bwMode="auto">
          <a:xfrm>
            <a:off x="381000" y="1295400"/>
            <a:ext cx="8305800" cy="51816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8600" y="1552832"/>
            <a:ext cx="5105400" cy="418550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57200" y="533400"/>
            <a:ext cx="6454588" cy="3048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952390" y="2438400"/>
            <a:ext cx="4191610" cy="2743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7800"/>
            <a:ext cx="8686800" cy="4031873"/>
          </a:xfrm>
          <a:prstGeom prst="rect">
            <a:avLst/>
          </a:prstGeom>
        </p:spPr>
        <p:txBody>
          <a:bodyPr wrap="square">
            <a:spAutoFit/>
          </a:bodyPr>
          <a:lstStyle/>
          <a:p>
            <a:r>
              <a:rPr lang="en-IN" sz="3200" i="1" dirty="0" smtClean="0"/>
              <a:t>Awakening (2010) a McKinsey report projected that by 2030 five states viz., Gujarat, </a:t>
            </a:r>
            <a:r>
              <a:rPr lang="en-IN" sz="3200" dirty="0" smtClean="0"/>
              <a:t>Karnataka, Maharashtra, Punjab and Tamil Nadu will have more than 50% urban</a:t>
            </a:r>
          </a:p>
          <a:p>
            <a:r>
              <a:rPr lang="en-IN" sz="3200" dirty="0" smtClean="0"/>
              <a:t>population and 13 cities will have more than 4 million population each. Six cities viz., Delhi, Mumbai, Bangalore, Chennai, Kolkata and </a:t>
            </a:r>
            <a:r>
              <a:rPr lang="en-IN" sz="3200" dirty="0" err="1" smtClean="0"/>
              <a:t>Pune</a:t>
            </a:r>
            <a:r>
              <a:rPr lang="en-IN" sz="3200" dirty="0" smtClean="0"/>
              <a:t> will have more than ten million population each</a:t>
            </a:r>
            <a:endParaRPr lang="en-IN"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1444</Words>
  <Application>Microsoft Office PowerPoint</Application>
  <PresentationFormat>On-screen Show (4:3)</PresentationFormat>
  <Paragraphs>206</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Urban Growth</vt:lpstr>
      <vt:lpstr>Status of Urban Services in India</vt:lpstr>
      <vt:lpstr>JnNURM at a Glance</vt:lpstr>
      <vt:lpstr>Sector wise JnNURM Projects at a Glance</vt:lpstr>
      <vt:lpstr>Sector wise % of funds sanctioned under UIG</vt:lpstr>
      <vt:lpstr>         Sector wise % of funds sanctioned under UIDSSMT</vt:lpstr>
      <vt:lpstr>Slide 19</vt:lpstr>
      <vt:lpstr>India - Urban Transportation Scene</vt:lpstr>
      <vt:lpstr>Slide 21</vt:lpstr>
      <vt:lpstr>Metro Rail Projects in India</vt:lpstr>
      <vt:lpstr>BRTS Projects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NILANJANA</dc:creator>
  <cp:lastModifiedBy>HP</cp:lastModifiedBy>
  <cp:revision>12</cp:revision>
  <dcterms:created xsi:type="dcterms:W3CDTF">2006-08-16T00:00:00Z</dcterms:created>
  <dcterms:modified xsi:type="dcterms:W3CDTF">2019-10-01T06:16:17Z</dcterms:modified>
</cp:coreProperties>
</file>