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2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99CE8FD-BF3D-4934-843C-A011F3BE12D8}" type="datetimeFigureOut">
              <a:rPr lang="en-US" smtClean="0"/>
              <a:t>15-Nov-19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2837729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9CE8FD-BF3D-4934-843C-A011F3BE12D8}" type="datetimeFigureOut">
              <a:rPr lang="en-US" smtClean="0"/>
              <a:t>15-Nov-19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2431070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9CE8FD-BF3D-4934-843C-A011F3BE12D8}" type="datetimeFigureOut">
              <a:rPr lang="en-US" smtClean="0"/>
              <a:t>15-Nov-19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59AE5-08E4-4713-A78E-3C5D5A599D82}"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87975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9CE8FD-BF3D-4934-843C-A011F3BE12D8}" type="datetimeFigureOut">
              <a:rPr lang="en-US" smtClean="0"/>
              <a:t>15-Nov-19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526393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9CE8FD-BF3D-4934-843C-A011F3BE12D8}" type="datetimeFigureOut">
              <a:rPr lang="en-US" smtClean="0"/>
              <a:t>15-Nov-19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59AE5-08E4-4713-A78E-3C5D5A599D8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910027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9CE8FD-BF3D-4934-843C-A011F3BE12D8}" type="datetimeFigureOut">
              <a:rPr lang="en-US" smtClean="0"/>
              <a:t>15-Nov-19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40956579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CE8FD-BF3D-4934-843C-A011F3BE12D8}" type="datetimeFigureOut">
              <a:rPr lang="en-US" smtClean="0"/>
              <a:t>15-Nov-19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34428359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CE8FD-BF3D-4934-843C-A011F3BE12D8}" type="datetimeFigureOut">
              <a:rPr lang="en-US" smtClean="0"/>
              <a:t>15-Nov-19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924771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CE8FD-BF3D-4934-843C-A011F3BE12D8}" type="datetimeFigureOut">
              <a:rPr lang="en-US" smtClean="0"/>
              <a:t>15-Nov-19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1627478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9CE8FD-BF3D-4934-843C-A011F3BE12D8}" type="datetimeFigureOut">
              <a:rPr lang="en-US" smtClean="0"/>
              <a:t>15-Nov-19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36251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99CE8FD-BF3D-4934-843C-A011F3BE12D8}" type="datetimeFigureOut">
              <a:rPr lang="en-US" smtClean="0"/>
              <a:t>15-Nov-19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3213667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99CE8FD-BF3D-4934-843C-A011F3BE12D8}" type="datetimeFigureOut">
              <a:rPr lang="en-US" smtClean="0"/>
              <a:t>15-Nov-19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977978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99CE8FD-BF3D-4934-843C-A011F3BE12D8}" type="datetimeFigureOut">
              <a:rPr lang="en-US" smtClean="0"/>
              <a:t>15-Nov-19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2386774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9CE8FD-BF3D-4934-843C-A011F3BE12D8}" type="datetimeFigureOut">
              <a:rPr lang="en-US" smtClean="0"/>
              <a:t>15-Nov-19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283236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9CE8FD-BF3D-4934-843C-A011F3BE12D8}" type="datetimeFigureOut">
              <a:rPr lang="en-US" smtClean="0"/>
              <a:t>15-Nov-19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317762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9CE8FD-BF3D-4934-843C-A011F3BE12D8}" type="datetimeFigureOut">
              <a:rPr lang="en-US" smtClean="0"/>
              <a:t>15-Nov-19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759AE5-08E4-4713-A78E-3C5D5A599D82}" type="slidenum">
              <a:rPr lang="en-US" smtClean="0"/>
              <a:t>‹#›</a:t>
            </a:fld>
            <a:endParaRPr lang="en-US"/>
          </a:p>
        </p:txBody>
      </p:sp>
    </p:spTree>
    <p:extLst>
      <p:ext uri="{BB962C8B-B14F-4D97-AF65-F5344CB8AC3E}">
        <p14:creationId xmlns:p14="http://schemas.microsoft.com/office/powerpoint/2010/main" val="2239423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99CE8FD-BF3D-4934-843C-A011F3BE12D8}" type="datetimeFigureOut">
              <a:rPr lang="en-US" smtClean="0"/>
              <a:t>15-Nov-19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8759AE5-08E4-4713-A78E-3C5D5A599D82}" type="slidenum">
              <a:rPr lang="en-US" smtClean="0"/>
              <a:t>‹#›</a:t>
            </a:fld>
            <a:endParaRPr lang="en-US"/>
          </a:p>
        </p:txBody>
      </p:sp>
    </p:spTree>
    <p:extLst>
      <p:ext uri="{BB962C8B-B14F-4D97-AF65-F5344CB8AC3E}">
        <p14:creationId xmlns:p14="http://schemas.microsoft.com/office/powerpoint/2010/main" val="3837008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57046" y="984738"/>
            <a:ext cx="6189785" cy="1969478"/>
          </a:xfrm>
        </p:spPr>
        <p:txBody>
          <a:bodyPr/>
          <a:lstStyle/>
          <a:p>
            <a:r>
              <a:rPr lang="en-US" b="1" dirty="0" smtClean="0"/>
              <a:t>Gandhi</a:t>
            </a:r>
            <a:r>
              <a:rPr lang="bn-IN" dirty="0"/>
              <a:t>:</a:t>
            </a:r>
            <a:r>
              <a:rPr lang="en-US" b="1" dirty="0"/>
              <a:t> Sarvodaya</a:t>
            </a:r>
            <a:r>
              <a:rPr lang="en-US" dirty="0"/>
              <a:t/>
            </a:r>
            <a:br>
              <a:rPr lang="en-US" dirty="0"/>
            </a:br>
            <a:endParaRPr lang="en-US" dirty="0"/>
          </a:p>
        </p:txBody>
      </p:sp>
      <p:sp>
        <p:nvSpPr>
          <p:cNvPr id="3" name="Subtitle 2"/>
          <p:cNvSpPr>
            <a:spLocks noGrp="1"/>
          </p:cNvSpPr>
          <p:nvPr>
            <p:ph type="subTitle" idx="1"/>
          </p:nvPr>
        </p:nvSpPr>
        <p:spPr>
          <a:xfrm>
            <a:off x="246185" y="2954215"/>
            <a:ext cx="8792307" cy="3153507"/>
          </a:xfrm>
        </p:spPr>
        <p:txBody>
          <a:bodyPr>
            <a:noAutofit/>
          </a:bodyPr>
          <a:lstStyle/>
          <a:p>
            <a:pPr algn="ctr"/>
            <a:r>
              <a:rPr lang="en-US" sz="2400" dirty="0" smtClean="0">
                <a:solidFill>
                  <a:srgbClr val="7030A0"/>
                </a:solidFill>
              </a:rPr>
              <a:t>M.A. (First Semester)</a:t>
            </a:r>
          </a:p>
          <a:p>
            <a:pPr algn="ctr"/>
            <a:r>
              <a:rPr lang="en-US" sz="2400" dirty="0" smtClean="0">
                <a:solidFill>
                  <a:srgbClr val="7030A0"/>
                </a:solidFill>
              </a:rPr>
              <a:t>Department of Political Science</a:t>
            </a:r>
          </a:p>
          <a:p>
            <a:pPr algn="ctr"/>
            <a:r>
              <a:rPr lang="en-US" sz="2400" dirty="0" smtClean="0">
                <a:solidFill>
                  <a:srgbClr val="7030A0"/>
                </a:solidFill>
              </a:rPr>
              <a:t>Vidyasagar University</a:t>
            </a:r>
          </a:p>
          <a:p>
            <a:pPr algn="ctr"/>
            <a:endParaRPr lang="en-US" sz="2400" dirty="0" smtClean="0">
              <a:solidFill>
                <a:srgbClr val="7030A0"/>
              </a:solidFill>
            </a:endParaRPr>
          </a:p>
          <a:p>
            <a:pPr algn="ctr"/>
            <a:r>
              <a:rPr lang="en-US" sz="2800" dirty="0" smtClean="0">
                <a:solidFill>
                  <a:srgbClr val="7030A0"/>
                </a:solidFill>
              </a:rPr>
              <a:t>Dr. Suratha Kumar Malik</a:t>
            </a:r>
          </a:p>
          <a:p>
            <a:pPr algn="ctr"/>
            <a:r>
              <a:rPr lang="en-US" sz="2800" dirty="0" smtClean="0">
                <a:solidFill>
                  <a:srgbClr val="7030A0"/>
                </a:solidFill>
              </a:rPr>
              <a:t>(Assistant Professor)</a:t>
            </a:r>
          </a:p>
          <a:p>
            <a:pPr algn="ctr"/>
            <a:endParaRPr lang="en-US" sz="2400" dirty="0">
              <a:solidFill>
                <a:srgbClr val="7030A0"/>
              </a:solidFill>
            </a:endParaRPr>
          </a:p>
        </p:txBody>
      </p:sp>
    </p:spTree>
    <p:extLst>
      <p:ext uri="{BB962C8B-B14F-4D97-AF65-F5344CB8AC3E}">
        <p14:creationId xmlns:p14="http://schemas.microsoft.com/office/powerpoint/2010/main" val="3831183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4800" b="1" dirty="0"/>
              <a:t>Conclusion</a:t>
            </a:r>
            <a:r>
              <a:rPr lang="en-US" dirty="0"/>
              <a:t/>
            </a:r>
            <a:br>
              <a:rPr lang="en-US" dirty="0"/>
            </a:br>
            <a:endParaRPr lang="en-US" dirty="0"/>
          </a:p>
        </p:txBody>
      </p:sp>
      <p:sp>
        <p:nvSpPr>
          <p:cNvPr id="3" name="Content Placeholder 2"/>
          <p:cNvSpPr>
            <a:spLocks noGrp="1"/>
          </p:cNvSpPr>
          <p:nvPr>
            <p:ph idx="1"/>
          </p:nvPr>
        </p:nvSpPr>
        <p:spPr>
          <a:xfrm>
            <a:off x="677333" y="1406769"/>
            <a:ext cx="9041097" cy="5017477"/>
          </a:xfrm>
        </p:spPr>
        <p:txBody>
          <a:bodyPr>
            <a:normAutofit fontScale="92500" lnSpcReduction="10000"/>
          </a:bodyPr>
          <a:lstStyle/>
          <a:p>
            <a:pPr algn="just"/>
            <a:r>
              <a:rPr lang="en-US" dirty="0"/>
              <a:t>For Gandhi, </a:t>
            </a:r>
            <a:r>
              <a:rPr lang="en-US" i="1" dirty="0"/>
              <a:t>sarvodaya</a:t>
            </a:r>
            <a:r>
              <a:rPr lang="en-US" dirty="0"/>
              <a:t> was a concrete manifestation of many spiritual ideas found in many religious traditions. Like many other great concepts, the evolving and expanding concept of </a:t>
            </a:r>
            <a:r>
              <a:rPr lang="en-US" i="1" dirty="0"/>
              <a:t>sarvodaya</a:t>
            </a:r>
            <a:r>
              <a:rPr lang="en-US" dirty="0"/>
              <a:t> had a small and humble beginning. Gandhi seems to have borrowed the concept </a:t>
            </a:r>
            <a:r>
              <a:rPr lang="en-US" i="1" dirty="0" err="1"/>
              <a:t>sarvoday</a:t>
            </a:r>
            <a:r>
              <a:rPr lang="en-US" i="1" dirty="0"/>
              <a:t> </a:t>
            </a:r>
            <a:r>
              <a:rPr lang="en-US" dirty="0"/>
              <a:t>from a Jain scripture written by Acharya </a:t>
            </a:r>
            <a:r>
              <a:rPr lang="en-US" dirty="0" err="1"/>
              <a:t>Samaanta</a:t>
            </a:r>
            <a:r>
              <a:rPr lang="en-US" dirty="0"/>
              <a:t> </a:t>
            </a:r>
            <a:r>
              <a:rPr lang="en-US" dirty="0" err="1"/>
              <a:t>Bhadra</a:t>
            </a:r>
            <a:r>
              <a:rPr lang="en-US" dirty="0"/>
              <a:t> who lived about 2000 years ago. No doubt for Gandhi, Ruskin’s book ‘Unto This Last’ was one of the main sources of inspiration for the formation of </a:t>
            </a:r>
            <a:r>
              <a:rPr lang="en-US" i="1" dirty="0"/>
              <a:t>sarvodaya</a:t>
            </a:r>
            <a:r>
              <a:rPr lang="en-US" dirty="0"/>
              <a:t>. But Gandhi admits his debt to certain other sources like the Gospels by Tolstoy and Thoreau. Gandhi obviously drew a lot of inspiration from Jainism, besides </a:t>
            </a:r>
            <a:r>
              <a:rPr lang="en-US" dirty="0" err="1"/>
              <a:t>Jainsim</a:t>
            </a:r>
            <a:r>
              <a:rPr lang="en-US" dirty="0"/>
              <a:t> Gandhi’s thought owes much to the scriptures of Hinduism, Islam, Christianity and Buddhism. </a:t>
            </a:r>
            <a:endParaRPr lang="en-US" dirty="0" smtClean="0"/>
          </a:p>
          <a:p>
            <a:pPr algn="just"/>
            <a:r>
              <a:rPr lang="en-US" dirty="0"/>
              <a:t>The ideal of </a:t>
            </a:r>
            <a:r>
              <a:rPr lang="en-US" i="1" dirty="0"/>
              <a:t>sarvodaya</a:t>
            </a:r>
            <a:r>
              <a:rPr lang="en-US" dirty="0"/>
              <a:t> is implied in the word itself; </a:t>
            </a:r>
            <a:r>
              <a:rPr lang="en-US" i="1" dirty="0" err="1"/>
              <a:t>sarva</a:t>
            </a:r>
            <a:r>
              <a:rPr lang="en-US" dirty="0"/>
              <a:t> and </a:t>
            </a:r>
            <a:r>
              <a:rPr lang="en-US" i="1" dirty="0" err="1"/>
              <a:t>udaya</a:t>
            </a:r>
            <a:r>
              <a:rPr lang="en-US" i="1" dirty="0"/>
              <a:t>.</a:t>
            </a:r>
            <a:r>
              <a:rPr lang="en-US" dirty="0"/>
              <a:t> </a:t>
            </a:r>
            <a:r>
              <a:rPr lang="en-US" i="1" dirty="0" err="1"/>
              <a:t>sarva</a:t>
            </a:r>
            <a:r>
              <a:rPr lang="en-US" dirty="0"/>
              <a:t> means all´ and </a:t>
            </a:r>
            <a:r>
              <a:rPr lang="en-US" i="1" dirty="0" err="1"/>
              <a:t>uday</a:t>
            </a:r>
            <a:r>
              <a:rPr lang="en-US" dirty="0" err="1"/>
              <a:t>a</a:t>
            </a:r>
            <a:r>
              <a:rPr lang="en-US" dirty="0"/>
              <a:t> means uplift´. The culmination of </a:t>
            </a:r>
            <a:r>
              <a:rPr lang="en-US" i="1" dirty="0"/>
              <a:t>sarvodaya</a:t>
            </a:r>
            <a:r>
              <a:rPr lang="en-US" dirty="0"/>
              <a:t> vision, which was the life mission of Gandhi, is nothing but a liberated society, a </a:t>
            </a:r>
            <a:r>
              <a:rPr lang="en-US" i="1" dirty="0"/>
              <a:t>sarvodaya</a:t>
            </a:r>
            <a:r>
              <a:rPr lang="en-US" dirty="0"/>
              <a:t> </a:t>
            </a:r>
            <a:r>
              <a:rPr lang="en-US" i="1" dirty="0" err="1"/>
              <a:t>samaj</a:t>
            </a:r>
            <a:r>
              <a:rPr lang="en-US" dirty="0"/>
              <a:t>. He devoted his entire life for the achievement of this goal. Since, </a:t>
            </a:r>
            <a:r>
              <a:rPr lang="en-US" i="1" dirty="0"/>
              <a:t>sarvodaya </a:t>
            </a:r>
            <a:r>
              <a:rPr lang="en-US" dirty="0"/>
              <a:t>stood for the welfare of all, commitment to all kinds of sacrifices, even unto death, for the welfare of others was at the core of </a:t>
            </a:r>
            <a:r>
              <a:rPr lang="en-US" i="1" dirty="0"/>
              <a:t>sarvodaya.</a:t>
            </a:r>
            <a:r>
              <a:rPr lang="en-US" dirty="0"/>
              <a:t> </a:t>
            </a:r>
            <a:endParaRPr lang="en-US" dirty="0" smtClean="0"/>
          </a:p>
          <a:p>
            <a:pPr algn="just"/>
            <a:r>
              <a:rPr lang="en-US" dirty="0"/>
              <a:t>So, lastly we can conclude that </a:t>
            </a:r>
            <a:r>
              <a:rPr lang="en-US" i="1" dirty="0"/>
              <a:t>sarvodaya </a:t>
            </a:r>
            <a:r>
              <a:rPr lang="en-US" dirty="0"/>
              <a:t>ideals are not practicable. Though the ideals of </a:t>
            </a:r>
            <a:r>
              <a:rPr lang="en-US" i="1" dirty="0"/>
              <a:t>sarvodaya</a:t>
            </a:r>
            <a:r>
              <a:rPr lang="en-US" dirty="0"/>
              <a:t> are noble. It is almost impossible to establish a society strictly on the basis of great principles by Mahatma Gandhi and others. </a:t>
            </a:r>
            <a:r>
              <a:rPr lang="en-US" i="1" dirty="0"/>
              <a:t>Sarvodaya</a:t>
            </a:r>
            <a:r>
              <a:rPr lang="en-US" dirty="0"/>
              <a:t> doctrines are soaring and it is doubtful whether they can rest on the earth. </a:t>
            </a:r>
            <a:endParaRPr lang="en-US" dirty="0"/>
          </a:p>
        </p:txBody>
      </p:sp>
    </p:spTree>
    <p:extLst>
      <p:ext uri="{BB962C8B-B14F-4D97-AF65-F5344CB8AC3E}">
        <p14:creationId xmlns:p14="http://schemas.microsoft.com/office/powerpoint/2010/main" val="533689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INDEX </a:t>
            </a:r>
            <a:br>
              <a:rPr lang="en-US" dirty="0" smtClean="0"/>
            </a:br>
            <a:endParaRPr lang="en-US" dirty="0"/>
          </a:p>
        </p:txBody>
      </p:sp>
      <p:sp>
        <p:nvSpPr>
          <p:cNvPr id="3" name="Content Placeholder 2"/>
          <p:cNvSpPr>
            <a:spLocks noGrp="1"/>
          </p:cNvSpPr>
          <p:nvPr>
            <p:ph idx="1"/>
          </p:nvPr>
        </p:nvSpPr>
        <p:spPr>
          <a:xfrm>
            <a:off x="838200" y="1242646"/>
            <a:ext cx="10515600" cy="5380892"/>
          </a:xfrm>
        </p:spPr>
        <p:txBody>
          <a:bodyPr>
            <a:noAutofit/>
          </a:bodyPr>
          <a:lstStyle/>
          <a:p>
            <a:pPr lvl="0"/>
            <a:r>
              <a:rPr lang="en-US" sz="3200" dirty="0"/>
              <a:t>Objectives</a:t>
            </a:r>
          </a:p>
          <a:p>
            <a:pPr lvl="0"/>
            <a:r>
              <a:rPr lang="en-US" sz="3200" dirty="0"/>
              <a:t>Introduction </a:t>
            </a:r>
          </a:p>
          <a:p>
            <a:pPr lvl="0"/>
            <a:r>
              <a:rPr lang="en-US" sz="3200" dirty="0"/>
              <a:t>Meaning &amp; Definition </a:t>
            </a:r>
            <a:endParaRPr lang="en-US" sz="3200" dirty="0" smtClean="0"/>
          </a:p>
          <a:p>
            <a:pPr lvl="0"/>
            <a:r>
              <a:rPr lang="en-US" sz="3200" dirty="0" smtClean="0"/>
              <a:t>Basic Principles</a:t>
            </a:r>
            <a:endParaRPr lang="en-US" sz="3200" dirty="0"/>
          </a:p>
          <a:p>
            <a:pPr lvl="0"/>
            <a:r>
              <a:rPr lang="en-US" sz="3200" dirty="0"/>
              <a:t>Basic Components of Gandhian </a:t>
            </a:r>
            <a:r>
              <a:rPr lang="en-US" sz="3200" i="1" dirty="0" smtClean="0"/>
              <a:t>Sarvodaya</a:t>
            </a:r>
            <a:endParaRPr lang="en-US" sz="3200" dirty="0"/>
          </a:p>
          <a:p>
            <a:pPr lvl="0"/>
            <a:r>
              <a:rPr lang="en-US" sz="3200" dirty="0" smtClean="0"/>
              <a:t>Basic Features of </a:t>
            </a:r>
            <a:r>
              <a:rPr lang="en-US" sz="3200" i="1" dirty="0" smtClean="0"/>
              <a:t>Sarvodaya </a:t>
            </a:r>
            <a:r>
              <a:rPr lang="en-US" sz="3200" dirty="0" smtClean="0"/>
              <a:t>society</a:t>
            </a:r>
            <a:endParaRPr lang="en-US" sz="3200" dirty="0"/>
          </a:p>
          <a:p>
            <a:pPr lvl="0"/>
            <a:r>
              <a:rPr lang="en-US" sz="3200" dirty="0"/>
              <a:t>The Main Tenets of the </a:t>
            </a:r>
            <a:r>
              <a:rPr lang="en-US" sz="3200" i="1" dirty="0"/>
              <a:t>Sarvodaya</a:t>
            </a:r>
            <a:r>
              <a:rPr lang="en-US" sz="3200" dirty="0"/>
              <a:t> Philosophy</a:t>
            </a:r>
          </a:p>
          <a:p>
            <a:pPr lvl="0"/>
            <a:r>
              <a:rPr lang="en-US" sz="3200" dirty="0" smtClean="0"/>
              <a:t>Conclusion</a:t>
            </a:r>
            <a:endParaRPr lang="en-US" sz="3200" dirty="0"/>
          </a:p>
          <a:p>
            <a:endParaRPr lang="en-US" sz="3200" dirty="0"/>
          </a:p>
        </p:txBody>
      </p:sp>
    </p:spTree>
    <p:extLst>
      <p:ext uri="{BB962C8B-B14F-4D97-AF65-F5344CB8AC3E}">
        <p14:creationId xmlns:p14="http://schemas.microsoft.com/office/powerpoint/2010/main" val="4200478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a:xfrm>
            <a:off x="677334" y="1930400"/>
            <a:ext cx="8596668" cy="4110962"/>
          </a:xfrm>
        </p:spPr>
        <p:txBody>
          <a:bodyPr>
            <a:normAutofit/>
          </a:bodyPr>
          <a:lstStyle/>
          <a:p>
            <a:pPr marL="0" indent="0" algn="just">
              <a:buNone/>
            </a:pPr>
            <a:r>
              <a:rPr lang="en-US" sz="3200" dirty="0" smtClean="0"/>
              <a:t>Learners </a:t>
            </a:r>
            <a:r>
              <a:rPr lang="en-US" sz="3200" dirty="0"/>
              <a:t>will be able to </a:t>
            </a:r>
          </a:p>
          <a:p>
            <a:pPr lvl="0" algn="just"/>
            <a:r>
              <a:rPr lang="en-US" sz="3200" dirty="0"/>
              <a:t>Understand the meaning and definition of </a:t>
            </a:r>
            <a:r>
              <a:rPr lang="en-US" sz="3200" i="1" dirty="0"/>
              <a:t>sarvodaya.</a:t>
            </a:r>
            <a:endParaRPr lang="en-US" sz="3200" dirty="0"/>
          </a:p>
          <a:p>
            <a:pPr lvl="0" algn="just"/>
            <a:r>
              <a:rPr lang="en-US" sz="3200" dirty="0"/>
              <a:t>Learn about the basic components and principles of Gandhian </a:t>
            </a:r>
            <a:r>
              <a:rPr lang="en-US" sz="3200" i="1" dirty="0"/>
              <a:t>satyagraha</a:t>
            </a:r>
            <a:r>
              <a:rPr lang="en-US" sz="3200" dirty="0"/>
              <a:t>.</a:t>
            </a:r>
            <a:endParaRPr lang="en-US" sz="3200" dirty="0"/>
          </a:p>
          <a:p>
            <a:pPr lvl="0" algn="just"/>
            <a:r>
              <a:rPr lang="en-US" sz="3200" dirty="0"/>
              <a:t>Know about main tenets of </a:t>
            </a:r>
            <a:r>
              <a:rPr lang="en-US" sz="3200" i="1" dirty="0"/>
              <a:t>sarvodaya</a:t>
            </a:r>
            <a:r>
              <a:rPr lang="en-US" sz="3200" dirty="0"/>
              <a:t> </a:t>
            </a:r>
            <a:r>
              <a:rPr lang="en-US" sz="3200" dirty="0" smtClean="0"/>
              <a:t>philosophy</a:t>
            </a:r>
            <a:endParaRPr lang="en-US" sz="3200" dirty="0"/>
          </a:p>
        </p:txBody>
      </p:sp>
    </p:spTree>
    <p:extLst>
      <p:ext uri="{BB962C8B-B14F-4D97-AF65-F5344CB8AC3E}">
        <p14:creationId xmlns:p14="http://schemas.microsoft.com/office/powerpoint/2010/main" val="2123473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Introduction </a:t>
            </a:r>
            <a:endParaRPr lang="en-US" sz="5400" dirty="0"/>
          </a:p>
        </p:txBody>
      </p:sp>
      <p:sp>
        <p:nvSpPr>
          <p:cNvPr id="3" name="Content Placeholder 2"/>
          <p:cNvSpPr>
            <a:spLocks noGrp="1"/>
          </p:cNvSpPr>
          <p:nvPr>
            <p:ph idx="1"/>
          </p:nvPr>
        </p:nvSpPr>
        <p:spPr>
          <a:xfrm>
            <a:off x="677334" y="1617785"/>
            <a:ext cx="8596668" cy="4423577"/>
          </a:xfrm>
        </p:spPr>
        <p:txBody>
          <a:bodyPr>
            <a:normAutofit lnSpcReduction="10000"/>
          </a:bodyPr>
          <a:lstStyle/>
          <a:p>
            <a:pPr algn="just"/>
            <a:r>
              <a:rPr lang="en-US" i="1" dirty="0"/>
              <a:t>Sarvodaya</a:t>
            </a:r>
            <a:r>
              <a:rPr lang="en-US" dirty="0"/>
              <a:t> is a term meaning </a:t>
            </a:r>
            <a:r>
              <a:rPr lang="en-US" i="1" dirty="0"/>
              <a:t>‘universal uplift’ or ‘progress of all’</a:t>
            </a:r>
            <a:r>
              <a:rPr lang="en-US" dirty="0"/>
              <a:t>. The term was first coined by Mohandas Gandhi as the title of his 1908 translation of John Ruskin’s tract on political economy, </a:t>
            </a:r>
            <a:r>
              <a:rPr lang="en-US" i="1" dirty="0"/>
              <a:t>‘Unto This Last’</a:t>
            </a:r>
            <a:r>
              <a:rPr lang="en-US" dirty="0"/>
              <a:t>, and Gandhi came to use the term for the ideal of his own political philosophy. </a:t>
            </a:r>
            <a:endParaRPr lang="en-US" dirty="0" smtClean="0"/>
          </a:p>
          <a:p>
            <a:pPr algn="just"/>
            <a:r>
              <a:rPr lang="en-US" dirty="0"/>
              <a:t>Etymologically speaking, Sarvodaya means ‘the rise or welfare of all’. The proper rendering of </a:t>
            </a:r>
            <a:r>
              <a:rPr lang="en-US" i="1" dirty="0"/>
              <a:t>Unto This Last</a:t>
            </a:r>
            <a:r>
              <a:rPr lang="en-US" dirty="0"/>
              <a:t> would be </a:t>
            </a:r>
            <a:r>
              <a:rPr lang="en-US" i="1" dirty="0" err="1"/>
              <a:t>antyodaya</a:t>
            </a:r>
            <a:r>
              <a:rPr lang="en-US" dirty="0"/>
              <a:t> (uplift of the last) rather than </a:t>
            </a:r>
            <a:r>
              <a:rPr lang="en-US" i="1" dirty="0" smtClean="0"/>
              <a:t>sarvodaya.</a:t>
            </a:r>
          </a:p>
          <a:p>
            <a:pPr algn="just"/>
            <a:r>
              <a:rPr lang="en-US" dirty="0"/>
              <a:t>For Gandhiji, </a:t>
            </a:r>
            <a:r>
              <a:rPr lang="en-US" i="1" dirty="0"/>
              <a:t>sarvodaya </a:t>
            </a:r>
            <a:r>
              <a:rPr lang="en-US" dirty="0"/>
              <a:t>is the true panacea for all types of social or political problems experienced by Indian society. After the death of Gandhiji, Acharya </a:t>
            </a:r>
            <a:r>
              <a:rPr lang="en-US" dirty="0" err="1"/>
              <a:t>Vinoba</a:t>
            </a:r>
            <a:r>
              <a:rPr lang="en-US" dirty="0"/>
              <a:t> </a:t>
            </a:r>
            <a:r>
              <a:rPr lang="en-US" dirty="0" err="1"/>
              <a:t>Bhave</a:t>
            </a:r>
            <a:r>
              <a:rPr lang="en-US" dirty="0"/>
              <a:t> and </a:t>
            </a:r>
            <a:r>
              <a:rPr lang="en-US" dirty="0" err="1"/>
              <a:t>Jayaprakash</a:t>
            </a:r>
            <a:r>
              <a:rPr lang="en-US" dirty="0"/>
              <a:t> Narayan have highlighted the essentials of </a:t>
            </a:r>
            <a:r>
              <a:rPr lang="en-US" i="1" dirty="0"/>
              <a:t>Sarvodaya</a:t>
            </a:r>
            <a:r>
              <a:rPr lang="en-US" dirty="0"/>
              <a:t> in their own light</a:t>
            </a:r>
            <a:r>
              <a:rPr lang="en-US" dirty="0" smtClean="0"/>
              <a:t>.</a:t>
            </a:r>
          </a:p>
          <a:p>
            <a:pPr algn="just"/>
            <a:r>
              <a:rPr lang="en-US" dirty="0"/>
              <a:t>According to </a:t>
            </a:r>
            <a:r>
              <a:rPr lang="en-US" dirty="0" err="1"/>
              <a:t>Kumarappa</a:t>
            </a:r>
            <a:r>
              <a:rPr lang="en-US" dirty="0"/>
              <a:t>, </a:t>
            </a:r>
            <a:r>
              <a:rPr lang="en-US" i="1" dirty="0"/>
              <a:t>sarvodaya </a:t>
            </a:r>
            <a:r>
              <a:rPr lang="en-US" dirty="0"/>
              <a:t>represents the ideal social order according to Gandhiji. Its basis is all-embracing love. J. P. Chandra opines that by bringing about a countrywide decentralisation of both political and economic powers, </a:t>
            </a:r>
            <a:r>
              <a:rPr lang="en-US" i="1" dirty="0"/>
              <a:t>sarvodaya</a:t>
            </a:r>
            <a:r>
              <a:rPr lang="en-US" dirty="0"/>
              <a:t> provides opportunity for the all-round development of the individual and the society.</a:t>
            </a:r>
          </a:p>
          <a:p>
            <a:endParaRPr lang="en-US" dirty="0" smtClean="0"/>
          </a:p>
          <a:p>
            <a:endParaRPr lang="en-US" dirty="0"/>
          </a:p>
        </p:txBody>
      </p:sp>
    </p:spTree>
    <p:extLst>
      <p:ext uri="{BB962C8B-B14F-4D97-AF65-F5344CB8AC3E}">
        <p14:creationId xmlns:p14="http://schemas.microsoft.com/office/powerpoint/2010/main" val="1591184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1" dirty="0"/>
              <a:t>Meaning and Definition</a:t>
            </a:r>
            <a:r>
              <a:rPr lang="en-US" dirty="0"/>
              <a:t/>
            </a:r>
            <a:br>
              <a:rPr lang="en-US" dirty="0"/>
            </a:br>
            <a:endParaRPr lang="en-US" dirty="0"/>
          </a:p>
        </p:txBody>
      </p:sp>
      <p:sp>
        <p:nvSpPr>
          <p:cNvPr id="3" name="Content Placeholder 2"/>
          <p:cNvSpPr>
            <a:spLocks noGrp="1"/>
          </p:cNvSpPr>
          <p:nvPr>
            <p:ph idx="1"/>
          </p:nvPr>
        </p:nvSpPr>
        <p:spPr>
          <a:xfrm>
            <a:off x="677334" y="1266092"/>
            <a:ext cx="8596668" cy="5228493"/>
          </a:xfrm>
        </p:spPr>
        <p:txBody>
          <a:bodyPr>
            <a:normAutofit fontScale="92500" lnSpcReduction="10000"/>
          </a:bodyPr>
          <a:lstStyle/>
          <a:p>
            <a:pPr algn="just"/>
            <a:r>
              <a:rPr lang="en-US" dirty="0"/>
              <a:t>The ideal and objective of </a:t>
            </a:r>
            <a:r>
              <a:rPr lang="en-US" i="1" dirty="0"/>
              <a:t>sarvodaya </a:t>
            </a:r>
            <a:r>
              <a:rPr lang="en-US" dirty="0"/>
              <a:t>is implied in the word itself</a:t>
            </a:r>
            <a:r>
              <a:rPr lang="en-US" i="1" dirty="0"/>
              <a:t>- </a:t>
            </a:r>
            <a:r>
              <a:rPr lang="en-US" i="1" dirty="0" err="1"/>
              <a:t>sarva</a:t>
            </a:r>
            <a:r>
              <a:rPr lang="en-US" dirty="0"/>
              <a:t> (all) and </a:t>
            </a:r>
            <a:r>
              <a:rPr lang="en-US" i="1" dirty="0" err="1"/>
              <a:t>udaya</a:t>
            </a:r>
            <a:r>
              <a:rPr lang="en-US" dirty="0"/>
              <a:t> (uplift) - uplift/wellbeing of all- universal welfare. This ideal is to be achieved by unceasing service to humanity</a:t>
            </a:r>
            <a:r>
              <a:rPr lang="en-US" dirty="0" smtClean="0"/>
              <a:t>.</a:t>
            </a:r>
          </a:p>
          <a:p>
            <a:pPr algn="just"/>
            <a:r>
              <a:rPr lang="en-US" i="1" dirty="0"/>
              <a:t>Sarvodaya</a:t>
            </a:r>
            <a:r>
              <a:rPr lang="en-US" dirty="0"/>
              <a:t> as the welfare of all represents the ideal social order based on all-embracing love. No individual or group is to be suppressed, exploited and hounded. All are to be equal members of this social order, all sharing in the produce of their labour, the strong protecting the weak and functioning as their trustees and protectors, each promoting the welfare of all, according to their abilities and through all the means at their disposal</a:t>
            </a:r>
            <a:r>
              <a:rPr lang="en-US" dirty="0" smtClean="0"/>
              <a:t>.</a:t>
            </a:r>
          </a:p>
          <a:p>
            <a:pPr algn="just"/>
            <a:r>
              <a:rPr lang="en-US" i="1" dirty="0"/>
              <a:t>Sarvodaya</a:t>
            </a:r>
            <a:r>
              <a:rPr lang="en-US" dirty="0"/>
              <a:t> is the peaceful and non-violent way of achieving social justice. </a:t>
            </a:r>
            <a:r>
              <a:rPr lang="en-US" i="1" dirty="0"/>
              <a:t>Sarvodaya</a:t>
            </a:r>
            <a:r>
              <a:rPr lang="en-US" dirty="0"/>
              <a:t> is founded on the assurance of meeting basic essential needs and freedoms, physical and moral, of the humblest </a:t>
            </a:r>
            <a:r>
              <a:rPr lang="en-US" i="1" dirty="0" err="1"/>
              <a:t>antyodaya</a:t>
            </a:r>
            <a:r>
              <a:rPr lang="en-US" dirty="0"/>
              <a:t> (individual last in the line</a:t>
            </a:r>
            <a:r>
              <a:rPr lang="en-US" dirty="0" smtClean="0"/>
              <a:t>).</a:t>
            </a:r>
          </a:p>
          <a:p>
            <a:pPr algn="just"/>
            <a:r>
              <a:rPr lang="en-US" dirty="0"/>
              <a:t>The word </a:t>
            </a:r>
            <a:r>
              <a:rPr lang="en-US" i="1" dirty="0"/>
              <a:t>sarvodaya </a:t>
            </a:r>
            <a:r>
              <a:rPr lang="en-US" dirty="0"/>
              <a:t>epitomises Gandhi’s whole social philosophy, which is aimed at the attainment of mental prosperity (</a:t>
            </a:r>
            <a:r>
              <a:rPr lang="en-US" i="1" dirty="0" err="1"/>
              <a:t>abhyudaya</a:t>
            </a:r>
            <a:r>
              <a:rPr lang="en-US" dirty="0"/>
              <a:t>) and spiritual realisation. </a:t>
            </a:r>
            <a:r>
              <a:rPr lang="en-US" i="1" dirty="0"/>
              <a:t>Sarvodaya</a:t>
            </a:r>
            <a:r>
              <a:rPr lang="en-US" dirty="0"/>
              <a:t>, for Gandhi, was an altruistic ethic of self-realisation. </a:t>
            </a:r>
            <a:r>
              <a:rPr lang="en-US" i="1" dirty="0" err="1"/>
              <a:t>Satya</a:t>
            </a:r>
            <a:r>
              <a:rPr lang="en-US" dirty="0"/>
              <a:t> (truth) and </a:t>
            </a:r>
            <a:r>
              <a:rPr lang="en-US" i="1" dirty="0" err="1"/>
              <a:t>swaraj</a:t>
            </a:r>
            <a:r>
              <a:rPr lang="en-US" dirty="0"/>
              <a:t> (freedom) as the ultimate aim of one’s self-realisation can only grow in an atmosphere of </a:t>
            </a:r>
            <a:r>
              <a:rPr lang="en-US" i="1" dirty="0"/>
              <a:t>ahimsa </a:t>
            </a:r>
            <a:r>
              <a:rPr lang="en-US" dirty="0"/>
              <a:t>(non-violence). Such an atmosphere will prevail only in a society where equal share is given ‘even unto this last’.</a:t>
            </a:r>
            <a:endParaRPr lang="en-US" dirty="0"/>
          </a:p>
        </p:txBody>
      </p:sp>
    </p:spTree>
    <p:extLst>
      <p:ext uri="{BB962C8B-B14F-4D97-AF65-F5344CB8AC3E}">
        <p14:creationId xmlns:p14="http://schemas.microsoft.com/office/powerpoint/2010/main" val="2759712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67508"/>
          </a:xfrm>
        </p:spPr>
        <p:txBody>
          <a:bodyPr>
            <a:normAutofit fontScale="90000"/>
          </a:bodyPr>
          <a:lstStyle/>
          <a:p>
            <a:pPr lvl="0"/>
            <a:r>
              <a:rPr lang="en-US" b="1" dirty="0" smtClean="0"/>
              <a:t>Basic Principles </a:t>
            </a:r>
            <a:r>
              <a:rPr lang="en-US" b="1" dirty="0"/>
              <a:t>of </a:t>
            </a:r>
            <a:r>
              <a:rPr lang="en-US" b="1" i="1" dirty="0"/>
              <a:t>Sarvodaya</a:t>
            </a:r>
            <a:r>
              <a:rPr lang="en-US" dirty="0"/>
              <a:t/>
            </a:r>
            <a:br>
              <a:rPr lang="en-US" dirty="0"/>
            </a:br>
            <a:endParaRPr lang="en-US" dirty="0"/>
          </a:p>
        </p:txBody>
      </p:sp>
      <p:sp>
        <p:nvSpPr>
          <p:cNvPr id="3" name="Content Placeholder 2"/>
          <p:cNvSpPr>
            <a:spLocks noGrp="1"/>
          </p:cNvSpPr>
          <p:nvPr>
            <p:ph idx="1"/>
          </p:nvPr>
        </p:nvSpPr>
        <p:spPr>
          <a:xfrm>
            <a:off x="677334" y="1617785"/>
            <a:ext cx="8596668" cy="4423577"/>
          </a:xfrm>
        </p:spPr>
        <p:txBody>
          <a:bodyPr>
            <a:normAutofit/>
          </a:bodyPr>
          <a:lstStyle/>
          <a:p>
            <a:pPr lvl="0" algn="just"/>
            <a:r>
              <a:rPr lang="en-US" sz="2800" dirty="0"/>
              <a:t>That the good of the individual is contained in the good of all.</a:t>
            </a:r>
          </a:p>
          <a:p>
            <a:pPr lvl="0" algn="just"/>
            <a:r>
              <a:rPr lang="en-US" sz="2800" dirty="0"/>
              <a:t>That a lawyer’s work has the same value as the barber’s in as much as all have the same right of earning their livelihood from their work.</a:t>
            </a:r>
          </a:p>
          <a:p>
            <a:pPr lvl="0" algn="just"/>
            <a:r>
              <a:rPr lang="en-US" sz="2800" dirty="0"/>
              <a:t>That is a life of labour, i.e., the life of the tiller of the soil and the handicraftsman is the life worth living.</a:t>
            </a:r>
          </a:p>
          <a:p>
            <a:pPr algn="just"/>
            <a:endParaRPr lang="en-US" sz="2800" dirty="0"/>
          </a:p>
        </p:txBody>
      </p:sp>
    </p:spTree>
    <p:extLst>
      <p:ext uri="{BB962C8B-B14F-4D97-AF65-F5344CB8AC3E}">
        <p14:creationId xmlns:p14="http://schemas.microsoft.com/office/powerpoint/2010/main" val="2190868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a:t>Basic Components of Gandhian </a:t>
            </a:r>
            <a:r>
              <a:rPr lang="en-US" b="1" i="1" dirty="0"/>
              <a:t>Sarvodaya</a:t>
            </a:r>
            <a:r>
              <a:rPr lang="en-US" dirty="0"/>
              <a:t/>
            </a:r>
            <a:br>
              <a:rPr lang="en-US" dirty="0"/>
            </a:br>
            <a:endParaRPr lang="en-US" dirty="0"/>
          </a:p>
        </p:txBody>
      </p:sp>
      <p:sp>
        <p:nvSpPr>
          <p:cNvPr id="3" name="Content Placeholder 2"/>
          <p:cNvSpPr>
            <a:spLocks noGrp="1"/>
          </p:cNvSpPr>
          <p:nvPr>
            <p:ph idx="1"/>
          </p:nvPr>
        </p:nvSpPr>
        <p:spPr>
          <a:xfrm>
            <a:off x="677333" y="1277815"/>
            <a:ext cx="8888697" cy="5181600"/>
          </a:xfrm>
        </p:spPr>
        <p:txBody>
          <a:bodyPr>
            <a:normAutofit/>
          </a:bodyPr>
          <a:lstStyle/>
          <a:p>
            <a:pPr marL="342900" lvl="1" indent="-342900" algn="just"/>
            <a:r>
              <a:rPr lang="en-US" b="1" i="1" dirty="0" err="1"/>
              <a:t>Swadeshi</a:t>
            </a:r>
            <a:r>
              <a:rPr lang="en-US" b="1" i="1" dirty="0"/>
              <a:t> </a:t>
            </a:r>
            <a:r>
              <a:rPr lang="en-US" b="1" dirty="0" smtClean="0"/>
              <a:t>(</a:t>
            </a:r>
            <a:r>
              <a:rPr lang="en-US" sz="1400" i="1" dirty="0" err="1"/>
              <a:t>Swadeshi</a:t>
            </a:r>
            <a:r>
              <a:rPr lang="en-US" sz="1400" dirty="0"/>
              <a:t> literally means ‘belonging to one’s own country’. It also means reliance on our own </a:t>
            </a:r>
            <a:r>
              <a:rPr lang="en-US" sz="1400" dirty="0" smtClean="0"/>
              <a:t>strength).</a:t>
            </a:r>
          </a:p>
          <a:p>
            <a:pPr marL="342900" lvl="1" indent="-342900" algn="just"/>
            <a:r>
              <a:rPr lang="en-US" sz="1400" b="1" dirty="0"/>
              <a:t>Bread labour/Living </a:t>
            </a:r>
            <a:r>
              <a:rPr lang="en-US" sz="1400" b="1" dirty="0" smtClean="0"/>
              <a:t>Wage </a:t>
            </a:r>
            <a:r>
              <a:rPr lang="en-US" sz="1400" dirty="0" smtClean="0"/>
              <a:t>(</a:t>
            </a:r>
            <a:r>
              <a:rPr lang="en-US" sz="1400" dirty="0"/>
              <a:t>Labour denotes both mental and physical labour and Gandhi had no preference for the former at the cost of the bread labour- the physical labour. He believed that obedience to law of Bread Labour will bring about a silent revolution in the structure of </a:t>
            </a:r>
            <a:r>
              <a:rPr lang="en-US" sz="1400" dirty="0" smtClean="0"/>
              <a:t>society).</a:t>
            </a:r>
          </a:p>
          <a:p>
            <a:pPr marL="342900" lvl="1" indent="-342900" algn="just"/>
            <a:r>
              <a:rPr lang="en-US" sz="1400" b="1" i="1" dirty="0"/>
              <a:t>Aparigraha</a:t>
            </a:r>
            <a:r>
              <a:rPr lang="en-US" sz="1400" b="1" dirty="0"/>
              <a:t> or Non-possession </a:t>
            </a:r>
            <a:r>
              <a:rPr lang="en-US" sz="1400" dirty="0" smtClean="0"/>
              <a:t>(</a:t>
            </a:r>
            <a:r>
              <a:rPr lang="en-US" sz="1400" dirty="0"/>
              <a:t>For Gandhi, the doctrine of </a:t>
            </a:r>
            <a:r>
              <a:rPr lang="en-US" sz="1400" i="1" dirty="0"/>
              <a:t>aparigraha</a:t>
            </a:r>
            <a:r>
              <a:rPr lang="en-US" sz="1400" dirty="0"/>
              <a:t> or non-possession means that everyone has to limit one’s own possession to what is needed by one and spend the rest for the welfare of others. He considered this as a desirable, nonviolent method of reducing inequality of income distribution and mal-distribution of wealth and in that sense, non-possession in practice means ‘possession by all</a:t>
            </a:r>
            <a:r>
              <a:rPr lang="en-US" sz="1400" dirty="0" smtClean="0"/>
              <a:t>’). </a:t>
            </a:r>
            <a:endParaRPr lang="en-US" sz="1400" dirty="0"/>
          </a:p>
          <a:p>
            <a:pPr marL="342900" lvl="1" indent="-342900" algn="just"/>
            <a:r>
              <a:rPr lang="en-US" sz="1400" dirty="0" smtClean="0"/>
              <a:t> </a:t>
            </a:r>
            <a:r>
              <a:rPr lang="en-US" sz="1400" b="1" dirty="0"/>
              <a:t>Trusteeship </a:t>
            </a:r>
            <a:r>
              <a:rPr lang="en-US" sz="1400" b="1" dirty="0" smtClean="0"/>
              <a:t>(</a:t>
            </a:r>
            <a:r>
              <a:rPr lang="en-US" sz="1400" dirty="0"/>
              <a:t>Trusteeship is the theory closely linked to the concept of </a:t>
            </a:r>
            <a:r>
              <a:rPr lang="en-US" sz="1400" i="1" dirty="0"/>
              <a:t>sarvodaya</a:t>
            </a:r>
            <a:r>
              <a:rPr lang="en-US" sz="1400" dirty="0"/>
              <a:t>, with its fundamental objective to establish non-violent and non-exploitative property relationships. Possession and private property are sources of violence, and in contradiction with the divine reality that all wealth belongs to all </a:t>
            </a:r>
            <a:r>
              <a:rPr lang="en-US" sz="1400" dirty="0" smtClean="0"/>
              <a:t>people).</a:t>
            </a:r>
            <a:endParaRPr lang="en-US" sz="1400" dirty="0"/>
          </a:p>
          <a:p>
            <a:pPr marL="342900" lvl="1" indent="-342900" algn="just"/>
            <a:r>
              <a:rPr lang="en-US" sz="1400" b="1" dirty="0"/>
              <a:t>Non-exploitation </a:t>
            </a:r>
            <a:r>
              <a:rPr lang="en-US" sz="1400" b="1" dirty="0" smtClean="0"/>
              <a:t>(</a:t>
            </a:r>
            <a:r>
              <a:rPr lang="en-US" sz="1400" dirty="0"/>
              <a:t>Exploitation lies at the root of all socio-economic problems and as such, the removal of exploitation is a basic requisite for </a:t>
            </a:r>
            <a:r>
              <a:rPr lang="en-US" sz="1400" i="1" dirty="0" smtClean="0"/>
              <a:t>sarvodaya)</a:t>
            </a:r>
            <a:r>
              <a:rPr lang="en-US" sz="1400" dirty="0" smtClean="0"/>
              <a:t>.</a:t>
            </a:r>
            <a:endParaRPr lang="en-US" sz="1400" dirty="0"/>
          </a:p>
          <a:p>
            <a:pPr marL="342900" lvl="1" indent="-342900" algn="just"/>
            <a:r>
              <a:rPr lang="en-US" sz="1400" b="1" i="1" dirty="0" err="1"/>
              <a:t>Samabhava</a:t>
            </a:r>
            <a:r>
              <a:rPr lang="en-US" sz="1400" b="1" dirty="0"/>
              <a:t> (Sense of Equality</a:t>
            </a:r>
            <a:r>
              <a:rPr lang="en-US" sz="1400" b="1" dirty="0" smtClean="0"/>
              <a:t>): (</a:t>
            </a:r>
            <a:r>
              <a:rPr lang="en-US" sz="1400" dirty="0"/>
              <a:t>In Gandhi’s grand vision of </a:t>
            </a:r>
            <a:r>
              <a:rPr lang="en-US" sz="1400" i="1" dirty="0"/>
              <a:t>sarvodaya</a:t>
            </a:r>
            <a:r>
              <a:rPr lang="en-US" sz="1400" dirty="0"/>
              <a:t> society, socio-economic equality occupies a central place and it is both ‘an essential principle and indispensable condition’. He advocated equality not between the equals, but equality between the prince and peasant, wealthy and poor, strong and weak, landlord and landless and literate and illiterate.</a:t>
            </a:r>
          </a:p>
          <a:p>
            <a:pPr marL="342900" lvl="1" indent="-342900"/>
            <a:endParaRPr lang="en-US" sz="1400" dirty="0"/>
          </a:p>
          <a:p>
            <a:pPr marL="0" indent="0">
              <a:buNone/>
            </a:pPr>
            <a:endParaRPr lang="en-US" dirty="0"/>
          </a:p>
        </p:txBody>
      </p:sp>
    </p:spTree>
    <p:extLst>
      <p:ext uri="{BB962C8B-B14F-4D97-AF65-F5344CB8AC3E}">
        <p14:creationId xmlns:p14="http://schemas.microsoft.com/office/powerpoint/2010/main" val="83286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Basic Features of </a:t>
            </a:r>
            <a:r>
              <a:rPr lang="en-US" i="1" dirty="0"/>
              <a:t>Sarvodaya </a:t>
            </a:r>
            <a:r>
              <a:rPr lang="en-US" dirty="0"/>
              <a:t>society</a:t>
            </a:r>
            <a:br>
              <a:rPr lang="en-US" dirty="0"/>
            </a:br>
            <a:endParaRPr lang="en-US" dirty="0"/>
          </a:p>
        </p:txBody>
      </p:sp>
      <p:sp>
        <p:nvSpPr>
          <p:cNvPr id="3" name="Content Placeholder 2"/>
          <p:cNvSpPr>
            <a:spLocks noGrp="1"/>
          </p:cNvSpPr>
          <p:nvPr>
            <p:ph idx="1"/>
          </p:nvPr>
        </p:nvSpPr>
        <p:spPr>
          <a:xfrm>
            <a:off x="677333" y="1406769"/>
            <a:ext cx="8982481" cy="5111262"/>
          </a:xfrm>
        </p:spPr>
        <p:txBody>
          <a:bodyPr>
            <a:normAutofit fontScale="77500" lnSpcReduction="20000"/>
          </a:bodyPr>
          <a:lstStyle/>
          <a:p>
            <a:pPr lvl="0"/>
            <a:r>
              <a:rPr lang="en-US" dirty="0"/>
              <a:t>There is no centralised authority, and there is political and economic atmosphere in the villages.</a:t>
            </a:r>
          </a:p>
          <a:p>
            <a:pPr lvl="0"/>
            <a:r>
              <a:rPr lang="en-US" dirty="0"/>
              <a:t>Politics will not be the instrument of power but an agency of service and </a:t>
            </a:r>
            <a:r>
              <a:rPr lang="en-US" i="1" dirty="0" err="1"/>
              <a:t>Rajniti</a:t>
            </a:r>
            <a:r>
              <a:rPr lang="en-US" i="1" dirty="0"/>
              <a:t> </a:t>
            </a:r>
            <a:r>
              <a:rPr lang="en-US" dirty="0"/>
              <a:t>will yield place to </a:t>
            </a:r>
            <a:r>
              <a:rPr lang="en-US" i="1" dirty="0" err="1"/>
              <a:t>Lokniti</a:t>
            </a:r>
            <a:r>
              <a:rPr lang="en-US" i="1" dirty="0"/>
              <a:t>.</a:t>
            </a:r>
            <a:endParaRPr lang="en-US" dirty="0"/>
          </a:p>
          <a:p>
            <a:pPr lvl="0"/>
            <a:r>
              <a:rPr lang="en-US" dirty="0"/>
              <a:t>All people will be imbued with the spirit of love, fraternity, truth, non-violence and self-sacrifices. Society will function on the basis of non-violence.</a:t>
            </a:r>
          </a:p>
          <a:p>
            <a:pPr lvl="0"/>
            <a:r>
              <a:rPr lang="en-US" dirty="0"/>
              <a:t>There will be no party system and majority rule, and society will be free from the evil of the tyranny of the majority.</a:t>
            </a:r>
          </a:p>
          <a:p>
            <a:pPr lvl="0"/>
            <a:r>
              <a:rPr lang="en-US" dirty="0"/>
              <a:t>The </a:t>
            </a:r>
            <a:r>
              <a:rPr lang="en-US" i="1" dirty="0"/>
              <a:t>sarvodaya</a:t>
            </a:r>
            <a:r>
              <a:rPr lang="en-US" dirty="0"/>
              <a:t> society is socialist in the true sense of the term. All calling will be the same moral, social and economic values. The individual personality has the fullest scope for development.</a:t>
            </a:r>
          </a:p>
          <a:p>
            <a:pPr lvl="0"/>
            <a:r>
              <a:rPr lang="en-US" dirty="0"/>
              <a:t>The </a:t>
            </a:r>
            <a:r>
              <a:rPr lang="en-US" i="1" dirty="0"/>
              <a:t>sarvodaya</a:t>
            </a:r>
            <a:r>
              <a:rPr lang="en-US" dirty="0"/>
              <a:t> society is based on equality and liberty. There is no room in it for unwholesome some competition, exploitation and class-hatred.</a:t>
            </a:r>
          </a:p>
          <a:p>
            <a:pPr lvl="0"/>
            <a:r>
              <a:rPr lang="en-US" i="1" dirty="0"/>
              <a:t>Sarvodaya</a:t>
            </a:r>
            <a:r>
              <a:rPr lang="en-US" dirty="0"/>
              <a:t> stands for the progress of the all. All individual should do individual labour and follow the ideal of non-possession. Then it will be possible to realise the goal of: from each according to his work and to each according to his needs.</a:t>
            </a:r>
          </a:p>
          <a:p>
            <a:pPr lvl="0"/>
            <a:r>
              <a:rPr lang="en-US" dirty="0"/>
              <a:t>There will be no private property, the instrument of exploitation and the source of social distinctions and hatred. Similarly, the profit motive will disappear, rent and interest will go.</a:t>
            </a:r>
          </a:p>
          <a:p>
            <a:pPr lvl="0"/>
            <a:r>
              <a:rPr lang="en-US" dirty="0"/>
              <a:t>The </a:t>
            </a:r>
            <a:r>
              <a:rPr lang="en-US" i="1" dirty="0"/>
              <a:t>sarvodaya</a:t>
            </a:r>
            <a:r>
              <a:rPr lang="en-US" dirty="0"/>
              <a:t> movement is based on truth, non-violence and self-denial.</a:t>
            </a:r>
          </a:p>
          <a:p>
            <a:pPr lvl="0"/>
            <a:r>
              <a:rPr lang="en-US" dirty="0"/>
              <a:t>The </a:t>
            </a:r>
            <a:r>
              <a:rPr lang="en-US" i="1" dirty="0"/>
              <a:t>sarvodaya</a:t>
            </a:r>
            <a:r>
              <a:rPr lang="en-US" dirty="0"/>
              <a:t> movement makes a sincere and bold attempt to create the necessary atmosphere to bring together such individuals with an unwavering faith in the welfare of All</a:t>
            </a:r>
          </a:p>
          <a:p>
            <a:pPr lvl="0"/>
            <a:r>
              <a:rPr lang="en-US" dirty="0"/>
              <a:t>The gain to the individual would be small. The development of each quality depends upon every other. If all the qualities are improved a little, then the individual would gain more.</a:t>
            </a:r>
          </a:p>
          <a:p>
            <a:endParaRPr lang="en-US" dirty="0"/>
          </a:p>
        </p:txBody>
      </p:sp>
    </p:spTree>
    <p:extLst>
      <p:ext uri="{BB962C8B-B14F-4D97-AF65-F5344CB8AC3E}">
        <p14:creationId xmlns:p14="http://schemas.microsoft.com/office/powerpoint/2010/main" val="288324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03385"/>
          </a:xfrm>
        </p:spPr>
        <p:txBody>
          <a:bodyPr>
            <a:normAutofit fontScale="90000"/>
          </a:bodyPr>
          <a:lstStyle/>
          <a:p>
            <a:pPr lvl="0"/>
            <a:r>
              <a:rPr lang="en-US" sz="3100" b="1" dirty="0"/>
              <a:t>The Main Tenets of the </a:t>
            </a:r>
            <a:r>
              <a:rPr lang="en-US" sz="3100" b="1" i="1" dirty="0"/>
              <a:t>Sarvodaya</a:t>
            </a:r>
            <a:r>
              <a:rPr lang="en-US" sz="3100" b="1" dirty="0"/>
              <a:t> Philosophy</a:t>
            </a:r>
            <a:r>
              <a:rPr lang="en-US" dirty="0"/>
              <a:t/>
            </a:r>
            <a:br>
              <a:rPr lang="en-US" dirty="0"/>
            </a:br>
            <a:endParaRPr lang="en-US" dirty="0"/>
          </a:p>
        </p:txBody>
      </p:sp>
      <p:sp>
        <p:nvSpPr>
          <p:cNvPr id="3" name="Content Placeholder 2"/>
          <p:cNvSpPr>
            <a:spLocks noGrp="1"/>
          </p:cNvSpPr>
          <p:nvPr>
            <p:ph idx="1"/>
          </p:nvPr>
        </p:nvSpPr>
        <p:spPr>
          <a:xfrm>
            <a:off x="677333" y="1312984"/>
            <a:ext cx="9216944" cy="5310553"/>
          </a:xfrm>
        </p:spPr>
        <p:txBody>
          <a:bodyPr>
            <a:normAutofit fontScale="85000" lnSpcReduction="10000"/>
          </a:bodyPr>
          <a:lstStyle/>
          <a:p>
            <a:pPr algn="just" fontAlgn="base"/>
            <a:r>
              <a:rPr lang="en-US" i="1" dirty="0" smtClean="0"/>
              <a:t>Sarvodaya</a:t>
            </a:r>
            <a:r>
              <a:rPr lang="en-US" dirty="0" smtClean="0"/>
              <a:t> </a:t>
            </a:r>
            <a:r>
              <a:rPr lang="en-US" dirty="0"/>
              <a:t>reiterates belief in God and further, it identifies that belief with faith in the goodness of man and services of humanity.</a:t>
            </a:r>
          </a:p>
          <a:p>
            <a:pPr algn="just" fontAlgn="base"/>
            <a:r>
              <a:rPr lang="en-US" dirty="0" smtClean="0"/>
              <a:t>It </a:t>
            </a:r>
            <a:r>
              <a:rPr lang="en-US" dirty="0"/>
              <a:t>attaches importance to the principle of trusteeship as implying the abolition of private ownership and the application of the principle of non-possession to public institutions.</a:t>
            </a:r>
          </a:p>
          <a:p>
            <a:pPr algn="just"/>
            <a:r>
              <a:rPr lang="en-US" i="1" dirty="0" smtClean="0"/>
              <a:t>Sarvodaya</a:t>
            </a:r>
            <a:r>
              <a:rPr lang="en-US" dirty="0" smtClean="0"/>
              <a:t> </a:t>
            </a:r>
            <a:r>
              <a:rPr lang="en-US" dirty="0"/>
              <a:t>envisages a new humanistic socialist society. Man will be the centre of such a society. Unless man cultivates values like love, sincerity, truth, an abiding sympathy etc., the emergence of a new society would only remain a pious dream. In this process of change the State has little role to play. </a:t>
            </a:r>
            <a:endParaRPr lang="en-US" dirty="0" smtClean="0"/>
          </a:p>
          <a:p>
            <a:pPr algn="just"/>
            <a:r>
              <a:rPr lang="en-US" i="1" dirty="0"/>
              <a:t>Sarvodaya</a:t>
            </a:r>
            <a:r>
              <a:rPr lang="en-US" dirty="0"/>
              <a:t> visualises a simple, non-violent and decentralised society. In capitalism and state socialism, the individual becomes alone and isolated. </a:t>
            </a:r>
            <a:r>
              <a:rPr lang="en-US" i="1" dirty="0"/>
              <a:t>Sarvodaya</a:t>
            </a:r>
            <a:r>
              <a:rPr lang="en-US" dirty="0"/>
              <a:t> is opposed to both. </a:t>
            </a:r>
            <a:endParaRPr lang="en-US" dirty="0" smtClean="0"/>
          </a:p>
          <a:p>
            <a:pPr algn="just"/>
            <a:r>
              <a:rPr lang="en-US" i="1" dirty="0" smtClean="0"/>
              <a:t>Sarvodaya</a:t>
            </a:r>
            <a:r>
              <a:rPr lang="en-US" dirty="0" smtClean="0"/>
              <a:t> </a:t>
            </a:r>
            <a:r>
              <a:rPr lang="en-US" dirty="0"/>
              <a:t>idea contains the content of egalitarianism. It rests on the principle of true equality and liberty. It stands opposed to exploitation of any kind.</a:t>
            </a:r>
          </a:p>
          <a:p>
            <a:pPr algn="just" fontAlgn="base"/>
            <a:r>
              <a:rPr lang="en-US" dirty="0" smtClean="0"/>
              <a:t>The </a:t>
            </a:r>
            <a:r>
              <a:rPr lang="en-US" dirty="0"/>
              <a:t>concept of </a:t>
            </a:r>
            <a:r>
              <a:rPr lang="en-US" i="1" dirty="0"/>
              <a:t>sarvodaya </a:t>
            </a:r>
            <a:r>
              <a:rPr lang="en-US" dirty="0"/>
              <a:t>views work as an offering to the Lord. Further, the principle of equality of all religions finds better elucidation in some of the thinkers of </a:t>
            </a:r>
            <a:r>
              <a:rPr lang="en-US" i="1" dirty="0"/>
              <a:t>sarvodaya</a:t>
            </a:r>
            <a:r>
              <a:rPr lang="en-US" dirty="0"/>
              <a:t> philosophy.</a:t>
            </a:r>
          </a:p>
          <a:p>
            <a:pPr algn="just" fontAlgn="base"/>
            <a:r>
              <a:rPr lang="en-US" dirty="0" smtClean="0"/>
              <a:t> </a:t>
            </a:r>
            <a:r>
              <a:rPr lang="en-US" dirty="0"/>
              <a:t>In</a:t>
            </a:r>
            <a:r>
              <a:rPr lang="en-US" i="1" dirty="0"/>
              <a:t> sarvodaya</a:t>
            </a:r>
            <a:r>
              <a:rPr lang="en-US" dirty="0"/>
              <a:t> programme, the standard of life is fundamental and not the standard of </a:t>
            </a:r>
            <a:r>
              <a:rPr lang="en-US" dirty="0" smtClean="0"/>
              <a:t>living.</a:t>
            </a:r>
          </a:p>
          <a:p>
            <a:pPr algn="just" fontAlgn="base"/>
            <a:r>
              <a:rPr lang="en-US" dirty="0" smtClean="0"/>
              <a:t>The </a:t>
            </a:r>
            <a:r>
              <a:rPr lang="en-US" i="1" dirty="0"/>
              <a:t>sarvodaya</a:t>
            </a:r>
            <a:r>
              <a:rPr lang="en-US" dirty="0"/>
              <a:t> philosophy stands opposed to parliamentary democracy and party system</a:t>
            </a:r>
            <a:r>
              <a:rPr lang="en-US" dirty="0" smtClean="0"/>
              <a:t>.</a:t>
            </a:r>
          </a:p>
          <a:p>
            <a:pPr algn="just" fontAlgn="base"/>
            <a:r>
              <a:rPr lang="en-US" i="1" dirty="0"/>
              <a:t>Sarvodaya</a:t>
            </a:r>
            <a:r>
              <a:rPr lang="en-US" dirty="0"/>
              <a:t> programme gives prime place to planning. According to the scheme of sarvodaya, planning must proceed with two objects: removal of natural or man-made impediments in the road to the development of man and provision of means, training and guidance for it. </a:t>
            </a:r>
            <a:r>
              <a:rPr lang="en-US" i="1" dirty="0"/>
              <a:t>Sarvodaya </a:t>
            </a:r>
            <a:r>
              <a:rPr lang="en-US" dirty="0"/>
              <a:t>movement entails economic, political, philosophical and ethical implications. </a:t>
            </a:r>
            <a:endParaRPr lang="en-US" dirty="0"/>
          </a:p>
        </p:txBody>
      </p:sp>
    </p:spTree>
    <p:extLst>
      <p:ext uri="{BB962C8B-B14F-4D97-AF65-F5344CB8AC3E}">
        <p14:creationId xmlns:p14="http://schemas.microsoft.com/office/powerpoint/2010/main" val="94668800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51</TotalTime>
  <Words>1107</Words>
  <Application>Microsoft Office PowerPoint</Application>
  <PresentationFormat>Widescreen</PresentationFormat>
  <Paragraphs>68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Trebuchet MS</vt:lpstr>
      <vt:lpstr>Vrinda</vt:lpstr>
      <vt:lpstr>Wingdings 3</vt:lpstr>
      <vt:lpstr>Facet</vt:lpstr>
      <vt:lpstr>Gandhi: Sarvodaya </vt:lpstr>
      <vt:lpstr>INDEX  </vt:lpstr>
      <vt:lpstr>Objectives</vt:lpstr>
      <vt:lpstr>Introduction </vt:lpstr>
      <vt:lpstr>Meaning and Definition </vt:lpstr>
      <vt:lpstr>Basic Principles of Sarvodaya </vt:lpstr>
      <vt:lpstr>Basic Components of Gandhian Sarvodaya </vt:lpstr>
      <vt:lpstr>Basic Features of Sarvodaya society </vt:lpstr>
      <vt:lpstr>The Main Tenets of the Sarvodaya Philosophy </vt:lpstr>
      <vt:lpstr>Conclusion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Gandhi’s Political Philosophy</dc:title>
  <dc:creator>SM-PC</dc:creator>
  <cp:lastModifiedBy>SM-PC</cp:lastModifiedBy>
  <cp:revision>15</cp:revision>
  <dcterms:created xsi:type="dcterms:W3CDTF">2019-11-15T22:38:18Z</dcterms:created>
  <dcterms:modified xsi:type="dcterms:W3CDTF">2019-11-15T23:29:44Z</dcterms:modified>
</cp:coreProperties>
</file>