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5" autoAdjust="0"/>
    <p:restoredTop sz="94660"/>
  </p:normalViewPr>
  <p:slideViewPr>
    <p:cSldViewPr snapToGrid="0">
      <p:cViewPr varScale="1">
        <p:scale>
          <a:sx n="85" d="100"/>
          <a:sy n="85" d="100"/>
        </p:scale>
        <p:origin x="5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02-Apr-20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02-Apr-20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02-Apr-20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02-Apr-20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02-Apr-20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02-Apr-20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02-Apr-20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02-Apr-20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02-Apr-20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02-Apr-20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02-Apr-20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02-Apr-20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02-Apr-20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02-Apr-20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02-Apr-20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02-Apr-20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02-Apr-20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74489" y="111513"/>
            <a:ext cx="9330124" cy="3267307"/>
          </a:xfrm>
        </p:spPr>
        <p:txBody>
          <a:bodyPr>
            <a:normAutofit fontScale="90000"/>
          </a:bodyPr>
          <a:lstStyle/>
          <a:p>
            <a:pPr algn="ctr"/>
            <a:r>
              <a:rPr lang="en-US" sz="2400" dirty="0">
                <a:solidFill>
                  <a:srgbClr val="0070C0"/>
                </a:solidFill>
                <a:latin typeface="Times New Roman" panose="02020603050405020304" pitchFamily="18" charset="0"/>
                <a:cs typeface="Times New Roman" panose="02020603050405020304" pitchFamily="18" charset="0"/>
              </a:rPr>
              <a:t>Subject : Political Science</a:t>
            </a:r>
            <a:br>
              <a:rPr lang="en-US" sz="2400" dirty="0">
                <a:solidFill>
                  <a:srgbClr val="0070C0"/>
                </a:solidFill>
                <a:latin typeface="Times New Roman" panose="02020603050405020304" pitchFamily="18" charset="0"/>
                <a:cs typeface="Times New Roman" panose="02020603050405020304" pitchFamily="18" charset="0"/>
              </a:rPr>
            </a:br>
            <a:r>
              <a:rPr lang="en-US" sz="2400" smtClean="0">
                <a:solidFill>
                  <a:srgbClr val="0070C0"/>
                </a:solidFill>
                <a:latin typeface="Times New Roman" panose="02020603050405020304" pitchFamily="18" charset="0"/>
                <a:cs typeface="Times New Roman" panose="02020603050405020304" pitchFamily="18" charset="0"/>
              </a:rPr>
              <a:t>M.A. Fourth </a:t>
            </a:r>
            <a:r>
              <a:rPr lang="en-US" sz="2400" dirty="0">
                <a:solidFill>
                  <a:srgbClr val="0070C0"/>
                </a:solidFill>
                <a:latin typeface="Times New Roman" panose="02020603050405020304" pitchFamily="18" charset="0"/>
                <a:cs typeface="Times New Roman" panose="02020603050405020304" pitchFamily="18" charset="0"/>
              </a:rPr>
              <a:t>Semester</a:t>
            </a:r>
            <a:br>
              <a:rPr lang="en-US" sz="2400" dirty="0">
                <a:solidFill>
                  <a:srgbClr val="0070C0"/>
                </a:solidFill>
                <a:latin typeface="Times New Roman" panose="02020603050405020304" pitchFamily="18" charset="0"/>
                <a:cs typeface="Times New Roman" panose="02020603050405020304" pitchFamily="18" charset="0"/>
              </a:rPr>
            </a:br>
            <a:r>
              <a:rPr lang="en-US" sz="2400" dirty="0">
                <a:solidFill>
                  <a:srgbClr val="0070C0"/>
                </a:solidFill>
                <a:latin typeface="Times New Roman" panose="02020603050405020304" pitchFamily="18" charset="0"/>
                <a:cs typeface="Times New Roman" panose="02020603050405020304" pitchFamily="18" charset="0"/>
              </a:rPr>
              <a:t>Course No: PLS - </a:t>
            </a:r>
            <a:r>
              <a:rPr lang="en-US" sz="2400" dirty="0" smtClean="0">
                <a:solidFill>
                  <a:srgbClr val="0070C0"/>
                </a:solidFill>
                <a:latin typeface="Times New Roman" panose="02020603050405020304" pitchFamily="18" charset="0"/>
                <a:cs typeface="Times New Roman" panose="02020603050405020304" pitchFamily="18" charset="0"/>
              </a:rPr>
              <a:t>401</a:t>
            </a:r>
            <a:r>
              <a:rPr lang="en-US" sz="2400" dirty="0">
                <a:solidFill>
                  <a:srgbClr val="0070C0"/>
                </a:solidFill>
                <a:latin typeface="Times New Roman" panose="02020603050405020304" pitchFamily="18" charset="0"/>
                <a:cs typeface="Times New Roman" panose="02020603050405020304" pitchFamily="18" charset="0"/>
              </a:rPr>
              <a:t/>
            </a:r>
            <a:br>
              <a:rPr lang="en-US" sz="2400" dirty="0">
                <a:solidFill>
                  <a:srgbClr val="0070C0"/>
                </a:solidFill>
                <a:latin typeface="Times New Roman" panose="02020603050405020304" pitchFamily="18" charset="0"/>
                <a:cs typeface="Times New Roman" panose="02020603050405020304" pitchFamily="18" charset="0"/>
              </a:rPr>
            </a:br>
            <a:r>
              <a:rPr lang="en-US" sz="2400" dirty="0">
                <a:solidFill>
                  <a:srgbClr val="0070C0"/>
                </a:solidFill>
                <a:latin typeface="Times New Roman" panose="02020603050405020304" pitchFamily="18" charset="0"/>
                <a:cs typeface="Times New Roman" panose="02020603050405020304" pitchFamily="18" charset="0"/>
              </a:rPr>
              <a:t>Course Name: </a:t>
            </a:r>
            <a:r>
              <a:rPr lang="en-US" sz="2400" dirty="0" smtClean="0">
                <a:solidFill>
                  <a:srgbClr val="0070C0"/>
                </a:solidFill>
                <a:latin typeface="Times New Roman" panose="02020603050405020304" pitchFamily="18" charset="0"/>
                <a:cs typeface="Times New Roman" panose="02020603050405020304" pitchFamily="18" charset="0"/>
              </a:rPr>
              <a:t>Major Political Thinkers: Textual Reading</a:t>
            </a:r>
            <a:r>
              <a:rPr lang="en-US" sz="2400" dirty="0">
                <a:solidFill>
                  <a:srgbClr val="0070C0"/>
                </a:solidFill>
                <a:latin typeface="Times New Roman" panose="02020603050405020304" pitchFamily="18" charset="0"/>
                <a:cs typeface="Times New Roman" panose="02020603050405020304" pitchFamily="18" charset="0"/>
              </a:rPr>
              <a:t/>
            </a:r>
            <a:br>
              <a:rPr lang="en-US" sz="2400" dirty="0">
                <a:solidFill>
                  <a:srgbClr val="0070C0"/>
                </a:solidFill>
                <a:latin typeface="Times New Roman" panose="02020603050405020304" pitchFamily="18" charset="0"/>
                <a:cs typeface="Times New Roman" panose="02020603050405020304" pitchFamily="18" charset="0"/>
              </a:rPr>
            </a:br>
            <a:r>
              <a:rPr lang="en-US" sz="2400" dirty="0">
                <a:solidFill>
                  <a:srgbClr val="0070C0"/>
                </a:solidFill>
                <a:latin typeface="Times New Roman" panose="02020603050405020304" pitchFamily="18" charset="0"/>
                <a:cs typeface="Times New Roman" panose="02020603050405020304" pitchFamily="18" charset="0"/>
              </a:rPr>
              <a:t>(Group – A, Unit – </a:t>
            </a:r>
            <a:r>
              <a:rPr lang="en-US" sz="2400" dirty="0" smtClean="0">
                <a:solidFill>
                  <a:srgbClr val="0070C0"/>
                </a:solidFill>
                <a:latin typeface="Times New Roman" panose="02020603050405020304" pitchFamily="18" charset="0"/>
                <a:cs typeface="Times New Roman" panose="02020603050405020304" pitchFamily="18" charset="0"/>
              </a:rPr>
              <a:t>4)</a:t>
            </a:r>
            <a:r>
              <a:rPr lang="en-US" sz="2400" dirty="0">
                <a:solidFill>
                  <a:srgbClr val="0070C0"/>
                </a:solidFill>
                <a:latin typeface="Times New Roman" panose="02020603050405020304" pitchFamily="18" charset="0"/>
                <a:cs typeface="Times New Roman" panose="02020603050405020304" pitchFamily="18" charset="0"/>
              </a:rPr>
              <a:t/>
            </a:r>
            <a:br>
              <a:rPr lang="en-US" sz="2400" dirty="0">
                <a:solidFill>
                  <a:srgbClr val="0070C0"/>
                </a:solidFill>
                <a:latin typeface="Times New Roman" panose="02020603050405020304" pitchFamily="18" charset="0"/>
                <a:cs typeface="Times New Roman" panose="02020603050405020304" pitchFamily="18" charset="0"/>
              </a:rPr>
            </a:br>
            <a:r>
              <a:rPr lang="en-US" sz="2400" b="1" dirty="0">
                <a:solidFill>
                  <a:srgbClr val="0070C0"/>
                </a:solidFill>
                <a:latin typeface="Times New Roman" panose="02020603050405020304" pitchFamily="18" charset="0"/>
                <a:cs typeface="Times New Roman" panose="02020603050405020304" pitchFamily="18" charset="0"/>
              </a:rPr>
              <a:t>Topic of Lecture: </a:t>
            </a:r>
            <a:r>
              <a:rPr lang="en-US" sz="2400" b="1" dirty="0" smtClean="0">
                <a:solidFill>
                  <a:srgbClr val="0070C0"/>
                </a:solidFill>
                <a:latin typeface="Times New Roman" panose="02020603050405020304" pitchFamily="18" charset="0"/>
                <a:cs typeface="Times New Roman" panose="02020603050405020304" pitchFamily="18" charset="0"/>
              </a:rPr>
              <a:t>Ambedkar’s Annihilation of Caste (Textual Reading)</a:t>
            </a:r>
            <a:r>
              <a:rPr lang="en-US" sz="2400" dirty="0">
                <a:solidFill>
                  <a:srgbClr val="0070C0"/>
                </a:solidFill>
                <a:latin typeface="Times New Roman" panose="02020603050405020304" pitchFamily="18" charset="0"/>
                <a:cs typeface="Times New Roman" panose="02020603050405020304" pitchFamily="18" charset="0"/>
              </a:rPr>
              <a:t/>
            </a:r>
            <a:br>
              <a:rPr lang="en-US" sz="2400" dirty="0">
                <a:solidFill>
                  <a:srgbClr val="0070C0"/>
                </a:solidFill>
                <a:latin typeface="Times New Roman" panose="02020603050405020304" pitchFamily="18" charset="0"/>
                <a:cs typeface="Times New Roman" panose="02020603050405020304" pitchFamily="18" charset="0"/>
              </a:rPr>
            </a:br>
            <a:r>
              <a:rPr lang="en-US" sz="2400" dirty="0">
                <a:solidFill>
                  <a:srgbClr val="0070C0"/>
                </a:solidFill>
                <a:latin typeface="Times New Roman" panose="02020603050405020304" pitchFamily="18" charset="0"/>
                <a:cs typeface="Times New Roman" panose="02020603050405020304" pitchFamily="18" charset="0"/>
              </a:rPr>
              <a:t>Material No. – </a:t>
            </a:r>
            <a:r>
              <a:rPr lang="en-US" sz="2400" dirty="0" smtClean="0">
                <a:solidFill>
                  <a:srgbClr val="0070C0"/>
                </a:solidFill>
                <a:latin typeface="Times New Roman" panose="02020603050405020304" pitchFamily="18" charset="0"/>
                <a:cs typeface="Times New Roman" panose="02020603050405020304" pitchFamily="18" charset="0"/>
              </a:rPr>
              <a:t>1</a:t>
            </a:r>
            <a:r>
              <a:rPr lang="en-US" sz="2400" dirty="0">
                <a:solidFill>
                  <a:srgbClr val="0070C0"/>
                </a:solidFill>
                <a:latin typeface="Times New Roman" panose="02020603050405020304" pitchFamily="18" charset="0"/>
                <a:cs typeface="Times New Roman" panose="02020603050405020304" pitchFamily="18" charset="0"/>
              </a:rPr>
              <a:t/>
            </a:r>
            <a:br>
              <a:rPr lang="en-US" sz="2400" dirty="0">
                <a:solidFill>
                  <a:srgbClr val="0070C0"/>
                </a:solidFill>
                <a:latin typeface="Times New Roman" panose="02020603050405020304" pitchFamily="18" charset="0"/>
                <a:cs typeface="Times New Roman" panose="02020603050405020304" pitchFamily="18" charset="0"/>
              </a:rPr>
            </a:br>
            <a:r>
              <a:rPr lang="en-US" sz="2400" dirty="0">
                <a:solidFill>
                  <a:srgbClr val="0070C0"/>
                </a:solidFill>
                <a:latin typeface="Times New Roman" panose="02020603050405020304" pitchFamily="18" charset="0"/>
                <a:cs typeface="Times New Roman" panose="02020603050405020304" pitchFamily="18" charset="0"/>
              </a:rPr>
              <a:t>Keywords: </a:t>
            </a:r>
            <a:r>
              <a:rPr lang="en-US" sz="2400" dirty="0" smtClean="0">
                <a:solidFill>
                  <a:srgbClr val="0070C0"/>
                </a:solidFill>
                <a:latin typeface="Times New Roman" panose="02020603050405020304" pitchFamily="18" charset="0"/>
                <a:cs typeface="Times New Roman" panose="02020603050405020304" pitchFamily="18" charset="0"/>
              </a:rPr>
              <a:t>( Ambedkar, Annihilation of Caste, Untouchability, </a:t>
            </a:r>
            <a:r>
              <a:rPr lang="en-US" sz="2400" dirty="0" err="1" smtClean="0">
                <a:solidFill>
                  <a:srgbClr val="0070C0"/>
                </a:solidFill>
                <a:latin typeface="Times New Roman" panose="02020603050405020304" pitchFamily="18" charset="0"/>
                <a:cs typeface="Times New Roman" panose="02020603050405020304" pitchFamily="18" charset="0"/>
              </a:rPr>
              <a:t>Shudra</a:t>
            </a:r>
            <a:r>
              <a:rPr lang="en-US" sz="2400" dirty="0" smtClean="0">
                <a:solidFill>
                  <a:srgbClr val="0070C0"/>
                </a:solidFill>
                <a:latin typeface="Times New Roman" panose="02020603050405020304" pitchFamily="18" charset="0"/>
                <a:cs typeface="Times New Roman" panose="02020603050405020304" pitchFamily="18" charset="0"/>
              </a:rPr>
              <a:t>, </a:t>
            </a:r>
            <a:r>
              <a:rPr lang="en-US" sz="2400" dirty="0" err="1" smtClean="0">
                <a:solidFill>
                  <a:srgbClr val="0070C0"/>
                </a:solidFill>
                <a:latin typeface="Times New Roman" panose="02020603050405020304" pitchFamily="18" charset="0"/>
                <a:cs typeface="Times New Roman" panose="02020603050405020304" pitchFamily="18" charset="0"/>
              </a:rPr>
              <a:t>Jat</a:t>
            </a:r>
            <a:r>
              <a:rPr lang="en-US" sz="2400" dirty="0" smtClean="0">
                <a:solidFill>
                  <a:srgbClr val="0070C0"/>
                </a:solidFill>
                <a:latin typeface="Times New Roman" panose="02020603050405020304" pitchFamily="18" charset="0"/>
                <a:cs typeface="Times New Roman" panose="02020603050405020304" pitchFamily="18" charset="0"/>
              </a:rPr>
              <a:t> -Pat </a:t>
            </a:r>
            <a:r>
              <a:rPr lang="en-US" sz="2400" dirty="0" err="1" smtClean="0">
                <a:solidFill>
                  <a:srgbClr val="0070C0"/>
                </a:solidFill>
                <a:latin typeface="Times New Roman" panose="02020603050405020304" pitchFamily="18" charset="0"/>
                <a:cs typeface="Times New Roman" panose="02020603050405020304" pitchFamily="18" charset="0"/>
              </a:rPr>
              <a:t>Todak</a:t>
            </a:r>
            <a:r>
              <a:rPr lang="en-US" sz="2400" dirty="0" smtClean="0">
                <a:solidFill>
                  <a:srgbClr val="0070C0"/>
                </a:solidFill>
                <a:latin typeface="Times New Roman" panose="02020603050405020304" pitchFamily="18" charset="0"/>
                <a:cs typeface="Times New Roman" panose="02020603050405020304" pitchFamily="18" charset="0"/>
              </a:rPr>
              <a:t> Mandal, political reform, social reform, socialists, National Congress).</a:t>
            </a:r>
            <a:endParaRPr lang="en-GB" sz="2400" dirty="0"/>
          </a:p>
        </p:txBody>
      </p:sp>
      <p:sp>
        <p:nvSpPr>
          <p:cNvPr id="3" name="Subtitle 2"/>
          <p:cNvSpPr>
            <a:spLocks noGrp="1"/>
          </p:cNvSpPr>
          <p:nvPr>
            <p:ph type="subTitle" idx="1"/>
          </p:nvPr>
        </p:nvSpPr>
        <p:spPr>
          <a:xfrm>
            <a:off x="1784195" y="4204011"/>
            <a:ext cx="10058400" cy="2520174"/>
          </a:xfrm>
        </p:spPr>
        <p:txBody>
          <a:bodyPr/>
          <a:lstStyle/>
          <a:p>
            <a:pPr algn="ctr">
              <a:spcBef>
                <a:spcPts val="0"/>
              </a:spcBef>
            </a:pPr>
            <a:endParaRPr lang="en-US" dirty="0">
              <a:solidFill>
                <a:srgbClr val="002060"/>
              </a:solidFill>
              <a:latin typeface="Times New Roman" panose="02020603050405020304" pitchFamily="18" charset="0"/>
              <a:cs typeface="Times New Roman" panose="02020603050405020304" pitchFamily="18" charset="0"/>
            </a:endParaRPr>
          </a:p>
          <a:p>
            <a:pPr algn="ctr">
              <a:spcBef>
                <a:spcPts val="0"/>
              </a:spcBef>
            </a:pPr>
            <a:r>
              <a:rPr lang="en-US" sz="2800" dirty="0" smtClean="0">
                <a:solidFill>
                  <a:srgbClr val="002060"/>
                </a:solidFill>
                <a:latin typeface="Times New Roman" panose="02020603050405020304" pitchFamily="18" charset="0"/>
                <a:cs typeface="Times New Roman" panose="02020603050405020304" pitchFamily="18" charset="0"/>
              </a:rPr>
              <a:t>Name </a:t>
            </a:r>
            <a:r>
              <a:rPr lang="en-US" sz="2800" dirty="0">
                <a:solidFill>
                  <a:srgbClr val="002060"/>
                </a:solidFill>
                <a:latin typeface="Times New Roman" panose="02020603050405020304" pitchFamily="18" charset="0"/>
                <a:cs typeface="Times New Roman" panose="02020603050405020304" pitchFamily="18" charset="0"/>
              </a:rPr>
              <a:t>of the Teacher: Dr. Suratha Kumar Malik</a:t>
            </a:r>
          </a:p>
          <a:p>
            <a:pPr algn="ctr">
              <a:spcBef>
                <a:spcPts val="0"/>
              </a:spcBef>
            </a:pPr>
            <a:r>
              <a:rPr lang="en-US" sz="2800" dirty="0">
                <a:solidFill>
                  <a:srgbClr val="002060"/>
                </a:solidFill>
                <a:latin typeface="Times New Roman" panose="02020603050405020304" pitchFamily="18" charset="0"/>
                <a:cs typeface="Times New Roman" panose="02020603050405020304" pitchFamily="18" charset="0"/>
              </a:rPr>
              <a:t>                                    Assistant Professor,</a:t>
            </a:r>
          </a:p>
          <a:p>
            <a:pPr algn="ctr">
              <a:spcBef>
                <a:spcPts val="0"/>
              </a:spcBef>
            </a:pPr>
            <a:r>
              <a:rPr lang="en-US" sz="2800" dirty="0">
                <a:solidFill>
                  <a:srgbClr val="002060"/>
                </a:solidFill>
                <a:latin typeface="Times New Roman" panose="02020603050405020304" pitchFamily="18" charset="0"/>
                <a:cs typeface="Times New Roman" panose="02020603050405020304" pitchFamily="18" charset="0"/>
              </a:rPr>
              <a:t>                                      Department of Political Science</a:t>
            </a:r>
          </a:p>
          <a:p>
            <a:pPr algn="ctr">
              <a:spcBef>
                <a:spcPts val="0"/>
              </a:spcBef>
            </a:pPr>
            <a:r>
              <a:rPr lang="en-US" sz="2800" dirty="0">
                <a:solidFill>
                  <a:srgbClr val="002060"/>
                </a:solidFill>
                <a:latin typeface="Times New Roman" panose="02020603050405020304" pitchFamily="18" charset="0"/>
                <a:cs typeface="Times New Roman" panose="02020603050405020304" pitchFamily="18" charset="0"/>
              </a:rPr>
              <a:t>                                     Vidyasagar University, Midnapore (WB)</a:t>
            </a:r>
            <a:endParaRPr lang="en-GB" sz="2800" dirty="0">
              <a:solidFill>
                <a:srgbClr val="002060"/>
              </a:solidFill>
              <a:latin typeface="Times New Roman" panose="02020603050405020304" pitchFamily="18" charset="0"/>
              <a:cs typeface="Times New Roman" panose="02020603050405020304" pitchFamily="18" charset="0"/>
            </a:endParaRPr>
          </a:p>
          <a:p>
            <a:endParaRPr lang="en-GB" sz="2800" dirty="0"/>
          </a:p>
          <a:p>
            <a:endParaRPr lang="en-GB" dirty="0"/>
          </a:p>
        </p:txBody>
      </p:sp>
    </p:spTree>
    <p:extLst>
      <p:ext uri="{BB962C8B-B14F-4D97-AF65-F5344CB8AC3E}">
        <p14:creationId xmlns:p14="http://schemas.microsoft.com/office/powerpoint/2010/main" val="19758115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8079" y="301084"/>
            <a:ext cx="9876534" cy="1025912"/>
          </a:xfrm>
        </p:spPr>
        <p:txBody>
          <a:bodyPr>
            <a:normAutofit fontScale="90000"/>
          </a:bodyPr>
          <a:lstStyle/>
          <a:p>
            <a:r>
              <a:rPr lang="en-US" b="1" dirty="0"/>
              <a:t>Why social reform is necessary for political reform Continued….</a:t>
            </a:r>
            <a:endParaRPr lang="en-GB" dirty="0"/>
          </a:p>
        </p:txBody>
      </p:sp>
      <p:sp>
        <p:nvSpPr>
          <p:cNvPr id="3" name="Content Placeholder 2"/>
          <p:cNvSpPr>
            <a:spLocks noGrp="1"/>
          </p:cNvSpPr>
          <p:nvPr>
            <p:ph idx="1"/>
          </p:nvPr>
        </p:nvSpPr>
        <p:spPr>
          <a:xfrm>
            <a:off x="1103971" y="1438507"/>
            <a:ext cx="10805531" cy="5229921"/>
          </a:xfrm>
        </p:spPr>
        <p:txBody>
          <a:bodyPr>
            <a:noAutofit/>
          </a:bodyPr>
          <a:lstStyle/>
          <a:p>
            <a:pPr algn="just"/>
            <a:r>
              <a:rPr lang="en-US" sz="1900" dirty="0">
                <a:latin typeface="Times New Roman" panose="02020603050405020304" pitchFamily="18" charset="0"/>
                <a:cs typeface="Times New Roman" panose="02020603050405020304" pitchFamily="18" charset="0"/>
              </a:rPr>
              <a:t>Having stated the facts, let me now state the case for social reform. In doing this, I will follow Mr. </a:t>
            </a:r>
            <a:r>
              <a:rPr lang="en-US" sz="1900" dirty="0" err="1">
                <a:latin typeface="Times New Roman" panose="02020603050405020304" pitchFamily="18" charset="0"/>
                <a:cs typeface="Times New Roman" panose="02020603050405020304" pitchFamily="18" charset="0"/>
              </a:rPr>
              <a:t>Bonnerji</a:t>
            </a:r>
            <a:r>
              <a:rPr lang="en-US" sz="1900" dirty="0">
                <a:latin typeface="Times New Roman" panose="02020603050405020304" pitchFamily="18" charset="0"/>
                <a:cs typeface="Times New Roman" panose="02020603050405020304" pitchFamily="18" charset="0"/>
              </a:rPr>
              <a:t> as nearly as I can, and ask the political-minded Hindus, "Are you fit for political power even though you do not allow a large class of your own countrymen like the untouchables to use public schools? Are you fit for political power even though class of your own countrymen like the untouchables to use public schools? Are you fit for political power even though you do not allow them the use of public wells? Are you fit for political power even though you do not allow them the use of public streets? Are you fit for political power even though you do not allow them to wear what apparel or ornaments they like? Are you fit for political power even though you do not allow them to eat any food they like?" I can ask a string of such questions</a:t>
            </a:r>
            <a:r>
              <a:rPr lang="en-US" sz="1900" dirty="0" smtClean="0">
                <a:latin typeface="Times New Roman" panose="02020603050405020304" pitchFamily="18" charset="0"/>
                <a:cs typeface="Times New Roman" panose="02020603050405020304" pitchFamily="18" charset="0"/>
              </a:rPr>
              <a:t>.</a:t>
            </a:r>
          </a:p>
          <a:p>
            <a:pPr algn="just"/>
            <a:r>
              <a:rPr lang="en-US" sz="1900" dirty="0">
                <a:latin typeface="Times New Roman" panose="02020603050405020304" pitchFamily="18" charset="0"/>
                <a:cs typeface="Times New Roman" panose="02020603050405020304" pitchFamily="18" charset="0"/>
              </a:rPr>
              <a:t>I wonder what would have been the reply of Mr. </a:t>
            </a:r>
            <a:r>
              <a:rPr lang="en-US" sz="1900" dirty="0" err="1">
                <a:latin typeface="Times New Roman" panose="02020603050405020304" pitchFamily="18" charset="0"/>
                <a:cs typeface="Times New Roman" panose="02020603050405020304" pitchFamily="18" charset="0"/>
              </a:rPr>
              <a:t>Bonnerji</a:t>
            </a:r>
            <a:r>
              <a:rPr lang="en-US" sz="1900" dirty="0">
                <a:latin typeface="Times New Roman" panose="02020603050405020304" pitchFamily="18" charset="0"/>
                <a:cs typeface="Times New Roman" panose="02020603050405020304" pitchFamily="18" charset="0"/>
              </a:rPr>
              <a:t>. I am sure no sensible man will have the courage to give an affirmative answer. Every Congressman who repeats the dogma of Mill that one country is not fit to rule another country, must admit that one class is not fit to rule another class. How is it then that the 'social reform party' lost the battle? </a:t>
            </a:r>
            <a:endParaRPr lang="en-US" sz="1900" dirty="0" smtClean="0">
              <a:latin typeface="Times New Roman" panose="02020603050405020304" pitchFamily="18" charset="0"/>
              <a:cs typeface="Times New Roman" panose="02020603050405020304" pitchFamily="18" charset="0"/>
            </a:endParaRPr>
          </a:p>
          <a:p>
            <a:pPr algn="just"/>
            <a:r>
              <a:rPr lang="en-US" sz="1900" dirty="0" smtClean="0">
                <a:latin typeface="Times New Roman" panose="02020603050405020304" pitchFamily="18" charset="0"/>
                <a:cs typeface="Times New Roman" panose="02020603050405020304" pitchFamily="18" charset="0"/>
              </a:rPr>
              <a:t> </a:t>
            </a:r>
            <a:r>
              <a:rPr lang="en-US" sz="1900" dirty="0">
                <a:latin typeface="Times New Roman" panose="02020603050405020304" pitchFamily="18" charset="0"/>
                <a:cs typeface="Times New Roman" panose="02020603050405020304" pitchFamily="18" charset="0"/>
              </a:rPr>
              <a:t>In this connection it is necessary to make a distinction between social reform in the sense of the reform of the Hindu family, and social reform in the sense of the reorganization and reconstruction of the Hindu Society. The former has a relation to widow remarriage, child marriage, etc., while the latter relates to the abolition of the Caste System.</a:t>
            </a:r>
            <a:endParaRPr lang="en-GB" sz="19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505717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72322" y="278780"/>
            <a:ext cx="9932290" cy="981308"/>
          </a:xfrm>
        </p:spPr>
        <p:txBody>
          <a:bodyPr>
            <a:normAutofit fontScale="90000"/>
          </a:bodyPr>
          <a:lstStyle/>
          <a:p>
            <a:r>
              <a:rPr lang="en-US" b="1" dirty="0"/>
              <a:t>Why social reform is necessary for political reform Continued….</a:t>
            </a:r>
            <a:endParaRPr lang="en-GB" dirty="0"/>
          </a:p>
        </p:txBody>
      </p:sp>
      <p:sp>
        <p:nvSpPr>
          <p:cNvPr id="3" name="Content Placeholder 2"/>
          <p:cNvSpPr>
            <a:spLocks noGrp="1"/>
          </p:cNvSpPr>
          <p:nvPr>
            <p:ph idx="1"/>
          </p:nvPr>
        </p:nvSpPr>
        <p:spPr>
          <a:xfrm>
            <a:off x="1170877" y="1438506"/>
            <a:ext cx="10760927" cy="5274527"/>
          </a:xfrm>
        </p:spPr>
        <p:txBody>
          <a:bodyPr>
            <a:normAutofit fontScale="92500" lnSpcReduction="10000"/>
          </a:bodyPr>
          <a:lstStyle/>
          <a:p>
            <a:pPr algn="just"/>
            <a:r>
              <a:rPr lang="en-US" dirty="0"/>
              <a:t>The Social Conference was a body which mainly concerned itself with the reform of the high-caste Hindu family</a:t>
            </a:r>
            <a:r>
              <a:rPr lang="en-US" dirty="0" smtClean="0"/>
              <a:t>.</a:t>
            </a:r>
          </a:p>
          <a:p>
            <a:pPr algn="just"/>
            <a:r>
              <a:rPr lang="en-US" dirty="0"/>
              <a:t>They did not stand up for the reform of the Hindu Society. The battle that was fought centered round the question of the reform of the family. It did not relate to social reform in the sense of the break-up of the Caste System</a:t>
            </a:r>
            <a:r>
              <a:rPr lang="en-US" dirty="0" smtClean="0"/>
              <a:t>. </a:t>
            </a:r>
            <a:r>
              <a:rPr lang="en-US" dirty="0"/>
              <a:t>It was never put in issue by the reformers. That is the reason why the Social Reform Party lost</a:t>
            </a:r>
            <a:r>
              <a:rPr lang="en-US" dirty="0" smtClean="0"/>
              <a:t>.</a:t>
            </a:r>
          </a:p>
          <a:p>
            <a:pPr algn="just"/>
            <a:r>
              <a:rPr lang="en-US" dirty="0"/>
              <a:t>What is the significance of the Communal Award, with its allocation of political power in defined proportions to diverse classes and communities? In my view, its significance lies in this: that political constitution must take note of social organisation. It shows that the politicians who denied that the social problem in India had any bearing on the political problem were forced to reckon with the social problem in devising the </a:t>
            </a:r>
            <a:r>
              <a:rPr lang="en-US" dirty="0" smtClean="0"/>
              <a:t>Constitution.</a:t>
            </a:r>
          </a:p>
          <a:p>
            <a:pPr algn="just"/>
            <a:r>
              <a:rPr lang="en-US" dirty="0" smtClean="0"/>
              <a:t>There are many more illustrations from Prussia, Rome and Ireland. There are examples that highlight political revolution followed by social reform. </a:t>
            </a:r>
          </a:p>
          <a:p>
            <a:pPr algn="just"/>
            <a:r>
              <a:rPr lang="en-US" dirty="0"/>
              <a:t>The same is true of the Muslim Empire. Before the Arabs became a political power, they had undergone a thorough religious revolution started by the Prophet Mohammad. Even Indian History supports the same conclusion. The political revolution led by Chandragupta was preceded by the religious and social revolution of Buddha. The political revolution led by </a:t>
            </a:r>
            <a:r>
              <a:rPr lang="en-US" dirty="0" err="1"/>
              <a:t>Shivaji</a:t>
            </a:r>
            <a:r>
              <a:rPr lang="en-US" dirty="0"/>
              <a:t> was preceded by the religious and social reform brought about by the saints of Maharashtra. The political revolution of the Sikhs was preceded by the religious and social revolution led by Guru Nanak.</a:t>
            </a:r>
            <a:endParaRPr lang="en-GB" dirty="0"/>
          </a:p>
        </p:txBody>
      </p:sp>
    </p:spTree>
    <p:extLst>
      <p:ext uri="{BB962C8B-B14F-4D97-AF65-F5344CB8AC3E}">
        <p14:creationId xmlns:p14="http://schemas.microsoft.com/office/powerpoint/2010/main" val="40658228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1532" y="289933"/>
            <a:ext cx="9843080" cy="970156"/>
          </a:xfrm>
        </p:spPr>
        <p:txBody>
          <a:bodyPr>
            <a:normAutofit fontScale="90000"/>
          </a:bodyPr>
          <a:lstStyle/>
          <a:p>
            <a:r>
              <a:rPr lang="en-US" b="1" dirty="0"/>
              <a:t>Why social reform is necessary for economic reform</a:t>
            </a:r>
            <a:endParaRPr lang="en-GB" b="1" dirty="0"/>
          </a:p>
        </p:txBody>
      </p:sp>
      <p:sp>
        <p:nvSpPr>
          <p:cNvPr id="3" name="Content Placeholder 2"/>
          <p:cNvSpPr>
            <a:spLocks noGrp="1"/>
          </p:cNvSpPr>
          <p:nvPr>
            <p:ph idx="1"/>
          </p:nvPr>
        </p:nvSpPr>
        <p:spPr>
          <a:xfrm>
            <a:off x="1126273" y="1382751"/>
            <a:ext cx="10816683" cy="5374888"/>
          </a:xfrm>
        </p:spPr>
        <p:txBody>
          <a:bodyPr>
            <a:noAutofit/>
          </a:bodyPr>
          <a:lstStyle/>
          <a:p>
            <a:pPr algn="just"/>
            <a:r>
              <a:rPr lang="en-US" dirty="0">
                <a:latin typeface="Times New Roman" panose="02020603050405020304" pitchFamily="18" charset="0"/>
                <a:cs typeface="Times New Roman" panose="02020603050405020304" pitchFamily="18" charset="0"/>
              </a:rPr>
              <a:t>Can the Socialists ignore the problem arising out of the social order? The Socialists of India, following their fellows in Europe, are seeking to apply the economic interpretation of history to the facts of India. They propound that man is an economic creature, that his activities and aspirations are bound by economic facts, that property is the only source of power. They therefore preach that political and social reforms are but gigantic illusions, and that economic reform by equalization of property must have precedence over every other kind of reform. </a:t>
            </a:r>
            <a:endParaRPr lang="en-US" dirty="0" smtClean="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That the social status of an individual by itself often becomes a source of power and authority, is made clear by the sway which the Mahatmas have held over the common man. Why do millionaires in India obey penniless Sadhus and </a:t>
            </a:r>
            <a:r>
              <a:rPr lang="en-US" dirty="0" smtClean="0">
                <a:latin typeface="Times New Roman" panose="02020603050405020304" pitchFamily="18" charset="0"/>
                <a:cs typeface="Times New Roman" panose="02020603050405020304" pitchFamily="18" charset="0"/>
              </a:rPr>
              <a:t>Fakirs, where </a:t>
            </a:r>
            <a:r>
              <a:rPr lang="en-US" dirty="0">
                <a:latin typeface="Times New Roman" panose="02020603050405020304" pitchFamily="18" charset="0"/>
                <a:cs typeface="Times New Roman" panose="02020603050405020304" pitchFamily="18" charset="0"/>
              </a:rPr>
              <a:t>the priest holds a sway over the common man often greater than that of the </a:t>
            </a:r>
            <a:r>
              <a:rPr lang="en-US" dirty="0" smtClean="0">
                <a:latin typeface="Times New Roman" panose="02020603050405020304" pitchFamily="18" charset="0"/>
                <a:cs typeface="Times New Roman" panose="02020603050405020304" pitchFamily="18" charset="0"/>
              </a:rPr>
              <a:t>magistrate. One </a:t>
            </a:r>
            <a:r>
              <a:rPr lang="en-US" dirty="0">
                <a:latin typeface="Times New Roman" panose="02020603050405020304" pitchFamily="18" charset="0"/>
                <a:cs typeface="Times New Roman" panose="02020603050405020304" pitchFamily="18" charset="0"/>
              </a:rPr>
              <a:t>can thus attack the doctrine of the Economic Interpretation of History adopted by the Socialists of India. But I recognize that the economic interpretation of history is not necessary for the validity of the Socialist contention that equalization of property is the only real reform and that it must precede everything else. However, what I would like to ask the Socialists is this: Can you have economic reform without first bringing about a reform of the social order</a:t>
            </a:r>
            <a:r>
              <a:rPr lang="en-US" dirty="0" smtClean="0">
                <a:latin typeface="Times New Roman" panose="02020603050405020304" pitchFamily="18" charset="0"/>
                <a:cs typeface="Times New Roman" panose="02020603050405020304" pitchFamily="18" charset="0"/>
              </a:rPr>
              <a:t>?</a:t>
            </a:r>
          </a:p>
          <a:p>
            <a:pPr algn="just"/>
            <a:r>
              <a:rPr lang="en-US" dirty="0">
                <a:latin typeface="Times New Roman" panose="02020603050405020304" pitchFamily="18" charset="0"/>
                <a:cs typeface="Times New Roman" panose="02020603050405020304" pitchFamily="18" charset="0"/>
              </a:rPr>
              <a:t>Now the question that I would like to ask is: Is it enough for a Socialist to say, "I believe in perfect equality in the treatment of the various classes? The assurance of a Socialist leading the revolution that he does not believe in Caste, I am sure will not </a:t>
            </a:r>
            <a:r>
              <a:rPr lang="en-US" dirty="0" smtClean="0">
                <a:latin typeface="Times New Roman" panose="02020603050405020304" pitchFamily="18" charset="0"/>
                <a:cs typeface="Times New Roman" panose="02020603050405020304" pitchFamily="18" charset="0"/>
              </a:rPr>
              <a:t>suffice. That </a:t>
            </a:r>
            <a:r>
              <a:rPr lang="en-US" dirty="0">
                <a:latin typeface="Times New Roman" panose="02020603050405020304" pitchFamily="18" charset="0"/>
                <a:cs typeface="Times New Roman" panose="02020603050405020304" pitchFamily="18" charset="0"/>
              </a:rPr>
              <a:t>the social order prevalent in India is a matter which a Socialist must deal with; that unless he does </a:t>
            </a:r>
            <a:r>
              <a:rPr lang="en-US" dirty="0" smtClean="0">
                <a:latin typeface="Times New Roman" panose="02020603050405020304" pitchFamily="18" charset="0"/>
                <a:cs typeface="Times New Roman" panose="02020603050405020304" pitchFamily="18" charset="0"/>
              </a:rPr>
              <a:t>so, </a:t>
            </a:r>
            <a:r>
              <a:rPr lang="en-US" dirty="0">
                <a:latin typeface="Times New Roman" panose="02020603050405020304" pitchFamily="18" charset="0"/>
                <a:cs typeface="Times New Roman" panose="02020603050405020304" pitchFamily="18" charset="0"/>
              </a:rPr>
              <a:t>he cannot achieve his </a:t>
            </a:r>
            <a:r>
              <a:rPr lang="en-US" dirty="0" smtClean="0">
                <a:latin typeface="Times New Roman" panose="02020603050405020304" pitchFamily="18" charset="0"/>
                <a:cs typeface="Times New Roman" panose="02020603050405020304" pitchFamily="18" charset="0"/>
              </a:rPr>
              <a:t>revolution.</a:t>
            </a:r>
            <a:endParaRPr lang="en-GB"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964423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39591" y="624110"/>
            <a:ext cx="9765022" cy="758641"/>
          </a:xfrm>
        </p:spPr>
        <p:txBody>
          <a:bodyPr/>
          <a:lstStyle/>
          <a:p>
            <a:r>
              <a:rPr lang="en-US" b="1" dirty="0" smtClean="0"/>
              <a:t>Cover page of the Text</a:t>
            </a:r>
            <a:endParaRPr lang="en-GB" b="1" dirty="0"/>
          </a:p>
        </p:txBody>
      </p:sp>
      <p:pic>
        <p:nvPicPr>
          <p:cNvPr id="1026" name="Picture 2" descr="First edition of Annihilation of Caste.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791415" y="1918010"/>
            <a:ext cx="5374888" cy="44270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243119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83834" y="301084"/>
            <a:ext cx="10036097" cy="1115122"/>
          </a:xfrm>
        </p:spPr>
        <p:txBody>
          <a:bodyPr>
            <a:noAutofit/>
          </a:bodyPr>
          <a:lstStyle/>
          <a:p>
            <a:r>
              <a:rPr lang="en-US" sz="2200" b="1" i="1" dirty="0">
                <a:solidFill>
                  <a:schemeClr val="tx1"/>
                </a:solidFill>
                <a:latin typeface="Times New Roman" panose="02020603050405020304" pitchFamily="18" charset="0"/>
                <a:cs typeface="Times New Roman" panose="02020603050405020304" pitchFamily="18" charset="0"/>
              </a:rPr>
              <a:t>Annihilation of Caste</a:t>
            </a:r>
            <a:r>
              <a:rPr lang="en-US" sz="2200" dirty="0">
                <a:solidFill>
                  <a:schemeClr val="tx1"/>
                </a:solidFill>
                <a:latin typeface="Times New Roman" panose="02020603050405020304" pitchFamily="18" charset="0"/>
                <a:cs typeface="Times New Roman" panose="02020603050405020304" pitchFamily="18" charset="0"/>
              </a:rPr>
              <a:t> is an undelivered speech written in 1936 by B. R. Ambedkar who fought against the country's practice of </a:t>
            </a:r>
            <a:r>
              <a:rPr lang="en-US" sz="2200" dirty="0" smtClean="0">
                <a:solidFill>
                  <a:schemeClr val="tx1"/>
                </a:solidFill>
                <a:latin typeface="Times New Roman" panose="02020603050405020304" pitchFamily="18" charset="0"/>
                <a:cs typeface="Times New Roman" panose="02020603050405020304" pitchFamily="18" charset="0"/>
              </a:rPr>
              <a:t>untouchability. It </a:t>
            </a:r>
            <a:r>
              <a:rPr lang="en-US" sz="2200" dirty="0">
                <a:solidFill>
                  <a:schemeClr val="tx1"/>
                </a:solidFill>
                <a:latin typeface="Times New Roman" panose="02020603050405020304" pitchFamily="18" charset="0"/>
                <a:cs typeface="Times New Roman" panose="02020603050405020304" pitchFamily="18" charset="0"/>
              </a:rPr>
              <a:t>was later self-published by the author.</a:t>
            </a:r>
            <a:endParaRPr lang="en-GB" sz="2200" b="1"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159727" y="1683834"/>
            <a:ext cx="10660566" cy="4995746"/>
          </a:xfrm>
        </p:spPr>
        <p:txBody>
          <a:bodyPr>
            <a:normAutofit lnSpcReduction="10000"/>
          </a:bodyPr>
          <a:lstStyle/>
          <a:p>
            <a:r>
              <a:rPr lang="en-GB" sz="2800" b="1" dirty="0" smtClean="0">
                <a:latin typeface="Times New Roman" panose="02020603050405020304" pitchFamily="18" charset="0"/>
                <a:cs typeface="Times New Roman" panose="02020603050405020304" pitchFamily="18" charset="0"/>
              </a:rPr>
              <a:t>Background : </a:t>
            </a:r>
            <a:endParaRPr lang="en-GB" sz="2800" b="1" dirty="0">
              <a:latin typeface="Times New Roman" panose="02020603050405020304" pitchFamily="18" charset="0"/>
              <a:cs typeface="Times New Roman" panose="02020603050405020304" pitchFamily="18" charset="0"/>
            </a:endParaRPr>
          </a:p>
          <a:p>
            <a:pPr marL="0" indent="0" algn="just">
              <a:buNone/>
            </a:pPr>
            <a:r>
              <a:rPr lang="en-US" sz="2200" dirty="0">
                <a:latin typeface="Times New Roman" panose="02020603050405020304" pitchFamily="18" charset="0"/>
                <a:cs typeface="Times New Roman" panose="02020603050405020304" pitchFamily="18" charset="0"/>
              </a:rPr>
              <a:t>In a letter dated 12 December 1935, the secretary of the </a:t>
            </a:r>
            <a:r>
              <a:rPr lang="en-US" sz="2200" i="1" dirty="0" err="1">
                <a:latin typeface="Times New Roman" panose="02020603050405020304" pitchFamily="18" charset="0"/>
                <a:cs typeface="Times New Roman" panose="02020603050405020304" pitchFamily="18" charset="0"/>
              </a:rPr>
              <a:t>Jat</a:t>
            </a:r>
            <a:r>
              <a:rPr lang="en-US" sz="2200" i="1" dirty="0">
                <a:latin typeface="Times New Roman" panose="02020603050405020304" pitchFamily="18" charset="0"/>
                <a:cs typeface="Times New Roman" panose="02020603050405020304" pitchFamily="18" charset="0"/>
              </a:rPr>
              <a:t>-Pat </a:t>
            </a:r>
            <a:r>
              <a:rPr lang="en-US" sz="2200" i="1" dirty="0" err="1">
                <a:latin typeface="Times New Roman" panose="02020603050405020304" pitchFamily="18" charset="0"/>
                <a:cs typeface="Times New Roman" panose="02020603050405020304" pitchFamily="18" charset="0"/>
              </a:rPr>
              <a:t>Todak</a:t>
            </a:r>
            <a:r>
              <a:rPr lang="en-US" sz="2200" i="1" dirty="0">
                <a:latin typeface="Times New Roman" panose="02020603050405020304" pitchFamily="18" charset="0"/>
                <a:cs typeface="Times New Roman" panose="02020603050405020304" pitchFamily="18" charset="0"/>
              </a:rPr>
              <a:t> Mandal</a:t>
            </a:r>
            <a:r>
              <a:rPr lang="en-US" sz="2200" dirty="0">
                <a:latin typeface="Times New Roman" panose="02020603050405020304" pitchFamily="18" charset="0"/>
                <a:cs typeface="Times New Roman" panose="02020603050405020304" pitchFamily="18" charset="0"/>
              </a:rPr>
              <a:t> (Society for the Abolition of Caste system), an anti-caste Hindu reformist group organisation based in Lahore, invited B. R. Ambedkar to deliver a speech on the caste system in India at their annual conference in </a:t>
            </a:r>
            <a:r>
              <a:rPr lang="en-US" sz="2200" dirty="0" smtClean="0">
                <a:latin typeface="Times New Roman" panose="02020603050405020304" pitchFamily="18" charset="0"/>
                <a:cs typeface="Times New Roman" panose="02020603050405020304" pitchFamily="18" charset="0"/>
              </a:rPr>
              <a:t>1936.</a:t>
            </a:r>
          </a:p>
          <a:p>
            <a:pPr marL="0" indent="0" algn="just">
              <a:buNone/>
            </a:pPr>
            <a:r>
              <a:rPr lang="en-US" sz="2200" dirty="0">
                <a:latin typeface="Times New Roman" panose="02020603050405020304" pitchFamily="18" charset="0"/>
                <a:cs typeface="Times New Roman" panose="02020603050405020304" pitchFamily="18" charset="0"/>
              </a:rPr>
              <a:t>Ambedkar wrote the speech as an essay under the title "Annihilation of Caste" and sent in advance to the organisers in Lahore for printing and </a:t>
            </a:r>
            <a:r>
              <a:rPr lang="en-US" sz="2200" dirty="0" smtClean="0">
                <a:latin typeface="Times New Roman" panose="02020603050405020304" pitchFamily="18" charset="0"/>
                <a:cs typeface="Times New Roman" panose="02020603050405020304" pitchFamily="18" charset="0"/>
              </a:rPr>
              <a:t>distribution.</a:t>
            </a:r>
          </a:p>
          <a:p>
            <a:pPr marL="0" indent="0" algn="just">
              <a:buNone/>
            </a:pPr>
            <a:r>
              <a:rPr lang="en-US" sz="2200" dirty="0">
                <a:latin typeface="Times New Roman" panose="02020603050405020304" pitchFamily="18" charset="0"/>
                <a:cs typeface="Times New Roman" panose="02020603050405020304" pitchFamily="18" charset="0"/>
              </a:rPr>
              <a:t>The organisers found some of the content to be objectionable towards the orthodox Hindu religion, so intemperate in the idiom and vocabulary used, and so incendiary in promoting conversion away from Hinduism, that they sought the deletion of large sections of the more controversial content endangering </a:t>
            </a:r>
            <a:r>
              <a:rPr lang="en-US" sz="2200" dirty="0" smtClean="0">
                <a:latin typeface="Times New Roman" panose="02020603050405020304" pitchFamily="18" charset="0"/>
                <a:cs typeface="Times New Roman" panose="02020603050405020304" pitchFamily="18" charset="0"/>
              </a:rPr>
              <a:t>Brahminical </a:t>
            </a:r>
            <a:r>
              <a:rPr lang="en-US" sz="2200" dirty="0">
                <a:latin typeface="Times New Roman" panose="02020603050405020304" pitchFamily="18" charset="0"/>
                <a:cs typeface="Times New Roman" panose="02020603050405020304" pitchFamily="18" charset="0"/>
              </a:rPr>
              <a:t>interests</a:t>
            </a:r>
            <a:r>
              <a:rPr lang="en-US" sz="2200" dirty="0" smtClean="0">
                <a:latin typeface="Times New Roman" panose="02020603050405020304" pitchFamily="18" charset="0"/>
                <a:cs typeface="Times New Roman" panose="02020603050405020304" pitchFamily="18" charset="0"/>
              </a:rPr>
              <a:t>.</a:t>
            </a:r>
          </a:p>
          <a:p>
            <a:pPr marL="0" indent="0" algn="just">
              <a:buNone/>
            </a:pPr>
            <a:r>
              <a:rPr lang="en-US" sz="2200" dirty="0">
                <a:latin typeface="Times New Roman" panose="02020603050405020304" pitchFamily="18" charset="0"/>
                <a:cs typeface="Times New Roman" panose="02020603050405020304" pitchFamily="18" charset="0"/>
              </a:rPr>
              <a:t>They wrote to Ambedkar seeking the removal of sections which they found, in their words, "unbearable</a:t>
            </a:r>
            <a:r>
              <a:rPr lang="en-US" sz="2200" dirty="0" smtClean="0">
                <a:latin typeface="Times New Roman" panose="02020603050405020304" pitchFamily="18" charset="0"/>
                <a:cs typeface="Times New Roman" panose="02020603050405020304" pitchFamily="18" charset="0"/>
              </a:rPr>
              <a:t>.</a:t>
            </a:r>
            <a:r>
              <a:rPr lang="en-US" sz="2200" dirty="0">
                <a:latin typeface="Times New Roman" panose="02020603050405020304" pitchFamily="18" charset="0"/>
                <a:cs typeface="Times New Roman" panose="02020603050405020304" pitchFamily="18" charset="0"/>
              </a:rPr>
              <a:t> </a:t>
            </a:r>
            <a:r>
              <a:rPr lang="en-US" sz="2200" dirty="0" smtClean="0">
                <a:latin typeface="Times New Roman" panose="02020603050405020304" pitchFamily="18" charset="0"/>
                <a:cs typeface="Times New Roman" panose="02020603050405020304" pitchFamily="18" charset="0"/>
              </a:rPr>
              <a:t>Ambedkar </a:t>
            </a:r>
            <a:r>
              <a:rPr lang="en-US" sz="2200" dirty="0">
                <a:latin typeface="Times New Roman" panose="02020603050405020304" pitchFamily="18" charset="0"/>
                <a:cs typeface="Times New Roman" panose="02020603050405020304" pitchFamily="18" charset="0"/>
              </a:rPr>
              <a:t>declared in response that he "would not change a comma" of his text.</a:t>
            </a:r>
            <a:endParaRPr lang="en-GB"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515218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0741" y="624110"/>
            <a:ext cx="9753871" cy="669431"/>
          </a:xfrm>
        </p:spPr>
        <p:txBody>
          <a:bodyPr/>
          <a:lstStyle/>
          <a:p>
            <a:r>
              <a:rPr lang="en-US" dirty="0" smtClean="0"/>
              <a:t>Background Continued…</a:t>
            </a:r>
            <a:endParaRPr lang="en-GB" dirty="0"/>
          </a:p>
        </p:txBody>
      </p:sp>
      <p:sp>
        <p:nvSpPr>
          <p:cNvPr id="3" name="Content Placeholder 2"/>
          <p:cNvSpPr>
            <a:spLocks noGrp="1"/>
          </p:cNvSpPr>
          <p:nvPr>
            <p:ph idx="1"/>
          </p:nvPr>
        </p:nvSpPr>
        <p:spPr>
          <a:xfrm>
            <a:off x="1483111" y="1471961"/>
            <a:ext cx="10415239" cy="5118410"/>
          </a:xfrm>
        </p:spPr>
        <p:txBody>
          <a:bodyPr>
            <a:normAutofit/>
          </a:bodyPr>
          <a:lstStyle/>
          <a:p>
            <a:pPr algn="just"/>
            <a:r>
              <a:rPr lang="en-US" sz="2400" dirty="0">
                <a:latin typeface="Times New Roman" panose="02020603050405020304" pitchFamily="18" charset="0"/>
                <a:cs typeface="Times New Roman" panose="02020603050405020304" pitchFamily="18" charset="0"/>
              </a:rPr>
              <a:t>After much deliberation, the committee of organizers decided to cancel their annual conference in its entirety, because they feared violence by orthodox Hindus at the venue if they held the event after withdrawing the invitation to him</a:t>
            </a:r>
            <a:r>
              <a:rPr lang="en-US" sz="2400" dirty="0" smtClean="0">
                <a:latin typeface="Times New Roman" panose="02020603050405020304" pitchFamily="18" charset="0"/>
                <a:cs typeface="Times New Roman" panose="02020603050405020304" pitchFamily="18" charset="0"/>
              </a:rPr>
              <a:t>.</a:t>
            </a:r>
          </a:p>
          <a:p>
            <a:pPr algn="just"/>
            <a:r>
              <a:rPr lang="en-US" sz="2400" dirty="0">
                <a:latin typeface="Times New Roman" panose="02020603050405020304" pitchFamily="18" charset="0"/>
                <a:cs typeface="Times New Roman" panose="02020603050405020304" pitchFamily="18" charset="0"/>
              </a:rPr>
              <a:t>Ambedkar subsequently published 1500 copies of the speech as a book on 15 May 1936 at his own expense as </a:t>
            </a:r>
            <a:r>
              <a:rPr lang="en-US" sz="2400" dirty="0" err="1">
                <a:latin typeface="Times New Roman" panose="02020603050405020304" pitchFamily="18" charset="0"/>
                <a:cs typeface="Times New Roman" panose="02020603050405020304" pitchFamily="18" charset="0"/>
              </a:rPr>
              <a:t>Jat</a:t>
            </a:r>
            <a:r>
              <a:rPr lang="en-US" sz="2400" dirty="0">
                <a:latin typeface="Times New Roman" panose="02020603050405020304" pitchFamily="18" charset="0"/>
                <a:cs typeface="Times New Roman" panose="02020603050405020304" pitchFamily="18" charset="0"/>
              </a:rPr>
              <a:t>-Pat </a:t>
            </a:r>
            <a:r>
              <a:rPr lang="en-US" sz="2400" dirty="0" err="1">
                <a:latin typeface="Times New Roman" panose="02020603050405020304" pitchFamily="18" charset="0"/>
                <a:cs typeface="Times New Roman" panose="02020603050405020304" pitchFamily="18" charset="0"/>
              </a:rPr>
              <a:t>Todak</a:t>
            </a:r>
            <a:r>
              <a:rPr lang="en-US" sz="2400" dirty="0">
                <a:latin typeface="Times New Roman" panose="02020603050405020304" pitchFamily="18" charset="0"/>
                <a:cs typeface="Times New Roman" panose="02020603050405020304" pitchFamily="18" charset="0"/>
              </a:rPr>
              <a:t> Mandal failed to fulfill their word</a:t>
            </a:r>
            <a:r>
              <a:rPr lang="en-US" sz="2400" dirty="0" smtClean="0">
                <a:latin typeface="Times New Roman" panose="02020603050405020304" pitchFamily="18" charset="0"/>
                <a:cs typeface="Times New Roman" panose="02020603050405020304" pitchFamily="18" charset="0"/>
              </a:rPr>
              <a:t>.</a:t>
            </a:r>
          </a:p>
          <a:p>
            <a:pPr algn="just"/>
            <a:r>
              <a:rPr lang="en-US" sz="2400" dirty="0">
                <a:latin typeface="Times New Roman" panose="02020603050405020304" pitchFamily="18" charset="0"/>
                <a:cs typeface="Times New Roman" panose="02020603050405020304" pitchFamily="18" charset="0"/>
              </a:rPr>
              <a:t>In the essay, Ambedkar criticised the Hindu religion, its caste system and its religious texts which are male dominant and spreading hatred and suppression of female interests</a:t>
            </a:r>
            <a:r>
              <a:rPr lang="en-US" sz="2400" dirty="0" smtClean="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 He argued that inter-caste dining and inter-caste marriage is not sufficient to annihilate the caste system, but that </a:t>
            </a: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real method of breaking up the Caste System was... to destroy the religious notions upon which caste is </a:t>
            </a:r>
            <a:r>
              <a:rPr lang="en-US" sz="2400" dirty="0" smtClean="0">
                <a:latin typeface="Times New Roman" panose="02020603050405020304" pitchFamily="18" charset="0"/>
                <a:cs typeface="Times New Roman" panose="02020603050405020304" pitchFamily="18" charset="0"/>
              </a:rPr>
              <a:t>founded.</a:t>
            </a:r>
            <a:endParaRPr lang="en-GB"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033870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50381" y="334537"/>
            <a:ext cx="9854232" cy="1182029"/>
          </a:xfrm>
        </p:spPr>
        <p:txBody>
          <a:bodyPr>
            <a:normAutofit fontScale="90000"/>
          </a:bodyPr>
          <a:lstStyle/>
          <a:p>
            <a:r>
              <a:rPr lang="en-US" sz="2400" dirty="0">
                <a:latin typeface="Times New Roman" panose="02020603050405020304" pitchFamily="18" charset="0"/>
                <a:cs typeface="Times New Roman" panose="02020603050405020304" pitchFamily="18" charset="0"/>
              </a:rPr>
              <a:t>In July 1936, Mahatma Gandhi wrote articles under the title "A Vindication Of Caste" in his weekly journal (</a:t>
            </a:r>
            <a:r>
              <a:rPr lang="en-US" sz="2400" dirty="0" err="1">
                <a:latin typeface="Times New Roman" panose="02020603050405020304" pitchFamily="18" charset="0"/>
                <a:cs typeface="Times New Roman" panose="02020603050405020304" pitchFamily="18" charset="0"/>
              </a:rPr>
              <a:t>Harijans</a:t>
            </a:r>
            <a:r>
              <a:rPr lang="en-US" sz="2400" dirty="0">
                <a:latin typeface="Times New Roman" panose="02020603050405020304" pitchFamily="18" charset="0"/>
                <a:cs typeface="Times New Roman" panose="02020603050405020304" pitchFamily="18" charset="0"/>
              </a:rPr>
              <a:t> ) in which he commented on Ambedkar's </a:t>
            </a:r>
            <a:r>
              <a:rPr lang="en-US" sz="2400" dirty="0" smtClean="0">
                <a:latin typeface="Times New Roman" panose="02020603050405020304" pitchFamily="18" charset="0"/>
                <a:cs typeface="Times New Roman" panose="02020603050405020304" pitchFamily="18" charset="0"/>
              </a:rPr>
              <a:t>address</a:t>
            </a:r>
            <a:endParaRPr lang="en-GB" sz="24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003610" y="1516567"/>
            <a:ext cx="11095463" cy="5040350"/>
          </a:xfrm>
        </p:spPr>
        <p:txBody>
          <a:bodyPr>
            <a:noAutofit/>
          </a:bodyPr>
          <a:lstStyle/>
          <a:p>
            <a:pPr algn="just"/>
            <a:r>
              <a:rPr lang="en-US" sz="2400" dirty="0" smtClean="0">
                <a:latin typeface="Times New Roman" panose="02020603050405020304" pitchFamily="18" charset="0"/>
                <a:cs typeface="Times New Roman" panose="02020603050405020304" pitchFamily="18" charset="0"/>
              </a:rPr>
              <a:t>Gandhi’s Comment on Ambedkar’s Speech were provided in the following Paragraph.</a:t>
            </a:r>
          </a:p>
          <a:p>
            <a:pPr algn="just"/>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readers will recall the fact that Dr. Ambedkar was to have presided last May at the annual conference of the </a:t>
            </a:r>
            <a:r>
              <a:rPr lang="en-US" sz="2400" dirty="0" err="1">
                <a:latin typeface="Times New Roman" panose="02020603050405020304" pitchFamily="18" charset="0"/>
                <a:cs typeface="Times New Roman" panose="02020603050405020304" pitchFamily="18" charset="0"/>
              </a:rPr>
              <a:t>Jat</a:t>
            </a:r>
            <a:r>
              <a:rPr lang="en-US" sz="2400" dirty="0">
                <a:latin typeface="Times New Roman" panose="02020603050405020304" pitchFamily="18" charset="0"/>
                <a:cs typeface="Times New Roman" panose="02020603050405020304" pitchFamily="18" charset="0"/>
              </a:rPr>
              <a:t>-Pat-</a:t>
            </a:r>
            <a:r>
              <a:rPr lang="en-US" sz="2400" dirty="0" err="1">
                <a:latin typeface="Times New Roman" panose="02020603050405020304" pitchFamily="18" charset="0"/>
                <a:cs typeface="Times New Roman" panose="02020603050405020304" pitchFamily="18" charset="0"/>
              </a:rPr>
              <a:t>Todak</a:t>
            </a:r>
            <a:r>
              <a:rPr lang="en-US" sz="2400" dirty="0">
                <a:latin typeface="Times New Roman" panose="02020603050405020304" pitchFamily="18" charset="0"/>
                <a:cs typeface="Times New Roman" panose="02020603050405020304" pitchFamily="18" charset="0"/>
              </a:rPr>
              <a:t> Mandal of Lahore. But the conference itself was cancelled because Dr. Ambedkar's address was found by the Reception Committee to be unacceptable. How far a Reception Committee is justified in rejecting a President of its choice because of his address that may be objectionable to it is open to question. The Committee knew Dr. Ambedkar's views on caste and the Hindu scriptures. They knew also that he had in unequivocal terms decided to give up Hinduism. Nothing less than the address that Dr. Ambedkar had prepared was to be expected from him. The committee appears to have deprived the public of an opportunity of listening to the original views of a man, who has carved out for himself a unique position in society. Whatever label he wears in future, Dr. Ambedkar is not the man to allow himself to be </a:t>
            </a:r>
            <a:r>
              <a:rPr lang="en-US" sz="2400" dirty="0" smtClean="0">
                <a:latin typeface="Times New Roman" panose="02020603050405020304" pitchFamily="18" charset="0"/>
                <a:cs typeface="Times New Roman" panose="02020603050405020304" pitchFamily="18" charset="0"/>
              </a:rPr>
              <a:t>forgotten”.</a:t>
            </a:r>
            <a:endParaRPr lang="en-GB"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441814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39229" y="691017"/>
            <a:ext cx="9865383" cy="702885"/>
          </a:xfrm>
        </p:spPr>
        <p:txBody>
          <a:bodyPr>
            <a:normAutofit fontScale="90000"/>
          </a:bodyPr>
          <a:lstStyle/>
          <a:p>
            <a:r>
              <a:rPr lang="en-GB" b="1" dirty="0">
                <a:latin typeface="Times New Roman" panose="02020603050405020304" pitchFamily="18" charset="0"/>
                <a:cs typeface="Times New Roman" panose="02020603050405020304" pitchFamily="18" charset="0"/>
              </a:rPr>
              <a:t>Later editions and </a:t>
            </a:r>
            <a:r>
              <a:rPr lang="en-GB" b="1" dirty="0" smtClean="0">
                <a:latin typeface="Times New Roman" panose="02020603050405020304" pitchFamily="18" charset="0"/>
                <a:cs typeface="Times New Roman" panose="02020603050405020304" pitchFamily="18" charset="0"/>
              </a:rPr>
              <a:t>translations of Annihilation of Caste</a:t>
            </a:r>
            <a:r>
              <a:rPr lang="en-GB" b="1" dirty="0"/>
              <a:t/>
            </a:r>
            <a:br>
              <a:rPr lang="en-GB" b="1" dirty="0"/>
            </a:br>
            <a:endParaRPr lang="en-GB" b="1" dirty="0"/>
          </a:p>
        </p:txBody>
      </p:sp>
      <p:sp>
        <p:nvSpPr>
          <p:cNvPr id="3" name="Content Placeholder 2"/>
          <p:cNvSpPr>
            <a:spLocks noGrp="1"/>
          </p:cNvSpPr>
          <p:nvPr>
            <p:ph idx="1"/>
          </p:nvPr>
        </p:nvSpPr>
        <p:spPr>
          <a:xfrm>
            <a:off x="1471961" y="1828800"/>
            <a:ext cx="10032651" cy="4082422"/>
          </a:xfrm>
        </p:spPr>
        <p:txBody>
          <a:bodyPr>
            <a:normAutofit lnSpcReduction="10000"/>
          </a:bodyPr>
          <a:lstStyle/>
          <a:p>
            <a:pPr algn="just"/>
            <a:r>
              <a:rPr lang="en-US" sz="2400" dirty="0">
                <a:latin typeface="Times New Roman" panose="02020603050405020304" pitchFamily="18" charset="0"/>
                <a:cs typeface="Times New Roman" panose="02020603050405020304" pitchFamily="18" charset="0"/>
              </a:rPr>
              <a:t>In the second edition of his book, Ambedkar replied to Gandhi's comments. This edition was published in 1937 as </a:t>
            </a:r>
            <a:r>
              <a:rPr lang="en-US" sz="2400" i="1" dirty="0">
                <a:latin typeface="Times New Roman" panose="02020603050405020304" pitchFamily="18" charset="0"/>
                <a:cs typeface="Times New Roman" panose="02020603050405020304" pitchFamily="18" charset="0"/>
              </a:rPr>
              <a:t>Annihilation of Caste: With a Reply to Mahatma Gandhi</a:t>
            </a:r>
            <a:r>
              <a:rPr lang="en-US" sz="2400" dirty="0" smtClean="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 He published a third edition in 1944; it included another essay, "Castes in India: Their Mechanism, Genesis and Development", which had been presented at a seminar in New York in 1916</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pPr algn="just"/>
            <a:r>
              <a:rPr lang="en-US" sz="2400" dirty="0">
                <a:latin typeface="Times New Roman" panose="02020603050405020304" pitchFamily="18" charset="0"/>
                <a:cs typeface="Times New Roman" panose="02020603050405020304" pitchFamily="18" charset="0"/>
              </a:rPr>
              <a:t>In 2014, an annotated edition was released by Navayana, a New Delhi-based publishing house, with an introduction by </a:t>
            </a:r>
            <a:r>
              <a:rPr lang="en-US" sz="2400" dirty="0" err="1">
                <a:latin typeface="Times New Roman" panose="02020603050405020304" pitchFamily="18" charset="0"/>
                <a:cs typeface="Times New Roman" panose="02020603050405020304" pitchFamily="18" charset="0"/>
              </a:rPr>
              <a:t>Arundhati</a:t>
            </a:r>
            <a:r>
              <a:rPr lang="en-US" sz="2400" dirty="0">
                <a:latin typeface="Times New Roman" panose="02020603050405020304" pitchFamily="18" charset="0"/>
                <a:cs typeface="Times New Roman" panose="02020603050405020304" pitchFamily="18" charset="0"/>
              </a:rPr>
              <a:t> Roy titled "The Doctor and the Saint</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pPr algn="just"/>
            <a:r>
              <a:rPr lang="en-US" sz="2400" i="1" dirty="0">
                <a:latin typeface="Times New Roman" panose="02020603050405020304" pitchFamily="18" charset="0"/>
                <a:cs typeface="Times New Roman" panose="02020603050405020304" pitchFamily="18" charset="0"/>
              </a:rPr>
              <a:t>Annihilation of Caste</a:t>
            </a:r>
            <a:r>
              <a:rPr lang="en-US" sz="2400" dirty="0">
                <a:latin typeface="Times New Roman" panose="02020603050405020304" pitchFamily="18" charset="0"/>
                <a:cs typeface="Times New Roman" panose="02020603050405020304" pitchFamily="18" charset="0"/>
              </a:rPr>
              <a:t> was translated into Tamil with the help of Periyar and published in 1937. Segments were continuously published in the rationalist Tamil magazine Kudi Arasu.</a:t>
            </a:r>
          </a:p>
          <a:p>
            <a:endParaRPr lang="en-GB" dirty="0"/>
          </a:p>
        </p:txBody>
      </p:sp>
    </p:spTree>
    <p:extLst>
      <p:ext uri="{BB962C8B-B14F-4D97-AF65-F5344CB8AC3E}">
        <p14:creationId xmlns:p14="http://schemas.microsoft.com/office/powerpoint/2010/main" val="25098774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6499" y="211874"/>
            <a:ext cx="9698114" cy="1070516"/>
          </a:xfrm>
        </p:spPr>
        <p:txBody>
          <a:bodyPr>
            <a:normAutofit fontScale="90000"/>
          </a:bodyPr>
          <a:lstStyle/>
          <a:p>
            <a:r>
              <a:rPr lang="en-US" b="1" dirty="0"/>
              <a:t>Introduction—why I am an unlikely President for this Conference</a:t>
            </a:r>
            <a:endParaRPr lang="en-GB" b="1" dirty="0"/>
          </a:p>
        </p:txBody>
      </p:sp>
      <p:sp>
        <p:nvSpPr>
          <p:cNvPr id="3" name="Content Placeholder 2"/>
          <p:cNvSpPr>
            <a:spLocks noGrp="1"/>
          </p:cNvSpPr>
          <p:nvPr>
            <p:ph idx="1"/>
          </p:nvPr>
        </p:nvSpPr>
        <p:spPr>
          <a:xfrm>
            <a:off x="1326994" y="1471961"/>
            <a:ext cx="10470995" cy="5196468"/>
          </a:xfrm>
        </p:spPr>
        <p:txBody>
          <a:bodyPr>
            <a:normAutofit fontScale="92500" lnSpcReduction="10000"/>
          </a:bodyPr>
          <a:lstStyle/>
          <a:p>
            <a:pPr algn="just"/>
            <a:r>
              <a:rPr lang="en-US" sz="2000" dirty="0">
                <a:latin typeface="Times New Roman" panose="02020603050405020304" pitchFamily="18" charset="0"/>
                <a:cs typeface="Times New Roman" panose="02020603050405020304" pitchFamily="18" charset="0"/>
              </a:rPr>
              <a:t>I am really sorry for the members of the </a:t>
            </a:r>
            <a:r>
              <a:rPr lang="en-US" sz="2000" dirty="0" err="1">
                <a:latin typeface="Times New Roman" panose="02020603050405020304" pitchFamily="18" charset="0"/>
                <a:cs typeface="Times New Roman" panose="02020603050405020304" pitchFamily="18" charset="0"/>
              </a:rPr>
              <a:t>Jat</a:t>
            </a:r>
            <a:r>
              <a:rPr lang="en-US" sz="2000" dirty="0">
                <a:latin typeface="Times New Roman" panose="02020603050405020304" pitchFamily="18" charset="0"/>
                <a:cs typeface="Times New Roman" panose="02020603050405020304" pitchFamily="18" charset="0"/>
              </a:rPr>
              <a:t>-Pat-</a:t>
            </a:r>
            <a:r>
              <a:rPr lang="en-US" sz="2000" dirty="0" err="1">
                <a:latin typeface="Times New Roman" panose="02020603050405020304" pitchFamily="18" charset="0"/>
                <a:cs typeface="Times New Roman" panose="02020603050405020304" pitchFamily="18" charset="0"/>
              </a:rPr>
              <a:t>Todak</a:t>
            </a:r>
            <a:r>
              <a:rPr lang="en-US" sz="2000" dirty="0">
                <a:latin typeface="Times New Roman" panose="02020603050405020304" pitchFamily="18" charset="0"/>
                <a:cs typeface="Times New Roman" panose="02020603050405020304" pitchFamily="18" charset="0"/>
              </a:rPr>
              <a:t> Mandal who have so very kindly invited me to preside over this Conference. I am sure they will be asked many questions for having selected me as the </a:t>
            </a:r>
            <a:r>
              <a:rPr lang="en-US" sz="2000" dirty="0" smtClean="0">
                <a:latin typeface="Times New Roman" panose="02020603050405020304" pitchFamily="18" charset="0"/>
                <a:cs typeface="Times New Roman" panose="02020603050405020304" pitchFamily="18" charset="0"/>
              </a:rPr>
              <a:t>President.</a:t>
            </a:r>
          </a:p>
          <a:p>
            <a:pPr algn="just"/>
            <a:r>
              <a:rPr lang="en-US" sz="2000" dirty="0">
                <a:latin typeface="Times New Roman" panose="02020603050405020304" pitchFamily="18" charset="0"/>
                <a:cs typeface="Times New Roman" panose="02020603050405020304" pitchFamily="18" charset="0"/>
              </a:rPr>
              <a:t>I have criticised the Hindus. I have questioned the authority of the Mahatma whom they revere. They hate me. To them I am a snake in their garden. The Mandal will no doubt be asked by the politically-minded Hindus to explain why it has called me to fill this place of honour</a:t>
            </a:r>
            <a:r>
              <a:rPr lang="en-US" sz="2000" dirty="0" smtClean="0">
                <a:latin typeface="Times New Roman" panose="02020603050405020304" pitchFamily="18" charset="0"/>
                <a:cs typeface="Times New Roman" panose="02020603050405020304" pitchFamily="18" charset="0"/>
              </a:rPr>
              <a:t>.</a:t>
            </a:r>
          </a:p>
          <a:p>
            <a:pPr algn="just"/>
            <a:r>
              <a:rPr lang="en-US" sz="2000" dirty="0">
                <a:latin typeface="Times New Roman" panose="02020603050405020304" pitchFamily="18" charset="0"/>
                <a:cs typeface="Times New Roman" panose="02020603050405020304" pitchFamily="18" charset="0"/>
              </a:rPr>
              <a:t>The Mandal may be asked to explain why it has disobeyed the </a:t>
            </a:r>
            <a:r>
              <a:rPr lang="en-US" sz="2000" dirty="0" err="1">
                <a:latin typeface="Times New Roman" panose="02020603050405020304" pitchFamily="18" charset="0"/>
                <a:cs typeface="Times New Roman" panose="02020603050405020304" pitchFamily="18" charset="0"/>
              </a:rPr>
              <a:t>Shastric</a:t>
            </a:r>
            <a:r>
              <a:rPr lang="en-US" sz="2000" dirty="0">
                <a:latin typeface="Times New Roman" panose="02020603050405020304" pitchFamily="18" charset="0"/>
                <a:cs typeface="Times New Roman" panose="02020603050405020304" pitchFamily="18" charset="0"/>
              </a:rPr>
              <a:t> injunction in selecting the President. According to the </a:t>
            </a:r>
            <a:r>
              <a:rPr lang="en-US" sz="2000" dirty="0" err="1">
                <a:latin typeface="Times New Roman" panose="02020603050405020304" pitchFamily="18" charset="0"/>
                <a:cs typeface="Times New Roman" panose="02020603050405020304" pitchFamily="18" charset="0"/>
              </a:rPr>
              <a:t>Shastras</a:t>
            </a:r>
            <a:r>
              <a:rPr lang="en-US" sz="2000" dirty="0">
                <a:latin typeface="Times New Roman" panose="02020603050405020304" pitchFamily="18" charset="0"/>
                <a:cs typeface="Times New Roman" panose="02020603050405020304" pitchFamily="18" charset="0"/>
              </a:rPr>
              <a:t>, the Brahmin is appointed to be the Guru for the three </a:t>
            </a:r>
            <a:r>
              <a:rPr lang="en-US" sz="2000" dirty="0" err="1" smtClean="0">
                <a:latin typeface="Times New Roman" panose="02020603050405020304" pitchFamily="18" charset="0"/>
                <a:cs typeface="Times New Roman" panose="02020603050405020304" pitchFamily="18" charset="0"/>
              </a:rPr>
              <a:t>Varnas</a:t>
            </a:r>
            <a:r>
              <a:rPr lang="en-US" sz="2000" dirty="0" smtClean="0">
                <a:latin typeface="Times New Roman" panose="02020603050405020304" pitchFamily="18" charset="0"/>
                <a:cs typeface="Times New Roman" panose="02020603050405020304" pitchFamily="18" charset="0"/>
              </a:rPr>
              <a:t>.</a:t>
            </a:r>
          </a:p>
          <a:p>
            <a:pPr algn="just"/>
            <a:r>
              <a:rPr lang="en-US" sz="2000" dirty="0">
                <a:latin typeface="Times New Roman" panose="02020603050405020304" pitchFamily="18" charset="0"/>
                <a:cs typeface="Times New Roman" panose="02020603050405020304" pitchFamily="18" charset="0"/>
              </a:rPr>
              <a:t>This is made very clear by </a:t>
            </a:r>
            <a:r>
              <a:rPr lang="en-US" sz="2000" dirty="0" err="1">
                <a:latin typeface="Times New Roman" panose="02020603050405020304" pitchFamily="18" charset="0"/>
                <a:cs typeface="Times New Roman" panose="02020603050405020304" pitchFamily="18" charset="0"/>
              </a:rPr>
              <a:t>Ramdas</a:t>
            </a:r>
            <a:r>
              <a:rPr lang="en-US" sz="2000" dirty="0">
                <a:latin typeface="Times New Roman" panose="02020603050405020304" pitchFamily="18" charset="0"/>
                <a:cs typeface="Times New Roman" panose="02020603050405020304" pitchFamily="18" charset="0"/>
              </a:rPr>
              <a:t>, a Brahmin saint from Maharashtra, who is alleged to have inspired </a:t>
            </a:r>
            <a:r>
              <a:rPr lang="en-US" sz="2000" dirty="0" err="1">
                <a:latin typeface="Times New Roman" panose="02020603050405020304" pitchFamily="18" charset="0"/>
                <a:cs typeface="Times New Roman" panose="02020603050405020304" pitchFamily="18" charset="0"/>
              </a:rPr>
              <a:t>Shivaji</a:t>
            </a:r>
            <a:r>
              <a:rPr lang="en-US" sz="2000" dirty="0">
                <a:latin typeface="Times New Roman" panose="02020603050405020304" pitchFamily="18" charset="0"/>
                <a:cs typeface="Times New Roman" panose="02020603050405020304" pitchFamily="18" charset="0"/>
              </a:rPr>
              <a:t> to establish a Hindu Raj. In his </a:t>
            </a:r>
            <a:r>
              <a:rPr lang="en-US" sz="2000" dirty="0" err="1">
                <a:latin typeface="Times New Roman" panose="02020603050405020304" pitchFamily="18" charset="0"/>
                <a:cs typeface="Times New Roman" panose="02020603050405020304" pitchFamily="18" charset="0"/>
              </a:rPr>
              <a:t>Dasbodh</a:t>
            </a:r>
            <a:r>
              <a:rPr lang="en-US" sz="2000" dirty="0">
                <a:latin typeface="Times New Roman" panose="02020603050405020304" pitchFamily="18" charset="0"/>
                <a:cs typeface="Times New Roman" panose="02020603050405020304" pitchFamily="18" charset="0"/>
              </a:rPr>
              <a:t>, a socio-politico-religious treatise in Marathi verse, </a:t>
            </a:r>
            <a:r>
              <a:rPr lang="en-US" sz="2000" dirty="0" err="1">
                <a:latin typeface="Times New Roman" panose="02020603050405020304" pitchFamily="18" charset="0"/>
                <a:cs typeface="Times New Roman" panose="02020603050405020304" pitchFamily="18" charset="0"/>
              </a:rPr>
              <a:t>Ramdas</a:t>
            </a:r>
            <a:r>
              <a:rPr lang="en-US" sz="2000" dirty="0">
                <a:latin typeface="Times New Roman" panose="02020603050405020304" pitchFamily="18" charset="0"/>
                <a:cs typeface="Times New Roman" panose="02020603050405020304" pitchFamily="18" charset="0"/>
              </a:rPr>
              <a:t> asks, addressing the Hindus, can we accept an </a:t>
            </a:r>
            <a:r>
              <a:rPr lang="en-US" sz="2000" dirty="0" err="1" smtClean="0">
                <a:latin typeface="Times New Roman" panose="02020603050405020304" pitchFamily="18" charset="0"/>
                <a:cs typeface="Times New Roman" panose="02020603050405020304" pitchFamily="18" charset="0"/>
              </a:rPr>
              <a:t>Antyaja</a:t>
            </a:r>
            <a:r>
              <a:rPr lang="en-US" sz="2000" dirty="0" smtClean="0">
                <a:latin typeface="Times New Roman" panose="02020603050405020304" pitchFamily="18" charset="0"/>
                <a:cs typeface="Times New Roman" panose="02020603050405020304" pitchFamily="18" charset="0"/>
              </a:rPr>
              <a:t> (untouchable) </a:t>
            </a:r>
            <a:r>
              <a:rPr lang="en-US" sz="2000" dirty="0">
                <a:latin typeface="Times New Roman" panose="02020603050405020304" pitchFamily="18" charset="0"/>
                <a:cs typeface="Times New Roman" panose="02020603050405020304" pitchFamily="18" charset="0"/>
              </a:rPr>
              <a:t>to be our Guru because he is a </a:t>
            </a:r>
            <a:r>
              <a:rPr lang="en-US" sz="2000" dirty="0" err="1">
                <a:latin typeface="Times New Roman" panose="02020603050405020304" pitchFamily="18" charset="0"/>
                <a:cs typeface="Times New Roman" panose="02020603050405020304" pitchFamily="18" charset="0"/>
              </a:rPr>
              <a:t>Pandit</a:t>
            </a:r>
            <a:r>
              <a:rPr lang="en-US" sz="2000" dirty="0">
                <a:latin typeface="Times New Roman" panose="02020603050405020304" pitchFamily="18" charset="0"/>
                <a:cs typeface="Times New Roman" panose="02020603050405020304" pitchFamily="18" charset="0"/>
              </a:rPr>
              <a:t> (i.e. learned)? He gives an answer in the </a:t>
            </a:r>
            <a:r>
              <a:rPr lang="en-US" sz="2000" dirty="0" smtClean="0">
                <a:latin typeface="Times New Roman" panose="02020603050405020304" pitchFamily="18" charset="0"/>
                <a:cs typeface="Times New Roman" panose="02020603050405020304" pitchFamily="18" charset="0"/>
              </a:rPr>
              <a:t>negative.</a:t>
            </a:r>
          </a:p>
          <a:p>
            <a:pPr algn="just"/>
            <a:r>
              <a:rPr lang="en-US" sz="2000" dirty="0">
                <a:latin typeface="Times New Roman" panose="02020603050405020304" pitchFamily="18" charset="0"/>
                <a:cs typeface="Times New Roman" panose="02020603050405020304" pitchFamily="18" charset="0"/>
              </a:rPr>
              <a:t>The Mandal knows best the reasons which led it to travel to Bombay to select a president, to fix upon a man so repugnant to the Hindus, and to descend so low in the scale as to select an </a:t>
            </a:r>
            <a:r>
              <a:rPr lang="en-US" sz="2000" dirty="0" err="1">
                <a:latin typeface="Times New Roman" panose="02020603050405020304" pitchFamily="18" charset="0"/>
                <a:cs typeface="Times New Roman" panose="02020603050405020304" pitchFamily="18" charset="0"/>
              </a:rPr>
              <a:t>Antyaja</a:t>
            </a:r>
            <a:r>
              <a:rPr lang="en-US" sz="2000" dirty="0">
                <a:latin typeface="Times New Roman" panose="02020603050405020304" pitchFamily="18" charset="0"/>
                <a:cs typeface="Times New Roman" panose="02020603050405020304" pitchFamily="18" charset="0"/>
              </a:rPr>
              <a:t>—an untouchable— to address an audience of the </a:t>
            </a:r>
            <a:r>
              <a:rPr lang="en-US" sz="2000" dirty="0" err="1">
                <a:latin typeface="Times New Roman" panose="02020603050405020304" pitchFamily="18" charset="0"/>
                <a:cs typeface="Times New Roman" panose="02020603050405020304" pitchFamily="18" charset="0"/>
              </a:rPr>
              <a:t>Savarnas</a:t>
            </a:r>
            <a:r>
              <a:rPr lang="en-US" sz="2000" dirty="0">
                <a:latin typeface="Times New Roman" panose="02020603050405020304" pitchFamily="18" charset="0"/>
                <a:cs typeface="Times New Roman" panose="02020603050405020304" pitchFamily="18" charset="0"/>
              </a:rPr>
              <a:t>. As for myself, you will allow me to say that I have accepted the invitation much against my will, and also against the will of many of my fellow untouchables.</a:t>
            </a:r>
            <a:endParaRPr lang="en-GB"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058137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8079" y="144966"/>
            <a:ext cx="9876534" cy="1070517"/>
          </a:xfrm>
        </p:spPr>
        <p:txBody>
          <a:bodyPr>
            <a:normAutofit fontScale="90000"/>
          </a:bodyPr>
          <a:lstStyle/>
          <a:p>
            <a:r>
              <a:rPr lang="en-US" b="1" dirty="0"/>
              <a:t>Why social reform is necessary for political reform</a:t>
            </a:r>
            <a:endParaRPr lang="en-GB" b="1" dirty="0"/>
          </a:p>
        </p:txBody>
      </p:sp>
      <p:sp>
        <p:nvSpPr>
          <p:cNvPr id="3" name="Content Placeholder 2"/>
          <p:cNvSpPr>
            <a:spLocks noGrp="1"/>
          </p:cNvSpPr>
          <p:nvPr>
            <p:ph idx="1"/>
          </p:nvPr>
        </p:nvSpPr>
        <p:spPr>
          <a:xfrm>
            <a:off x="1014761" y="1393901"/>
            <a:ext cx="11006254" cy="5386039"/>
          </a:xfrm>
        </p:spPr>
        <p:txBody>
          <a:bodyPr>
            <a:normAutofit lnSpcReduction="10000"/>
          </a:bodyPr>
          <a:lstStyle/>
          <a:p>
            <a:r>
              <a:rPr lang="en-US" dirty="0"/>
              <a:t>Social reform in India has few friends and many critics. The critics fall into two distinct classes. One class consists of political reformers, and the other of the Socialists</a:t>
            </a:r>
            <a:r>
              <a:rPr lang="en-US" dirty="0" smtClean="0"/>
              <a:t>.</a:t>
            </a:r>
          </a:p>
          <a:p>
            <a:r>
              <a:rPr lang="en-US" dirty="0"/>
              <a:t>Hindu Society was not in a state of efficiency; and that ceaseless efforts must be made to eradicate these evils. It was due to the recognition of this fact that the birth of the National Congress was accompanied by the foundation of the Social </a:t>
            </a:r>
            <a:r>
              <a:rPr lang="en-US" dirty="0" smtClean="0"/>
              <a:t>Conference.</a:t>
            </a:r>
          </a:p>
          <a:p>
            <a:r>
              <a:rPr lang="en-US" dirty="0"/>
              <a:t>While the Congress was concerned with defining the weak points in the political organisation of the country, the Social Conference was engaged in removing the weak points in the social organisation of the Hindu </a:t>
            </a:r>
            <a:r>
              <a:rPr lang="en-US" dirty="0" smtClean="0"/>
              <a:t>Society.</a:t>
            </a:r>
          </a:p>
          <a:p>
            <a:r>
              <a:rPr lang="en-US" dirty="0"/>
              <a:t>The 'political reform party' supported the National Congress, and the 'social reform party' supported the Social Conference. The two bodies thus became two hostile camps</a:t>
            </a:r>
            <a:r>
              <a:rPr lang="en-US" dirty="0" smtClean="0"/>
              <a:t>.</a:t>
            </a:r>
          </a:p>
          <a:p>
            <a:r>
              <a:rPr lang="en-US" dirty="0"/>
              <a:t>The point at issue was whether social reform should precede political </a:t>
            </a:r>
            <a:r>
              <a:rPr lang="en-US" dirty="0" smtClean="0"/>
              <a:t>reform. But unfortunately within the congress, large numbers of members are attaining the national congress for political reform but not the social conference for social reform, for social reform, the number is very </a:t>
            </a:r>
            <a:r>
              <a:rPr lang="en-US" dirty="0"/>
              <a:t>few. Thus in the course of time the party in favour of political reform won, and the Social Conference vanished and was forgotten</a:t>
            </a:r>
            <a:r>
              <a:rPr lang="en-US" dirty="0" smtClean="0"/>
              <a:t>.</a:t>
            </a:r>
          </a:p>
          <a:p>
            <a:r>
              <a:rPr lang="en-US" dirty="0"/>
              <a:t>The speech delivered by Mr. W. C. </a:t>
            </a:r>
            <a:r>
              <a:rPr lang="en-US" dirty="0" err="1" smtClean="0"/>
              <a:t>Banerji</a:t>
            </a:r>
            <a:r>
              <a:rPr lang="en-US" dirty="0" smtClean="0"/>
              <a:t> </a:t>
            </a:r>
            <a:r>
              <a:rPr lang="en-US" dirty="0"/>
              <a:t>in 1892 at Allahabad, as President of the eighth session of the Congress, sounds like a funeral oration on the death of the Social Conference, and is so typical of the Congress </a:t>
            </a:r>
            <a:r>
              <a:rPr lang="en-US" dirty="0" smtClean="0"/>
              <a:t>attitude.</a:t>
            </a:r>
            <a:endParaRPr lang="en-GB" dirty="0"/>
          </a:p>
        </p:txBody>
      </p:sp>
    </p:spTree>
    <p:extLst>
      <p:ext uri="{BB962C8B-B14F-4D97-AF65-F5344CB8AC3E}">
        <p14:creationId xmlns:p14="http://schemas.microsoft.com/office/powerpoint/2010/main" val="33715946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8078" y="301084"/>
            <a:ext cx="9876535" cy="1025911"/>
          </a:xfrm>
        </p:spPr>
        <p:txBody>
          <a:bodyPr>
            <a:normAutofit fontScale="90000"/>
          </a:bodyPr>
          <a:lstStyle/>
          <a:p>
            <a:r>
              <a:rPr lang="en-US" b="1" dirty="0"/>
              <a:t>Why social reform is necessary for political </a:t>
            </a:r>
            <a:r>
              <a:rPr lang="en-US" b="1" dirty="0" smtClean="0"/>
              <a:t>reform Continued….</a:t>
            </a:r>
            <a:endParaRPr lang="en-GB" dirty="0"/>
          </a:p>
        </p:txBody>
      </p:sp>
      <p:sp>
        <p:nvSpPr>
          <p:cNvPr id="3" name="Content Placeholder 2"/>
          <p:cNvSpPr>
            <a:spLocks noGrp="1"/>
          </p:cNvSpPr>
          <p:nvPr>
            <p:ph idx="1"/>
          </p:nvPr>
        </p:nvSpPr>
        <p:spPr>
          <a:xfrm>
            <a:off x="1059366" y="1405055"/>
            <a:ext cx="10883590" cy="5452946"/>
          </a:xfrm>
        </p:spPr>
        <p:txBody>
          <a:bodyPr>
            <a:noAutofit/>
          </a:bodyPr>
          <a:lstStyle/>
          <a:p>
            <a:pPr algn="just"/>
            <a:r>
              <a:rPr lang="en-US" sz="1900" dirty="0">
                <a:latin typeface="Times New Roman" panose="02020603050405020304" pitchFamily="18" charset="0"/>
                <a:cs typeface="Times New Roman" panose="02020603050405020304" pitchFamily="18" charset="0"/>
              </a:rPr>
              <a:t>Does it prove conclusively that social reform has no bearing on political reform? It will help us to understand the matter if I state the other side of the case. I will draw upon the treatment of the untouchables for my facts</a:t>
            </a:r>
            <a:r>
              <a:rPr lang="en-US" sz="1900" dirty="0" smtClean="0">
                <a:latin typeface="Times New Roman" panose="02020603050405020304" pitchFamily="18" charset="0"/>
                <a:cs typeface="Times New Roman" panose="02020603050405020304" pitchFamily="18" charset="0"/>
              </a:rPr>
              <a:t>.</a:t>
            </a:r>
          </a:p>
          <a:p>
            <a:pPr algn="just"/>
            <a:r>
              <a:rPr lang="en-US" sz="1900" dirty="0">
                <a:latin typeface="Times New Roman" panose="02020603050405020304" pitchFamily="18" charset="0"/>
                <a:cs typeface="Times New Roman" panose="02020603050405020304" pitchFamily="18" charset="0"/>
              </a:rPr>
              <a:t>Under the rule of the </a:t>
            </a:r>
            <a:r>
              <a:rPr lang="en-US" sz="1900" dirty="0" err="1">
                <a:latin typeface="Times New Roman" panose="02020603050405020304" pitchFamily="18" charset="0"/>
                <a:cs typeface="Times New Roman" panose="02020603050405020304" pitchFamily="18" charset="0"/>
              </a:rPr>
              <a:t>Peshwas</a:t>
            </a:r>
            <a:r>
              <a:rPr lang="en-US" sz="1900" dirty="0">
                <a:latin typeface="Times New Roman" panose="02020603050405020304" pitchFamily="18" charset="0"/>
                <a:cs typeface="Times New Roman" panose="02020603050405020304" pitchFamily="18" charset="0"/>
              </a:rPr>
              <a:t> in the Maratha country, the untouchable was not allowed to use the public streets if a Hindu was coming along, lest he should pollute the Hindu by his shadow. The untouchable was required to have a black thread either on his wrist or around his neck, as a sign or a mark to prevent the Hindus from getting themselves polluted by his touch by mistake. In Poona, the capital of the </a:t>
            </a:r>
            <a:r>
              <a:rPr lang="en-US" sz="1900" dirty="0" err="1">
                <a:latin typeface="Times New Roman" panose="02020603050405020304" pitchFamily="18" charset="0"/>
                <a:cs typeface="Times New Roman" panose="02020603050405020304" pitchFamily="18" charset="0"/>
              </a:rPr>
              <a:t>Peshwa</a:t>
            </a:r>
            <a:r>
              <a:rPr lang="en-US" sz="1900" dirty="0">
                <a:latin typeface="Times New Roman" panose="02020603050405020304" pitchFamily="18" charset="0"/>
                <a:cs typeface="Times New Roman" panose="02020603050405020304" pitchFamily="18" charset="0"/>
              </a:rPr>
              <a:t>, the untouchable was required to carry, strung from his waist, a broom to sweep away from behind himself the dust he trod on, lest a Hindu walking on the same dust should be polluted. In Poona, the untouchable was required to carry an earthen pot hung around his neck wherever he went—for holding his spit, lest his spit falling on the earth should pollute a Hindu who might unknowingly happen to </a:t>
            </a:r>
            <a:r>
              <a:rPr lang="en-US" sz="1900" dirty="0" smtClean="0">
                <a:latin typeface="Times New Roman" panose="02020603050405020304" pitchFamily="18" charset="0"/>
                <a:cs typeface="Times New Roman" panose="02020603050405020304" pitchFamily="18" charset="0"/>
              </a:rPr>
              <a:t>tread </a:t>
            </a:r>
            <a:r>
              <a:rPr lang="en-US" sz="1900" dirty="0">
                <a:latin typeface="Times New Roman" panose="02020603050405020304" pitchFamily="18" charset="0"/>
                <a:cs typeface="Times New Roman" panose="02020603050405020304" pitchFamily="18" charset="0"/>
              </a:rPr>
              <a:t>on it</a:t>
            </a:r>
            <a:r>
              <a:rPr lang="en-US" sz="1900" dirty="0" smtClean="0">
                <a:latin typeface="Times New Roman" panose="02020603050405020304" pitchFamily="18" charset="0"/>
                <a:cs typeface="Times New Roman" panose="02020603050405020304" pitchFamily="18" charset="0"/>
              </a:rPr>
              <a:t>. There are so many instances.</a:t>
            </a:r>
          </a:p>
          <a:p>
            <a:pPr algn="just"/>
            <a:r>
              <a:rPr lang="en-US" sz="1900" dirty="0">
                <a:latin typeface="Times New Roman" panose="02020603050405020304" pitchFamily="18" charset="0"/>
                <a:cs typeface="Times New Roman" panose="02020603050405020304" pitchFamily="18" charset="0"/>
              </a:rPr>
              <a:t>Let me take more recent facts. The tyranny practised by the Hindus upon the </a:t>
            </a:r>
            <a:r>
              <a:rPr lang="en-US" sz="1900" dirty="0" err="1">
                <a:latin typeface="Times New Roman" panose="02020603050405020304" pitchFamily="18" charset="0"/>
                <a:cs typeface="Times New Roman" panose="02020603050405020304" pitchFamily="18" charset="0"/>
              </a:rPr>
              <a:t>Balais</a:t>
            </a:r>
            <a:r>
              <a:rPr lang="en-US" sz="1900" dirty="0">
                <a:latin typeface="Times New Roman" panose="02020603050405020304" pitchFamily="18" charset="0"/>
                <a:cs typeface="Times New Roman" panose="02020603050405020304" pitchFamily="18" charset="0"/>
              </a:rPr>
              <a:t>, an untouchable community in Central India, will serve my purpose. The incident at </a:t>
            </a:r>
            <a:r>
              <a:rPr lang="en-US" sz="1900" dirty="0" err="1">
                <a:latin typeface="Times New Roman" panose="02020603050405020304" pitchFamily="18" charset="0"/>
                <a:cs typeface="Times New Roman" panose="02020603050405020304" pitchFamily="18" charset="0"/>
              </a:rPr>
              <a:t>Kavitha</a:t>
            </a:r>
            <a:r>
              <a:rPr lang="en-US" sz="1900" dirty="0">
                <a:latin typeface="Times New Roman" panose="02020603050405020304" pitchFamily="18" charset="0"/>
                <a:cs typeface="Times New Roman" panose="02020603050405020304" pitchFamily="18" charset="0"/>
              </a:rPr>
              <a:t> in Gujarat happened only last year. The Hindus of </a:t>
            </a:r>
            <a:r>
              <a:rPr lang="en-US" sz="1900" dirty="0" err="1">
                <a:latin typeface="Times New Roman" panose="02020603050405020304" pitchFamily="18" charset="0"/>
                <a:cs typeface="Times New Roman" panose="02020603050405020304" pitchFamily="18" charset="0"/>
              </a:rPr>
              <a:t>Kavitha</a:t>
            </a:r>
            <a:r>
              <a:rPr lang="en-US" sz="1900" dirty="0">
                <a:latin typeface="Times New Roman" panose="02020603050405020304" pitchFamily="18" charset="0"/>
                <a:cs typeface="Times New Roman" panose="02020603050405020304" pitchFamily="18" charset="0"/>
              </a:rPr>
              <a:t> ordered the untouchables not to insist upon sending their children to the common village school maintained by Government</a:t>
            </a:r>
            <a:r>
              <a:rPr lang="en-US" sz="1900" dirty="0" smtClean="0">
                <a:latin typeface="Times New Roman" panose="02020603050405020304" pitchFamily="18" charset="0"/>
                <a:cs typeface="Times New Roman" panose="02020603050405020304" pitchFamily="18" charset="0"/>
              </a:rPr>
              <a:t>. There are many examples of practice of untouchability by caste Hindus all over India.</a:t>
            </a:r>
            <a:endParaRPr lang="en-GB" sz="19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7771359"/>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136</TotalTime>
  <Words>2227</Words>
  <Application>Microsoft Office PowerPoint</Application>
  <PresentationFormat>Widescreen</PresentationFormat>
  <Paragraphs>55</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Century Gothic</vt:lpstr>
      <vt:lpstr>Times New Roman</vt:lpstr>
      <vt:lpstr>Wingdings 3</vt:lpstr>
      <vt:lpstr>Wisp</vt:lpstr>
      <vt:lpstr>Subject : Political Science M.A. Fourth Semester Course No: PLS - 401 Course Name: Major Political Thinkers: Textual Reading (Group – A, Unit – 4) Topic of Lecture: Ambedkar’s Annihilation of Caste (Textual Reading) Material No. – 1 Keywords: ( Ambedkar, Annihilation of Caste, Untouchability, Shudra, Jat -Pat Todak Mandal, political reform, social reform, socialists, National Congress).</vt:lpstr>
      <vt:lpstr>Cover page of the Text</vt:lpstr>
      <vt:lpstr>Annihilation of Caste is an undelivered speech written in 1936 by B. R. Ambedkar who fought against the country's practice of untouchability. It was later self-published by the author.</vt:lpstr>
      <vt:lpstr>Background Continued…</vt:lpstr>
      <vt:lpstr>In July 1936, Mahatma Gandhi wrote articles under the title "A Vindication Of Caste" in his weekly journal (Harijans ) in which he commented on Ambedkar's address</vt:lpstr>
      <vt:lpstr>Later editions and translations of Annihilation of Caste </vt:lpstr>
      <vt:lpstr>Introduction—why I am an unlikely President for this Conference</vt:lpstr>
      <vt:lpstr>Why social reform is necessary for political reform</vt:lpstr>
      <vt:lpstr>Why social reform is necessary for political reform Continued….</vt:lpstr>
      <vt:lpstr>Why social reform is necessary for political reform Continued….</vt:lpstr>
      <vt:lpstr>Why social reform is necessary for political reform Continued….</vt:lpstr>
      <vt:lpstr>Why social reform is necessary for economic reform</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Subject : Political Science Fourth Semester Course No: PLS - 401 Course Name: Major Political Thinkers: Textual Reading (Group – A, Unit – 4) Topic of Lecture: Ambedkar’s Annihilation of Caste Material No. – 1 Keywords: ( Ambedkar, Annihilation of Caste, Untouchability, Shudra, Jat Pat Todak Mandal).</dc:title>
  <dc:creator>SM-PC</dc:creator>
  <cp:lastModifiedBy>SM-PC</cp:lastModifiedBy>
  <cp:revision>16</cp:revision>
  <dcterms:created xsi:type="dcterms:W3CDTF">2020-04-02T00:21:21Z</dcterms:created>
  <dcterms:modified xsi:type="dcterms:W3CDTF">2020-04-02T23:42:45Z</dcterms:modified>
</cp:coreProperties>
</file>