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5" autoAdjust="0"/>
    <p:restoredTop sz="94660"/>
  </p:normalViewPr>
  <p:slideViewPr>
    <p:cSldViewPr snapToGrid="0">
      <p:cViewPr varScale="1">
        <p:scale>
          <a:sx n="85" d="100"/>
          <a:sy n="85" d="100"/>
        </p:scale>
        <p:origin x="5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02-Apr-20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02-Apr-20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30245" y="1"/>
            <a:ext cx="9274368" cy="3601844"/>
          </a:xfrm>
        </p:spPr>
        <p:txBody>
          <a:bodyPr>
            <a:normAutofit/>
          </a:bodyPr>
          <a:lstStyle/>
          <a:p>
            <a:pPr algn="ctr"/>
            <a:r>
              <a:rPr lang="en-US" sz="2400" dirty="0">
                <a:solidFill>
                  <a:srgbClr val="0070C0"/>
                </a:solidFill>
                <a:latin typeface="Times New Roman" panose="02020603050405020304" pitchFamily="18" charset="0"/>
                <a:cs typeface="Times New Roman" panose="02020603050405020304" pitchFamily="18" charset="0"/>
              </a:rPr>
              <a:t>Subject : Political Science</a:t>
            </a:r>
            <a:br>
              <a:rPr lang="en-US" sz="2400" dirty="0">
                <a:solidFill>
                  <a:srgbClr val="0070C0"/>
                </a:solidFill>
                <a:latin typeface="Times New Roman" panose="02020603050405020304" pitchFamily="18" charset="0"/>
                <a:cs typeface="Times New Roman" panose="02020603050405020304" pitchFamily="18" charset="0"/>
              </a:rPr>
            </a:br>
            <a:r>
              <a:rPr lang="en-US" sz="2400" dirty="0" smtClean="0">
                <a:solidFill>
                  <a:srgbClr val="0070C0"/>
                </a:solidFill>
                <a:latin typeface="Times New Roman" panose="02020603050405020304" pitchFamily="18" charset="0"/>
                <a:cs typeface="Times New Roman" panose="02020603050405020304" pitchFamily="18" charset="0"/>
              </a:rPr>
              <a:t>M.Phil. Second </a:t>
            </a:r>
            <a:r>
              <a:rPr lang="en-US" sz="2400" dirty="0">
                <a:solidFill>
                  <a:srgbClr val="0070C0"/>
                </a:solidFill>
                <a:latin typeface="Times New Roman" panose="02020603050405020304" pitchFamily="18" charset="0"/>
                <a:cs typeface="Times New Roman" panose="02020603050405020304" pitchFamily="18" charset="0"/>
              </a:rPr>
              <a:t>Semester</a:t>
            </a:r>
            <a:br>
              <a:rPr lang="en-US" sz="2400" dirty="0">
                <a:solidFill>
                  <a:srgbClr val="0070C0"/>
                </a:solidFill>
                <a:latin typeface="Times New Roman" panose="02020603050405020304" pitchFamily="18" charset="0"/>
                <a:cs typeface="Times New Roman" panose="02020603050405020304" pitchFamily="18" charset="0"/>
              </a:rPr>
            </a:br>
            <a:r>
              <a:rPr lang="en-US" sz="2400" dirty="0">
                <a:solidFill>
                  <a:srgbClr val="0070C0"/>
                </a:solidFill>
                <a:latin typeface="Times New Roman" panose="02020603050405020304" pitchFamily="18" charset="0"/>
                <a:cs typeface="Times New Roman" panose="02020603050405020304" pitchFamily="18" charset="0"/>
              </a:rPr>
              <a:t>Course No: PLS - </a:t>
            </a:r>
            <a:r>
              <a:rPr lang="en-US" sz="2400" dirty="0" smtClean="0">
                <a:solidFill>
                  <a:srgbClr val="0070C0"/>
                </a:solidFill>
                <a:latin typeface="Times New Roman" panose="02020603050405020304" pitchFamily="18" charset="0"/>
                <a:cs typeface="Times New Roman" panose="02020603050405020304" pitchFamily="18" charset="0"/>
              </a:rPr>
              <a:t>124</a:t>
            </a:r>
            <a:r>
              <a:rPr lang="en-US" sz="2400" dirty="0">
                <a:solidFill>
                  <a:srgbClr val="0070C0"/>
                </a:solidFill>
                <a:latin typeface="Times New Roman" panose="02020603050405020304" pitchFamily="18" charset="0"/>
                <a:cs typeface="Times New Roman" panose="02020603050405020304" pitchFamily="18" charset="0"/>
              </a:rPr>
              <a:t/>
            </a:r>
            <a:br>
              <a:rPr lang="en-US" sz="2400" dirty="0">
                <a:solidFill>
                  <a:srgbClr val="0070C0"/>
                </a:solidFill>
                <a:latin typeface="Times New Roman" panose="02020603050405020304" pitchFamily="18" charset="0"/>
                <a:cs typeface="Times New Roman" panose="02020603050405020304" pitchFamily="18" charset="0"/>
              </a:rPr>
            </a:br>
            <a:r>
              <a:rPr lang="en-US" sz="2400" dirty="0">
                <a:solidFill>
                  <a:srgbClr val="0070C0"/>
                </a:solidFill>
                <a:latin typeface="Times New Roman" panose="02020603050405020304" pitchFamily="18" charset="0"/>
                <a:cs typeface="Times New Roman" panose="02020603050405020304" pitchFamily="18" charset="0"/>
              </a:rPr>
              <a:t>Course Name: </a:t>
            </a:r>
            <a:r>
              <a:rPr lang="en-US" sz="2400" dirty="0" smtClean="0">
                <a:solidFill>
                  <a:srgbClr val="0070C0"/>
                </a:solidFill>
                <a:latin typeface="Times New Roman" panose="02020603050405020304" pitchFamily="18" charset="0"/>
                <a:cs typeface="Times New Roman" panose="02020603050405020304" pitchFamily="18" charset="0"/>
              </a:rPr>
              <a:t/>
            </a:r>
            <a:br>
              <a:rPr lang="en-US" sz="2400" dirty="0" smtClean="0">
                <a:solidFill>
                  <a:srgbClr val="0070C0"/>
                </a:solidFill>
                <a:latin typeface="Times New Roman" panose="02020603050405020304" pitchFamily="18" charset="0"/>
                <a:cs typeface="Times New Roman" panose="02020603050405020304" pitchFamily="18" charset="0"/>
              </a:rPr>
            </a:br>
            <a:r>
              <a:rPr lang="en-US" sz="2400" dirty="0">
                <a:solidFill>
                  <a:srgbClr val="0070C0"/>
                </a:solidFill>
                <a:latin typeface="Times New Roman" panose="02020603050405020304" pitchFamily="18" charset="0"/>
                <a:cs typeface="Times New Roman" panose="02020603050405020304" pitchFamily="18" charset="0"/>
              </a:rPr>
              <a:t>Course Name: </a:t>
            </a:r>
            <a:r>
              <a:rPr lang="en-US" sz="2400" b="1" dirty="0">
                <a:solidFill>
                  <a:srgbClr val="0070C0"/>
                </a:solidFill>
                <a:latin typeface="Times New Roman" panose="02020603050405020304" pitchFamily="18" charset="0"/>
                <a:cs typeface="Times New Roman" panose="02020603050405020304" pitchFamily="18" charset="0"/>
              </a:rPr>
              <a:t>Social and Political </a:t>
            </a:r>
            <a:r>
              <a:rPr lang="en-US" sz="2400" b="1" dirty="0" smtClean="0">
                <a:solidFill>
                  <a:srgbClr val="0070C0"/>
                </a:solidFill>
                <a:latin typeface="Times New Roman" panose="02020603050405020304" pitchFamily="18" charset="0"/>
                <a:cs typeface="Times New Roman" panose="02020603050405020304" pitchFamily="18" charset="0"/>
              </a:rPr>
              <a:t>Movement</a:t>
            </a:r>
            <a:r>
              <a:rPr lang="en-US" sz="2400" dirty="0">
                <a:solidFill>
                  <a:srgbClr val="0070C0"/>
                </a:solidFill>
                <a:latin typeface="Times New Roman" panose="02020603050405020304" pitchFamily="18" charset="0"/>
                <a:cs typeface="Times New Roman" panose="02020603050405020304" pitchFamily="18" charset="0"/>
              </a:rPr>
              <a:t/>
            </a:r>
            <a:br>
              <a:rPr lang="en-US" sz="2400" dirty="0">
                <a:solidFill>
                  <a:srgbClr val="0070C0"/>
                </a:solidFill>
                <a:latin typeface="Times New Roman" panose="02020603050405020304" pitchFamily="18" charset="0"/>
                <a:cs typeface="Times New Roman" panose="02020603050405020304" pitchFamily="18" charset="0"/>
              </a:rPr>
            </a:br>
            <a:r>
              <a:rPr lang="en-US" sz="2400" dirty="0">
                <a:solidFill>
                  <a:srgbClr val="0070C0"/>
                </a:solidFill>
                <a:latin typeface="Times New Roman" panose="02020603050405020304" pitchFamily="18" charset="0"/>
                <a:cs typeface="Times New Roman" panose="02020603050405020304" pitchFamily="18" charset="0"/>
              </a:rPr>
              <a:t>(Group – B</a:t>
            </a:r>
            <a:r>
              <a:rPr lang="en-US" sz="2400" dirty="0" smtClean="0">
                <a:solidFill>
                  <a:srgbClr val="0070C0"/>
                </a:solidFill>
                <a:latin typeface="Times New Roman" panose="02020603050405020304" pitchFamily="18" charset="0"/>
                <a:cs typeface="Times New Roman" panose="02020603050405020304" pitchFamily="18" charset="0"/>
              </a:rPr>
              <a:t>, </a:t>
            </a:r>
            <a:r>
              <a:rPr lang="en-US" sz="2400" dirty="0">
                <a:solidFill>
                  <a:srgbClr val="0070C0"/>
                </a:solidFill>
                <a:latin typeface="Times New Roman" panose="02020603050405020304" pitchFamily="18" charset="0"/>
                <a:cs typeface="Times New Roman" panose="02020603050405020304" pitchFamily="18" charset="0"/>
              </a:rPr>
              <a:t>Unit – </a:t>
            </a:r>
            <a:r>
              <a:rPr lang="en-US" sz="2400" dirty="0" smtClean="0">
                <a:solidFill>
                  <a:srgbClr val="0070C0"/>
                </a:solidFill>
                <a:latin typeface="Times New Roman" panose="02020603050405020304" pitchFamily="18" charset="0"/>
                <a:cs typeface="Times New Roman" panose="02020603050405020304" pitchFamily="18" charset="0"/>
              </a:rPr>
              <a:t>2)</a:t>
            </a:r>
            <a:r>
              <a:rPr lang="en-US" sz="2400" dirty="0">
                <a:solidFill>
                  <a:srgbClr val="0070C0"/>
                </a:solidFill>
                <a:latin typeface="Times New Roman" panose="02020603050405020304" pitchFamily="18" charset="0"/>
                <a:cs typeface="Times New Roman" panose="02020603050405020304" pitchFamily="18" charset="0"/>
              </a:rPr>
              <a:t/>
            </a:r>
            <a:br>
              <a:rPr lang="en-US" sz="2400" dirty="0">
                <a:solidFill>
                  <a:srgbClr val="0070C0"/>
                </a:solidFill>
                <a:latin typeface="Times New Roman" panose="02020603050405020304" pitchFamily="18" charset="0"/>
                <a:cs typeface="Times New Roman" panose="02020603050405020304" pitchFamily="18" charset="0"/>
              </a:rPr>
            </a:br>
            <a:r>
              <a:rPr lang="en-US" sz="2400" b="1" dirty="0">
                <a:solidFill>
                  <a:srgbClr val="0070C0"/>
                </a:solidFill>
                <a:latin typeface="Times New Roman" panose="02020603050405020304" pitchFamily="18" charset="0"/>
                <a:cs typeface="Times New Roman" panose="02020603050405020304" pitchFamily="18" charset="0"/>
              </a:rPr>
              <a:t>Topic of Lecture: </a:t>
            </a:r>
            <a:r>
              <a:rPr lang="en-US" sz="2400" b="1" dirty="0" smtClean="0">
                <a:solidFill>
                  <a:srgbClr val="0070C0"/>
                </a:solidFill>
                <a:latin typeface="Times New Roman" panose="02020603050405020304" pitchFamily="18" charset="0"/>
                <a:cs typeface="Times New Roman" panose="02020603050405020304" pitchFamily="18" charset="0"/>
              </a:rPr>
              <a:t>Tribal Movement: Typologies &amp; Issues</a:t>
            </a:r>
            <a:r>
              <a:rPr lang="en-US" sz="2400" dirty="0">
                <a:solidFill>
                  <a:srgbClr val="0070C0"/>
                </a:solidFill>
                <a:latin typeface="Times New Roman" panose="02020603050405020304" pitchFamily="18" charset="0"/>
                <a:cs typeface="Times New Roman" panose="02020603050405020304" pitchFamily="18" charset="0"/>
              </a:rPr>
              <a:t/>
            </a:r>
            <a:br>
              <a:rPr lang="en-US" sz="2400" dirty="0">
                <a:solidFill>
                  <a:srgbClr val="0070C0"/>
                </a:solidFill>
                <a:latin typeface="Times New Roman" panose="02020603050405020304" pitchFamily="18" charset="0"/>
                <a:cs typeface="Times New Roman" panose="02020603050405020304" pitchFamily="18" charset="0"/>
              </a:rPr>
            </a:br>
            <a:r>
              <a:rPr lang="en-US" sz="2400" dirty="0">
                <a:solidFill>
                  <a:srgbClr val="0070C0"/>
                </a:solidFill>
                <a:latin typeface="Times New Roman" panose="02020603050405020304" pitchFamily="18" charset="0"/>
                <a:cs typeface="Times New Roman" panose="02020603050405020304" pitchFamily="18" charset="0"/>
              </a:rPr>
              <a:t>Material No. – </a:t>
            </a:r>
            <a:r>
              <a:rPr lang="en-US" sz="2400" dirty="0" smtClean="0">
                <a:solidFill>
                  <a:srgbClr val="0070C0"/>
                </a:solidFill>
                <a:latin typeface="Times New Roman" panose="02020603050405020304" pitchFamily="18" charset="0"/>
                <a:cs typeface="Times New Roman" panose="02020603050405020304" pitchFamily="18" charset="0"/>
              </a:rPr>
              <a:t>1</a:t>
            </a:r>
            <a:r>
              <a:rPr lang="en-US" sz="2400" dirty="0">
                <a:solidFill>
                  <a:srgbClr val="0070C0"/>
                </a:solidFill>
                <a:latin typeface="Times New Roman" panose="02020603050405020304" pitchFamily="18" charset="0"/>
                <a:cs typeface="Times New Roman" panose="02020603050405020304" pitchFamily="18" charset="0"/>
              </a:rPr>
              <a:t/>
            </a:r>
            <a:br>
              <a:rPr lang="en-US" sz="2400" dirty="0">
                <a:solidFill>
                  <a:srgbClr val="0070C0"/>
                </a:solidFill>
                <a:latin typeface="Times New Roman" panose="02020603050405020304" pitchFamily="18" charset="0"/>
                <a:cs typeface="Times New Roman" panose="02020603050405020304" pitchFamily="18" charset="0"/>
              </a:rPr>
            </a:br>
            <a:r>
              <a:rPr lang="en-US" sz="2400" dirty="0">
                <a:solidFill>
                  <a:srgbClr val="0070C0"/>
                </a:solidFill>
                <a:latin typeface="Times New Roman" panose="02020603050405020304" pitchFamily="18" charset="0"/>
                <a:cs typeface="Times New Roman" panose="02020603050405020304" pitchFamily="18" charset="0"/>
              </a:rPr>
              <a:t>Keywords: </a:t>
            </a:r>
            <a:r>
              <a:rPr lang="en-US" sz="2400" dirty="0" smtClean="0">
                <a:solidFill>
                  <a:srgbClr val="0070C0"/>
                </a:solidFill>
                <a:latin typeface="Times New Roman" panose="02020603050405020304" pitchFamily="18" charset="0"/>
                <a:cs typeface="Times New Roman" panose="02020603050405020304" pitchFamily="18" charset="0"/>
              </a:rPr>
              <a:t>(Tribal Movement, Typologies, Issues).</a:t>
            </a:r>
            <a:endParaRPr lang="en-GB" sz="2400" dirty="0"/>
          </a:p>
        </p:txBody>
      </p:sp>
      <p:sp>
        <p:nvSpPr>
          <p:cNvPr id="3" name="Subtitle 2"/>
          <p:cNvSpPr>
            <a:spLocks noGrp="1"/>
          </p:cNvSpPr>
          <p:nvPr>
            <p:ph type="subTitle" idx="1"/>
          </p:nvPr>
        </p:nvSpPr>
        <p:spPr>
          <a:xfrm>
            <a:off x="1226635" y="4293220"/>
            <a:ext cx="9333570" cy="2308301"/>
          </a:xfrm>
        </p:spPr>
        <p:txBody>
          <a:bodyPr/>
          <a:lstStyle/>
          <a:p>
            <a:pPr algn="ctr">
              <a:spcBef>
                <a:spcPts val="0"/>
              </a:spcBef>
            </a:pPr>
            <a:endParaRPr lang="en-US" dirty="0" smtClean="0">
              <a:solidFill>
                <a:srgbClr val="002060"/>
              </a:solidFill>
              <a:latin typeface="Times New Roman" panose="02020603050405020304" pitchFamily="18" charset="0"/>
              <a:cs typeface="Times New Roman" panose="02020603050405020304" pitchFamily="18" charset="0"/>
            </a:endParaRPr>
          </a:p>
          <a:p>
            <a:pPr algn="ctr">
              <a:spcBef>
                <a:spcPts val="0"/>
              </a:spcBef>
            </a:pPr>
            <a:r>
              <a:rPr lang="en-US" sz="2800" dirty="0" smtClean="0">
                <a:solidFill>
                  <a:srgbClr val="002060"/>
                </a:solidFill>
                <a:latin typeface="Times New Roman" panose="02020603050405020304" pitchFamily="18" charset="0"/>
                <a:cs typeface="Times New Roman" panose="02020603050405020304" pitchFamily="18" charset="0"/>
              </a:rPr>
              <a:t>   Name </a:t>
            </a:r>
            <a:r>
              <a:rPr lang="en-US" sz="2800" dirty="0">
                <a:solidFill>
                  <a:srgbClr val="002060"/>
                </a:solidFill>
                <a:latin typeface="Times New Roman" panose="02020603050405020304" pitchFamily="18" charset="0"/>
                <a:cs typeface="Times New Roman" panose="02020603050405020304" pitchFamily="18" charset="0"/>
              </a:rPr>
              <a:t>of the Teacher: Dr. Suratha Kumar Malik</a:t>
            </a:r>
          </a:p>
          <a:p>
            <a:pPr algn="ctr">
              <a:spcBef>
                <a:spcPts val="0"/>
              </a:spcBef>
            </a:pPr>
            <a:r>
              <a:rPr lang="en-US" sz="2800" dirty="0">
                <a:solidFill>
                  <a:srgbClr val="002060"/>
                </a:solidFill>
                <a:latin typeface="Times New Roman" panose="02020603050405020304" pitchFamily="18" charset="0"/>
                <a:cs typeface="Times New Roman" panose="02020603050405020304" pitchFamily="18" charset="0"/>
              </a:rPr>
              <a:t>                                    Assistant Professor,</a:t>
            </a:r>
          </a:p>
          <a:p>
            <a:pPr algn="ctr">
              <a:spcBef>
                <a:spcPts val="0"/>
              </a:spcBef>
            </a:pPr>
            <a:r>
              <a:rPr lang="en-US" sz="2800" dirty="0">
                <a:solidFill>
                  <a:srgbClr val="002060"/>
                </a:solidFill>
                <a:latin typeface="Times New Roman" panose="02020603050405020304" pitchFamily="18" charset="0"/>
                <a:cs typeface="Times New Roman" panose="02020603050405020304" pitchFamily="18" charset="0"/>
              </a:rPr>
              <a:t>                                      Department of Political Science</a:t>
            </a:r>
          </a:p>
          <a:p>
            <a:pPr algn="ctr">
              <a:spcBef>
                <a:spcPts val="0"/>
              </a:spcBef>
            </a:pPr>
            <a:r>
              <a:rPr lang="en-US" sz="2800" dirty="0">
                <a:solidFill>
                  <a:srgbClr val="002060"/>
                </a:solidFill>
                <a:latin typeface="Times New Roman" panose="02020603050405020304" pitchFamily="18" charset="0"/>
                <a:cs typeface="Times New Roman" panose="02020603050405020304" pitchFamily="18" charset="0"/>
              </a:rPr>
              <a:t>                                     Vidyasagar University, </a:t>
            </a:r>
            <a:r>
              <a:rPr lang="en-US" sz="2800" dirty="0" smtClean="0">
                <a:solidFill>
                  <a:srgbClr val="002060"/>
                </a:solidFill>
                <a:latin typeface="Times New Roman" panose="02020603050405020304" pitchFamily="18" charset="0"/>
                <a:cs typeface="Times New Roman" panose="02020603050405020304" pitchFamily="18" charset="0"/>
              </a:rPr>
              <a:t>Midnapore (WB)</a:t>
            </a:r>
            <a:endParaRPr lang="en-GB" sz="2800" dirty="0"/>
          </a:p>
        </p:txBody>
      </p:sp>
    </p:spTree>
    <p:extLst>
      <p:ext uri="{BB962C8B-B14F-4D97-AF65-F5344CB8AC3E}">
        <p14:creationId xmlns:p14="http://schemas.microsoft.com/office/powerpoint/2010/main" val="21064254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1533" y="557560"/>
            <a:ext cx="9843080" cy="579863"/>
          </a:xfrm>
        </p:spPr>
        <p:txBody>
          <a:bodyPr>
            <a:normAutofit fontScale="90000"/>
          </a:bodyPr>
          <a:lstStyle/>
          <a:p>
            <a:r>
              <a:rPr lang="en-US" b="1" dirty="0" smtClean="0"/>
              <a:t>Introduction</a:t>
            </a:r>
            <a:endParaRPr lang="en-GB" b="1" dirty="0"/>
          </a:p>
        </p:txBody>
      </p:sp>
      <p:sp>
        <p:nvSpPr>
          <p:cNvPr id="3" name="Content Placeholder 2"/>
          <p:cNvSpPr>
            <a:spLocks noGrp="1"/>
          </p:cNvSpPr>
          <p:nvPr>
            <p:ph idx="1"/>
          </p:nvPr>
        </p:nvSpPr>
        <p:spPr>
          <a:xfrm>
            <a:off x="1315845" y="1260088"/>
            <a:ext cx="10671716" cy="5597911"/>
          </a:xfrm>
        </p:spPr>
        <p:txBody>
          <a:bodyPr>
            <a:noAutofit/>
          </a:bodyPr>
          <a:lstStyle/>
          <a:p>
            <a:pPr algn="just"/>
            <a:r>
              <a:rPr lang="en-US" sz="2400" dirty="0" smtClean="0">
                <a:latin typeface="Times New Roman" panose="02020603050405020304" pitchFamily="18" charset="0"/>
                <a:cs typeface="Times New Roman" panose="02020603050405020304" pitchFamily="18" charset="0"/>
              </a:rPr>
              <a:t>The tribals in India are divided into two categories : (1) Frontier Tribes (2) Non-frontier tribes.</a:t>
            </a:r>
          </a:p>
          <a:p>
            <a:pPr algn="just"/>
            <a:r>
              <a:rPr lang="en-US" sz="2400" dirty="0" smtClean="0">
                <a:latin typeface="Times New Roman" panose="02020603050405020304" pitchFamily="18" charset="0"/>
                <a:cs typeface="Times New Roman" panose="02020603050405020304" pitchFamily="18" charset="0"/>
              </a:rPr>
              <a:t>The tribals known as Scheduled Tribes in government parlance are also known as adivasi, aboriginals, primitive tribals or autochthonous.</a:t>
            </a:r>
          </a:p>
          <a:p>
            <a:pPr algn="just"/>
            <a:r>
              <a:rPr lang="en-US" sz="2400" dirty="0" smtClean="0">
                <a:latin typeface="Times New Roman" panose="02020603050405020304" pitchFamily="18" charset="0"/>
                <a:cs typeface="Times New Roman" panose="02020603050405020304" pitchFamily="18" charset="0"/>
              </a:rPr>
              <a:t>Social scientists have not examined the term ‘tribe’ in the Indian context rigorously. They have largely followed government categorisation.</a:t>
            </a:r>
          </a:p>
          <a:p>
            <a:pPr algn="just"/>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Article 366 (25) of the Indian Constitution has defined Scheduled Tribe as ‘such tribes or tribal communities or parts or groups within such tribes or tribal communities as are deemed under article 342 to be Scheduled Tribes for the purpose of this Constitution.</a:t>
            </a:r>
          </a:p>
          <a:p>
            <a:pPr algn="just"/>
            <a:r>
              <a:rPr lang="en-US" sz="2400" dirty="0" smtClean="0">
                <a:latin typeface="Times New Roman" panose="02020603050405020304" pitchFamily="18" charset="0"/>
                <a:cs typeface="Times New Roman" panose="02020603050405020304" pitchFamily="18" charset="0"/>
              </a:rPr>
              <a:t>Tribals are ethnic groups, different tribes have their own cultures- dialects, life styles, social structures, rituals, values etc. At the same time, most of them are settled agriculturalists, and social differentiation have developed among them.</a:t>
            </a:r>
            <a:endParaRPr lang="en-GB"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340344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6927" y="624110"/>
            <a:ext cx="9887685" cy="702885"/>
          </a:xfrm>
        </p:spPr>
        <p:txBody>
          <a:bodyPr/>
          <a:lstStyle/>
          <a:p>
            <a:r>
              <a:rPr lang="en-US" b="1" dirty="0" smtClean="0"/>
              <a:t>Typologies of Tribal Movement</a:t>
            </a:r>
            <a:endParaRPr lang="en-GB" b="1" dirty="0"/>
          </a:p>
        </p:txBody>
      </p:sp>
      <p:sp>
        <p:nvSpPr>
          <p:cNvPr id="3" name="Content Placeholder 2"/>
          <p:cNvSpPr>
            <a:spLocks noGrp="1"/>
          </p:cNvSpPr>
          <p:nvPr>
            <p:ph idx="1"/>
          </p:nvPr>
        </p:nvSpPr>
        <p:spPr>
          <a:xfrm>
            <a:off x="1616927" y="1561171"/>
            <a:ext cx="9887685" cy="4861931"/>
          </a:xfrm>
        </p:spPr>
        <p:txBody>
          <a:bodyPr>
            <a:noAutofit/>
          </a:bodyPr>
          <a:lstStyle/>
          <a:p>
            <a:pPr algn="just"/>
            <a:r>
              <a:rPr lang="en-US" sz="2200" dirty="0" smtClean="0">
                <a:latin typeface="Times New Roman" panose="02020603050405020304" pitchFamily="18" charset="0"/>
                <a:cs typeface="Times New Roman" panose="02020603050405020304" pitchFamily="18" charset="0"/>
              </a:rPr>
              <a:t>Different Scholars have evolved different typologies of tribal movements.</a:t>
            </a:r>
          </a:p>
          <a:p>
            <a:pPr algn="just"/>
            <a:r>
              <a:rPr lang="en-US" sz="2200" dirty="0" err="1" smtClean="0">
                <a:latin typeface="Times New Roman" panose="02020603050405020304" pitchFamily="18" charset="0"/>
                <a:cs typeface="Times New Roman" panose="02020603050405020304" pitchFamily="18" charset="0"/>
              </a:rPr>
              <a:t>Mahapatra</a:t>
            </a:r>
            <a:r>
              <a:rPr lang="en-US" sz="2200" dirty="0" smtClean="0">
                <a:latin typeface="Times New Roman" panose="02020603050405020304" pitchFamily="18" charset="0"/>
                <a:cs typeface="Times New Roman" panose="02020603050405020304" pitchFamily="18" charset="0"/>
              </a:rPr>
              <a:t> (1972) applies the typologies widely used for social movements to tribal movements. He has divided it into the following categories: </a:t>
            </a:r>
          </a:p>
          <a:p>
            <a:pPr marL="0" indent="0" algn="just">
              <a:buNone/>
            </a:pPr>
            <a:r>
              <a:rPr lang="en-US" sz="2200" dirty="0">
                <a:latin typeface="Times New Roman" panose="02020603050405020304" pitchFamily="18" charset="0"/>
                <a:cs typeface="Times New Roman" panose="02020603050405020304" pitchFamily="18" charset="0"/>
              </a:rPr>
              <a:t> </a:t>
            </a:r>
            <a:r>
              <a:rPr lang="en-US" sz="2200" dirty="0" smtClean="0">
                <a:latin typeface="Times New Roman" panose="02020603050405020304" pitchFamily="18" charset="0"/>
                <a:cs typeface="Times New Roman" panose="02020603050405020304" pitchFamily="18" charset="0"/>
              </a:rPr>
              <a:t>              (1) Reactionary </a:t>
            </a:r>
          </a:p>
          <a:p>
            <a:pPr marL="0" indent="0" algn="just">
              <a:buNone/>
            </a:pPr>
            <a:r>
              <a:rPr lang="en-US" sz="2200" dirty="0">
                <a:latin typeface="Times New Roman" panose="02020603050405020304" pitchFamily="18" charset="0"/>
                <a:cs typeface="Times New Roman" panose="02020603050405020304" pitchFamily="18" charset="0"/>
              </a:rPr>
              <a:t> </a:t>
            </a:r>
            <a:r>
              <a:rPr lang="en-US" sz="2200" dirty="0" smtClean="0">
                <a:latin typeface="Times New Roman" panose="02020603050405020304" pitchFamily="18" charset="0"/>
                <a:cs typeface="Times New Roman" panose="02020603050405020304" pitchFamily="18" charset="0"/>
              </a:rPr>
              <a:t>              (2) Conservative</a:t>
            </a:r>
          </a:p>
          <a:p>
            <a:pPr marL="0" indent="0" algn="just">
              <a:buNone/>
            </a:pPr>
            <a:r>
              <a:rPr lang="en-US" sz="2200" dirty="0">
                <a:latin typeface="Times New Roman" panose="02020603050405020304" pitchFamily="18" charset="0"/>
                <a:cs typeface="Times New Roman" panose="02020603050405020304" pitchFamily="18" charset="0"/>
              </a:rPr>
              <a:t> </a:t>
            </a:r>
            <a:r>
              <a:rPr lang="en-US" sz="2200" dirty="0" smtClean="0">
                <a:latin typeface="Times New Roman" panose="02020603050405020304" pitchFamily="18" charset="0"/>
                <a:cs typeface="Times New Roman" panose="02020603050405020304" pitchFamily="18" charset="0"/>
              </a:rPr>
              <a:t>              (3) Revisionary or Revolutionary             </a:t>
            </a:r>
          </a:p>
          <a:p>
            <a:pPr algn="just"/>
            <a:r>
              <a:rPr lang="en-US" sz="2200" dirty="0" smtClean="0">
                <a:latin typeface="Times New Roman" panose="02020603050405020304" pitchFamily="18" charset="0"/>
                <a:cs typeface="Times New Roman" panose="02020603050405020304" pitchFamily="18" charset="0"/>
              </a:rPr>
              <a:t>The Reactionary movement tries to launch a movement to bring back ‘the good old days’, whereas the conservative movement tries to maintain the status quo.</a:t>
            </a:r>
          </a:p>
          <a:p>
            <a:pPr algn="just"/>
            <a:r>
              <a:rPr lang="en-US" sz="2200" dirty="0" smtClean="0">
                <a:latin typeface="Times New Roman" panose="02020603050405020304" pitchFamily="18" charset="0"/>
                <a:cs typeface="Times New Roman" panose="02020603050405020304" pitchFamily="18" charset="0"/>
              </a:rPr>
              <a:t>The revisionary or revolutionary movements are those which are organised for ‘improvement’ or ‘purification’ of the cultural or social order by eliminating ‘evil’ or ‘low’ customs, beliefs or institutions. </a:t>
            </a:r>
            <a:endParaRPr lang="en-GB"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294922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9229" y="624110"/>
            <a:ext cx="9865383" cy="825549"/>
          </a:xfrm>
        </p:spPr>
        <p:txBody>
          <a:bodyPr>
            <a:normAutofit/>
          </a:bodyPr>
          <a:lstStyle/>
          <a:p>
            <a:r>
              <a:rPr lang="en-US" b="1" dirty="0"/>
              <a:t>Typologies of Tribal </a:t>
            </a:r>
            <a:r>
              <a:rPr lang="en-US" b="1" dirty="0" smtClean="0"/>
              <a:t>Movement Continued…</a:t>
            </a:r>
            <a:endParaRPr lang="en-GB" dirty="0"/>
          </a:p>
        </p:txBody>
      </p:sp>
      <p:sp>
        <p:nvSpPr>
          <p:cNvPr id="3" name="Content Placeholder 2"/>
          <p:cNvSpPr>
            <a:spLocks noGrp="1"/>
          </p:cNvSpPr>
          <p:nvPr>
            <p:ph idx="1"/>
          </p:nvPr>
        </p:nvSpPr>
        <p:spPr>
          <a:xfrm>
            <a:off x="1427357" y="1449658"/>
            <a:ext cx="10392936" cy="5241073"/>
          </a:xfrm>
        </p:spPr>
        <p:txBody>
          <a:bodyPr>
            <a:normAutofit/>
          </a:bodyPr>
          <a:lstStyle/>
          <a:p>
            <a:pPr algn="just"/>
            <a:r>
              <a:rPr lang="en-US" sz="2000" dirty="0" err="1" smtClean="0">
                <a:latin typeface="Times New Roman" panose="02020603050405020304" pitchFamily="18" charset="0"/>
                <a:cs typeface="Times New Roman" panose="02020603050405020304" pitchFamily="18" charset="0"/>
              </a:rPr>
              <a:t>Surjit</a:t>
            </a:r>
            <a:r>
              <a:rPr lang="en-US" sz="2000" dirty="0" smtClean="0">
                <a:latin typeface="Times New Roman" panose="02020603050405020304" pitchFamily="18" charset="0"/>
                <a:cs typeface="Times New Roman" panose="02020603050405020304" pitchFamily="18" charset="0"/>
              </a:rPr>
              <a:t> Sinha (1968) classifies the movements into:</a:t>
            </a:r>
            <a:endParaRPr lang="en-US" sz="2000" dirty="0">
              <a:latin typeface="Times New Roman" panose="02020603050405020304" pitchFamily="18" charset="0"/>
              <a:cs typeface="Times New Roman" panose="02020603050405020304" pitchFamily="18" charset="0"/>
            </a:endParaRPr>
          </a:p>
          <a:p>
            <a:pPr marL="0" indent="0" algn="just">
              <a:buNone/>
            </a:pPr>
            <a:r>
              <a:rPr lang="en-US" sz="2000" dirty="0" smtClean="0">
                <a:latin typeface="Times New Roman" panose="02020603050405020304" pitchFamily="18" charset="0"/>
                <a:cs typeface="Times New Roman" panose="02020603050405020304" pitchFamily="18" charset="0"/>
              </a:rPr>
              <a:t>             (1) Ethnic rebellion</a:t>
            </a:r>
          </a:p>
          <a:p>
            <a:pPr marL="0" indent="0" algn="just">
              <a:buNone/>
            </a:pPr>
            <a:r>
              <a:rPr lang="en-US" sz="20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            (2) Reform movements</a:t>
            </a:r>
          </a:p>
          <a:p>
            <a:pPr marL="0" indent="0" algn="just">
              <a:buNone/>
            </a:pPr>
            <a:r>
              <a:rPr lang="en-US" sz="20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            (3) Political autonomy movement within the Indian union</a:t>
            </a:r>
          </a:p>
          <a:p>
            <a:pPr marL="0" indent="0" algn="just">
              <a:buNone/>
            </a:pPr>
            <a:r>
              <a:rPr lang="en-US" sz="20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            (4) Secessionist movements</a:t>
            </a:r>
          </a:p>
          <a:p>
            <a:pPr marL="0" indent="0" algn="just">
              <a:buNone/>
            </a:pPr>
            <a:r>
              <a:rPr lang="en-US" sz="20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            (5) Agrarian unrest</a:t>
            </a:r>
          </a:p>
          <a:p>
            <a:pPr marL="0" indent="0" algn="just">
              <a:buNone/>
            </a:pPr>
            <a:r>
              <a:rPr lang="en-US" sz="20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K. S. Singh (1983 a) makes more or less the same classification except ethnic movements.</a:t>
            </a:r>
          </a:p>
          <a:p>
            <a:pPr marL="0" indent="0" algn="just">
              <a:buNone/>
            </a:pPr>
            <a:r>
              <a:rPr lang="en-US" sz="2000" dirty="0" smtClean="0">
                <a:latin typeface="Times New Roman" panose="02020603050405020304" pitchFamily="18" charset="0"/>
                <a:cs typeface="Times New Roman" panose="02020603050405020304" pitchFamily="18" charset="0"/>
              </a:rPr>
              <a:t>S.M. </a:t>
            </a:r>
            <a:r>
              <a:rPr lang="en-US" sz="2000" dirty="0" err="1" smtClean="0">
                <a:latin typeface="Times New Roman" panose="02020603050405020304" pitchFamily="18" charset="0"/>
                <a:cs typeface="Times New Roman" panose="02020603050405020304" pitchFamily="18" charset="0"/>
              </a:rPr>
              <a:t>Dubey</a:t>
            </a:r>
            <a:r>
              <a:rPr lang="en-US" sz="2000" dirty="0" smtClean="0">
                <a:latin typeface="Times New Roman" panose="02020603050405020304" pitchFamily="18" charset="0"/>
                <a:cs typeface="Times New Roman" panose="02020603050405020304" pitchFamily="18" charset="0"/>
              </a:rPr>
              <a:t> (1982) divides the tribal movements in northeast India into four categories:</a:t>
            </a:r>
          </a:p>
          <a:p>
            <a:pPr marL="0" indent="0" algn="just">
              <a:buNone/>
            </a:pPr>
            <a:r>
              <a:rPr lang="en-US" sz="20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           (1) Religious and social reform movements</a:t>
            </a:r>
          </a:p>
          <a:p>
            <a:pPr marL="0" indent="0" algn="just">
              <a:buNone/>
            </a:pPr>
            <a:r>
              <a:rPr lang="en-US" sz="20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           (2) Movements for separate statehood</a:t>
            </a:r>
          </a:p>
          <a:p>
            <a:pPr marL="0" indent="0" algn="just">
              <a:buNone/>
            </a:pPr>
            <a:r>
              <a:rPr lang="en-US" sz="20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           (3) Insurgent movements</a:t>
            </a:r>
          </a:p>
          <a:p>
            <a:pPr marL="0" indent="0" algn="just">
              <a:buNone/>
            </a:pPr>
            <a:r>
              <a:rPr lang="en-US" sz="20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           (4) Cultural rights movements</a:t>
            </a:r>
          </a:p>
          <a:p>
            <a:pPr marL="0" indent="0">
              <a:buNone/>
            </a:pPr>
            <a:endParaRPr lang="en-GB" dirty="0"/>
          </a:p>
        </p:txBody>
      </p:sp>
    </p:spTree>
    <p:extLst>
      <p:ext uri="{BB962C8B-B14F-4D97-AF65-F5344CB8AC3E}">
        <p14:creationId xmlns:p14="http://schemas.microsoft.com/office/powerpoint/2010/main" val="26308999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8079" y="624110"/>
            <a:ext cx="9876534" cy="747490"/>
          </a:xfrm>
        </p:spPr>
        <p:txBody>
          <a:bodyPr/>
          <a:lstStyle/>
          <a:p>
            <a:r>
              <a:rPr lang="en-US" b="1" dirty="0"/>
              <a:t>Typologies of Tribal Movement Continued…</a:t>
            </a:r>
            <a:endParaRPr lang="en-GB" dirty="0"/>
          </a:p>
        </p:txBody>
      </p:sp>
      <p:sp>
        <p:nvSpPr>
          <p:cNvPr id="3" name="Content Placeholder 2"/>
          <p:cNvSpPr>
            <a:spLocks noGrp="1"/>
          </p:cNvSpPr>
          <p:nvPr>
            <p:ph idx="1"/>
          </p:nvPr>
        </p:nvSpPr>
        <p:spPr>
          <a:xfrm>
            <a:off x="1628078" y="1509131"/>
            <a:ext cx="10091853" cy="5047785"/>
          </a:xfrm>
        </p:spPr>
        <p:txBody>
          <a:bodyPr>
            <a:noAutofit/>
          </a:bodyPr>
          <a:lstStyle/>
          <a:p>
            <a:r>
              <a:rPr lang="en-US" sz="2400" dirty="0" smtClean="0">
                <a:latin typeface="Times New Roman" panose="02020603050405020304" pitchFamily="18" charset="0"/>
                <a:cs typeface="Times New Roman" panose="02020603050405020304" pitchFamily="18" charset="0"/>
              </a:rPr>
              <a:t>These typologies do not include the recent movements around the issue of forest rights and environment and displacement of the tribals due to development programmes or due to tribal land encroachment and alienation.</a:t>
            </a:r>
          </a:p>
          <a:p>
            <a:r>
              <a:rPr lang="en-US" sz="2400" dirty="0" smtClean="0">
                <a:latin typeface="Times New Roman" panose="02020603050405020304" pitchFamily="18" charset="0"/>
                <a:cs typeface="Times New Roman" panose="02020603050405020304" pitchFamily="18" charset="0"/>
              </a:rPr>
              <a:t>For brevity, we might formulate the typologies as follows:</a:t>
            </a:r>
          </a:p>
          <a:p>
            <a:pPr marL="0" indent="0">
              <a:buNone/>
            </a:pPr>
            <a:r>
              <a:rPr lang="en-US" sz="2400" dirty="0" smtClean="0">
                <a:latin typeface="Times New Roman" panose="02020603050405020304" pitchFamily="18" charset="0"/>
                <a:cs typeface="Times New Roman" panose="02020603050405020304" pitchFamily="18" charset="0"/>
              </a:rPr>
              <a:t>          (1) Ethnic movements which include culture, religion and identity</a:t>
            </a:r>
          </a:p>
          <a:p>
            <a:pPr marL="0" indent="0">
              <a:buNone/>
            </a:pP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(2) Agrarian and forest rights movements</a:t>
            </a:r>
          </a:p>
          <a:p>
            <a:pPr marL="0" indent="0">
              <a:buNone/>
            </a:pP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(3) Environmental Movements</a:t>
            </a:r>
          </a:p>
          <a:p>
            <a:pPr marL="0" indent="0">
              <a:buNone/>
            </a:pP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(4) Political movements around the nationality question for a separate state</a:t>
            </a:r>
          </a:p>
          <a:p>
            <a:pPr marL="0" indent="0">
              <a:buNone/>
            </a:pPr>
            <a:r>
              <a:rPr lang="en-US" sz="2400" dirty="0" smtClean="0">
                <a:latin typeface="Times New Roman" panose="02020603050405020304" pitchFamily="18" charset="0"/>
                <a:cs typeface="Times New Roman" panose="02020603050405020304" pitchFamily="18" charset="0"/>
              </a:rPr>
              <a:t>Not only is there a great deal of overlapping among all five types, but they are also interconnected and one leads to the other.</a:t>
            </a:r>
            <a:endParaRPr lang="en-GB"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1644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39229" y="624110"/>
            <a:ext cx="9865383" cy="825549"/>
          </a:xfrm>
        </p:spPr>
        <p:txBody>
          <a:bodyPr/>
          <a:lstStyle/>
          <a:p>
            <a:r>
              <a:rPr lang="en-US" b="1" dirty="0" smtClean="0"/>
              <a:t>Issues of Tribal Movement</a:t>
            </a:r>
            <a:endParaRPr lang="en-GB" b="1" dirty="0"/>
          </a:p>
        </p:txBody>
      </p:sp>
      <p:sp>
        <p:nvSpPr>
          <p:cNvPr id="3" name="Content Placeholder 2"/>
          <p:cNvSpPr>
            <a:spLocks noGrp="1"/>
          </p:cNvSpPr>
          <p:nvPr>
            <p:ph idx="1"/>
          </p:nvPr>
        </p:nvSpPr>
        <p:spPr>
          <a:xfrm>
            <a:off x="1537144" y="1293541"/>
            <a:ext cx="10069551" cy="5464098"/>
          </a:xfrm>
        </p:spPr>
        <p:txBody>
          <a:bodyPr>
            <a:noAutofit/>
          </a:bodyPr>
          <a:lstStyle/>
          <a:p>
            <a:pPr algn="just"/>
            <a:r>
              <a:rPr lang="en-US" sz="2200" dirty="0" smtClean="0">
                <a:latin typeface="Times New Roman" panose="02020603050405020304" pitchFamily="18" charset="0"/>
                <a:cs typeface="Times New Roman" panose="02020603050405020304" pitchFamily="18" charset="0"/>
              </a:rPr>
              <a:t>Tribal society has undergone changes and so have the issues that agitated the tribals and led to their struggles.</a:t>
            </a:r>
          </a:p>
          <a:p>
            <a:pPr algn="just"/>
            <a:r>
              <a:rPr lang="en-US" sz="2200" dirty="0" smtClean="0">
                <a:latin typeface="Times New Roman" panose="02020603050405020304" pitchFamily="18" charset="0"/>
                <a:cs typeface="Times New Roman" panose="02020603050405020304" pitchFamily="18" charset="0"/>
              </a:rPr>
              <a:t>K. S. Singh (1985) divides the tribal movements into three phases. The first phase was between 1795 and 1860. </a:t>
            </a:r>
            <a:endParaRPr lang="en-US" sz="2200" dirty="0">
              <a:latin typeface="Times New Roman" panose="02020603050405020304" pitchFamily="18" charset="0"/>
              <a:cs typeface="Times New Roman" panose="02020603050405020304" pitchFamily="18" charset="0"/>
            </a:endParaRPr>
          </a:p>
          <a:p>
            <a:pPr algn="just"/>
            <a:r>
              <a:rPr lang="en-US" sz="2200" dirty="0" smtClean="0">
                <a:latin typeface="Times New Roman" panose="02020603050405020304" pitchFamily="18" charset="0"/>
                <a:cs typeface="Times New Roman" panose="02020603050405020304" pitchFamily="18" charset="0"/>
              </a:rPr>
              <a:t>The second phase covers the period between 1860 and 1920. </a:t>
            </a:r>
          </a:p>
          <a:p>
            <a:pPr algn="just"/>
            <a:r>
              <a:rPr lang="en-US" sz="2200" dirty="0" smtClean="0">
                <a:latin typeface="Times New Roman" panose="02020603050405020304" pitchFamily="18" charset="0"/>
                <a:cs typeface="Times New Roman" panose="02020603050405020304" pitchFamily="18" charset="0"/>
              </a:rPr>
              <a:t>The third phase covers the period from 1920 till the achievement of independence in 1947. </a:t>
            </a:r>
          </a:p>
          <a:p>
            <a:pPr algn="just"/>
            <a:r>
              <a:rPr lang="en-US" sz="2200" dirty="0" smtClean="0">
                <a:latin typeface="Times New Roman" panose="02020603050405020304" pitchFamily="18" charset="0"/>
                <a:cs typeface="Times New Roman" panose="02020603050405020304" pitchFamily="18" charset="0"/>
              </a:rPr>
              <a:t>During the 19</a:t>
            </a:r>
            <a:r>
              <a:rPr lang="en-US" sz="2200" baseline="30000" dirty="0" smtClean="0">
                <a:latin typeface="Times New Roman" panose="02020603050405020304" pitchFamily="18" charset="0"/>
                <a:cs typeface="Times New Roman" panose="02020603050405020304" pitchFamily="18" charset="0"/>
              </a:rPr>
              <a:t>th</a:t>
            </a:r>
            <a:r>
              <a:rPr lang="en-US" sz="2200" dirty="0" smtClean="0">
                <a:latin typeface="Times New Roman" panose="02020603050405020304" pitchFamily="18" charset="0"/>
                <a:cs typeface="Times New Roman" panose="02020603050405020304" pitchFamily="18" charset="0"/>
              </a:rPr>
              <a:t> century, the British came in conflict with various tribes in different parts of the country when they annexed tribal kingdoms and introduced British administration in the tribal areas. The tribals in general and the chieftains in particular felt the loss of power and resources in the new administration. They revolted against the British.</a:t>
            </a:r>
          </a:p>
          <a:p>
            <a:pPr algn="just"/>
            <a:r>
              <a:rPr lang="en-US" sz="2200" dirty="0" smtClean="0">
                <a:latin typeface="Times New Roman" panose="02020603050405020304" pitchFamily="18" charset="0"/>
                <a:cs typeface="Times New Roman" panose="02020603050405020304" pitchFamily="18" charset="0"/>
              </a:rPr>
              <a:t>Some tribes had an apprehension that after independence they would lose their identity. Therefore many tribals for example the Naga have demanded separate state .</a:t>
            </a:r>
            <a:endParaRPr lang="en-GB"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447315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8079" y="379142"/>
            <a:ext cx="9876534" cy="624468"/>
          </a:xfrm>
        </p:spPr>
        <p:txBody>
          <a:bodyPr>
            <a:normAutofit fontScale="90000"/>
          </a:bodyPr>
          <a:lstStyle/>
          <a:p>
            <a:r>
              <a:rPr lang="en-US" b="1" dirty="0"/>
              <a:t>Issues of Tribal </a:t>
            </a:r>
            <a:r>
              <a:rPr lang="en-US" b="1" dirty="0" smtClean="0"/>
              <a:t>Movement Continued…</a:t>
            </a:r>
            <a:endParaRPr lang="en-GB" dirty="0"/>
          </a:p>
        </p:txBody>
      </p:sp>
      <p:sp>
        <p:nvSpPr>
          <p:cNvPr id="3" name="Content Placeholder 2"/>
          <p:cNvSpPr>
            <a:spLocks noGrp="1"/>
          </p:cNvSpPr>
          <p:nvPr>
            <p:ph idx="1"/>
          </p:nvPr>
        </p:nvSpPr>
        <p:spPr>
          <a:xfrm>
            <a:off x="1438507" y="1159726"/>
            <a:ext cx="10504449" cy="5698273"/>
          </a:xfrm>
        </p:spPr>
        <p:txBody>
          <a:bodyPr>
            <a:noAutofit/>
          </a:bodyPr>
          <a:lstStyle/>
          <a:p>
            <a:pPr algn="just"/>
            <a:r>
              <a:rPr lang="en-US" sz="2200" dirty="0" smtClean="0">
                <a:latin typeface="Times New Roman" panose="02020603050405020304" pitchFamily="18" charset="0"/>
                <a:cs typeface="Times New Roman" panose="02020603050405020304" pitchFamily="18" charset="0"/>
              </a:rPr>
              <a:t>Similarly , the fear of domination by the Assamese and the consequent threat of disintegration and destabilization haunted the minds of most of the </a:t>
            </a:r>
            <a:r>
              <a:rPr lang="en-US" sz="2200" dirty="0" err="1" smtClean="0">
                <a:latin typeface="Times New Roman" panose="02020603050405020304" pitchFamily="18" charset="0"/>
                <a:cs typeface="Times New Roman" panose="02020603050405020304" pitchFamily="18" charset="0"/>
              </a:rPr>
              <a:t>Khasis</a:t>
            </a:r>
            <a:r>
              <a:rPr lang="en-US" sz="2200" dirty="0" smtClean="0">
                <a:latin typeface="Times New Roman" panose="02020603050405020304" pitchFamily="18" charset="0"/>
                <a:cs typeface="Times New Roman" panose="02020603050405020304" pitchFamily="18" charset="0"/>
              </a:rPr>
              <a:t>. This was the underlying factor which influenced all </a:t>
            </a:r>
            <a:r>
              <a:rPr lang="en-US" sz="2200" dirty="0" err="1" smtClean="0">
                <a:latin typeface="Times New Roman" panose="02020603050405020304" pitchFamily="18" charset="0"/>
                <a:cs typeface="Times New Roman" panose="02020603050405020304" pitchFamily="18" charset="0"/>
              </a:rPr>
              <a:t>Khasi</a:t>
            </a:r>
            <a:r>
              <a:rPr lang="en-US" sz="2200" dirty="0" smtClean="0">
                <a:latin typeface="Times New Roman" panose="02020603050405020304" pitchFamily="18" charset="0"/>
                <a:cs typeface="Times New Roman" panose="02020603050405020304" pitchFamily="18" charset="0"/>
              </a:rPr>
              <a:t> political movements.</a:t>
            </a:r>
          </a:p>
          <a:p>
            <a:pPr algn="just"/>
            <a:r>
              <a:rPr lang="en-US" sz="2200" dirty="0" smtClean="0">
                <a:latin typeface="Times New Roman" panose="02020603050405020304" pitchFamily="18" charset="0"/>
                <a:cs typeface="Times New Roman" panose="02020603050405020304" pitchFamily="18" charset="0"/>
              </a:rPr>
              <a:t>Some tribal groups launched sanskritisation movements to assert their status as caste Hindus. These movements are also known as </a:t>
            </a:r>
            <a:r>
              <a:rPr lang="en-US" sz="2200" dirty="0" err="1" smtClean="0">
                <a:latin typeface="Times New Roman" panose="02020603050405020304" pitchFamily="18" charset="0"/>
                <a:cs typeface="Times New Roman" panose="02020603050405020304" pitchFamily="18" charset="0"/>
              </a:rPr>
              <a:t>Bhagat</a:t>
            </a:r>
            <a:r>
              <a:rPr lang="en-US" sz="2200" dirty="0" smtClean="0">
                <a:latin typeface="Times New Roman" panose="02020603050405020304" pitchFamily="18" charset="0"/>
                <a:cs typeface="Times New Roman" panose="02020603050405020304" pitchFamily="18" charset="0"/>
              </a:rPr>
              <a:t> movements.  Such cultural or revivalist movements are conscious efforts of the tribal leaders to construct a more satisfying culture.</a:t>
            </a:r>
          </a:p>
          <a:p>
            <a:pPr algn="just"/>
            <a:r>
              <a:rPr lang="en-US" sz="2200" dirty="0" smtClean="0">
                <a:latin typeface="Times New Roman" panose="02020603050405020304" pitchFamily="18" charset="0"/>
                <a:cs typeface="Times New Roman" panose="02020603050405020304" pitchFamily="18" charset="0"/>
              </a:rPr>
              <a:t>Economic issues involved in the tribal movements were often somewhat similar to those affecting non-tribal peasant movements. </a:t>
            </a:r>
          </a:p>
          <a:p>
            <a:pPr algn="just"/>
            <a:r>
              <a:rPr lang="en-US" sz="2200" dirty="0" smtClean="0">
                <a:latin typeface="Times New Roman" panose="02020603050405020304" pitchFamily="18" charset="0"/>
                <a:cs typeface="Times New Roman" panose="02020603050405020304" pitchFamily="18" charset="0"/>
              </a:rPr>
              <a:t>The tribals were unable to pay enhanced rent or interests on money that they borrowed and their land was usurped by non-tribal moneylenders and landlords.</a:t>
            </a:r>
          </a:p>
          <a:p>
            <a:pPr algn="just"/>
            <a:r>
              <a:rPr lang="en-US" sz="2200" dirty="0" smtClean="0">
                <a:latin typeface="Times New Roman" panose="02020603050405020304" pitchFamily="18" charset="0"/>
                <a:cs typeface="Times New Roman" panose="02020603050405020304" pitchFamily="18" charset="0"/>
              </a:rPr>
              <a:t>Land alienation, usury, forced labour, minimum wages, land grabbing, etc. continued to be the main issues of tribal movements in the eve of independence and thereafter. The above discussed issues have continued to be the main factors in post-independence political mobilisation (Sharma 1976; </a:t>
            </a:r>
            <a:r>
              <a:rPr lang="en-US" sz="2200" dirty="0" err="1" smtClean="0">
                <a:latin typeface="Times New Roman" panose="02020603050405020304" pitchFamily="18" charset="0"/>
                <a:cs typeface="Times New Roman" panose="02020603050405020304" pitchFamily="18" charset="0"/>
              </a:rPr>
              <a:t>Pardesi</a:t>
            </a:r>
            <a:r>
              <a:rPr lang="en-US" sz="2200" dirty="0" smtClean="0">
                <a:latin typeface="Times New Roman" panose="02020603050405020304" pitchFamily="18" charset="0"/>
                <a:cs typeface="Times New Roman" panose="02020603050405020304" pitchFamily="18" charset="0"/>
              </a:rPr>
              <a:t> 1980; Singh 1983 b).</a:t>
            </a:r>
            <a:endParaRPr lang="en-GB"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5108751"/>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105</TotalTime>
  <Words>903</Words>
  <Application>Microsoft Office PowerPoint</Application>
  <PresentationFormat>Widescreen</PresentationFormat>
  <Paragraphs>54</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Century Gothic</vt:lpstr>
      <vt:lpstr>Times New Roman</vt:lpstr>
      <vt:lpstr>Wingdings 3</vt:lpstr>
      <vt:lpstr>Wisp</vt:lpstr>
      <vt:lpstr>Subject : Political Science M.Phil. Second Semester Course No: PLS - 124 Course Name:  Course Name: Social and Political Movement (Group – B, Unit – 2) Topic of Lecture: Tribal Movement: Typologies &amp; Issues Material No. – 1 Keywords: (Tribal Movement, Typologies, Issues).</vt:lpstr>
      <vt:lpstr>Introduction</vt:lpstr>
      <vt:lpstr>Typologies of Tribal Movement</vt:lpstr>
      <vt:lpstr>Typologies of Tribal Movement Continued…</vt:lpstr>
      <vt:lpstr>Typologies of Tribal Movement Continued…</vt:lpstr>
      <vt:lpstr>Issues of Tribal Movement</vt:lpstr>
      <vt:lpstr>Issues of Tribal Movement Continued…</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Subject : Political Science M.Phil. Second Semester Course No: PLS - 124 Course Name:  (Group – B, Unit – 2) Topic of Lecture: Social and Political Movement Material No. – 1 Keywords: ( Ambedkar, Annihilation of Caste, Untouchability, Shudra, Jat -Pat Todak Mandal, political reform, social reform, socialists, National Congress).</dc:title>
  <dc:creator>SM-PC</dc:creator>
  <cp:lastModifiedBy>SM-PC</cp:lastModifiedBy>
  <cp:revision>15</cp:revision>
  <dcterms:created xsi:type="dcterms:W3CDTF">2020-04-02T23:25:34Z</dcterms:created>
  <dcterms:modified xsi:type="dcterms:W3CDTF">2020-04-03T01:12:19Z</dcterms:modified>
</cp:coreProperties>
</file>