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44123741-518A-4B31-87EC-2512E20616AF}" type="datetimeFigureOut">
              <a:rPr lang="en-US" smtClean="0"/>
              <a:t>4/10/2020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5655F951-95EC-4ABC-AE85-641C9B40C8E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123741-518A-4B31-87EC-2512E20616AF}" type="datetimeFigureOut">
              <a:rPr lang="en-US" smtClean="0"/>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5F951-95EC-4ABC-AE85-641C9B40C8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123741-518A-4B31-87EC-2512E20616AF}" type="datetimeFigureOut">
              <a:rPr lang="en-US" smtClean="0"/>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5F951-95EC-4ABC-AE85-641C9B40C8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44123741-518A-4B31-87EC-2512E20616AF}" type="datetimeFigureOut">
              <a:rPr lang="en-US" smtClean="0"/>
              <a:t>4/10/2020</a:t>
            </a:fld>
            <a:endParaRPr lang="en-US"/>
          </a:p>
        </p:txBody>
      </p:sp>
      <p:sp>
        <p:nvSpPr>
          <p:cNvPr id="9" name="Slide Number Placeholder 8"/>
          <p:cNvSpPr>
            <a:spLocks noGrp="1"/>
          </p:cNvSpPr>
          <p:nvPr>
            <p:ph type="sldNum" sz="quarter" idx="15"/>
          </p:nvPr>
        </p:nvSpPr>
        <p:spPr/>
        <p:txBody>
          <a:bodyPr rtlCol="0"/>
          <a:lstStyle/>
          <a:p>
            <a:fld id="{5655F951-95EC-4ABC-AE85-641C9B40C8ED}"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44123741-518A-4B31-87EC-2512E20616AF}" type="datetimeFigureOut">
              <a:rPr lang="en-US" smtClean="0"/>
              <a:t>4/10/2020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5655F951-95EC-4ABC-AE85-641C9B40C8E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4123741-518A-4B31-87EC-2512E20616AF}" type="datetimeFigureOut">
              <a:rPr lang="en-US" smtClean="0"/>
              <a:t>4/10/2020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5F951-95EC-4ABC-AE85-641C9B40C8ED}"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4123741-518A-4B31-87EC-2512E20616AF}" type="datetimeFigureOut">
              <a:rPr lang="en-US" smtClean="0"/>
              <a:t>4/10/2020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55F951-95EC-4ABC-AE85-641C9B40C8ED}"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4123741-518A-4B31-87EC-2512E20616AF}" type="datetimeFigureOut">
              <a:rPr lang="en-US" smtClean="0"/>
              <a:t>4/10/2020</a:t>
            </a:fld>
            <a:endParaRPr lang="en-US"/>
          </a:p>
        </p:txBody>
      </p:sp>
      <p:sp>
        <p:nvSpPr>
          <p:cNvPr id="7" name="Slide Number Placeholder 6"/>
          <p:cNvSpPr>
            <a:spLocks noGrp="1"/>
          </p:cNvSpPr>
          <p:nvPr>
            <p:ph type="sldNum" sz="quarter" idx="11"/>
          </p:nvPr>
        </p:nvSpPr>
        <p:spPr/>
        <p:txBody>
          <a:bodyPr rtlCol="0"/>
          <a:lstStyle/>
          <a:p>
            <a:fld id="{5655F951-95EC-4ABC-AE85-641C9B40C8ED}"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123741-518A-4B31-87EC-2512E20616AF}" type="datetimeFigureOut">
              <a:rPr lang="en-US" smtClean="0"/>
              <a:t>4/10/2020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55F951-95EC-4ABC-AE85-641C9B40C8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44123741-518A-4B31-87EC-2512E20616AF}" type="datetimeFigureOut">
              <a:rPr lang="en-US" smtClean="0"/>
              <a:t>4/10/2020</a:t>
            </a:fld>
            <a:endParaRPr lang="en-US"/>
          </a:p>
        </p:txBody>
      </p:sp>
      <p:sp>
        <p:nvSpPr>
          <p:cNvPr id="22" name="Slide Number Placeholder 21"/>
          <p:cNvSpPr>
            <a:spLocks noGrp="1"/>
          </p:cNvSpPr>
          <p:nvPr>
            <p:ph type="sldNum" sz="quarter" idx="15"/>
          </p:nvPr>
        </p:nvSpPr>
        <p:spPr/>
        <p:txBody>
          <a:bodyPr rtlCol="0"/>
          <a:lstStyle/>
          <a:p>
            <a:fld id="{5655F951-95EC-4ABC-AE85-641C9B40C8ED}"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4123741-518A-4B31-87EC-2512E20616AF}" type="datetimeFigureOut">
              <a:rPr lang="en-US" smtClean="0"/>
              <a:t>4/10/2020</a:t>
            </a:fld>
            <a:endParaRPr lang="en-US"/>
          </a:p>
        </p:txBody>
      </p:sp>
      <p:sp>
        <p:nvSpPr>
          <p:cNvPr id="18" name="Slide Number Placeholder 17"/>
          <p:cNvSpPr>
            <a:spLocks noGrp="1"/>
          </p:cNvSpPr>
          <p:nvPr>
            <p:ph type="sldNum" sz="quarter" idx="11"/>
          </p:nvPr>
        </p:nvSpPr>
        <p:spPr/>
        <p:txBody>
          <a:bodyPr rtlCol="0"/>
          <a:lstStyle/>
          <a:p>
            <a:fld id="{5655F951-95EC-4ABC-AE85-641C9B40C8ED}"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4123741-518A-4B31-87EC-2512E20616AF}" type="datetimeFigureOut">
              <a:rPr lang="en-US" smtClean="0"/>
              <a:t>4/10/2020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655F951-95EC-4ABC-AE85-641C9B40C8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1071546"/>
            <a:ext cx="7958166" cy="2714643"/>
          </a:xfrm>
        </p:spPr>
        <p:txBody>
          <a:bodyPr>
            <a:normAutofit/>
          </a:bodyPr>
          <a:lstStyle/>
          <a:p>
            <a:pPr algn="ctr"/>
            <a:r>
              <a:rPr lang="en-IN" b="1" dirty="0" smtClean="0"/>
              <a:t>Paper Code: MLI-201</a:t>
            </a:r>
            <a:br>
              <a:rPr lang="en-IN" b="1" dirty="0" smtClean="0"/>
            </a:br>
            <a:r>
              <a:rPr lang="en-IN" b="1" dirty="0" smtClean="0"/>
              <a:t>Paper Title: Information and Society</a:t>
            </a:r>
            <a:br>
              <a:rPr lang="en-IN" b="1" dirty="0" smtClean="0"/>
            </a:br>
            <a:r>
              <a:rPr lang="en-IN" b="1" dirty="0" smtClean="0"/>
              <a:t> Unit 4</a:t>
            </a:r>
            <a:br>
              <a:rPr lang="en-IN" b="1" dirty="0" smtClean="0"/>
            </a:br>
            <a:r>
              <a:rPr lang="en-IN" b="1" dirty="0" smtClean="0"/>
              <a:t>Marketing of Information Products and Services</a:t>
            </a:r>
            <a:endParaRPr lang="en-US" b="1" dirty="0"/>
          </a:p>
        </p:txBody>
      </p:sp>
      <p:sp>
        <p:nvSpPr>
          <p:cNvPr id="3" name="Subtitle 2"/>
          <p:cNvSpPr>
            <a:spLocks noGrp="1"/>
          </p:cNvSpPr>
          <p:nvPr>
            <p:ph type="subTitle" idx="1"/>
          </p:nvPr>
        </p:nvSpPr>
        <p:spPr/>
        <p:txBody>
          <a:bodyPr/>
          <a:lstStyle/>
          <a:p>
            <a:endParaRPr lang="en-IN" dirty="0" smtClean="0"/>
          </a:p>
          <a:p>
            <a:r>
              <a:rPr lang="en-IN" sz="3000" b="1" dirty="0" smtClean="0"/>
              <a:t>Topic: Marketing Research</a:t>
            </a:r>
          </a:p>
          <a:p>
            <a:r>
              <a:rPr lang="en-IN" sz="2600" b="1" dirty="0" smtClean="0"/>
              <a:t>Dr. </a:t>
            </a:r>
            <a:r>
              <a:rPr lang="en-IN" sz="2600" b="1" dirty="0" err="1" smtClean="0"/>
              <a:t>Nivedita</a:t>
            </a:r>
            <a:r>
              <a:rPr lang="en-IN" sz="2600" b="1" dirty="0" smtClean="0"/>
              <a:t> Bhattacharyya </a:t>
            </a:r>
            <a:r>
              <a:rPr lang="en-IN" sz="2600" b="1" dirty="0" err="1" smtClean="0"/>
              <a:t>Sahu</a:t>
            </a:r>
            <a:endParaRPr lang="en-US" sz="2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7467600" cy="714356"/>
          </a:xfrm>
        </p:spPr>
        <p:txBody>
          <a:bodyPr>
            <a:normAutofit fontScale="90000"/>
          </a:bodyPr>
          <a:lstStyle/>
          <a:p>
            <a:pPr algn="ctr"/>
            <a:r>
              <a:rPr lang="en-US" b="1" dirty="0" smtClean="0"/>
              <a:t>ELEMENTS OF </a:t>
            </a:r>
            <a:r>
              <a:rPr lang="en-US" b="1" dirty="0" smtClean="0"/>
              <a:t>MARKETING (Contd..)</a:t>
            </a:r>
            <a:endParaRPr lang="en-US" dirty="0"/>
          </a:p>
        </p:txBody>
      </p:sp>
      <p:sp>
        <p:nvSpPr>
          <p:cNvPr id="3" name="Content Placeholder 2"/>
          <p:cNvSpPr>
            <a:spLocks noGrp="1"/>
          </p:cNvSpPr>
          <p:nvPr>
            <p:ph sz="quarter" idx="1"/>
          </p:nvPr>
        </p:nvSpPr>
        <p:spPr>
          <a:xfrm>
            <a:off x="214282" y="1000108"/>
            <a:ext cx="7715304" cy="5715040"/>
          </a:xfrm>
        </p:spPr>
        <p:txBody>
          <a:bodyPr>
            <a:normAutofit fontScale="92500" lnSpcReduction="10000"/>
          </a:bodyPr>
          <a:lstStyle/>
          <a:p>
            <a:pPr algn="just">
              <a:buNone/>
            </a:pPr>
            <a:r>
              <a:rPr lang="en-US" b="1" dirty="0" smtClean="0"/>
              <a:t>2.Product/Service </a:t>
            </a:r>
            <a:r>
              <a:rPr lang="en-US" b="1" dirty="0" smtClean="0"/>
              <a:t>Development and Targeting </a:t>
            </a:r>
            <a:r>
              <a:rPr lang="en-US" dirty="0" smtClean="0"/>
              <a:t>Development of a product/service has to be targeted to the needs and wants of given segment of users. It also involves consideration of alternatives, determination of the criteria and procedures for selection and evaluation, analysis and synthesis, and overall production and delivery of service. </a:t>
            </a:r>
            <a:endParaRPr lang="en-US" dirty="0" smtClean="0"/>
          </a:p>
          <a:p>
            <a:pPr algn="just">
              <a:buNone/>
            </a:pPr>
            <a:r>
              <a:rPr lang="en-US" b="1" dirty="0" smtClean="0"/>
              <a:t>3.Costs </a:t>
            </a:r>
            <a:r>
              <a:rPr lang="en-US" b="1" dirty="0" smtClean="0"/>
              <a:t>and Pricing </a:t>
            </a:r>
            <a:endParaRPr lang="en-US" b="1" dirty="0" smtClean="0"/>
          </a:p>
          <a:p>
            <a:pPr algn="just">
              <a:buNone/>
            </a:pPr>
            <a:r>
              <a:rPr lang="en-US" b="1" dirty="0" smtClean="0"/>
              <a:t>	</a:t>
            </a:r>
            <a:r>
              <a:rPr lang="en-US" dirty="0" smtClean="0"/>
              <a:t>Information </a:t>
            </a:r>
            <a:r>
              <a:rPr lang="en-US" dirty="0" smtClean="0"/>
              <a:t>processing involves costs, there is no such thing as “free” in the present times of market economy. The costs and pricing of information products and services, therefore, need to be worked out. Cost of information refers to all expenditures incurred in production and delivery of products and services. Various pricing schemes, such as marginal cost, cost recovery, past prices, variable price, cost plus benefit, etc. can be used.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7496204" cy="714380"/>
          </a:xfrm>
        </p:spPr>
        <p:txBody>
          <a:bodyPr>
            <a:normAutofit fontScale="90000"/>
          </a:bodyPr>
          <a:lstStyle/>
          <a:p>
            <a:pPr algn="ctr"/>
            <a:r>
              <a:rPr lang="en-US" b="1" dirty="0" smtClean="0"/>
              <a:t>ELEMENTS OF MARKETING (Contd..)</a:t>
            </a:r>
            <a:endParaRPr lang="en-US" dirty="0"/>
          </a:p>
        </p:txBody>
      </p:sp>
      <p:sp>
        <p:nvSpPr>
          <p:cNvPr id="3" name="Content Placeholder 2"/>
          <p:cNvSpPr>
            <a:spLocks noGrp="1"/>
          </p:cNvSpPr>
          <p:nvPr>
            <p:ph sz="quarter" idx="1"/>
          </p:nvPr>
        </p:nvSpPr>
        <p:spPr>
          <a:xfrm>
            <a:off x="357158" y="1000108"/>
            <a:ext cx="7567642" cy="5473844"/>
          </a:xfrm>
        </p:spPr>
        <p:txBody>
          <a:bodyPr>
            <a:normAutofit fontScale="85000" lnSpcReduction="20000"/>
          </a:bodyPr>
          <a:lstStyle/>
          <a:p>
            <a:pPr algn="just">
              <a:buNone/>
            </a:pPr>
            <a:r>
              <a:rPr lang="en-US" dirty="0" smtClean="0"/>
              <a:t>4. </a:t>
            </a:r>
            <a:r>
              <a:rPr lang="en-US" b="1" dirty="0" smtClean="0"/>
              <a:t>Promotion </a:t>
            </a:r>
          </a:p>
          <a:p>
            <a:pPr algn="just">
              <a:buNone/>
            </a:pPr>
            <a:r>
              <a:rPr lang="en-US" dirty="0" smtClean="0"/>
              <a:t>	</a:t>
            </a:r>
            <a:r>
              <a:rPr lang="en-US" dirty="0" smtClean="0"/>
              <a:t>Promotion </a:t>
            </a:r>
            <a:r>
              <a:rPr lang="en-US" dirty="0" smtClean="0"/>
              <a:t>of a library service/product should be considered in terms of communication to and with specific user segment, and not just an announcement. Library services can be promoted by means of brochures, pamphlets, posters, guides, handbooks, advertising, publicity, exhibitions and demonstrations, and personal approach, etc. promotion should be a continuous activity based on an optimal mix of different approaches. </a:t>
            </a:r>
            <a:endParaRPr lang="en-US" dirty="0" smtClean="0"/>
          </a:p>
          <a:p>
            <a:pPr algn="just">
              <a:buNone/>
            </a:pPr>
            <a:r>
              <a:rPr lang="en-US" b="1" dirty="0" smtClean="0"/>
              <a:t>5.User </a:t>
            </a:r>
            <a:r>
              <a:rPr lang="en-US" b="1" dirty="0" smtClean="0"/>
              <a:t>Education </a:t>
            </a:r>
            <a:endParaRPr lang="en-US" b="1" dirty="0" smtClean="0"/>
          </a:p>
          <a:p>
            <a:pPr algn="just">
              <a:buNone/>
            </a:pPr>
            <a:r>
              <a:rPr lang="en-US" dirty="0" smtClean="0"/>
              <a:t>	</a:t>
            </a:r>
            <a:r>
              <a:rPr lang="en-US" dirty="0" smtClean="0"/>
              <a:t>The </a:t>
            </a:r>
            <a:r>
              <a:rPr lang="en-US" dirty="0" smtClean="0"/>
              <a:t>aims of user education are to: 1. Communicate about a service or products and how it fits in a broader framework and concern of users. 2. Explain the basics of its structure and function, limitations and problems. 3. Explain in detail its benefits. 4. Explain in detail the way it can be accessed and used. 5. Explain clearly direct and hidden costs, requirements, conditions of use, etc. 7 6. Elicit comments and evaluations from users for improvement of the service. The main role of user education is to ensure the credibility of the service /product and trust, in its worth and to increase understanding, know-how and skills in using information.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7467600" cy="1143000"/>
          </a:xfrm>
        </p:spPr>
        <p:txBody>
          <a:bodyPr/>
          <a:lstStyle/>
          <a:p>
            <a:pPr algn="ctr"/>
            <a:r>
              <a:rPr lang="en-US" b="1" dirty="0" smtClean="0"/>
              <a:t>ELEMENTS OF MARKETING (Contd..)</a:t>
            </a:r>
            <a:endParaRPr lang="en-US" dirty="0"/>
          </a:p>
        </p:txBody>
      </p:sp>
      <p:sp>
        <p:nvSpPr>
          <p:cNvPr id="3" name="Content Placeholder 2"/>
          <p:cNvSpPr>
            <a:spLocks noGrp="1"/>
          </p:cNvSpPr>
          <p:nvPr>
            <p:ph sz="quarter" idx="1"/>
          </p:nvPr>
        </p:nvSpPr>
        <p:spPr>
          <a:xfrm>
            <a:off x="357158" y="1071546"/>
            <a:ext cx="7567642" cy="5786454"/>
          </a:xfrm>
        </p:spPr>
        <p:txBody>
          <a:bodyPr>
            <a:noAutofit/>
          </a:bodyPr>
          <a:lstStyle/>
          <a:p>
            <a:pPr algn="just">
              <a:buNone/>
            </a:pPr>
            <a:r>
              <a:rPr lang="en-US" sz="1800" dirty="0" smtClean="0"/>
              <a:t>6.</a:t>
            </a:r>
            <a:r>
              <a:rPr lang="en-US" sz="1800" b="1" dirty="0" smtClean="0"/>
              <a:t>Dissemination</a:t>
            </a:r>
            <a:r>
              <a:rPr lang="en-US" sz="1800" dirty="0" smtClean="0"/>
              <a:t> </a:t>
            </a:r>
          </a:p>
          <a:p>
            <a:pPr algn="just">
              <a:buNone/>
            </a:pPr>
            <a:r>
              <a:rPr lang="en-US" sz="1800" dirty="0" smtClean="0"/>
              <a:t>	</a:t>
            </a:r>
            <a:r>
              <a:rPr lang="en-US" sz="1800" dirty="0" smtClean="0"/>
              <a:t>Dissemination </a:t>
            </a:r>
            <a:r>
              <a:rPr lang="en-US" sz="1800" dirty="0" smtClean="0"/>
              <a:t>pertains to the conveying of information to users through given channels, and includes the spreading about, distribution and delivery of information services/products. Some of the important channels for dissemination include: 1. interpersonal delivery 2. group personal delivery 3. strategic placement 4. in-house dissemination 5. local depositories 6. mass media 7. broadcasting/telecasting 8. mail 9. telephone 10. computer networks </a:t>
            </a:r>
            <a:endParaRPr lang="en-US" sz="1800" dirty="0" smtClean="0"/>
          </a:p>
          <a:p>
            <a:pPr algn="just">
              <a:buNone/>
            </a:pPr>
            <a:r>
              <a:rPr lang="en-US" sz="1800" b="1" dirty="0" smtClean="0"/>
              <a:t>7.Evaluation </a:t>
            </a:r>
            <a:r>
              <a:rPr lang="en-US" sz="1800" b="1" dirty="0" smtClean="0"/>
              <a:t>of Services and Products </a:t>
            </a:r>
            <a:endParaRPr lang="en-US" sz="1800" b="1" dirty="0" smtClean="0"/>
          </a:p>
          <a:p>
            <a:pPr algn="just">
              <a:buNone/>
            </a:pPr>
            <a:r>
              <a:rPr lang="en-US" sz="1800" dirty="0" smtClean="0"/>
              <a:t>	</a:t>
            </a:r>
            <a:r>
              <a:rPr lang="en-US" sz="1800" dirty="0" smtClean="0"/>
              <a:t>Evaluation </a:t>
            </a:r>
            <a:r>
              <a:rPr lang="en-US" sz="1800" dirty="0" smtClean="0"/>
              <a:t>of academic library services and products are required on a continuing basis. It should be based on users‟ criteria placing value on the following: 1. Quality of information provided (i.e. precision, accuracy, credibility, </a:t>
            </a:r>
            <a:r>
              <a:rPr lang="en-US" sz="1800" dirty="0" err="1" smtClean="0"/>
              <a:t>recency</a:t>
            </a:r>
            <a:r>
              <a:rPr lang="en-US" sz="1800" dirty="0" smtClean="0"/>
              <a:t>), 2. Scope of information provided (i.e. completeness, comprehensiveness, and coverage of topics), 3. Appropriateness to user needs (i.e. fitting the need, level, language, sophistication, information overload, understandability, ease of use, etc.), 4. Hassle in getting the information (i.e. time lag, paper work, ease of access, red tape, etc.), 5. Costs (i.e. direct price paid, hidden costs, etc.).</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References</a:t>
            </a:r>
            <a:endParaRPr lang="en-US" dirty="0"/>
          </a:p>
        </p:txBody>
      </p:sp>
      <p:sp>
        <p:nvSpPr>
          <p:cNvPr id="3" name="Content Placeholder 2"/>
          <p:cNvSpPr>
            <a:spLocks noGrp="1"/>
          </p:cNvSpPr>
          <p:nvPr>
            <p:ph sz="quarter" idx="1"/>
          </p:nvPr>
        </p:nvSpPr>
        <p:spPr/>
        <p:txBody>
          <a:bodyPr/>
          <a:lstStyle/>
          <a:p>
            <a:pPr algn="just"/>
            <a:r>
              <a:rPr lang="en-US" dirty="0" err="1" smtClean="0"/>
              <a:t>Kotler</a:t>
            </a:r>
            <a:r>
              <a:rPr lang="en-US" dirty="0" smtClean="0"/>
              <a:t>, Philip and Keller, Kevin L. Marketing Management, 12th ed. New Delhi: Prentice-Hall of India, 2007</a:t>
            </a:r>
            <a:r>
              <a:rPr lang="en-US" dirty="0" smtClean="0"/>
              <a:t>.</a:t>
            </a:r>
          </a:p>
          <a:p>
            <a:pPr algn="just"/>
            <a:r>
              <a:rPr lang="en-US" dirty="0" err="1" smtClean="0"/>
              <a:t>Sewa</a:t>
            </a:r>
            <a:r>
              <a:rPr lang="en-US" dirty="0" smtClean="0"/>
              <a:t> Singh. Information Analysis, Consolidation and Repackaging. </a:t>
            </a:r>
            <a:r>
              <a:rPr lang="en-US" smtClean="0"/>
              <a:t>New Delhi: Atlantic, 2014.</a:t>
            </a:r>
          </a:p>
          <a:p>
            <a:pPr algn="just"/>
            <a:r>
              <a:rPr lang="en-US" dirty="0" smtClean="0"/>
              <a:t>Singh, </a:t>
            </a:r>
            <a:r>
              <a:rPr lang="en-US" dirty="0" err="1" smtClean="0"/>
              <a:t>Sewa</a:t>
            </a:r>
            <a:r>
              <a:rPr lang="en-US" dirty="0" smtClean="0"/>
              <a:t>. Marketing of Academic Library Services. Retrieved on April 10, 2020 from https</a:t>
            </a:r>
            <a:r>
              <a:rPr lang="en-US" dirty="0" smtClean="0"/>
              <a:t>://epgp.inflibnet.ac.in/epgpdata/uploads/epgp_content/library_and_information_science/academic_libraries/14._marketing_of_academic_library_and_services/et/4438_et_14.pdf</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42852"/>
            <a:ext cx="7467600" cy="1143000"/>
          </a:xfrm>
        </p:spPr>
        <p:txBody>
          <a:bodyPr/>
          <a:lstStyle/>
          <a:p>
            <a:pPr algn="ctr"/>
            <a:r>
              <a:rPr lang="en-IN" b="1" dirty="0" smtClean="0"/>
              <a:t>NEED FOR MARKETING IN LIBRARIES</a:t>
            </a:r>
            <a:endParaRPr lang="en-US" b="1" dirty="0"/>
          </a:p>
        </p:txBody>
      </p:sp>
      <p:sp>
        <p:nvSpPr>
          <p:cNvPr id="3" name="Content Placeholder 2"/>
          <p:cNvSpPr>
            <a:spLocks noGrp="1"/>
          </p:cNvSpPr>
          <p:nvPr>
            <p:ph sz="quarter" idx="1"/>
          </p:nvPr>
        </p:nvSpPr>
        <p:spPr>
          <a:xfrm>
            <a:off x="214282" y="1285860"/>
            <a:ext cx="7858180" cy="5572140"/>
          </a:xfrm>
        </p:spPr>
        <p:txBody>
          <a:bodyPr>
            <a:noAutofit/>
          </a:bodyPr>
          <a:lstStyle/>
          <a:p>
            <a:pPr algn="just"/>
            <a:r>
              <a:rPr lang="en-US" sz="1700" dirty="0" smtClean="0"/>
              <a:t>The libraries invest huge funds on collection, processing, and storage of information resources. It is usually observed that these valuable resources are put to a meager use which by implication is wastage of precious funds. In view of the increasing cost of information there is need for the promotion and use of information resources. </a:t>
            </a:r>
            <a:endParaRPr lang="en-US" sz="1700" dirty="0" smtClean="0"/>
          </a:p>
          <a:p>
            <a:pPr algn="just"/>
            <a:r>
              <a:rPr lang="en-US" sz="1700" dirty="0" smtClean="0"/>
              <a:t>The </a:t>
            </a:r>
            <a:r>
              <a:rPr lang="en-US" sz="1700" dirty="0" smtClean="0"/>
              <a:t>needy users have casual or almost need perception because of which they do not demand and use information resources. In view of the inadequate resource utilization, information marketing is essential to facilitate need perception of the needy and thereby create demand. </a:t>
            </a:r>
            <a:endParaRPr lang="en-US" sz="1700" dirty="0" smtClean="0"/>
          </a:p>
          <a:p>
            <a:pPr algn="just"/>
            <a:r>
              <a:rPr lang="en-US" sz="1700" dirty="0" smtClean="0"/>
              <a:t>Information </a:t>
            </a:r>
            <a:r>
              <a:rPr lang="en-US" sz="1700" dirty="0" smtClean="0"/>
              <a:t>is considered as the fifth need of man; hence users must be conscious of their needs for information. Lack of realization of this aspect puts one to disadvantage and deprivation of proper information use. Marketing of information based services will eliminate these lacunas and make the needy an information rich user. </a:t>
            </a:r>
            <a:endParaRPr lang="en-US" sz="1700" dirty="0" smtClean="0"/>
          </a:p>
          <a:p>
            <a:pPr algn="just"/>
            <a:r>
              <a:rPr lang="en-US" sz="1700" dirty="0" smtClean="0"/>
              <a:t>The </a:t>
            </a:r>
            <a:r>
              <a:rPr lang="en-US" sz="1700" dirty="0" smtClean="0"/>
              <a:t>information providers must not confine themselves to their corners; they must come out and promote their services effectively to ensure their optimum use. </a:t>
            </a:r>
            <a:endParaRPr lang="en-US" sz="1700" dirty="0" smtClean="0"/>
          </a:p>
          <a:p>
            <a:pPr algn="just"/>
            <a:r>
              <a:rPr lang="en-US" sz="1700" dirty="0" smtClean="0"/>
              <a:t>As </a:t>
            </a:r>
            <a:r>
              <a:rPr lang="en-US" sz="1700" dirty="0" smtClean="0"/>
              <a:t>marketing creates and increases demand for library and information services, the image of library and status of information providers (librarians) will improve as well.</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7396162" cy="785794"/>
          </a:xfrm>
        </p:spPr>
        <p:txBody>
          <a:bodyPr/>
          <a:lstStyle/>
          <a:p>
            <a:pPr algn="ctr"/>
            <a:r>
              <a:rPr lang="en-IN" b="1" dirty="0" smtClean="0"/>
              <a:t>MARKETING STRATEGY</a:t>
            </a:r>
            <a:endParaRPr lang="en-US" b="1" dirty="0"/>
          </a:p>
        </p:txBody>
      </p:sp>
      <p:sp>
        <p:nvSpPr>
          <p:cNvPr id="3" name="Content Placeholder 2"/>
          <p:cNvSpPr>
            <a:spLocks noGrp="1"/>
          </p:cNvSpPr>
          <p:nvPr>
            <p:ph sz="quarter" idx="1"/>
          </p:nvPr>
        </p:nvSpPr>
        <p:spPr>
          <a:xfrm>
            <a:off x="214282" y="785794"/>
            <a:ext cx="7858180" cy="5929354"/>
          </a:xfrm>
        </p:spPr>
        <p:txBody>
          <a:bodyPr>
            <a:noAutofit/>
          </a:bodyPr>
          <a:lstStyle/>
          <a:p>
            <a:pPr algn="just"/>
            <a:r>
              <a:rPr lang="en-US" sz="1600" dirty="0" smtClean="0"/>
              <a:t>A</a:t>
            </a:r>
            <a:r>
              <a:rPr lang="en-US" sz="1600" dirty="0" smtClean="0"/>
              <a:t> </a:t>
            </a:r>
            <a:r>
              <a:rPr lang="en-US" sz="1600" dirty="0" smtClean="0"/>
              <a:t>marketing strategy is a process that can allow an organization to concentrate its limited resources on the greatest opportunities to increase use of services and products and achieve a sustainable advantage. </a:t>
            </a:r>
            <a:endParaRPr lang="en-US" sz="1600" dirty="0" smtClean="0"/>
          </a:p>
          <a:p>
            <a:pPr algn="just"/>
            <a:r>
              <a:rPr lang="en-US" sz="1600" dirty="0" smtClean="0"/>
              <a:t>According </a:t>
            </a:r>
            <a:r>
              <a:rPr lang="en-US" sz="1600" dirty="0" smtClean="0"/>
              <a:t>to Philip </a:t>
            </a:r>
            <a:r>
              <a:rPr lang="en-US" sz="1600" dirty="0" err="1" smtClean="0"/>
              <a:t>Kotler</a:t>
            </a:r>
            <a:r>
              <a:rPr lang="en-US" sz="1600" dirty="0" smtClean="0"/>
              <a:t>, a marketing strategy should be </a:t>
            </a:r>
            <a:r>
              <a:rPr lang="en-US" sz="1600" dirty="0" err="1" smtClean="0"/>
              <a:t>centred</a:t>
            </a:r>
            <a:r>
              <a:rPr lang="en-US" sz="1600" dirty="0" smtClean="0"/>
              <a:t> around the key concept that customer satisfaction is the main goal. </a:t>
            </a:r>
            <a:endParaRPr lang="en-US" sz="1600" dirty="0" smtClean="0"/>
          </a:p>
          <a:p>
            <a:pPr algn="just"/>
            <a:r>
              <a:rPr lang="en-US" sz="1600" dirty="0" smtClean="0"/>
              <a:t>Marketing </a:t>
            </a:r>
            <a:r>
              <a:rPr lang="en-US" sz="1600" dirty="0" smtClean="0"/>
              <a:t>strategy is a method of focusing an </a:t>
            </a:r>
            <a:r>
              <a:rPr lang="en-US" sz="1600" dirty="0" smtClean="0"/>
              <a:t>organization’s </a:t>
            </a:r>
            <a:r>
              <a:rPr lang="en-US" sz="1600" dirty="0" smtClean="0"/>
              <a:t>energies and resources on a course of action which can lead to increased sales and dominance of targeted market niche. </a:t>
            </a:r>
            <a:endParaRPr lang="en-US" sz="1600" dirty="0" smtClean="0"/>
          </a:p>
          <a:p>
            <a:pPr algn="just"/>
            <a:r>
              <a:rPr lang="en-US" sz="1600" dirty="0" smtClean="0"/>
              <a:t>A </a:t>
            </a:r>
            <a:r>
              <a:rPr lang="en-US" sz="1600" dirty="0" smtClean="0"/>
              <a:t>marketing strategy combines product development, promotions, distribution, pricing, relationship management, and other elements. It identifies the marketing goals of organization and explains how those will be achieved within a stated time frame. </a:t>
            </a:r>
            <a:endParaRPr lang="en-US" sz="1600" dirty="0" smtClean="0"/>
          </a:p>
          <a:p>
            <a:pPr algn="just"/>
            <a:r>
              <a:rPr lang="en-US" sz="1600" dirty="0" smtClean="0"/>
              <a:t>Marketing </a:t>
            </a:r>
            <a:r>
              <a:rPr lang="en-US" sz="1600" dirty="0" smtClean="0"/>
              <a:t>strategy of a product and/or service is the formulation and implementation of marketing </a:t>
            </a:r>
            <a:r>
              <a:rPr lang="en-US" sz="1600" dirty="0" err="1" smtClean="0"/>
              <a:t>programme</a:t>
            </a:r>
            <a:r>
              <a:rPr lang="en-US" sz="1600" dirty="0" smtClean="0"/>
              <a:t> to support the perspective of strategic marketing. It determines the choice of target </a:t>
            </a:r>
            <a:r>
              <a:rPr lang="en-US" sz="1600" dirty="0" smtClean="0"/>
              <a:t>market </a:t>
            </a:r>
            <a:r>
              <a:rPr lang="en-US" sz="1600" dirty="0" smtClean="0"/>
              <a:t>segments, positioning, marketing mix, and allocation of resources. It is most effective when it is an integral component of overall strategy of an organization like an academic library. </a:t>
            </a:r>
            <a:r>
              <a:rPr lang="en-US" sz="1600" dirty="0" smtClean="0"/>
              <a:t>Essentially </a:t>
            </a:r>
            <a:r>
              <a:rPr lang="en-US" sz="1600" dirty="0" smtClean="0"/>
              <a:t>marketing strategy deals with interplay of three forces known as the strategic three Cs, viz., the customer, the competition, and the corporation (i.e. organization). Most marketing strategies focus on ways in which the organization can differentiate itself effectively from its competitors by delivering better value to its customers in terms of high satisfaction level</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Marketing Strategy in Academic Libraries</a:t>
            </a:r>
            <a:endParaRPr lang="en-US" b="1" dirty="0"/>
          </a:p>
        </p:txBody>
      </p:sp>
      <p:sp>
        <p:nvSpPr>
          <p:cNvPr id="3" name="Content Placeholder 2"/>
          <p:cNvSpPr>
            <a:spLocks noGrp="1"/>
          </p:cNvSpPr>
          <p:nvPr>
            <p:ph sz="quarter" idx="1"/>
          </p:nvPr>
        </p:nvSpPr>
        <p:spPr/>
        <p:txBody>
          <a:bodyPr/>
          <a:lstStyle/>
          <a:p>
            <a:r>
              <a:rPr lang="en-US" dirty="0" smtClean="0"/>
              <a:t>The main components in any strategic </a:t>
            </a:r>
            <a:r>
              <a:rPr lang="en-US" dirty="0" smtClean="0"/>
              <a:t>plan includes:-</a:t>
            </a:r>
          </a:p>
          <a:p>
            <a:pPr marL="514350" indent="-514350">
              <a:buAutoNum type="romanLcParenR"/>
            </a:pPr>
            <a:r>
              <a:rPr lang="en-IN" dirty="0" smtClean="0"/>
              <a:t>Market Analysis</a:t>
            </a:r>
          </a:p>
          <a:p>
            <a:pPr marL="514350" indent="-514350">
              <a:buAutoNum type="romanLcParenR"/>
            </a:pPr>
            <a:r>
              <a:rPr lang="en-IN" dirty="0" smtClean="0"/>
              <a:t>User Analysis</a:t>
            </a:r>
          </a:p>
          <a:p>
            <a:pPr marL="514350" indent="-514350">
              <a:buAutoNum type="romanLcParenR"/>
            </a:pPr>
            <a:r>
              <a:rPr lang="en-IN" dirty="0" smtClean="0"/>
              <a:t>Organizational Analysis</a:t>
            </a:r>
          </a:p>
          <a:p>
            <a:pPr marL="514350" indent="-514350">
              <a:buAutoNum type="romanLcParenR"/>
            </a:pPr>
            <a:r>
              <a:rPr lang="en-IN" dirty="0" smtClean="0"/>
              <a:t>Competitive Analysis</a:t>
            </a:r>
          </a:p>
          <a:p>
            <a:pPr marL="514350" indent="-514350">
              <a:buAutoNum type="romanLcParen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Market Analysis</a:t>
            </a:r>
            <a:endParaRPr lang="en-US" b="1" dirty="0"/>
          </a:p>
        </p:txBody>
      </p:sp>
      <p:sp>
        <p:nvSpPr>
          <p:cNvPr id="3" name="Content Placeholder 2"/>
          <p:cNvSpPr>
            <a:spLocks noGrp="1"/>
          </p:cNvSpPr>
          <p:nvPr>
            <p:ph sz="quarter" idx="1"/>
          </p:nvPr>
        </p:nvSpPr>
        <p:spPr/>
        <p:txBody>
          <a:bodyPr/>
          <a:lstStyle/>
          <a:p>
            <a:pPr algn="just"/>
            <a:r>
              <a:rPr lang="en-US" dirty="0" smtClean="0"/>
              <a:t>The market analysis will help in knowing the potential markets where exchange may take place. For library and information services, the market constitutes of end users like the clients, the parent institution, the government, and other funding agencies. Once the market is identified, its size may also be determined which is likely to affect the demand for information services.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User analysis</a:t>
            </a:r>
            <a:endParaRPr lang="en-US" b="1" dirty="0"/>
          </a:p>
        </p:txBody>
      </p:sp>
      <p:sp>
        <p:nvSpPr>
          <p:cNvPr id="3" name="Content Placeholder 2"/>
          <p:cNvSpPr>
            <a:spLocks noGrp="1"/>
          </p:cNvSpPr>
          <p:nvPr>
            <p:ph sz="quarter" idx="1"/>
          </p:nvPr>
        </p:nvSpPr>
        <p:spPr/>
        <p:txBody>
          <a:bodyPr/>
          <a:lstStyle/>
          <a:p>
            <a:pPr algn="just"/>
            <a:r>
              <a:rPr lang="en-US" dirty="0" smtClean="0"/>
              <a:t>User analysis will help the library staff to know about library users in detail. It will be established as to which user group or/and individuals shall be making use of information services and products. The users can even be further categorized to make the services more useful to them.</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Organizational Analysis</a:t>
            </a:r>
            <a:endParaRPr lang="en-US" b="1" dirty="0"/>
          </a:p>
        </p:txBody>
      </p:sp>
      <p:sp>
        <p:nvSpPr>
          <p:cNvPr id="3" name="Content Placeholder 2"/>
          <p:cNvSpPr>
            <a:spLocks noGrp="1"/>
          </p:cNvSpPr>
          <p:nvPr>
            <p:ph sz="quarter" idx="1"/>
          </p:nvPr>
        </p:nvSpPr>
        <p:spPr/>
        <p:txBody>
          <a:bodyPr/>
          <a:lstStyle/>
          <a:p>
            <a:pPr algn="just"/>
            <a:r>
              <a:rPr lang="en-US" dirty="0" smtClean="0"/>
              <a:t>Library being an organization in itself, knows well its market of users. Accordingly, it designs its services to offer to different user segments. This analysis would be based on the available resources, attitude of authorities, experience of staff, and so on. Such an organizational analysis helps the library to know its strong points which it may ultimately turn into opportunities of marketing its services and products.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Competitive analysis</a:t>
            </a:r>
            <a:endParaRPr lang="en-US" b="1" dirty="0"/>
          </a:p>
        </p:txBody>
      </p:sp>
      <p:sp>
        <p:nvSpPr>
          <p:cNvPr id="3" name="Content Placeholder 2"/>
          <p:cNvSpPr>
            <a:spLocks noGrp="1"/>
          </p:cNvSpPr>
          <p:nvPr>
            <p:ph sz="quarter" idx="1"/>
          </p:nvPr>
        </p:nvSpPr>
        <p:spPr/>
        <p:txBody>
          <a:bodyPr/>
          <a:lstStyle/>
          <a:p>
            <a:pPr algn="just"/>
            <a:r>
              <a:rPr lang="en-US" dirty="0" smtClean="0"/>
              <a:t>In this competitive world, libraries also need to know, like other organizations, about their potential competitors in similar other institutions. Libraries, for example college libraries, compete with one another in getting more and more amount of grants for fresh acquisitions, more staff, more equipments, and above all for providing more services. While understanding competitive analysis the user segment as well as information services/ products of competitors must be evaluated. Such an analysis will help to compare user needs and wants, and thereby designing library services.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7467600" cy="1143000"/>
          </a:xfrm>
        </p:spPr>
        <p:txBody>
          <a:bodyPr/>
          <a:lstStyle/>
          <a:p>
            <a:pPr algn="ctr"/>
            <a:r>
              <a:rPr lang="en-US" b="1" dirty="0" smtClean="0"/>
              <a:t>ELEMENTS OF MARKETING</a:t>
            </a:r>
            <a:endParaRPr lang="en-US" b="1" dirty="0"/>
          </a:p>
        </p:txBody>
      </p:sp>
      <p:sp>
        <p:nvSpPr>
          <p:cNvPr id="3" name="Content Placeholder 2"/>
          <p:cNvSpPr>
            <a:spLocks noGrp="1"/>
          </p:cNvSpPr>
          <p:nvPr>
            <p:ph sz="quarter" idx="1"/>
          </p:nvPr>
        </p:nvSpPr>
        <p:spPr>
          <a:xfrm>
            <a:off x="214282" y="1357298"/>
            <a:ext cx="7710518" cy="5357850"/>
          </a:xfrm>
        </p:spPr>
        <p:txBody>
          <a:bodyPr>
            <a:normAutofit fontScale="40000" lnSpcReduction="20000"/>
          </a:bodyPr>
          <a:lstStyle/>
          <a:p>
            <a:pPr marL="0" indent="0" algn="just">
              <a:buNone/>
            </a:pPr>
            <a:r>
              <a:rPr lang="en-US" sz="4000" dirty="0" err="1" smtClean="0"/>
              <a:t>Saracevic</a:t>
            </a:r>
            <a:r>
              <a:rPr lang="en-US" sz="4000" dirty="0" smtClean="0"/>
              <a:t> and Wood have identified the following elements of marketing as essential for marketing the library services and products</a:t>
            </a:r>
            <a:r>
              <a:rPr lang="en-US" sz="4000" dirty="0" smtClean="0"/>
              <a:t>:</a:t>
            </a:r>
          </a:p>
          <a:p>
            <a:pPr marL="457200" indent="-457200" algn="just">
              <a:buAutoNum type="arabicPeriod"/>
            </a:pPr>
            <a:r>
              <a:rPr lang="en-US" sz="4000" b="1" dirty="0" smtClean="0"/>
              <a:t>Market </a:t>
            </a:r>
            <a:r>
              <a:rPr lang="en-US" sz="4000" b="1" dirty="0" smtClean="0"/>
              <a:t>Research and </a:t>
            </a:r>
            <a:r>
              <a:rPr lang="en-US" sz="4000" b="1" dirty="0" smtClean="0"/>
              <a:t>Analysis</a:t>
            </a:r>
          </a:p>
          <a:p>
            <a:pPr marL="0" indent="0" algn="just">
              <a:lnSpc>
                <a:spcPct val="170000"/>
              </a:lnSpc>
              <a:buNone/>
            </a:pPr>
            <a:r>
              <a:rPr lang="en-US" sz="3400" dirty="0" smtClean="0"/>
              <a:t>It implies research into analysis of information needs and wants of different segments of potential users, their communication patterns and habits, economic and other constraints, and other characteristics which influence the choice of an information product or service. Such an analysis of the market is deemed to be essential before venturing into marketing any product or service. It helps in knowing the actual or potential user of the organization. Librarians have the option of following any of the available market analyses tools: exchange system analysis, image analysis, user satisfaction studies, product life cycle and product portfolio matrix. Such an analysis may help to determine as to which library services are declining in use or which are performing better. Librarian can accordingly review them for improving and plan market strategies. This would include suggestions on alternate information products and services that would satisfy needs and wants of each user segment. It would also include evaluation of usage of library services. Market research, like any other research, is a combination of (</a:t>
            </a:r>
            <a:r>
              <a:rPr lang="en-US" sz="3400" dirty="0" err="1" smtClean="0"/>
              <a:t>i</a:t>
            </a:r>
            <a:r>
              <a:rPr lang="en-US" sz="3400" dirty="0" smtClean="0"/>
              <a:t>) assumptions, (ii) facts, figures and observations, and (iii) human imagination and judgment.</a:t>
            </a:r>
            <a:endParaRPr lang="en-US" sz="3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157</TotalTime>
  <Words>1187</Words>
  <Application>Microsoft Office PowerPoint</Application>
  <PresentationFormat>On-screen Show (4:3)</PresentationFormat>
  <Paragraphs>52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Oriel</vt:lpstr>
      <vt:lpstr>Paper Code: MLI-201 Paper Title: Information and Society  Unit 4 Marketing of Information Products and Services</vt:lpstr>
      <vt:lpstr>NEED FOR MARKETING IN LIBRARIES</vt:lpstr>
      <vt:lpstr>MARKETING STRATEGY</vt:lpstr>
      <vt:lpstr>Marketing Strategy in Academic Libraries</vt:lpstr>
      <vt:lpstr>Market Analysis</vt:lpstr>
      <vt:lpstr>User analysis</vt:lpstr>
      <vt:lpstr>Organizational Analysis</vt:lpstr>
      <vt:lpstr>Competitive analysis</vt:lpstr>
      <vt:lpstr>ELEMENTS OF MARKETING</vt:lpstr>
      <vt:lpstr>ELEMENTS OF MARKETING (Contd..)</vt:lpstr>
      <vt:lpstr>ELEMENTS OF MARKETING (Contd..)</vt:lpstr>
      <vt:lpstr>ELEMENTS OF MARKETING (Contd..)</vt:lpstr>
      <vt:lpstr>References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Code: MLI-201 Paper Title: Information and Society  Unit 4 Marketing of Information Products and Services</dc:title>
  <dc:creator>HP</dc:creator>
  <cp:lastModifiedBy>HP</cp:lastModifiedBy>
  <cp:revision>12</cp:revision>
  <dcterms:created xsi:type="dcterms:W3CDTF">2020-04-10T04:07:02Z</dcterms:created>
  <dcterms:modified xsi:type="dcterms:W3CDTF">2020-04-10T06:44:35Z</dcterms:modified>
</cp:coreProperties>
</file>