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2" r:id="rId4"/>
    <p:sldId id="290" r:id="rId5"/>
    <p:sldId id="286" r:id="rId6"/>
    <p:sldId id="291" r:id="rId7"/>
    <p:sldId id="287" r:id="rId8"/>
    <p:sldId id="301" r:id="rId9"/>
    <p:sldId id="258" r:id="rId10"/>
    <p:sldId id="257" r:id="rId11"/>
    <p:sldId id="294" r:id="rId12"/>
    <p:sldId id="295" r:id="rId13"/>
    <p:sldId id="296" r:id="rId14"/>
    <p:sldId id="297" r:id="rId15"/>
    <p:sldId id="306" r:id="rId16"/>
    <p:sldId id="298" r:id="rId17"/>
    <p:sldId id="307" r:id="rId18"/>
    <p:sldId id="299" r:id="rId19"/>
    <p:sldId id="300" r:id="rId20"/>
    <p:sldId id="304" r:id="rId21"/>
    <p:sldId id="303" r:id="rId22"/>
    <p:sldId id="305" r:id="rId23"/>
    <p:sldId id="261" r:id="rId24"/>
    <p:sldId id="262" r:id="rId25"/>
    <p:sldId id="293" r:id="rId26"/>
    <p:sldId id="263" r:id="rId27"/>
    <p:sldId id="264" r:id="rId28"/>
    <p:sldId id="275" r:id="rId29"/>
    <p:sldId id="265" r:id="rId30"/>
    <p:sldId id="266" r:id="rId31"/>
    <p:sldId id="267" r:id="rId32"/>
    <p:sldId id="277" r:id="rId33"/>
    <p:sldId id="278" r:id="rId34"/>
    <p:sldId id="279" r:id="rId35"/>
    <p:sldId id="302" r:id="rId36"/>
    <p:sldId id="283" r:id="rId37"/>
    <p:sldId id="30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718" autoAdjust="0"/>
  </p:normalViewPr>
  <p:slideViewPr>
    <p:cSldViewPr>
      <p:cViewPr varScale="1">
        <p:scale>
          <a:sx n="70" d="100"/>
          <a:sy n="70" d="100"/>
        </p:scale>
        <p:origin x="-138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399"/>
            <a:ext cx="7772400" cy="2971801"/>
          </a:xfrm>
        </p:spPr>
        <p:txBody>
          <a:bodyPr>
            <a:normAutofit/>
          </a:bodyPr>
          <a:lstStyle/>
          <a:p>
            <a:r>
              <a:rPr lang="en-US" sz="5400" b="1" dirty="0" err="1" smtClean="0">
                <a:latin typeface="Edwardian Script ITC" pitchFamily="66" charset="0"/>
              </a:rPr>
              <a:t>Jayanta</a:t>
            </a:r>
            <a:r>
              <a:rPr lang="en-US" sz="5400" b="1" dirty="0" smtClean="0">
                <a:latin typeface="Edwardian Script ITC" pitchFamily="66" charset="0"/>
              </a:rPr>
              <a:t>  </a:t>
            </a:r>
            <a:r>
              <a:rPr lang="en-US" sz="5400" b="1" dirty="0" err="1" smtClean="0">
                <a:latin typeface="Edwardian Script ITC" pitchFamily="66" charset="0"/>
              </a:rPr>
              <a:t>Mahapatra</a:t>
            </a:r>
            <a:r>
              <a:rPr lang="en-US" sz="1400" b="1" dirty="0" smtClean="0"/>
              <a:t/>
            </a:r>
            <a:br>
              <a:rPr lang="en-US" sz="1400" b="1" dirty="0" smtClean="0"/>
            </a:br>
            <a:r>
              <a:rPr lang="en-US" sz="1400" b="1" dirty="0" smtClean="0"/>
              <a:t/>
            </a:r>
            <a:br>
              <a:rPr lang="en-US" sz="1400" b="1" dirty="0" smtClean="0"/>
            </a:br>
            <a:r>
              <a:rPr lang="en-US" sz="2400" b="1" dirty="0" err="1" smtClean="0">
                <a:latin typeface="Arial Unicode MS" pitchFamily="34" charset="-128"/>
                <a:ea typeface="Arial Unicode MS" pitchFamily="34" charset="-128"/>
                <a:cs typeface="Arial Unicode MS" pitchFamily="34" charset="-128"/>
              </a:rPr>
              <a:t>Puri</a:t>
            </a:r>
            <a:r>
              <a:rPr lang="en-US" sz="2400" b="1" smtClean="0">
                <a:latin typeface="Arial Unicode MS" pitchFamily="34" charset="-128"/>
                <a:ea typeface="Arial Unicode MS" pitchFamily="34" charset="-128"/>
                <a:cs typeface="Arial Unicode MS" pitchFamily="34" charset="-128"/>
              </a:rPr>
              <a:t> : In </a:t>
            </a:r>
            <a:r>
              <a:rPr lang="en-US" sz="2400" b="1" dirty="0" smtClean="0">
                <a:latin typeface="Arial Unicode MS" pitchFamily="34" charset="-128"/>
                <a:ea typeface="Arial Unicode MS" pitchFamily="34" charset="-128"/>
                <a:cs typeface="Arial Unicode MS" pitchFamily="34" charset="-128"/>
              </a:rPr>
              <a:t>his Poems</a:t>
            </a:r>
            <a:br>
              <a:rPr lang="en-US" sz="2400" b="1" dirty="0" smtClean="0">
                <a:latin typeface="Arial Unicode MS" pitchFamily="34" charset="-128"/>
                <a:ea typeface="Arial Unicode MS" pitchFamily="34" charset="-128"/>
                <a:cs typeface="Arial Unicode MS" pitchFamily="34" charset="-128"/>
              </a:rPr>
            </a:br>
            <a:r>
              <a:rPr lang="en-US" sz="1400" b="1" dirty="0" smtClean="0">
                <a:latin typeface="Edwardian Script ITC" pitchFamily="66" charset="0"/>
              </a:rPr>
              <a:t/>
            </a:r>
            <a:br>
              <a:rPr lang="en-US" sz="1400" b="1" dirty="0" smtClean="0">
                <a:latin typeface="Edwardian Script ITC" pitchFamily="66" charset="0"/>
              </a:rPr>
            </a:br>
            <a:r>
              <a:rPr lang="en-US" sz="1400" b="1" dirty="0" smtClean="0"/>
              <a:t/>
            </a:r>
            <a:br>
              <a:rPr lang="en-US" sz="1400" b="1" dirty="0" smtClean="0"/>
            </a:br>
            <a:r>
              <a:rPr lang="en-US" sz="1600" b="1" dirty="0" smtClean="0"/>
              <a:t>Course ENG-403, Unit 01</a:t>
            </a:r>
            <a:endParaRPr lang="en-US" sz="1600" b="1" dirty="0"/>
          </a:p>
        </p:txBody>
      </p:sp>
      <p:sp>
        <p:nvSpPr>
          <p:cNvPr id="3" name="Subtitle 2"/>
          <p:cNvSpPr>
            <a:spLocks noGrp="1"/>
          </p:cNvSpPr>
          <p:nvPr>
            <p:ph type="subTitle" idx="1"/>
          </p:nvPr>
        </p:nvSpPr>
        <p:spPr>
          <a:xfrm>
            <a:off x="1371600" y="4876800"/>
            <a:ext cx="6400800" cy="1600200"/>
          </a:xfrm>
        </p:spPr>
        <p:txBody>
          <a:bodyPr>
            <a:normAutofit fontScale="55000" lnSpcReduction="20000"/>
          </a:bodyPr>
          <a:lstStyle/>
          <a:p>
            <a:r>
              <a:rPr lang="en-US" sz="4400" dirty="0" smtClean="0"/>
              <a:t>Jolly Das</a:t>
            </a:r>
          </a:p>
          <a:p>
            <a:r>
              <a:rPr lang="en-US" dirty="0" smtClean="0"/>
              <a:t>Associate Professor</a:t>
            </a:r>
          </a:p>
          <a:p>
            <a:r>
              <a:rPr lang="en-US" dirty="0" smtClean="0"/>
              <a:t>Department of English</a:t>
            </a:r>
          </a:p>
          <a:p>
            <a:r>
              <a:rPr lang="en-US" dirty="0" smtClean="0"/>
              <a:t>Vidyasagar University</a:t>
            </a:r>
          </a:p>
          <a:p>
            <a:r>
              <a:rPr lang="en-US" dirty="0" smtClean="0"/>
              <a:t>Midnapore</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8229600" cy="5562600"/>
          </a:xfrm>
        </p:spPr>
        <p:txBody>
          <a:bodyPr>
            <a:normAutofit/>
          </a:bodyPr>
          <a:lstStyle/>
          <a:p>
            <a:pPr>
              <a:lnSpc>
                <a:spcPct val="150000"/>
              </a:lnSpc>
              <a:buNone/>
            </a:pPr>
            <a:r>
              <a:rPr lang="en-US" sz="3000" dirty="0" smtClean="0"/>
              <a:t>	</a:t>
            </a:r>
            <a:r>
              <a:rPr lang="en-US" sz="2000" dirty="0" smtClean="0"/>
              <a:t>Cuttack, the city </a:t>
            </a:r>
            <a:r>
              <a:rPr lang="en-US" sz="2000" dirty="0" err="1" smtClean="0"/>
              <a:t>Jayanta</a:t>
            </a:r>
            <a:r>
              <a:rPr lang="en-US" sz="2000" dirty="0" smtClean="0"/>
              <a:t> is passionately in love with, the temple city of Bhubaneswar and the religious town of </a:t>
            </a:r>
            <a:r>
              <a:rPr lang="en-US" sz="2000" dirty="0" err="1" smtClean="0"/>
              <a:t>Puri</a:t>
            </a:r>
            <a:r>
              <a:rPr lang="en-US" sz="2000" dirty="0" smtClean="0"/>
              <a:t> appear as oft-repeated landscapes in his poetry. With a sharp eye for detail he writes:</a:t>
            </a:r>
          </a:p>
          <a:p>
            <a:pPr>
              <a:lnSpc>
                <a:spcPct val="150000"/>
              </a:lnSpc>
              <a:buNone/>
            </a:pPr>
            <a:r>
              <a:rPr lang="en-US" sz="2000" dirty="0" smtClean="0"/>
              <a:t>	At </a:t>
            </a:r>
            <a:r>
              <a:rPr lang="en-US" sz="2000" dirty="0" err="1" smtClean="0"/>
              <a:t>Puri</a:t>
            </a:r>
            <a:r>
              <a:rPr lang="en-US" sz="2000" dirty="0" smtClean="0"/>
              <a:t>, the crows.</a:t>
            </a:r>
          </a:p>
          <a:p>
            <a:pPr>
              <a:lnSpc>
                <a:spcPct val="150000"/>
              </a:lnSpc>
              <a:buNone/>
            </a:pPr>
            <a:r>
              <a:rPr lang="en-US" sz="2000" dirty="0" smtClean="0"/>
              <a:t>	The one wide street</a:t>
            </a:r>
          </a:p>
          <a:p>
            <a:pPr>
              <a:lnSpc>
                <a:spcPct val="150000"/>
              </a:lnSpc>
              <a:buNone/>
            </a:pPr>
            <a:r>
              <a:rPr lang="en-US" sz="2000" dirty="0" smtClean="0"/>
              <a:t>	lolls out like a giant tongue.</a:t>
            </a:r>
          </a:p>
          <a:p>
            <a:pPr>
              <a:lnSpc>
                <a:spcPct val="150000"/>
              </a:lnSpc>
              <a:buNone/>
            </a:pPr>
            <a:r>
              <a:rPr lang="en-US" sz="2000" dirty="0" smtClean="0"/>
              <a:t>	Five faceless lepers move aside</a:t>
            </a:r>
          </a:p>
          <a:p>
            <a:pPr>
              <a:lnSpc>
                <a:spcPct val="150000"/>
              </a:lnSpc>
              <a:buNone/>
            </a:pPr>
            <a:r>
              <a:rPr lang="en-US" sz="2000" dirty="0" smtClean="0"/>
              <a:t>	as a priest passes by.</a:t>
            </a:r>
          </a:p>
          <a:p>
            <a:pPr>
              <a:lnSpc>
                <a:spcPct val="150000"/>
              </a:lnSpc>
              <a:buNone/>
            </a:pPr>
            <a:r>
              <a:rPr lang="en-US" sz="2000" dirty="0" smtClean="0"/>
              <a:t>                                                  (“Taste for Tomorrow”)</a:t>
            </a:r>
          </a:p>
          <a:p>
            <a:pPr>
              <a:buNone/>
            </a:pPr>
            <a:r>
              <a:rPr lang="en-US" sz="1900" dirty="0" smtClean="0"/>
              <a:t>[Source: </a:t>
            </a:r>
            <a:r>
              <a:rPr lang="en-US" sz="1900" i="1" dirty="0" err="1" smtClean="0"/>
              <a:t>Jayanta</a:t>
            </a:r>
            <a:r>
              <a:rPr lang="en-US" sz="1900" i="1" dirty="0" smtClean="0"/>
              <a:t> </a:t>
            </a:r>
            <a:r>
              <a:rPr lang="en-US" sz="1900" i="1" dirty="0" err="1" smtClean="0"/>
              <a:t>Mahapatra</a:t>
            </a:r>
            <a:r>
              <a:rPr lang="en-US" sz="1900" i="1" dirty="0" smtClean="0"/>
              <a:t>: A Reader. </a:t>
            </a:r>
            <a:r>
              <a:rPr lang="en-US" sz="1900" dirty="0" smtClean="0"/>
              <a:t>Introduction by </a:t>
            </a:r>
            <a:r>
              <a:rPr lang="en-US" sz="1900" dirty="0" err="1" smtClean="0"/>
              <a:t>Durga</a:t>
            </a:r>
            <a:r>
              <a:rPr lang="en-US" sz="1900" dirty="0" smtClean="0"/>
              <a:t> Prasad Panda</a:t>
            </a:r>
            <a:r>
              <a:rPr lang="en-US" sz="1900" i="1" dirty="0" smtClean="0"/>
              <a:t>. x</a:t>
            </a:r>
            <a:r>
              <a:rPr lang="en-US" sz="1900" dirty="0" smtClean="0"/>
              <a:t>xiii ]</a:t>
            </a:r>
            <a:endParaRPr lang="en-US" sz="1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8229600" cy="5181600"/>
          </a:xfrm>
        </p:spPr>
        <p:txBody>
          <a:bodyPr>
            <a:normAutofit/>
          </a:bodyPr>
          <a:lstStyle/>
          <a:p>
            <a:endParaRPr lang="en-US" dirty="0" smtClean="0"/>
          </a:p>
          <a:p>
            <a:pPr>
              <a:buNone/>
            </a:pPr>
            <a:r>
              <a:rPr lang="en-US" dirty="0" smtClean="0"/>
              <a:t>	</a:t>
            </a:r>
            <a:r>
              <a:rPr lang="en-US" sz="2800" dirty="0" smtClean="0"/>
              <a:t>On a Sunday I decide to take the early morning bus out of town. Winter is a happy time, the </a:t>
            </a:r>
            <a:r>
              <a:rPr lang="en-US" sz="2800" dirty="0" err="1" smtClean="0"/>
              <a:t>Puri</a:t>
            </a:r>
            <a:r>
              <a:rPr lang="en-US" sz="2800" dirty="0" smtClean="0"/>
              <a:t> sea is calm, and this temple town is a mere fifty miles away.</a:t>
            </a:r>
          </a:p>
          <a:p>
            <a:pPr>
              <a:buNone/>
            </a:pPr>
            <a:endParaRPr lang="en-US" sz="2800" dirty="0" smtClean="0"/>
          </a:p>
          <a:p>
            <a:pPr>
              <a:buNone/>
            </a:pPr>
            <a:endParaRPr lang="en-US" dirty="0" smtClean="0"/>
          </a:p>
          <a:p>
            <a:pPr>
              <a:buNone/>
            </a:pPr>
            <a:endParaRPr lang="en-US" dirty="0" smtClean="0"/>
          </a:p>
          <a:p>
            <a:pPr>
              <a:buNone/>
            </a:pPr>
            <a:r>
              <a:rPr lang="en-US" sz="2000" dirty="0" smtClean="0"/>
              <a:t>	[“An Orissa Journal: July to November”. </a:t>
            </a:r>
            <a:r>
              <a:rPr lang="en-US" sz="2000" i="1" dirty="0" smtClean="0"/>
              <a:t>Door of Paper.</a:t>
            </a:r>
            <a:r>
              <a:rPr lang="en-US" sz="2000" dirty="0" smtClean="0"/>
              <a:t> 14]</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8915400" cy="6400800"/>
          </a:xfrm>
        </p:spPr>
        <p:txBody>
          <a:bodyPr>
            <a:normAutofit fontScale="62500" lnSpcReduction="20000"/>
          </a:bodyPr>
          <a:lstStyle/>
          <a:p>
            <a:pPr>
              <a:lnSpc>
                <a:spcPct val="170000"/>
              </a:lnSpc>
              <a:buNone/>
            </a:pPr>
            <a:r>
              <a:rPr lang="en-US" dirty="0" smtClean="0"/>
              <a:t>	</a:t>
            </a:r>
            <a:r>
              <a:rPr lang="en-US" sz="3100" dirty="0" smtClean="0"/>
              <a:t>It takes a long four-and-a-half hours to reach </a:t>
            </a:r>
            <a:r>
              <a:rPr lang="en-US" sz="3100" dirty="0" err="1" smtClean="0"/>
              <a:t>Puri</a:t>
            </a:r>
            <a:r>
              <a:rPr lang="en-US" sz="3100" dirty="0" smtClean="0"/>
              <a:t>. A good distance from the town limits, the spire of the great temple of </a:t>
            </a:r>
            <a:r>
              <a:rPr lang="en-US" sz="3100" dirty="0" err="1" smtClean="0"/>
              <a:t>Jagannath</a:t>
            </a:r>
            <a:r>
              <a:rPr lang="en-US" sz="3100" dirty="0" smtClean="0"/>
              <a:t> comes into view. The customary folding of hands, heads bowing again. Mistily, I observe the clusters of coconut palms afloat </a:t>
            </a:r>
            <a:r>
              <a:rPr lang="en-IN" sz="3100" dirty="0" smtClean="0"/>
              <a:t>in the warm, humid air. A lone lammergeyer circling high above. The bus swerves sharply, stops for a line of loaded bullock carts lumbering out of the town. We crawl through a constricted village road, flanked by thatched mud huts slanting down at an angle, their front doors wide open. Striking designs done in white chalk paint stand out on the ochre walls: sacred emblems made for the purpose of living rather than for beauty or display. These drawings are conventional folk symbols used by the womenfolk to flatter their gods—[particularly on festive occasions; again a dramatization of their religious belief.</a:t>
            </a:r>
          </a:p>
          <a:p>
            <a:pPr>
              <a:buNone/>
            </a:pPr>
            <a:endParaRPr lang="en-IN" dirty="0" smtClean="0"/>
          </a:p>
          <a:p>
            <a:pPr>
              <a:buNone/>
            </a:pPr>
            <a:endParaRPr lang="en-IN" dirty="0" smtClean="0"/>
          </a:p>
          <a:p>
            <a:pPr>
              <a:buNone/>
            </a:pPr>
            <a:endParaRPr lang="en-IN" dirty="0" smtClean="0"/>
          </a:p>
          <a:p>
            <a:pPr>
              <a:buNone/>
            </a:pPr>
            <a:r>
              <a:rPr lang="en-US" dirty="0" smtClean="0"/>
              <a:t>	[“An Orissa Journal: July to November”. </a:t>
            </a:r>
            <a:r>
              <a:rPr lang="en-US" i="1" dirty="0" smtClean="0"/>
              <a:t>Door of Paper.</a:t>
            </a:r>
            <a:r>
              <a:rPr lang="en-US" dirty="0" smtClean="0"/>
              <a:t> 15]</a:t>
            </a:r>
          </a:p>
          <a:p>
            <a:pPr>
              <a:buNone/>
            </a:pPr>
            <a:endParaRPr lang="en-IN" dirty="0" smtClean="0"/>
          </a:p>
          <a:p>
            <a:pPr>
              <a:buNone/>
            </a:pPr>
            <a:endParaRPr lang="en-IN" dirty="0" smtClean="0"/>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9144000" cy="6629400"/>
          </a:xfrm>
        </p:spPr>
        <p:txBody>
          <a:bodyPr>
            <a:normAutofit/>
          </a:bodyPr>
          <a:lstStyle/>
          <a:p>
            <a:pPr>
              <a:buNone/>
            </a:pPr>
            <a:r>
              <a:rPr lang="en-US" sz="2000" dirty="0" smtClean="0"/>
              <a:t>	[“An Orissa Journal: July to November”. </a:t>
            </a:r>
            <a:r>
              <a:rPr lang="en-US" sz="2000" i="1" dirty="0" smtClean="0"/>
              <a:t>Door of Paper.</a:t>
            </a:r>
            <a:r>
              <a:rPr lang="en-US" sz="2000" dirty="0" smtClean="0"/>
              <a:t> 16-18]</a:t>
            </a:r>
          </a:p>
          <a:p>
            <a:pPr>
              <a:buNone/>
            </a:pPr>
            <a:endParaRPr lang="en-IN" sz="2000" dirty="0" smtClean="0"/>
          </a:p>
          <a:p>
            <a:pPr>
              <a:lnSpc>
                <a:spcPct val="150000"/>
              </a:lnSpc>
              <a:buNone/>
            </a:pPr>
            <a:r>
              <a:rPr lang="en-IN" sz="2000" dirty="0" smtClean="0"/>
              <a:t>	</a:t>
            </a:r>
            <a:r>
              <a:rPr lang="en-IN" sz="2000" dirty="0" err="1" smtClean="0"/>
              <a:t>Puri</a:t>
            </a:r>
            <a:r>
              <a:rPr lang="en-IN" sz="2000" dirty="0" smtClean="0"/>
              <a:t> opens like a maw in the mind. You seem somewhat afraid to be there, yet one time or another something drags you there without your knowing. All the time you feel its huge heart pounding on, beyond you, in the immediate darkness—not beating for its own, but for those millions who come here every year, once at least before their present lives end. My bus bumps unevenly over the one giant main street that leads straight to the Great Temple. Its immensity is surprisingly tender; I experience the touch of a huge hand beneath me, through my skin. I cannot explain it. That autumn when I was five I had strayed from my father’s side, lost in the milling crowds near the temple. Three hours later, I was found playing unconcerned and happy in the courtyard of a saffron-robed, bearded ascetic. Yet for all this, the town teems with thieves, beggars and touts, especially at the time of the centuries-old car festival. On this holy day, the Lord </a:t>
            </a:r>
            <a:r>
              <a:rPr lang="en-IN" sz="2000" dirty="0" err="1" smtClean="0"/>
              <a:t>Jagannath</a:t>
            </a:r>
            <a:r>
              <a:rPr lang="en-IN" sz="2000" dirty="0" smtClean="0"/>
              <a:t> mounts his famous</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9144000" cy="6629400"/>
          </a:xfrm>
        </p:spPr>
        <p:txBody>
          <a:bodyPr>
            <a:normAutofit/>
          </a:bodyPr>
          <a:lstStyle/>
          <a:p>
            <a:pPr>
              <a:lnSpc>
                <a:spcPct val="150000"/>
              </a:lnSpc>
              <a:buNone/>
            </a:pPr>
            <a:r>
              <a:rPr lang="en-IN" sz="2000" dirty="0" smtClean="0"/>
              <a:t>	forty-five-foot high wooden chariot, and along with his elder brother, </a:t>
            </a:r>
            <a:r>
              <a:rPr lang="en-IN" sz="2000" dirty="0" err="1" smtClean="0"/>
              <a:t>Balabhadra</a:t>
            </a:r>
            <a:r>
              <a:rPr lang="en-IN" sz="2000" dirty="0" smtClean="0"/>
              <a:t>, and their sister, </a:t>
            </a:r>
            <a:r>
              <a:rPr lang="en-IN" sz="2000" dirty="0" err="1" smtClean="0"/>
              <a:t>Subhadra</a:t>
            </a:r>
            <a:r>
              <a:rPr lang="en-IN" sz="2000" dirty="0" smtClean="0"/>
              <a:t> , make their symbolic tour of the Universe, the three heavy chariots pulled clumsily with long thick ropes by sweating, hysterical devotees on the one-and-a-half-mile journey. Thus, every year, when the monsoon sets, the Lord of the universe performs his tour of the world to study the state of mankind.</a:t>
            </a:r>
          </a:p>
          <a:p>
            <a:pPr>
              <a:lnSpc>
                <a:spcPct val="150000"/>
              </a:lnSpc>
              <a:buNone/>
            </a:pPr>
            <a:r>
              <a:rPr lang="en-IN" sz="2000" dirty="0" smtClean="0"/>
              <a:t>	Besides this major festival, there are no fewer than sixty-one other festivals for the gods. It is a place of opportunity for priests and the local people to make easy money off the flocking pilgrims who seem to walk in circles around the ache of their apparently empty existence.</a:t>
            </a:r>
          </a:p>
          <a:p>
            <a:pPr>
              <a:lnSpc>
                <a:spcPct val="150000"/>
              </a:lnSpc>
              <a:buNone/>
            </a:pPr>
            <a:r>
              <a:rPr lang="en-IN" sz="2000" dirty="0" smtClean="0"/>
              <a:t>	It is six p.m. when I push past the rows of lighted stalls glittering with sea-shells, beads, bangles, and soft stone carvings, and walk towards the temple entrance. The garrulous sparrows have settled down for the night. The cool sea breeze cannot find its way in here. I feel warm. The massive doors are open. A priest </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pc\IMG_20210719_174851.jpg"/>
          <p:cNvPicPr>
            <a:picLocks noGrp="1" noChangeAspect="1" noChangeArrowheads="1"/>
          </p:cNvPicPr>
          <p:nvPr>
            <p:ph idx="1"/>
          </p:nvPr>
        </p:nvPicPr>
        <p:blipFill>
          <a:blip r:embed="rId2"/>
          <a:srcRect/>
          <a:stretch>
            <a:fillRect/>
          </a:stretch>
        </p:blipFill>
        <p:spPr bwMode="auto">
          <a:xfrm>
            <a:off x="990600" y="1600200"/>
            <a:ext cx="6848475" cy="28765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txBody>
          <a:bodyPr>
            <a:normAutofit/>
          </a:bodyPr>
          <a:lstStyle/>
          <a:p>
            <a:pPr>
              <a:lnSpc>
                <a:spcPct val="150000"/>
              </a:lnSpc>
              <a:buNone/>
            </a:pPr>
            <a:r>
              <a:rPr lang="en-IN" sz="2000" dirty="0" smtClean="0"/>
              <a:t>	hurries towards me, smiling, mumbles something about offering atonement, rattles off the names of my ancestors to impress me. I say no, I don’t need any help, take my shoes off and enter the precinct, barefoot. There is a thick crowd inside, motley, sad; mostly white-clad widowed women, children, and the always-present old. The place is well lighted. The marble flagstones under my feet are inscribed with the names of their donors. The sweet aroma of incense and flowers overpowers me. I walk up a flight of steps, then down until I reach the damp inner sanctum characteristic of any Hindu place of worship. Convention, the swaying darkness, a fable. I am not allowed to proceed further. Ten feet away, three gods, dark, dark and strange, limbless, grotesque—and I am here. Stark eyes, white, unblinking, gazing into my abyss. I can feel my fingers curl into my palms. A priest taps my head hard with his flat, holy stick, shouts at me to move on. The </a:t>
            </a:r>
            <a:r>
              <a:rPr lang="en-IN" sz="2000" i="1" dirty="0" err="1" smtClean="0"/>
              <a:t>darshana</a:t>
            </a:r>
            <a:r>
              <a:rPr lang="en-IN" sz="2000" dirty="0" smtClean="0"/>
              <a:t> is over. The hot pushing crowd submerges me. I cannot breathe. . . . Every time, I tell myself, every time, but this is neither a silence nor an answer. Obviously I have missed</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pc\Desktop\IMG_20210719_171415.jpg"/>
          <p:cNvPicPr>
            <a:picLocks noGrp="1" noChangeAspect="1" noChangeArrowheads="1"/>
          </p:cNvPicPr>
          <p:nvPr>
            <p:ph idx="1"/>
          </p:nvPr>
        </p:nvPicPr>
        <p:blipFill>
          <a:blip r:embed="rId2"/>
          <a:srcRect/>
          <a:stretch>
            <a:fillRect/>
          </a:stretch>
        </p:blipFill>
        <p:spPr bwMode="auto">
          <a:xfrm>
            <a:off x="457200" y="457200"/>
            <a:ext cx="4259730" cy="45259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8991600" cy="6629400"/>
          </a:xfrm>
        </p:spPr>
        <p:txBody>
          <a:bodyPr/>
          <a:lstStyle/>
          <a:p>
            <a:pPr>
              <a:lnSpc>
                <a:spcPct val="150000"/>
              </a:lnSpc>
              <a:buNone/>
            </a:pPr>
            <a:r>
              <a:rPr lang="en-IN" dirty="0" smtClean="0"/>
              <a:t>	</a:t>
            </a:r>
            <a:r>
              <a:rPr lang="en-IN" sz="2000" dirty="0" smtClean="0"/>
              <a:t>something. I remember the first rain, the precious wet clods of earth, the remnants of a lost childhood—and now this circuit before me with thoughts like nimbuses tumbling across. Is this the infinity I have not been able to fathom?</a:t>
            </a:r>
          </a:p>
          <a:p>
            <a:pPr>
              <a:lnSpc>
                <a:spcPct val="150000"/>
              </a:lnSpc>
              <a:buNone/>
            </a:pPr>
            <a:r>
              <a:rPr lang="en-IN" sz="2000" dirty="0" smtClean="0"/>
              <a:t>	When I come out of the temple, I seem to hear the doors crash behind. I look back. A crowd is out there. A world. Perhaps I would like to be with </a:t>
            </a:r>
            <a:r>
              <a:rPr lang="en-IN" sz="2000" i="1" dirty="0" smtClean="0"/>
              <a:t>them. </a:t>
            </a:r>
            <a:r>
              <a:rPr lang="en-IN" sz="2000" dirty="0" smtClean="0"/>
              <a:t>Within and without.</a:t>
            </a:r>
          </a:p>
          <a:p>
            <a:pPr>
              <a:lnSpc>
                <a:spcPct val="150000"/>
              </a:lnSpc>
              <a:buNone/>
            </a:pPr>
            <a:endParaRPr lang="en-IN" sz="2000" dirty="0" smtClean="0"/>
          </a:p>
          <a:p>
            <a:pPr>
              <a:lnSpc>
                <a:spcPct val="150000"/>
              </a:lnSpc>
              <a:buNone/>
            </a:pPr>
            <a:endParaRPr lang="en-IN" sz="2000" dirty="0" smtClean="0"/>
          </a:p>
          <a:p>
            <a:pPr>
              <a:lnSpc>
                <a:spcPct val="150000"/>
              </a:lnSpc>
              <a:buNone/>
            </a:pPr>
            <a:r>
              <a:rPr lang="en-IN" sz="2000" dirty="0" smtClean="0"/>
              <a:t>	</a:t>
            </a:r>
            <a:r>
              <a:rPr lang="en-US" sz="1800" dirty="0" smtClean="0"/>
              <a:t> [“An Orissa Journal: July to November”. </a:t>
            </a:r>
            <a:r>
              <a:rPr lang="en-US" sz="1800" i="1" dirty="0" smtClean="0"/>
              <a:t>Door of Paper.</a:t>
            </a:r>
            <a:r>
              <a:rPr lang="en-US" sz="1800" dirty="0" smtClean="0"/>
              <a:t> 16-18]</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8991600" cy="6400800"/>
          </a:xfrm>
        </p:spPr>
        <p:txBody>
          <a:bodyPr>
            <a:normAutofit/>
          </a:bodyPr>
          <a:lstStyle/>
          <a:p>
            <a:pPr>
              <a:buNone/>
            </a:pPr>
            <a:r>
              <a:rPr lang="en-IN" sz="2000" dirty="0" smtClean="0"/>
              <a:t>	[“</a:t>
            </a:r>
            <a:r>
              <a:rPr lang="en-IN" sz="2000" dirty="0" err="1" smtClean="0"/>
              <a:t>Summerdusts</a:t>
            </a:r>
            <a:r>
              <a:rPr lang="en-IN" sz="2000" dirty="0" smtClean="0"/>
              <a:t> and a Scent of Mangoes”. </a:t>
            </a:r>
            <a:r>
              <a:rPr lang="en-IN" sz="2000" i="1" dirty="0" smtClean="0"/>
              <a:t>Door of Paper</a:t>
            </a:r>
            <a:r>
              <a:rPr lang="en-IN" sz="2000" dirty="0" smtClean="0"/>
              <a:t>. 39]</a:t>
            </a:r>
          </a:p>
          <a:p>
            <a:pPr>
              <a:buNone/>
            </a:pPr>
            <a:endParaRPr lang="en-IN" sz="2000" dirty="0" smtClean="0"/>
          </a:p>
          <a:p>
            <a:pPr>
              <a:lnSpc>
                <a:spcPct val="150000"/>
              </a:lnSpc>
              <a:buNone/>
            </a:pPr>
            <a:r>
              <a:rPr lang="en-IN" sz="2000" dirty="0" smtClean="0"/>
              <a:t>	Yet polytheistic though India is, all religious belief in Orissa strangely points to one god—to the temple of </a:t>
            </a:r>
            <a:r>
              <a:rPr lang="en-IN" sz="2000" dirty="0" err="1" smtClean="0"/>
              <a:t>Jagannath</a:t>
            </a:r>
            <a:r>
              <a:rPr lang="en-IN" sz="2000" dirty="0" smtClean="0"/>
              <a:t> at </a:t>
            </a:r>
            <a:r>
              <a:rPr lang="en-IN" sz="2000" dirty="0" err="1" smtClean="0"/>
              <a:t>Puri</a:t>
            </a:r>
            <a:r>
              <a:rPr lang="en-IN" sz="2000" dirty="0" smtClean="0"/>
              <a:t>, the scene of the famous chariot festival, when the grotesque limbless deity of </a:t>
            </a:r>
            <a:r>
              <a:rPr lang="en-IN" sz="2000" dirty="0" err="1" smtClean="0"/>
              <a:t>Jagannath</a:t>
            </a:r>
            <a:r>
              <a:rPr lang="en-IN" sz="2000" dirty="0" smtClean="0"/>
              <a:t> is ceremoniously taken out every year for his symbolic tour of the universe, to study the fate of mankind. To my mind, </a:t>
            </a:r>
            <a:r>
              <a:rPr lang="en-IN" sz="2000" dirty="0" err="1" smtClean="0"/>
              <a:t>Jagannath</a:t>
            </a:r>
            <a:r>
              <a:rPr lang="en-IN" sz="2000" dirty="0" smtClean="0"/>
              <a:t> remains the most primitive of gods, having his origins in the rituals of savage tribes of the dense Orissa forests. Fore here were the ambiguous essences symbolized and made into ritual objects. The totem soon became the escape of the dark will into freedom. The shape was necessary for what you want, I am ready. Join my life.”</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685800"/>
            <a:ext cx="9144000" cy="6172200"/>
          </a:xfrm>
        </p:spPr>
        <p:txBody>
          <a:bodyPr>
            <a:normAutofit/>
          </a:bodyPr>
          <a:lstStyle/>
          <a:p>
            <a:pPr>
              <a:lnSpc>
                <a:spcPct val="150000"/>
              </a:lnSpc>
              <a:buNone/>
            </a:pPr>
            <a:r>
              <a:rPr lang="en-IN" sz="2000" dirty="0" smtClean="0"/>
              <a:t>	“Poetry is where the language happens. In poetry, as in nowhere else, language gets examined for the truths it contains. Maybe the words keep dying and always coming back to life. The world of the mind is made of language. It is the foetus in which people see and think, because it is the foetus that gives way to birth of the feeling for life through a sieve of words. Plainly speaking, the world comes to us through words and is expressed by us in words. So poetry is a sort of surrender to the flux of language, a language born out of both history and society. This implies that poems are where the language gets made; made because of the belief the poet has in himself or herself, in his role or mission. And through poetry language either gets richer or poorer, healthier or sicker. Poetry has no choice. When language fails, poetry fails too.”</a:t>
            </a:r>
          </a:p>
          <a:p>
            <a:pPr>
              <a:lnSpc>
                <a:spcPct val="150000"/>
              </a:lnSpc>
              <a:buNone/>
            </a:pPr>
            <a:endParaRPr lang="en-IN" sz="2000" dirty="0" smtClean="0"/>
          </a:p>
          <a:p>
            <a:pPr>
              <a:lnSpc>
                <a:spcPct val="150000"/>
              </a:lnSpc>
              <a:buNone/>
            </a:pPr>
            <a:r>
              <a:rPr lang="en-IN" sz="2000" dirty="0" smtClean="0"/>
              <a:t>	[</a:t>
            </a:r>
            <a:r>
              <a:rPr lang="en-IN" sz="2000" dirty="0" err="1" smtClean="0"/>
              <a:t>Jayanta</a:t>
            </a:r>
            <a:r>
              <a:rPr lang="en-IN" sz="2000" dirty="0" smtClean="0"/>
              <a:t> </a:t>
            </a:r>
            <a:r>
              <a:rPr lang="en-IN" sz="2000" dirty="0" err="1" smtClean="0"/>
              <a:t>Mahapatra</a:t>
            </a:r>
            <a:r>
              <a:rPr lang="en-IN" sz="2000" dirty="0" smtClean="0"/>
              <a:t>. “The Absence of Absolutes”. </a:t>
            </a:r>
            <a:r>
              <a:rPr lang="en-IN" sz="2000" i="1" dirty="0" smtClean="0"/>
              <a:t>Door of Paper</a:t>
            </a:r>
            <a:r>
              <a:rPr lang="en-IN" sz="2000" dirty="0" smtClean="0"/>
              <a:t>. 199]</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8991600" cy="6400800"/>
          </a:xfrm>
        </p:spPr>
        <p:txBody>
          <a:bodyPr>
            <a:normAutofit fontScale="92500"/>
          </a:bodyPr>
          <a:lstStyle/>
          <a:p>
            <a:pPr>
              <a:buNone/>
            </a:pPr>
            <a:r>
              <a:rPr lang="en-IN" sz="2000" dirty="0" smtClean="0"/>
              <a:t>	</a:t>
            </a:r>
          </a:p>
          <a:p>
            <a:pPr>
              <a:buNone/>
            </a:pPr>
            <a:endParaRPr lang="en-IN" sz="2000" dirty="0" smtClean="0"/>
          </a:p>
          <a:p>
            <a:pPr>
              <a:lnSpc>
                <a:spcPct val="150000"/>
              </a:lnSpc>
              <a:buNone/>
            </a:pPr>
            <a:r>
              <a:rPr lang="en-IN" sz="2000" dirty="0" smtClean="0"/>
              <a:t>	A poem written in 1971, “Dawn at </a:t>
            </a:r>
            <a:r>
              <a:rPr lang="en-IN" sz="2000" dirty="0" err="1" smtClean="0"/>
              <a:t>Puri</a:t>
            </a:r>
            <a:r>
              <a:rPr lang="en-IN" sz="2000" dirty="0" smtClean="0"/>
              <a:t>” expresses </a:t>
            </a:r>
            <a:r>
              <a:rPr lang="en-IN" sz="2000" dirty="0" err="1" smtClean="0"/>
              <a:t>Mahapatra’s</a:t>
            </a:r>
            <a:r>
              <a:rPr lang="en-IN" sz="2000" dirty="0" smtClean="0"/>
              <a:t>  personal response to </a:t>
            </a:r>
            <a:r>
              <a:rPr lang="en-IN" sz="2000" dirty="0" err="1" smtClean="0"/>
              <a:t>Puri</a:t>
            </a:r>
            <a:r>
              <a:rPr lang="en-IN" sz="2000" dirty="0" smtClean="0"/>
              <a:t>—a town, with its sea-face and temple of Lord </a:t>
            </a:r>
            <a:r>
              <a:rPr lang="en-IN" sz="2000" dirty="0" err="1" smtClean="0"/>
              <a:t>Jagannath</a:t>
            </a:r>
            <a:r>
              <a:rPr lang="en-IN" sz="2000" dirty="0" smtClean="0"/>
              <a:t>, is a cultural icon for the </a:t>
            </a:r>
            <a:r>
              <a:rPr lang="en-IN" sz="2000" dirty="0" err="1" smtClean="0"/>
              <a:t>Odia</a:t>
            </a:r>
            <a:r>
              <a:rPr lang="en-IN" sz="2000" dirty="0" smtClean="0"/>
              <a:t> people.</a:t>
            </a:r>
          </a:p>
          <a:p>
            <a:pPr>
              <a:lnSpc>
                <a:spcPct val="150000"/>
              </a:lnSpc>
              <a:buNone/>
            </a:pPr>
            <a:endParaRPr lang="en-IN" sz="2000" dirty="0" smtClean="0"/>
          </a:p>
          <a:p>
            <a:pPr>
              <a:lnSpc>
                <a:spcPct val="150000"/>
              </a:lnSpc>
              <a:buNone/>
            </a:pPr>
            <a:r>
              <a:rPr lang="en-IN" sz="2000" dirty="0" smtClean="0"/>
              <a:t>	However, the poet, in his characteristic manner, does not tread the beaten path of euphoria over </a:t>
            </a:r>
            <a:r>
              <a:rPr lang="en-IN" sz="2000" dirty="0" err="1" smtClean="0"/>
              <a:t>Puri</a:t>
            </a:r>
            <a:r>
              <a:rPr lang="en-IN" sz="2000" dirty="0" smtClean="0"/>
              <a:t>. He expresses the experience of cremating his mother’s earthly being in </a:t>
            </a:r>
            <a:r>
              <a:rPr lang="en-IN" sz="2000" dirty="0" err="1" smtClean="0"/>
              <a:t>Swargadwar</a:t>
            </a:r>
            <a:r>
              <a:rPr lang="en-IN" sz="2000" dirty="0" smtClean="0"/>
              <a:t>, of the chance spotting of a skull (the reminder of what we are and shall be), the noisy crows  enhancing the silence of his reflections on being and not being, all of which represent the continuum of life-and-death or death-in-life. But, </a:t>
            </a:r>
            <a:r>
              <a:rPr lang="en-IN" sz="2000" dirty="0" err="1" smtClean="0"/>
              <a:t>Puri</a:t>
            </a:r>
            <a:r>
              <a:rPr lang="en-IN" sz="2000" dirty="0" smtClean="0"/>
              <a:t> is that place where devotees seek salvation in shelter under </a:t>
            </a:r>
            <a:r>
              <a:rPr lang="en-IN" sz="2000" dirty="0" err="1" smtClean="0"/>
              <a:t>Jagannath’s</a:t>
            </a:r>
            <a:r>
              <a:rPr lang="en-IN" sz="2000" dirty="0" smtClean="0"/>
              <a:t> grace, specially the white-clad widows and the leprosy-</a:t>
            </a:r>
            <a:r>
              <a:rPr lang="en-IN" sz="2000" dirty="0" err="1" smtClean="0"/>
              <a:t>striken</a:t>
            </a:r>
            <a:r>
              <a:rPr lang="en-IN" sz="2000" dirty="0" smtClean="0"/>
              <a:t> unfortunate souls. Without them, just as the shells cast away by the sea, </a:t>
            </a:r>
            <a:r>
              <a:rPr lang="en-IN" sz="2000" dirty="0" err="1" smtClean="0"/>
              <a:t>Puri</a:t>
            </a:r>
            <a:r>
              <a:rPr lang="en-IN" sz="2000" dirty="0" smtClean="0"/>
              <a:t> seems to lose its identity.</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228600"/>
            <a:ext cx="8305800" cy="6400800"/>
          </a:xfrm>
        </p:spPr>
        <p:txBody>
          <a:bodyPr>
            <a:normAutofit fontScale="77500" lnSpcReduction="20000"/>
          </a:bodyPr>
          <a:lstStyle/>
          <a:p>
            <a:pPr>
              <a:buNone/>
            </a:pPr>
            <a:r>
              <a:rPr lang="en-IN" sz="2000" b="1" dirty="0" smtClean="0"/>
              <a:t>Dawn at </a:t>
            </a:r>
            <a:r>
              <a:rPr lang="en-IN" sz="2000" b="1" dirty="0" err="1" smtClean="0"/>
              <a:t>Puri</a:t>
            </a:r>
            <a:endParaRPr lang="en-IN" sz="2000" b="1" dirty="0" smtClean="0"/>
          </a:p>
          <a:p>
            <a:pPr>
              <a:buNone/>
            </a:pPr>
            <a:endParaRPr lang="en-IN" sz="2000" dirty="0" smtClean="0"/>
          </a:p>
          <a:p>
            <a:pPr>
              <a:buNone/>
            </a:pPr>
            <a:r>
              <a:rPr lang="en-IN" sz="2000" dirty="0" smtClean="0"/>
              <a:t>Endless crow noises</a:t>
            </a:r>
          </a:p>
          <a:p>
            <a:pPr>
              <a:buNone/>
            </a:pPr>
            <a:r>
              <a:rPr lang="en-IN" sz="2000" dirty="0" smtClean="0"/>
              <a:t>A skull in the holy sands</a:t>
            </a:r>
          </a:p>
          <a:p>
            <a:pPr>
              <a:buNone/>
            </a:pPr>
            <a:r>
              <a:rPr lang="en-IN" sz="2000" dirty="0" smtClean="0"/>
              <a:t>tilts its empty country towards hunger.</a:t>
            </a:r>
          </a:p>
          <a:p>
            <a:pPr>
              <a:buNone/>
            </a:pPr>
            <a:endParaRPr lang="en-IN" sz="2000" dirty="0" smtClean="0"/>
          </a:p>
          <a:p>
            <a:pPr>
              <a:buNone/>
            </a:pPr>
            <a:r>
              <a:rPr lang="en-IN" sz="2000" dirty="0" smtClean="0"/>
              <a:t>White-clad widowed Women</a:t>
            </a:r>
          </a:p>
          <a:p>
            <a:pPr>
              <a:buNone/>
            </a:pPr>
            <a:r>
              <a:rPr lang="en-IN" sz="2000" dirty="0" smtClean="0"/>
              <a:t>past the </a:t>
            </a:r>
            <a:r>
              <a:rPr lang="en-IN" sz="2000" dirty="0" err="1" smtClean="0"/>
              <a:t>centers</a:t>
            </a:r>
            <a:r>
              <a:rPr lang="en-IN" sz="2000" dirty="0" smtClean="0"/>
              <a:t> of their lives</a:t>
            </a:r>
          </a:p>
          <a:p>
            <a:pPr>
              <a:buNone/>
            </a:pPr>
            <a:r>
              <a:rPr lang="en-IN" sz="2000" dirty="0" smtClean="0"/>
              <a:t>are waiting to enter the Great Temple</a:t>
            </a:r>
          </a:p>
          <a:p>
            <a:pPr>
              <a:buNone/>
            </a:pPr>
            <a:endParaRPr lang="en-IN" sz="2000" dirty="0" smtClean="0"/>
          </a:p>
          <a:p>
            <a:pPr>
              <a:buNone/>
            </a:pPr>
            <a:r>
              <a:rPr lang="en-IN" sz="2000" dirty="0" smtClean="0"/>
              <a:t>Their austere eyes</a:t>
            </a:r>
          </a:p>
          <a:p>
            <a:pPr>
              <a:buNone/>
            </a:pPr>
            <a:r>
              <a:rPr lang="en-IN" sz="2000" dirty="0" smtClean="0"/>
              <a:t>stare like those caught in a net</a:t>
            </a:r>
          </a:p>
          <a:p>
            <a:pPr>
              <a:buNone/>
            </a:pPr>
            <a:r>
              <a:rPr lang="en-IN" sz="2000" dirty="0" smtClean="0"/>
              <a:t>hanging by the dawn’s shining strands of faith.</a:t>
            </a:r>
          </a:p>
          <a:p>
            <a:pPr>
              <a:buNone/>
            </a:pPr>
            <a:endParaRPr lang="en-IN" sz="2000" dirty="0" smtClean="0"/>
          </a:p>
          <a:p>
            <a:pPr>
              <a:buNone/>
            </a:pPr>
            <a:r>
              <a:rPr lang="en-IN" sz="2000" dirty="0" smtClean="0"/>
              <a:t>The frail early light catches</a:t>
            </a:r>
          </a:p>
          <a:p>
            <a:pPr>
              <a:buNone/>
            </a:pPr>
            <a:r>
              <a:rPr lang="en-IN" sz="2000" dirty="0" smtClean="0"/>
              <a:t>ruined, leprous shells leaning against one another,</a:t>
            </a:r>
          </a:p>
          <a:p>
            <a:pPr>
              <a:buNone/>
            </a:pPr>
            <a:r>
              <a:rPr lang="en-IN" sz="2000" dirty="0" smtClean="0"/>
              <a:t>a mass of crouched faces without names.</a:t>
            </a:r>
          </a:p>
          <a:p>
            <a:pPr>
              <a:buNone/>
            </a:pPr>
            <a:endParaRPr lang="en-IN" sz="2000" dirty="0" smtClean="0"/>
          </a:p>
          <a:p>
            <a:pPr>
              <a:buNone/>
            </a:pPr>
            <a:r>
              <a:rPr lang="en-IN" sz="2000" dirty="0" smtClean="0"/>
              <a:t>suddenly breaks out of my hide</a:t>
            </a:r>
          </a:p>
          <a:p>
            <a:pPr>
              <a:buNone/>
            </a:pPr>
            <a:r>
              <a:rPr lang="en-IN" sz="2000" dirty="0" smtClean="0"/>
              <a:t>into the smoky blaze of a sullen solitary pyre</a:t>
            </a:r>
          </a:p>
          <a:p>
            <a:pPr>
              <a:buNone/>
            </a:pPr>
            <a:r>
              <a:rPr lang="en-IN" sz="2000" dirty="0" smtClean="0"/>
              <a:t>that fills my aging mother:</a:t>
            </a:r>
          </a:p>
          <a:p>
            <a:pPr>
              <a:buNone/>
            </a:pPr>
            <a:endParaRPr lang="en-IN" sz="2000" dirty="0" smtClean="0"/>
          </a:p>
          <a:p>
            <a:pPr>
              <a:buNone/>
            </a:pPr>
            <a:r>
              <a:rPr lang="en-IN" sz="2000" dirty="0" smtClean="0"/>
              <a:t>her last wish to be cremated here</a:t>
            </a:r>
          </a:p>
          <a:p>
            <a:pPr>
              <a:buNone/>
            </a:pPr>
            <a:r>
              <a:rPr lang="en-IN" sz="2000" dirty="0" smtClean="0"/>
              <a:t>twisting uncertainly like light</a:t>
            </a:r>
          </a:p>
          <a:p>
            <a:pPr>
              <a:buNone/>
            </a:pPr>
            <a:r>
              <a:rPr lang="en-IN" sz="2000" dirty="0" smtClean="0"/>
              <a:t>in the shifting sands                                                                        (1971)</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533400"/>
            <a:ext cx="8991600" cy="6096000"/>
          </a:xfrm>
        </p:spPr>
        <p:txBody>
          <a:bodyPr>
            <a:normAutofit/>
          </a:bodyPr>
          <a:lstStyle/>
          <a:p>
            <a:pPr>
              <a:lnSpc>
                <a:spcPct val="150000"/>
              </a:lnSpc>
              <a:buNone/>
            </a:pPr>
            <a:r>
              <a:rPr lang="en-IN" sz="2000" dirty="0" smtClean="0"/>
              <a:t>	The slim volume of poems, </a:t>
            </a:r>
            <a:r>
              <a:rPr lang="en-IN" sz="2000" i="1" dirty="0" smtClean="0"/>
              <a:t>Sky Without Sky: The </a:t>
            </a:r>
            <a:r>
              <a:rPr lang="en-IN" sz="2000" i="1" dirty="0" err="1" smtClean="0"/>
              <a:t>Puri</a:t>
            </a:r>
            <a:r>
              <a:rPr lang="en-IN" sz="2000" i="1" dirty="0" smtClean="0"/>
              <a:t> Poems</a:t>
            </a:r>
            <a:r>
              <a:rPr lang="en-IN" sz="2000" dirty="0" smtClean="0"/>
              <a:t> (2018), dedicated to his late son, Mohan </a:t>
            </a:r>
            <a:r>
              <a:rPr lang="en-IN" sz="2000" dirty="0" err="1" smtClean="0"/>
              <a:t>Mahapatra</a:t>
            </a:r>
            <a:r>
              <a:rPr lang="en-IN" sz="2000" dirty="0" smtClean="0"/>
              <a:t> (1955-2018), return to </a:t>
            </a:r>
            <a:r>
              <a:rPr lang="en-IN" sz="2000" dirty="0" err="1" smtClean="0"/>
              <a:t>Puri</a:t>
            </a:r>
            <a:r>
              <a:rPr lang="en-IN" sz="2000" dirty="0" smtClean="0"/>
              <a:t>. The note in these is the same as in “Dawn at </a:t>
            </a:r>
            <a:r>
              <a:rPr lang="en-IN" sz="2000" dirty="0" err="1" smtClean="0"/>
              <a:t>Puri</a:t>
            </a:r>
            <a:r>
              <a:rPr lang="en-IN" sz="2000" dirty="0" smtClean="0"/>
              <a:t>”, but more poignant. Then it was his aged mother whom he had lost; this time it is his son, whose demise becomes the speck of sand around which the oyster weaves the anthology.  Personal loss attains universal significance as the poet falls back heavily upon his </a:t>
            </a:r>
            <a:r>
              <a:rPr lang="en-IN" sz="2000" dirty="0" err="1" smtClean="0"/>
              <a:t>Odia</a:t>
            </a:r>
            <a:r>
              <a:rPr lang="en-IN" sz="2000" dirty="0" smtClean="0"/>
              <a:t> identity in an acceptance  of reality as </a:t>
            </a:r>
            <a:r>
              <a:rPr lang="en-IN" sz="2000" dirty="0" err="1" smtClean="0"/>
              <a:t>Jagannath’s</a:t>
            </a:r>
            <a:r>
              <a:rPr lang="en-IN" sz="2000" dirty="0" smtClean="0"/>
              <a:t> dispensation—something no </a:t>
            </a:r>
            <a:r>
              <a:rPr lang="en-IN" sz="2000" dirty="0" err="1" smtClean="0"/>
              <a:t>Odia</a:t>
            </a:r>
            <a:r>
              <a:rPr lang="en-IN" sz="2000" dirty="0" smtClean="0"/>
              <a:t> person can deny. However, he simultaneously questions the myth which has been carefully and systematically built over more than three thousand years around an </a:t>
            </a:r>
            <a:r>
              <a:rPr lang="en-IN" sz="2000" dirty="0" err="1" smtClean="0"/>
              <a:t>adivasi</a:t>
            </a:r>
            <a:r>
              <a:rPr lang="en-IN" sz="2000" dirty="0" smtClean="0"/>
              <a:t> deity, made of </a:t>
            </a:r>
            <a:r>
              <a:rPr lang="en-IN" sz="2000" dirty="0" err="1" smtClean="0"/>
              <a:t>neem</a:t>
            </a:r>
            <a:r>
              <a:rPr lang="en-IN" sz="2000" dirty="0" smtClean="0"/>
              <a:t>-wood, without hands and feet, with huge eyes which penetrate one’s self, and make the deity acquire a formidable magnitude which becomes  the centre of a complex network of incessant ritualistic activity.</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4350" cy="1143000"/>
          </a:xfrm>
        </p:spPr>
        <p:txBody>
          <a:bodyPr/>
          <a:lstStyle/>
          <a:p>
            <a:endParaRPr lang="en-US" b="1"/>
          </a:p>
        </p:txBody>
      </p:sp>
      <p:pic>
        <p:nvPicPr>
          <p:cNvPr id="2050" name="Picture 2" descr="C:\Users\pc\IMG20210717123403.jpg"/>
          <p:cNvPicPr>
            <a:picLocks noGrp="1" noChangeAspect="1" noChangeArrowheads="1"/>
          </p:cNvPicPr>
          <p:nvPr>
            <p:ph idx="1"/>
          </p:nvPr>
        </p:nvPicPr>
        <p:blipFill>
          <a:blip r:embed="rId2" cstate="print"/>
          <a:srcRect/>
          <a:stretch>
            <a:fillRect/>
          </a:stretch>
        </p:blipFill>
        <p:spPr bwMode="auto">
          <a:xfrm>
            <a:off x="457200" y="457200"/>
            <a:ext cx="3124200" cy="4525963"/>
          </a:xfrm>
          <a:prstGeom prst="rect">
            <a:avLst/>
          </a:prstGeom>
          <a:noFill/>
        </p:spPr>
      </p:pic>
      <p:sp>
        <p:nvSpPr>
          <p:cNvPr id="5" name="TextBox 4"/>
          <p:cNvSpPr txBox="1"/>
          <p:nvPr/>
        </p:nvSpPr>
        <p:spPr>
          <a:xfrm>
            <a:off x="381000" y="5486400"/>
            <a:ext cx="5715000" cy="369332"/>
          </a:xfrm>
          <a:prstGeom prst="rect">
            <a:avLst/>
          </a:prstGeom>
          <a:noFill/>
        </p:spPr>
        <p:txBody>
          <a:bodyPr wrap="square" rtlCol="0">
            <a:spAutoFit/>
          </a:bodyPr>
          <a:lstStyle/>
          <a:p>
            <a:r>
              <a:rPr lang="en-US" b="1" dirty="0" smtClean="0"/>
              <a:t>Mumbai: </a:t>
            </a:r>
            <a:r>
              <a:rPr lang="en-US" b="1" dirty="0" err="1" smtClean="0"/>
              <a:t>Poetrywala</a:t>
            </a:r>
            <a:r>
              <a:rPr lang="en-US" b="1" dirty="0" smtClean="0"/>
              <a:t>, </a:t>
            </a:r>
            <a:r>
              <a:rPr lang="en-US" b="1" dirty="0" err="1" smtClean="0"/>
              <a:t>Paperwall</a:t>
            </a:r>
            <a:r>
              <a:rPr lang="en-US" b="1" dirty="0" smtClean="0"/>
              <a:t> Media &amp; Publishing, 2018</a:t>
            </a:r>
            <a:endParaRPr lang="en-US" b="1" dirty="0"/>
          </a:p>
        </p:txBody>
      </p:sp>
      <p:sp>
        <p:nvSpPr>
          <p:cNvPr id="6" name="TextBox 5"/>
          <p:cNvSpPr txBox="1"/>
          <p:nvPr/>
        </p:nvSpPr>
        <p:spPr>
          <a:xfrm>
            <a:off x="4800600" y="1981200"/>
            <a:ext cx="3341364" cy="369332"/>
          </a:xfrm>
          <a:prstGeom prst="rect">
            <a:avLst/>
          </a:prstGeom>
          <a:noFill/>
        </p:spPr>
        <p:txBody>
          <a:bodyPr wrap="none" rtlCol="0">
            <a:spAutoFit/>
          </a:bodyPr>
          <a:lstStyle/>
          <a:p>
            <a:r>
              <a:rPr lang="en-US" b="1" dirty="0" smtClean="0"/>
              <a:t>“</a:t>
            </a:r>
            <a:r>
              <a:rPr lang="en-US" b="1" i="1" dirty="0" smtClean="0"/>
              <a:t>for my son Mohan </a:t>
            </a:r>
            <a:r>
              <a:rPr lang="en-US" b="1" dirty="0" smtClean="0"/>
              <a:t>(1955-2018)”</a:t>
            </a: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304800"/>
            <a:ext cx="8534400" cy="6400800"/>
          </a:xfrm>
        </p:spPr>
        <p:txBody>
          <a:bodyPr>
            <a:normAutofit fontScale="85000" lnSpcReduction="10000"/>
          </a:bodyPr>
          <a:lstStyle/>
          <a:p>
            <a:pPr algn="ctr">
              <a:lnSpc>
                <a:spcPct val="150000"/>
              </a:lnSpc>
              <a:buNone/>
            </a:pPr>
            <a:r>
              <a:rPr lang="en-US" sz="2000" b="1" dirty="0" smtClean="0"/>
              <a:t>About the </a:t>
            </a:r>
            <a:r>
              <a:rPr lang="en-US" sz="2000" b="1" dirty="0" smtClean="0"/>
              <a:t>Book</a:t>
            </a:r>
          </a:p>
          <a:p>
            <a:pPr algn="ctr">
              <a:lnSpc>
                <a:spcPct val="150000"/>
              </a:lnSpc>
              <a:buNone/>
            </a:pPr>
            <a:endParaRPr lang="en-US" sz="2000" b="1" dirty="0" smtClean="0"/>
          </a:p>
          <a:p>
            <a:pPr algn="just">
              <a:lnSpc>
                <a:spcPct val="150000"/>
              </a:lnSpc>
              <a:buNone/>
            </a:pPr>
            <a:r>
              <a:rPr lang="en-US" sz="2000" dirty="0" smtClean="0"/>
              <a:t>	I painfully realize that the poetry I’ve written (and much has been published in the last fifty years) has been restricted perhaps to the apparently colloquial narrative poem, which mediates on not so much of reality, but struggles to go deep into the nothingness that surrounds us in this world of ours. I have suffered this, but have truly gone nowhere. Talking about what this poetry reveals is difficult; chaos in the outside world has always been a challenge, but seems to be relevant to the poetry I’ve done.</a:t>
            </a:r>
          </a:p>
          <a:p>
            <a:pPr algn="just">
              <a:lnSpc>
                <a:spcPct val="150000"/>
              </a:lnSpc>
              <a:buNone/>
            </a:pPr>
            <a:r>
              <a:rPr lang="en-US" sz="2000" dirty="0" smtClean="0"/>
              <a:t>	Many of my first poems were thematically on the temple town of </a:t>
            </a:r>
            <a:r>
              <a:rPr lang="en-US" sz="2000" dirty="0" err="1" smtClean="0"/>
              <a:t>Puri</a:t>
            </a:r>
            <a:r>
              <a:rPr lang="en-US" sz="2000" dirty="0" smtClean="0"/>
              <a:t>, which has been the lifeline of the </a:t>
            </a:r>
            <a:r>
              <a:rPr lang="en-US" sz="2000" dirty="0" err="1" smtClean="0"/>
              <a:t>Odia</a:t>
            </a:r>
            <a:r>
              <a:rPr lang="en-US" sz="2000" dirty="0" smtClean="0"/>
              <a:t> people for centuries. It has been a subject poets in </a:t>
            </a:r>
            <a:r>
              <a:rPr lang="en-US" sz="2000" dirty="0" err="1" smtClean="0"/>
              <a:t>Odisha</a:t>
            </a:r>
            <a:r>
              <a:rPr lang="en-US" sz="2000" dirty="0" smtClean="0"/>
              <a:t> have never been able to resist. For all of us, I’d say.</a:t>
            </a:r>
          </a:p>
          <a:p>
            <a:pPr algn="just">
              <a:lnSpc>
                <a:spcPct val="150000"/>
              </a:lnSpc>
              <a:buNone/>
            </a:pPr>
            <a:r>
              <a:rPr lang="en-US" sz="2000" dirty="0" smtClean="0"/>
              <a:t>	</a:t>
            </a:r>
            <a:r>
              <a:rPr lang="en-US" sz="2000" dirty="0" err="1" smtClean="0"/>
              <a:t>Puri</a:t>
            </a:r>
            <a:r>
              <a:rPr lang="en-US" sz="2000" dirty="0" smtClean="0"/>
              <a:t> remains a difficult question for all time and demands a long answer. It’ s not for me to comment if the poems in this slim volume have any answers in the poems’ solitudes.</a:t>
            </a:r>
          </a:p>
          <a:p>
            <a:pPr algn="just">
              <a:lnSpc>
                <a:spcPct val="150000"/>
              </a:lnSpc>
              <a:buNone/>
            </a:pPr>
            <a:r>
              <a:rPr lang="en-US" sz="2000" dirty="0" smtClean="0"/>
              <a:t>	suffice it to say that it is all part of the journey I began years and years ago</a:t>
            </a:r>
            <a:r>
              <a:rPr lang="en-US" sz="2000" dirty="0" smtClean="0"/>
              <a:t>.</a:t>
            </a:r>
          </a:p>
          <a:p>
            <a:pPr algn="just">
              <a:lnSpc>
                <a:spcPct val="150000"/>
              </a:lnSpc>
              <a:buNone/>
            </a:pPr>
            <a:endParaRPr lang="en-US" sz="2000" dirty="0" smtClean="0"/>
          </a:p>
          <a:p>
            <a:pPr algn="just">
              <a:lnSpc>
                <a:spcPct val="150000"/>
              </a:lnSpc>
              <a:buNone/>
            </a:pPr>
            <a:r>
              <a:rPr lang="en-US" sz="2000" dirty="0" smtClean="0"/>
              <a:t>	April  13, 2018			               </a:t>
            </a:r>
            <a:r>
              <a:rPr lang="en-US" sz="2000" dirty="0" err="1" smtClean="0"/>
              <a:t>Jayanta</a:t>
            </a:r>
            <a:r>
              <a:rPr lang="en-US" sz="2000" dirty="0" smtClean="0"/>
              <a:t> </a:t>
            </a:r>
            <a:r>
              <a:rPr lang="en-US" sz="2000" dirty="0" err="1" smtClean="0"/>
              <a:t>Mahapatra</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752600"/>
            <a:ext cx="5562600" cy="4373563"/>
          </a:xfrm>
        </p:spPr>
        <p:txBody>
          <a:bodyPr>
            <a:normAutofit/>
          </a:bodyPr>
          <a:lstStyle/>
          <a:p>
            <a:pPr algn="ctr">
              <a:buNone/>
            </a:pPr>
            <a:r>
              <a:rPr lang="en-IN" sz="2400" dirty="0" smtClean="0"/>
              <a:t>Five poems selected from the </a:t>
            </a:r>
            <a:r>
              <a:rPr lang="en-IN" sz="2400" dirty="0" smtClean="0"/>
              <a:t>anthology </a:t>
            </a:r>
          </a:p>
          <a:p>
            <a:pPr algn="ctr">
              <a:buNone/>
            </a:pPr>
            <a:r>
              <a:rPr lang="en-IN" sz="2400" dirty="0" smtClean="0"/>
              <a:t>of twenty-six poems</a:t>
            </a:r>
            <a:endParaRPr lang="en-IN" sz="2400" dirty="0" smtClean="0"/>
          </a:p>
          <a:p>
            <a:pPr algn="ctr">
              <a:buNone/>
            </a:pPr>
            <a:endParaRPr lang="en-IN" sz="2400" dirty="0" smtClean="0"/>
          </a:p>
          <a:p>
            <a:pPr algn="ctr">
              <a:buNone/>
            </a:pPr>
            <a:r>
              <a:rPr lang="en-IN" b="1" i="1" dirty="0" smtClean="0"/>
              <a:t>Sky Without Sky</a:t>
            </a:r>
          </a:p>
          <a:p>
            <a:pPr algn="ctr">
              <a:buNone/>
            </a:pPr>
            <a:r>
              <a:rPr lang="en-IN" sz="2400" i="1" dirty="0" smtClean="0"/>
              <a:t>The </a:t>
            </a:r>
            <a:r>
              <a:rPr lang="en-IN" sz="2400" i="1" dirty="0" err="1" smtClean="0"/>
              <a:t>Puri</a:t>
            </a:r>
            <a:r>
              <a:rPr lang="en-IN" sz="2400" i="1" dirty="0" smtClean="0"/>
              <a:t> Poems</a:t>
            </a:r>
          </a:p>
          <a:p>
            <a:pPr algn="ctr">
              <a:buNone/>
            </a:pPr>
            <a:r>
              <a:rPr lang="en-IN" sz="2400" dirty="0" smtClean="0"/>
              <a:t>(2018)</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400800"/>
          </a:xfrm>
        </p:spPr>
        <p:txBody>
          <a:bodyPr>
            <a:normAutofit fontScale="70000" lnSpcReduction="20000"/>
          </a:bodyPr>
          <a:lstStyle/>
          <a:p>
            <a:pPr>
              <a:buNone/>
            </a:pPr>
            <a:r>
              <a:rPr lang="en-US" dirty="0" smtClean="0"/>
              <a:t>IX</a:t>
            </a:r>
          </a:p>
          <a:p>
            <a:pPr>
              <a:buNone/>
            </a:pPr>
            <a:endParaRPr lang="en-US" dirty="0" smtClean="0"/>
          </a:p>
          <a:p>
            <a:pPr>
              <a:buNone/>
            </a:pPr>
            <a:r>
              <a:rPr lang="en-US" dirty="0" smtClean="0"/>
              <a:t>Our own world only goes where our eyes go,</a:t>
            </a:r>
          </a:p>
          <a:p>
            <a:pPr>
              <a:buNone/>
            </a:pPr>
            <a:r>
              <a:rPr lang="en-US" dirty="0" smtClean="0"/>
              <a:t>and our own eyes make it,</a:t>
            </a:r>
          </a:p>
          <a:p>
            <a:pPr>
              <a:buNone/>
            </a:pPr>
            <a:r>
              <a:rPr lang="en-US" dirty="0" smtClean="0"/>
              <a:t>turning time into thought, </a:t>
            </a:r>
          </a:p>
          <a:p>
            <a:pPr>
              <a:buNone/>
            </a:pPr>
            <a:r>
              <a:rPr lang="en-US" dirty="0" smtClean="0"/>
              <a:t>whether it is the elegiac raindrop</a:t>
            </a:r>
          </a:p>
          <a:p>
            <a:pPr>
              <a:buNone/>
            </a:pPr>
            <a:r>
              <a:rPr lang="en-US" dirty="0" smtClean="0"/>
              <a:t>that empties the world it falls into,</a:t>
            </a:r>
          </a:p>
          <a:p>
            <a:pPr>
              <a:buNone/>
            </a:pPr>
            <a:r>
              <a:rPr lang="en-US" dirty="0" smtClean="0"/>
              <a:t>or the tide that bows courteously before death</a:t>
            </a:r>
          </a:p>
          <a:p>
            <a:pPr>
              <a:buNone/>
            </a:pPr>
            <a:r>
              <a:rPr lang="en-US" dirty="0" smtClean="0"/>
              <a:t>each time it reaches the shore.</a:t>
            </a:r>
          </a:p>
          <a:p>
            <a:pPr>
              <a:buNone/>
            </a:pPr>
            <a:endParaRPr lang="en-US" dirty="0" smtClean="0"/>
          </a:p>
          <a:p>
            <a:pPr>
              <a:buNone/>
            </a:pPr>
            <a:r>
              <a:rPr lang="en-US" dirty="0" smtClean="0"/>
              <a:t>There’s nobody but it </a:t>
            </a:r>
          </a:p>
          <a:p>
            <a:pPr>
              <a:buNone/>
            </a:pPr>
            <a:r>
              <a:rPr lang="en-US" dirty="0" smtClean="0"/>
              <a:t>in the deep silence of the forest of your body, </a:t>
            </a:r>
          </a:p>
          <a:p>
            <a:pPr>
              <a:buNone/>
            </a:pPr>
            <a:r>
              <a:rPr lang="en-US" dirty="0" smtClean="0"/>
              <a:t>silence a little deeper </a:t>
            </a:r>
          </a:p>
          <a:p>
            <a:pPr>
              <a:buNone/>
            </a:pPr>
            <a:r>
              <a:rPr lang="en-US" dirty="0" smtClean="0"/>
              <a:t>each time there is no answer from you.</a:t>
            </a:r>
          </a:p>
          <a:p>
            <a:pPr>
              <a:buNone/>
            </a:pPr>
            <a:endParaRPr lang="en-US" dirty="0" smtClean="0"/>
          </a:p>
          <a:p>
            <a:pPr>
              <a:buNone/>
            </a:pPr>
            <a:r>
              <a:rPr lang="en-US" dirty="0" smtClean="0"/>
              <a:t>If your driftwood soul (in our eyes) </a:t>
            </a:r>
          </a:p>
          <a:p>
            <a:pPr>
              <a:buNone/>
            </a:pPr>
            <a:r>
              <a:rPr lang="en-US" dirty="0" smtClean="0"/>
              <a:t>could swell up to the size of a </a:t>
            </a:r>
            <a:r>
              <a:rPr lang="en-US" dirty="0" err="1" smtClean="0"/>
              <a:t>neem</a:t>
            </a:r>
            <a:r>
              <a:rPr lang="en-US" dirty="0" smtClean="0"/>
              <a:t> tree, </a:t>
            </a:r>
          </a:p>
          <a:p>
            <a:pPr>
              <a:buNone/>
            </a:pPr>
            <a:r>
              <a:rPr lang="en-US" dirty="0" smtClean="0"/>
              <a:t>there will no longer be </a:t>
            </a:r>
          </a:p>
          <a:p>
            <a:pPr>
              <a:buNone/>
            </a:pPr>
            <a:r>
              <a:rPr lang="en-US" dirty="0" smtClean="0"/>
              <a:t>any difference between men.                                                  (p/11)</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400800"/>
          </a:xfrm>
        </p:spPr>
        <p:txBody>
          <a:bodyPr>
            <a:normAutofit fontScale="62500" lnSpcReduction="20000"/>
          </a:bodyPr>
          <a:lstStyle/>
          <a:p>
            <a:pPr>
              <a:buNone/>
            </a:pPr>
            <a:r>
              <a:rPr lang="en-US" dirty="0" smtClean="0"/>
              <a:t>XII</a:t>
            </a:r>
          </a:p>
          <a:p>
            <a:pPr>
              <a:buNone/>
            </a:pPr>
            <a:endParaRPr lang="en-US" dirty="0" smtClean="0"/>
          </a:p>
          <a:p>
            <a:pPr>
              <a:buNone/>
            </a:pPr>
            <a:r>
              <a:rPr lang="en-US" dirty="0" smtClean="0"/>
              <a:t>Wisps of smoke </a:t>
            </a:r>
          </a:p>
          <a:p>
            <a:pPr>
              <a:buNone/>
            </a:pPr>
            <a:r>
              <a:rPr lang="en-US" dirty="0" smtClean="0"/>
              <a:t>stand steep, then idle </a:t>
            </a:r>
          </a:p>
          <a:p>
            <a:pPr>
              <a:buNone/>
            </a:pPr>
            <a:r>
              <a:rPr lang="en-US" dirty="0" smtClean="0"/>
              <a:t>over the </a:t>
            </a:r>
            <a:r>
              <a:rPr lang="en-US" i="1" dirty="0" err="1" smtClean="0"/>
              <a:t>Swargadwara</a:t>
            </a:r>
            <a:r>
              <a:rPr lang="en-US" dirty="0" smtClean="0"/>
              <a:t>.</a:t>
            </a:r>
          </a:p>
          <a:p>
            <a:pPr>
              <a:buNone/>
            </a:pPr>
            <a:r>
              <a:rPr lang="en-US" dirty="0" smtClean="0"/>
              <a:t>Warm winds roil the waters of the Bay, </a:t>
            </a:r>
          </a:p>
          <a:p>
            <a:pPr>
              <a:buNone/>
            </a:pPr>
            <a:r>
              <a:rPr lang="en-US" dirty="0" smtClean="0"/>
              <a:t>the sands quail, </a:t>
            </a:r>
          </a:p>
          <a:p>
            <a:pPr>
              <a:buNone/>
            </a:pPr>
            <a:r>
              <a:rPr lang="en-US" dirty="0" smtClean="0"/>
              <a:t>I am one of them who looks at the morning sky</a:t>
            </a:r>
          </a:p>
          <a:p>
            <a:pPr>
              <a:buNone/>
            </a:pPr>
            <a:r>
              <a:rPr lang="en-US" dirty="0" smtClean="0"/>
              <a:t>and gets a sigh for an answer.</a:t>
            </a:r>
          </a:p>
          <a:p>
            <a:pPr>
              <a:buNone/>
            </a:pPr>
            <a:endParaRPr lang="en-US" dirty="0" smtClean="0"/>
          </a:p>
          <a:p>
            <a:pPr>
              <a:buNone/>
            </a:pPr>
            <a:r>
              <a:rPr lang="en-US" dirty="0" smtClean="0"/>
              <a:t>You do nothing; it is done for you.</a:t>
            </a:r>
          </a:p>
          <a:p>
            <a:pPr>
              <a:buNone/>
            </a:pPr>
            <a:r>
              <a:rPr lang="en-US" dirty="0" smtClean="0"/>
              <a:t>What is beyond your gaze,</a:t>
            </a:r>
          </a:p>
          <a:p>
            <a:pPr>
              <a:buNone/>
            </a:pPr>
            <a:r>
              <a:rPr lang="en-US" dirty="0" smtClean="0"/>
              <a:t>I will not know.</a:t>
            </a:r>
          </a:p>
          <a:p>
            <a:pPr>
              <a:buNone/>
            </a:pPr>
            <a:r>
              <a:rPr lang="en-US" dirty="0" smtClean="0"/>
              <a:t>Because you will never be able </a:t>
            </a:r>
          </a:p>
          <a:p>
            <a:pPr>
              <a:buNone/>
            </a:pPr>
            <a:r>
              <a:rPr lang="en-US" dirty="0" smtClean="0"/>
              <a:t>to do anything but accept, </a:t>
            </a:r>
          </a:p>
          <a:p>
            <a:pPr>
              <a:buNone/>
            </a:pPr>
            <a:r>
              <a:rPr lang="en-US" dirty="0" smtClean="0"/>
              <a:t>always leaning against us, </a:t>
            </a:r>
          </a:p>
          <a:p>
            <a:pPr>
              <a:buNone/>
            </a:pPr>
            <a:r>
              <a:rPr lang="en-US" dirty="0" smtClean="0"/>
              <a:t>bringing me back to where I ought to be.</a:t>
            </a:r>
          </a:p>
          <a:p>
            <a:pPr>
              <a:buNone/>
            </a:pPr>
            <a:endParaRPr lang="en-US" dirty="0" smtClean="0"/>
          </a:p>
          <a:p>
            <a:pPr>
              <a:buNone/>
            </a:pPr>
            <a:r>
              <a:rPr lang="en-US" dirty="0" smtClean="0"/>
              <a:t>We’ve believed in all of these.</a:t>
            </a:r>
          </a:p>
          <a:p>
            <a:pPr>
              <a:buNone/>
            </a:pPr>
            <a:r>
              <a:rPr lang="en-US" dirty="0" smtClean="0"/>
              <a:t>But the morning is still unknown to me.                                                (p/14)</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pc\puri 1.jpg"/>
          <p:cNvPicPr>
            <a:picLocks noGrp="1" noChangeAspect="1" noChangeArrowheads="1"/>
          </p:cNvPicPr>
          <p:nvPr>
            <p:ph idx="1"/>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867400"/>
          </a:xfrm>
        </p:spPr>
        <p:txBody>
          <a:bodyPr/>
          <a:lstStyle/>
          <a:p>
            <a:pPr>
              <a:buNone/>
            </a:pPr>
            <a:r>
              <a:rPr lang="en-US" dirty="0" smtClean="0"/>
              <a:t>XIX</a:t>
            </a:r>
          </a:p>
          <a:p>
            <a:pPr>
              <a:buNone/>
            </a:pPr>
            <a:endParaRPr lang="en-US" dirty="0" smtClean="0"/>
          </a:p>
          <a:p>
            <a:pPr>
              <a:buNone/>
            </a:pPr>
            <a:r>
              <a:rPr lang="en-US" sz="2800" dirty="0" smtClean="0"/>
              <a:t>Even in </a:t>
            </a:r>
            <a:r>
              <a:rPr lang="en-US" sz="2800" dirty="0" err="1" smtClean="0"/>
              <a:t>Puri</a:t>
            </a:r>
            <a:r>
              <a:rPr lang="en-US" sz="2800" dirty="0" smtClean="0"/>
              <a:t> </a:t>
            </a:r>
          </a:p>
          <a:p>
            <a:pPr>
              <a:buNone/>
            </a:pPr>
            <a:r>
              <a:rPr lang="en-US" sz="2800" dirty="0" smtClean="0"/>
              <a:t>when the world, </a:t>
            </a:r>
          </a:p>
          <a:p>
            <a:pPr>
              <a:buNone/>
            </a:pPr>
            <a:r>
              <a:rPr lang="en-US" sz="2800" dirty="0" smtClean="0"/>
              <a:t>silent again </a:t>
            </a:r>
          </a:p>
          <a:p>
            <a:pPr>
              <a:buNone/>
            </a:pPr>
            <a:r>
              <a:rPr lang="en-US" sz="2800" dirty="0" smtClean="0"/>
              <a:t>for a moment, </a:t>
            </a:r>
          </a:p>
          <a:p>
            <a:pPr>
              <a:buNone/>
            </a:pPr>
            <a:r>
              <a:rPr lang="en-US" sz="2800" dirty="0" smtClean="0"/>
              <a:t>begins to speak again, </a:t>
            </a:r>
          </a:p>
          <a:p>
            <a:pPr>
              <a:buNone/>
            </a:pPr>
            <a:r>
              <a:rPr lang="en-US" sz="2800" dirty="0" smtClean="0"/>
              <a:t>I long for </a:t>
            </a:r>
            <a:r>
              <a:rPr lang="en-US" sz="2800" dirty="0" err="1" smtClean="0"/>
              <a:t>Puri</a:t>
            </a:r>
            <a:r>
              <a:rPr lang="en-US" sz="2800" dirty="0" smtClean="0"/>
              <a:t>.</a:t>
            </a:r>
          </a:p>
          <a:p>
            <a:pPr>
              <a:buNone/>
            </a:pPr>
            <a:endParaRPr lang="en-US" sz="2800" dirty="0" smtClean="0"/>
          </a:p>
          <a:p>
            <a:pPr>
              <a:buNone/>
            </a:pPr>
            <a:r>
              <a:rPr lang="en-US" sz="2800" dirty="0" smtClean="0"/>
              <a:t>                                                                                (p/25)</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600200"/>
            <a:ext cx="8382000" cy="4525963"/>
          </a:xfrm>
        </p:spPr>
        <p:txBody>
          <a:bodyPr>
            <a:normAutofit/>
          </a:bodyPr>
          <a:lstStyle/>
          <a:p>
            <a:pPr>
              <a:lnSpc>
                <a:spcPct val="150000"/>
              </a:lnSpc>
              <a:buNone/>
            </a:pPr>
            <a:r>
              <a:rPr lang="en-US" dirty="0" smtClean="0"/>
              <a:t>	</a:t>
            </a:r>
            <a:r>
              <a:rPr lang="en-US" sz="2000" dirty="0" smtClean="0"/>
              <a:t>“I’ve always liked to believe that my poetry and my life are interconnected and so my poems come from those desires that can’t hold themselves back. I may be wrong, but poetry comes from what I perceive and make out of it.”</a:t>
            </a:r>
          </a:p>
          <a:p>
            <a:endParaRPr lang="en-US" dirty="0" smtClean="0"/>
          </a:p>
          <a:p>
            <a:endParaRPr lang="en-US" dirty="0" smtClean="0"/>
          </a:p>
          <a:p>
            <a:pPr>
              <a:buNone/>
            </a:pPr>
            <a:r>
              <a:rPr lang="en-US" sz="1900" dirty="0" smtClean="0"/>
              <a:t>	[</a:t>
            </a:r>
            <a:r>
              <a:rPr lang="en-US" sz="1900" dirty="0" err="1" smtClean="0"/>
              <a:t>Jayanta</a:t>
            </a:r>
            <a:r>
              <a:rPr lang="en-US" sz="1900" dirty="0" smtClean="0"/>
              <a:t> </a:t>
            </a:r>
            <a:r>
              <a:rPr lang="en-US" sz="1900" dirty="0" err="1" smtClean="0"/>
              <a:t>Mahapatra</a:t>
            </a:r>
            <a:r>
              <a:rPr lang="en-US" sz="1900" dirty="0" smtClean="0"/>
              <a:t>. “On Myself”. </a:t>
            </a:r>
            <a:r>
              <a:rPr lang="en-US" sz="1900" dirty="0" err="1" smtClean="0"/>
              <a:t>Jayanta</a:t>
            </a:r>
            <a:r>
              <a:rPr lang="en-US" sz="1900" dirty="0" smtClean="0"/>
              <a:t> </a:t>
            </a:r>
            <a:r>
              <a:rPr lang="en-US" sz="1900" dirty="0" err="1" smtClean="0"/>
              <a:t>Mahapatra</a:t>
            </a:r>
            <a:r>
              <a:rPr lang="en-US" sz="1900" dirty="0" smtClean="0"/>
              <a:t>. </a:t>
            </a:r>
            <a:r>
              <a:rPr lang="en-US" sz="1900" i="1" dirty="0" err="1" smtClean="0"/>
              <a:t>Jayanta</a:t>
            </a:r>
            <a:r>
              <a:rPr lang="en-US" sz="1900" i="1" dirty="0" smtClean="0"/>
              <a:t> </a:t>
            </a:r>
            <a:r>
              <a:rPr lang="en-US" sz="1900" i="1" dirty="0" err="1" smtClean="0"/>
              <a:t>Mahapatra</a:t>
            </a:r>
            <a:r>
              <a:rPr lang="en-US" sz="1900" i="1" dirty="0" smtClean="0"/>
              <a:t>: A Reader. p/</a:t>
            </a:r>
            <a:r>
              <a:rPr lang="en-US" sz="1900" dirty="0" smtClean="0"/>
              <a:t>2 ]</a:t>
            </a:r>
          </a:p>
          <a:p>
            <a:endParaRPr lang="en-US" sz="3600" dirty="0" smtClean="0"/>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400800"/>
          </a:xfrm>
        </p:spPr>
        <p:txBody>
          <a:bodyPr>
            <a:normAutofit fontScale="55000" lnSpcReduction="20000"/>
          </a:bodyPr>
          <a:lstStyle/>
          <a:p>
            <a:pPr>
              <a:buNone/>
            </a:pPr>
            <a:r>
              <a:rPr lang="en-US" dirty="0" smtClean="0"/>
              <a:t>XXIV</a:t>
            </a:r>
          </a:p>
          <a:p>
            <a:pPr>
              <a:buNone/>
            </a:pPr>
            <a:endParaRPr lang="en-US" dirty="0" smtClean="0"/>
          </a:p>
          <a:p>
            <a:pPr>
              <a:buNone/>
            </a:pPr>
            <a:r>
              <a:rPr lang="en-US" dirty="0" smtClean="0"/>
              <a:t>And inside the thought they must have said </a:t>
            </a:r>
          </a:p>
          <a:p>
            <a:pPr>
              <a:buNone/>
            </a:pPr>
            <a:r>
              <a:rPr lang="en-US" dirty="0" smtClean="0"/>
              <a:t>to themselves: Why is a deformity like him</a:t>
            </a:r>
          </a:p>
          <a:p>
            <a:pPr>
              <a:buNone/>
            </a:pPr>
            <a:r>
              <a:rPr lang="en-US" dirty="0" smtClean="0"/>
              <a:t>worshipped as the “Lord of the Universe?”</a:t>
            </a:r>
          </a:p>
          <a:p>
            <a:pPr>
              <a:buNone/>
            </a:pPr>
            <a:endParaRPr lang="en-US" dirty="0" smtClean="0"/>
          </a:p>
          <a:p>
            <a:pPr>
              <a:buNone/>
            </a:pPr>
            <a:r>
              <a:rPr lang="en-US" dirty="0" smtClean="0"/>
              <a:t>I take my own measurements </a:t>
            </a:r>
          </a:p>
          <a:p>
            <a:pPr>
              <a:buNone/>
            </a:pPr>
            <a:r>
              <a:rPr lang="en-US" dirty="0" smtClean="0"/>
              <a:t>of the exaggerated austerities of my patience</a:t>
            </a:r>
          </a:p>
          <a:p>
            <a:pPr>
              <a:buNone/>
            </a:pPr>
            <a:r>
              <a:rPr lang="en-US" dirty="0" smtClean="0"/>
              <a:t>that challenged me with words </a:t>
            </a:r>
          </a:p>
          <a:p>
            <a:pPr>
              <a:buNone/>
            </a:pPr>
            <a:r>
              <a:rPr lang="en-US" dirty="0" smtClean="0"/>
              <a:t>which only left me alone.</a:t>
            </a:r>
          </a:p>
          <a:p>
            <a:pPr>
              <a:buNone/>
            </a:pPr>
            <a:endParaRPr lang="en-US" dirty="0" smtClean="0"/>
          </a:p>
          <a:p>
            <a:pPr>
              <a:buNone/>
            </a:pPr>
            <a:r>
              <a:rPr lang="en-US" dirty="0" smtClean="0"/>
              <a:t>I watch the twilight in the look in my eyes </a:t>
            </a:r>
          </a:p>
          <a:p>
            <a:pPr>
              <a:buNone/>
            </a:pPr>
            <a:r>
              <a:rPr lang="en-US" dirty="0" smtClean="0"/>
              <a:t>and say:</a:t>
            </a:r>
          </a:p>
          <a:p>
            <a:pPr>
              <a:buNone/>
            </a:pPr>
            <a:r>
              <a:rPr lang="en-US" dirty="0" smtClean="0"/>
              <a:t>             That’s the beast.</a:t>
            </a:r>
          </a:p>
          <a:p>
            <a:pPr>
              <a:buNone/>
            </a:pPr>
            <a:r>
              <a:rPr lang="en-US" dirty="0" smtClean="0"/>
              <a:t>             That’s the mouth on the mouth.</a:t>
            </a:r>
          </a:p>
          <a:p>
            <a:pPr>
              <a:buNone/>
            </a:pPr>
            <a:r>
              <a:rPr lang="en-US" dirty="0" smtClean="0"/>
              <a:t>             And that the only hunger under the sun,</a:t>
            </a:r>
          </a:p>
          <a:p>
            <a:pPr>
              <a:buNone/>
            </a:pPr>
            <a:r>
              <a:rPr lang="en-US" dirty="0" smtClean="0"/>
              <a:t>	        wild as the tides of the </a:t>
            </a:r>
            <a:r>
              <a:rPr lang="en-US" dirty="0" err="1" smtClean="0"/>
              <a:t>Puri</a:t>
            </a:r>
            <a:r>
              <a:rPr lang="en-US" dirty="0" smtClean="0"/>
              <a:t> Bay</a:t>
            </a:r>
          </a:p>
          <a:p>
            <a:pPr>
              <a:buNone/>
            </a:pPr>
            <a:r>
              <a:rPr lang="en-US" dirty="0" smtClean="0"/>
              <a:t>              with no heart of escape,</a:t>
            </a:r>
          </a:p>
          <a:p>
            <a:pPr>
              <a:buNone/>
            </a:pPr>
            <a:r>
              <a:rPr lang="en-US" dirty="0" smtClean="0"/>
              <a:t>and it understands nothing.</a:t>
            </a:r>
          </a:p>
          <a:p>
            <a:pPr>
              <a:buNone/>
            </a:pPr>
            <a:endParaRPr lang="en-US" dirty="0" smtClean="0"/>
          </a:p>
          <a:p>
            <a:pPr>
              <a:buNone/>
            </a:pPr>
            <a:r>
              <a:rPr lang="en-US" dirty="0" smtClean="0"/>
              <a:t>Now nothing moves in my hands.</a:t>
            </a:r>
          </a:p>
          <a:p>
            <a:pPr>
              <a:buNone/>
            </a:pPr>
            <a:r>
              <a:rPr lang="en-US" dirty="0" smtClean="0"/>
              <a:t>And shadows are shadows </a:t>
            </a:r>
          </a:p>
          <a:p>
            <a:pPr>
              <a:buNone/>
            </a:pPr>
            <a:r>
              <a:rPr lang="en-US" dirty="0" smtClean="0"/>
              <a:t>waiting to be freed and die.                                                                        (p/33)</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629400"/>
          </a:xfrm>
        </p:spPr>
        <p:txBody>
          <a:bodyPr>
            <a:normAutofit fontScale="70000" lnSpcReduction="20000"/>
          </a:bodyPr>
          <a:lstStyle/>
          <a:p>
            <a:pPr>
              <a:buNone/>
            </a:pPr>
            <a:r>
              <a:rPr lang="en-US" dirty="0" smtClean="0"/>
              <a:t>XXV</a:t>
            </a:r>
          </a:p>
          <a:p>
            <a:pPr>
              <a:buNone/>
            </a:pPr>
            <a:endParaRPr lang="en-US" dirty="0" smtClean="0"/>
          </a:p>
          <a:p>
            <a:pPr>
              <a:buNone/>
            </a:pPr>
            <a:r>
              <a:rPr lang="en-US" dirty="0" smtClean="0"/>
              <a:t>Because you’re there.</a:t>
            </a:r>
          </a:p>
          <a:p>
            <a:pPr>
              <a:buNone/>
            </a:pPr>
            <a:r>
              <a:rPr lang="en-US" dirty="0" smtClean="0"/>
              <a:t>Because you make me forget </a:t>
            </a:r>
          </a:p>
          <a:p>
            <a:pPr>
              <a:buNone/>
            </a:pPr>
            <a:r>
              <a:rPr lang="en-US" dirty="0" smtClean="0"/>
              <a:t>the wasteland encircling us </a:t>
            </a:r>
          </a:p>
          <a:p>
            <a:pPr>
              <a:buNone/>
            </a:pPr>
            <a:r>
              <a:rPr lang="en-US" dirty="0" smtClean="0"/>
              <a:t>and which I still cannot.</a:t>
            </a:r>
          </a:p>
          <a:p>
            <a:pPr>
              <a:buNone/>
            </a:pPr>
            <a:endParaRPr lang="en-US" dirty="0" smtClean="0"/>
          </a:p>
          <a:p>
            <a:pPr>
              <a:buNone/>
            </a:pPr>
            <a:r>
              <a:rPr lang="en-US" dirty="0" smtClean="0"/>
              <a:t>After all that’s been said, </a:t>
            </a:r>
          </a:p>
          <a:p>
            <a:pPr>
              <a:buNone/>
            </a:pPr>
            <a:r>
              <a:rPr lang="en-US" dirty="0" smtClean="0"/>
              <a:t>all that’s been done, </a:t>
            </a:r>
          </a:p>
          <a:p>
            <a:pPr>
              <a:buNone/>
            </a:pPr>
            <a:r>
              <a:rPr lang="en-US" dirty="0" smtClean="0"/>
              <a:t>all that has been thought, dreamt, </a:t>
            </a:r>
          </a:p>
          <a:p>
            <a:pPr>
              <a:buNone/>
            </a:pPr>
            <a:r>
              <a:rPr lang="en-US" dirty="0" smtClean="0"/>
              <a:t>fashioned, built, chanted —</a:t>
            </a:r>
          </a:p>
          <a:p>
            <a:pPr>
              <a:buNone/>
            </a:pPr>
            <a:r>
              <a:rPr lang="en-US" dirty="0" smtClean="0"/>
              <a:t>so much faith spent </a:t>
            </a:r>
          </a:p>
          <a:p>
            <a:pPr>
              <a:buNone/>
            </a:pPr>
            <a:r>
              <a:rPr lang="en-US" dirty="0" smtClean="0"/>
              <a:t>and then faith can be no more.</a:t>
            </a:r>
          </a:p>
          <a:p>
            <a:pPr>
              <a:buNone/>
            </a:pPr>
            <a:endParaRPr lang="en-US" dirty="0" smtClean="0"/>
          </a:p>
          <a:p>
            <a:pPr>
              <a:buNone/>
            </a:pPr>
            <a:r>
              <a:rPr lang="en-US" dirty="0" smtClean="0"/>
              <a:t>And because I can still hear </a:t>
            </a:r>
          </a:p>
          <a:p>
            <a:pPr>
              <a:buNone/>
            </a:pPr>
            <a:r>
              <a:rPr lang="en-US" dirty="0" smtClean="0"/>
              <a:t>the faint flutter of birds </a:t>
            </a:r>
          </a:p>
          <a:p>
            <a:pPr>
              <a:buNone/>
            </a:pPr>
            <a:r>
              <a:rPr lang="en-US" dirty="0" smtClean="0"/>
              <a:t>in the tree </a:t>
            </a:r>
          </a:p>
          <a:p>
            <a:pPr>
              <a:buNone/>
            </a:pPr>
            <a:r>
              <a:rPr lang="en-US" dirty="0" smtClean="0"/>
              <a:t>that stood in the depth of my heart.                                       (p/34)</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1676400"/>
            <a:ext cx="7543800" cy="4953000"/>
          </a:xfrm>
        </p:spPr>
        <p:txBody>
          <a:bodyPr>
            <a:normAutofit/>
          </a:bodyPr>
          <a:lstStyle/>
          <a:p>
            <a:pPr>
              <a:lnSpc>
                <a:spcPct val="150000"/>
              </a:lnSpc>
              <a:buNone/>
            </a:pPr>
            <a:r>
              <a:rPr lang="en-IN" sz="2000" dirty="0" smtClean="0"/>
              <a:t>	“The ironic mode has never suited me, and I have chosen to write what I wrote, straight from my heart.”</a:t>
            </a:r>
          </a:p>
          <a:p>
            <a:pPr>
              <a:lnSpc>
                <a:spcPct val="150000"/>
              </a:lnSpc>
              <a:buNone/>
            </a:pPr>
            <a:endParaRPr lang="en-IN" sz="2000" dirty="0" smtClean="0"/>
          </a:p>
          <a:p>
            <a:pPr>
              <a:lnSpc>
                <a:spcPct val="150000"/>
              </a:lnSpc>
              <a:buNone/>
            </a:pPr>
            <a:r>
              <a:rPr lang="en-IN" sz="2000" dirty="0" smtClean="0"/>
              <a:t>	[</a:t>
            </a:r>
            <a:r>
              <a:rPr lang="en-IN" sz="2000" dirty="0" err="1" smtClean="0"/>
              <a:t>Jayanta</a:t>
            </a:r>
            <a:r>
              <a:rPr lang="en-IN" sz="2000" dirty="0" smtClean="0"/>
              <a:t> </a:t>
            </a:r>
            <a:r>
              <a:rPr lang="en-IN" sz="2000" dirty="0" err="1" smtClean="0"/>
              <a:t>Mahapatra</a:t>
            </a:r>
            <a:r>
              <a:rPr lang="en-IN" sz="2000" dirty="0" smtClean="0"/>
              <a:t>. “Of the Lowly Potato”. </a:t>
            </a:r>
            <a:r>
              <a:rPr lang="en-IN" sz="2000" i="1" dirty="0" smtClean="0"/>
              <a:t>Door of Paper</a:t>
            </a:r>
            <a:r>
              <a:rPr lang="en-IN" sz="2000" dirty="0" smtClean="0"/>
              <a:t>. 130]</a:t>
            </a:r>
          </a:p>
          <a:p>
            <a:pPr>
              <a:buNone/>
            </a:pP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8991600" cy="6400800"/>
          </a:xfrm>
        </p:spPr>
        <p:txBody>
          <a:bodyPr>
            <a:normAutofit/>
          </a:bodyPr>
          <a:lstStyle/>
          <a:p>
            <a:pPr>
              <a:lnSpc>
                <a:spcPct val="150000"/>
              </a:lnSpc>
              <a:buNone/>
            </a:pPr>
            <a:r>
              <a:rPr lang="en-IN" sz="2000" dirty="0" smtClean="0"/>
              <a:t>	“As I see it, the act of writing a poem is like being caught up in a net of time, in which the space of experience helps to guide the feeling contained in the poem. . . .  But it is time itself that makes the poet realise that he should react, a time that appears to pass from somewhere inside himself into the outer world, similar perhaps to the lines of force that emanate from an electrical charge situated in space (or from a magnetic pole). Yet in a strange manner the time of the present which brings forth his responses, has in reality come into being from the many times he has encountered—a product of memory.”</a:t>
            </a:r>
          </a:p>
          <a:p>
            <a:pPr>
              <a:lnSpc>
                <a:spcPct val="150000"/>
              </a:lnSpc>
              <a:buNone/>
            </a:pPr>
            <a:endParaRPr lang="en-IN" sz="2000" dirty="0" smtClean="0"/>
          </a:p>
          <a:p>
            <a:pPr>
              <a:lnSpc>
                <a:spcPct val="150000"/>
              </a:lnSpc>
              <a:buNone/>
            </a:pPr>
            <a:r>
              <a:rPr lang="en-IN" sz="2000" dirty="0" smtClean="0"/>
              <a:t>	[</a:t>
            </a:r>
            <a:r>
              <a:rPr lang="en-IN" sz="2000" dirty="0" err="1" smtClean="0"/>
              <a:t>Jayanta</a:t>
            </a:r>
            <a:r>
              <a:rPr lang="en-IN" sz="2000" dirty="0" smtClean="0"/>
              <a:t> </a:t>
            </a:r>
            <a:r>
              <a:rPr lang="en-IN" sz="2000" dirty="0" err="1" smtClean="0"/>
              <a:t>Mahapatra</a:t>
            </a:r>
            <a:r>
              <a:rPr lang="en-IN" sz="2000" dirty="0" smtClean="0"/>
              <a:t>. “Time in the Poem”. </a:t>
            </a:r>
            <a:r>
              <a:rPr lang="en-IN" sz="2000" i="1" dirty="0" smtClean="0"/>
              <a:t>Door of Paper</a:t>
            </a:r>
            <a:r>
              <a:rPr lang="en-IN" sz="2000" dirty="0" smtClean="0"/>
              <a:t>. 219]</a:t>
            </a: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143000"/>
            <a:ext cx="8991600" cy="5486400"/>
          </a:xfrm>
        </p:spPr>
        <p:txBody>
          <a:bodyPr>
            <a:normAutofit/>
          </a:bodyPr>
          <a:lstStyle/>
          <a:p>
            <a:pPr>
              <a:lnSpc>
                <a:spcPct val="150000"/>
              </a:lnSpc>
              <a:buNone/>
            </a:pPr>
            <a:r>
              <a:rPr lang="en-IN" sz="2000" dirty="0" smtClean="0"/>
              <a:t>	“A poem, therefore, appears to me to be full or made up of various times, maybe like a dim corner in a room, inhabited by a number of spiders. Even though the poem generally is set around a certain event which takes place at a particular moment of time; even though one is speaking of, say, the death of a boy, or the ending of another year, or, about the shapes that inhabit the river </a:t>
            </a:r>
            <a:r>
              <a:rPr lang="en-IN" sz="2000" dirty="0" err="1" smtClean="0"/>
              <a:t>Daya</a:t>
            </a:r>
            <a:r>
              <a:rPr lang="en-IN" sz="2000" dirty="0" smtClean="0"/>
              <a:t>—it is time which becomes an eight-legged carnivorous spider weaving its ensnaring net in which the poem is trapped.”</a:t>
            </a:r>
          </a:p>
          <a:p>
            <a:pPr>
              <a:lnSpc>
                <a:spcPct val="150000"/>
              </a:lnSpc>
              <a:buNone/>
            </a:pPr>
            <a:endParaRPr lang="en-IN" sz="2000" dirty="0" smtClean="0"/>
          </a:p>
          <a:p>
            <a:pPr>
              <a:lnSpc>
                <a:spcPct val="150000"/>
              </a:lnSpc>
              <a:buNone/>
            </a:pPr>
            <a:endParaRPr lang="en-IN" sz="2000" dirty="0" smtClean="0"/>
          </a:p>
          <a:p>
            <a:pPr>
              <a:lnSpc>
                <a:spcPct val="150000"/>
              </a:lnSpc>
              <a:buNone/>
            </a:pPr>
            <a:r>
              <a:rPr lang="en-IN" sz="2000" dirty="0" smtClean="0"/>
              <a:t>	[</a:t>
            </a:r>
            <a:r>
              <a:rPr lang="en-IN" sz="2000" dirty="0" err="1" smtClean="0"/>
              <a:t>Jayanta</a:t>
            </a:r>
            <a:r>
              <a:rPr lang="en-IN" sz="2000" dirty="0" smtClean="0"/>
              <a:t> </a:t>
            </a:r>
            <a:r>
              <a:rPr lang="en-IN" sz="2000" dirty="0" err="1" smtClean="0"/>
              <a:t>Mahapatra</a:t>
            </a:r>
            <a:r>
              <a:rPr lang="en-IN" sz="2000" dirty="0" smtClean="0"/>
              <a:t>. “Time in the Poem”. </a:t>
            </a:r>
            <a:r>
              <a:rPr lang="en-IN" sz="2000" i="1" dirty="0" smtClean="0"/>
              <a:t>Door of Paper</a:t>
            </a:r>
            <a:r>
              <a:rPr lang="en-IN" sz="2000" dirty="0" smtClean="0"/>
              <a:t>. 221]</a:t>
            </a:r>
            <a:endParaRPr lang="en-US" sz="2000" dirty="0" smtClean="0"/>
          </a:p>
          <a:p>
            <a:pPr>
              <a:buNone/>
            </a:pPr>
            <a:endParaRPr 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143000"/>
            <a:ext cx="8991600" cy="5486400"/>
          </a:xfrm>
        </p:spPr>
        <p:txBody>
          <a:bodyPr>
            <a:normAutofit/>
          </a:bodyPr>
          <a:lstStyle/>
          <a:p>
            <a:pPr>
              <a:lnSpc>
                <a:spcPct val="150000"/>
              </a:lnSpc>
              <a:buNone/>
            </a:pPr>
            <a:r>
              <a:rPr lang="en-IN" sz="2000" dirty="0" smtClean="0"/>
              <a:t>	“Today I dream. So I sit down to write. I feel the confusing waves of time’s pain so much so, that at times I would like to use time as an avenging god in my poem. At other moments, or in between poems, time is just a frail ghost of an enemy standing ahead in my path, and when I sense I could go through it, unscathed. And as I advance, both in my poetry and in my years, I feel I am perhaps driving the victim of time ahead of me.”</a:t>
            </a:r>
          </a:p>
          <a:p>
            <a:pPr>
              <a:lnSpc>
                <a:spcPct val="150000"/>
              </a:lnSpc>
              <a:buNone/>
            </a:pPr>
            <a:endParaRPr lang="en-IN" sz="2000" dirty="0" smtClean="0"/>
          </a:p>
          <a:p>
            <a:pPr>
              <a:lnSpc>
                <a:spcPct val="150000"/>
              </a:lnSpc>
              <a:buNone/>
            </a:pPr>
            <a:endParaRPr lang="en-IN" sz="2000" dirty="0" smtClean="0"/>
          </a:p>
          <a:p>
            <a:pPr>
              <a:lnSpc>
                <a:spcPct val="150000"/>
              </a:lnSpc>
              <a:buNone/>
            </a:pPr>
            <a:r>
              <a:rPr lang="en-IN" sz="2000" dirty="0" smtClean="0"/>
              <a:t>	[</a:t>
            </a:r>
            <a:r>
              <a:rPr lang="en-IN" sz="2000" dirty="0" err="1" smtClean="0"/>
              <a:t>Jayanta</a:t>
            </a:r>
            <a:r>
              <a:rPr lang="en-IN" sz="2000" dirty="0" smtClean="0"/>
              <a:t> </a:t>
            </a:r>
            <a:r>
              <a:rPr lang="en-IN" sz="2000" dirty="0" err="1" smtClean="0"/>
              <a:t>Mahapatra</a:t>
            </a:r>
            <a:r>
              <a:rPr lang="en-IN" sz="2000" dirty="0" smtClean="0"/>
              <a:t>. “Time in the Poem”. </a:t>
            </a:r>
            <a:r>
              <a:rPr lang="en-IN" sz="2000" i="1" dirty="0" smtClean="0"/>
              <a:t>Door of Paper</a:t>
            </a:r>
            <a:r>
              <a:rPr lang="en-IN" sz="2000" dirty="0" smtClean="0"/>
              <a:t>. 224]</a:t>
            </a:r>
            <a:endParaRPr lang="en-US" sz="2000" dirty="0" smtClean="0"/>
          </a:p>
          <a:p>
            <a:pPr>
              <a:buNone/>
            </a:pPr>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8534400" cy="5410200"/>
          </a:xfrm>
        </p:spPr>
        <p:txBody>
          <a:bodyPr>
            <a:normAutofit/>
          </a:bodyPr>
          <a:lstStyle/>
          <a:p>
            <a:pPr>
              <a:buNone/>
            </a:pPr>
            <a:r>
              <a:rPr lang="en-IN" sz="2000" dirty="0" smtClean="0"/>
              <a:t>Reading List</a:t>
            </a:r>
          </a:p>
          <a:p>
            <a:pPr>
              <a:buNone/>
            </a:pPr>
            <a:endParaRPr lang="en-IN" sz="2000" dirty="0" smtClean="0"/>
          </a:p>
          <a:p>
            <a:pPr marL="514350" indent="-514350">
              <a:lnSpc>
                <a:spcPct val="150000"/>
              </a:lnSpc>
              <a:buAutoNum type="arabicPeriod"/>
            </a:pPr>
            <a:r>
              <a:rPr lang="en-IN" sz="2000" dirty="0" err="1" smtClean="0"/>
              <a:t>Durga</a:t>
            </a:r>
            <a:r>
              <a:rPr lang="en-IN" sz="2000" dirty="0" smtClean="0"/>
              <a:t> Prasad Panda </a:t>
            </a:r>
            <a:r>
              <a:rPr lang="en-IN" sz="2000" i="1" dirty="0" err="1" smtClean="0"/>
              <a:t>Jayanta</a:t>
            </a:r>
            <a:r>
              <a:rPr lang="en-IN" sz="2000" i="1" dirty="0" smtClean="0"/>
              <a:t> </a:t>
            </a:r>
            <a:r>
              <a:rPr lang="en-IN" sz="2000" i="1" dirty="0" err="1" smtClean="0"/>
              <a:t>Mahapatra</a:t>
            </a:r>
            <a:r>
              <a:rPr lang="en-IN" sz="2000" i="1" dirty="0" smtClean="0"/>
              <a:t>: A Reader. </a:t>
            </a:r>
            <a:r>
              <a:rPr lang="en-IN" sz="2000" dirty="0" smtClean="0"/>
              <a:t>(</a:t>
            </a:r>
            <a:r>
              <a:rPr lang="en-IN" sz="2000" dirty="0" err="1" smtClean="0"/>
              <a:t>Sahitya</a:t>
            </a:r>
            <a:r>
              <a:rPr lang="en-IN" sz="2000" dirty="0" smtClean="0"/>
              <a:t> </a:t>
            </a:r>
            <a:r>
              <a:rPr lang="en-IN" sz="2000" dirty="0" err="1" smtClean="0"/>
              <a:t>Akademi</a:t>
            </a:r>
            <a:r>
              <a:rPr lang="en-IN" sz="2000" dirty="0" smtClean="0"/>
              <a:t> 2018)</a:t>
            </a:r>
          </a:p>
          <a:p>
            <a:pPr marL="514350" indent="-514350">
              <a:lnSpc>
                <a:spcPct val="150000"/>
              </a:lnSpc>
              <a:buAutoNum type="arabicPeriod"/>
            </a:pPr>
            <a:r>
              <a:rPr lang="en-IN" sz="2000" dirty="0" err="1" smtClean="0"/>
              <a:t>Jayanta</a:t>
            </a:r>
            <a:r>
              <a:rPr lang="en-IN" sz="2000" dirty="0" smtClean="0"/>
              <a:t> </a:t>
            </a:r>
            <a:r>
              <a:rPr lang="en-IN" sz="2000" dirty="0" err="1" smtClean="0"/>
              <a:t>Mahapatra</a:t>
            </a:r>
            <a:r>
              <a:rPr lang="en-IN" sz="2000" dirty="0" smtClean="0"/>
              <a:t>. </a:t>
            </a:r>
            <a:r>
              <a:rPr lang="en-IN" sz="2000" i="1" dirty="0" smtClean="0"/>
              <a:t>Door of Paper: Essays &amp; Memoirs </a:t>
            </a:r>
            <a:r>
              <a:rPr lang="en-IN" sz="2000" dirty="0" smtClean="0"/>
              <a:t>(</a:t>
            </a:r>
            <a:r>
              <a:rPr lang="en-IN" sz="2000" dirty="0" err="1" smtClean="0"/>
              <a:t>Authorspress</a:t>
            </a:r>
            <a:r>
              <a:rPr lang="en-IN" sz="2000" dirty="0" smtClean="0"/>
              <a:t> 2007)</a:t>
            </a:r>
            <a:endParaRPr lang="en-IN" sz="2000" i="1" dirty="0" smtClean="0"/>
          </a:p>
          <a:p>
            <a:pPr marL="514350" indent="-514350">
              <a:lnSpc>
                <a:spcPct val="150000"/>
              </a:lnSpc>
              <a:buAutoNum type="arabicPeriod" startAt="3"/>
            </a:pPr>
            <a:r>
              <a:rPr lang="en-IN" sz="2000" i="1" dirty="0" smtClean="0"/>
              <a:t>- - -. </a:t>
            </a:r>
            <a:r>
              <a:rPr lang="en-IN" sz="2000" dirty="0" smtClean="0"/>
              <a:t>“Dawn at </a:t>
            </a:r>
            <a:r>
              <a:rPr lang="en-IN" sz="2000" dirty="0" err="1" smtClean="0"/>
              <a:t>Puri</a:t>
            </a:r>
            <a:r>
              <a:rPr lang="en-IN" sz="2000" dirty="0" smtClean="0"/>
              <a:t>”. (1971)</a:t>
            </a:r>
          </a:p>
          <a:p>
            <a:pPr marL="514350" indent="-514350">
              <a:lnSpc>
                <a:spcPct val="150000"/>
              </a:lnSpc>
              <a:buNone/>
            </a:pPr>
            <a:r>
              <a:rPr lang="en-IN" sz="2000" dirty="0" smtClean="0"/>
              <a:t>4.</a:t>
            </a:r>
            <a:r>
              <a:rPr lang="en-IN" sz="2000" i="1" dirty="0" smtClean="0"/>
              <a:t>      - - -. Sky Without Sky</a:t>
            </a:r>
            <a:r>
              <a:rPr lang="en-IN" sz="2000" dirty="0" smtClean="0"/>
              <a:t> (</a:t>
            </a:r>
            <a:r>
              <a:rPr lang="en-US" sz="2000" dirty="0" smtClean="0"/>
              <a:t>Mumbai: </a:t>
            </a:r>
            <a:r>
              <a:rPr lang="en-US" sz="2000" dirty="0" err="1" smtClean="0"/>
              <a:t>Poetrywala</a:t>
            </a:r>
            <a:r>
              <a:rPr lang="en-US" sz="2000" dirty="0" smtClean="0"/>
              <a:t>, </a:t>
            </a:r>
            <a:r>
              <a:rPr lang="en-US" sz="2000" dirty="0" err="1" smtClean="0"/>
              <a:t>Paperwall</a:t>
            </a:r>
            <a:r>
              <a:rPr lang="en-US" sz="2000" dirty="0" smtClean="0"/>
              <a:t> Media &amp; Publishing, 2018</a:t>
            </a:r>
            <a:r>
              <a:rPr lang="en-IN" sz="2000" dirty="0" smtClean="0"/>
              <a:t>)</a:t>
            </a:r>
            <a:r>
              <a:rPr lang="en-IN" sz="2000" i="1" dirty="0" smtClean="0"/>
              <a:t> </a:t>
            </a:r>
            <a:endParaRPr lang="en-US" sz="2000" dirty="0" smtClean="0"/>
          </a:p>
          <a:p>
            <a:pPr>
              <a:lnSpc>
                <a:spcPct val="150000"/>
              </a:lnSpc>
              <a:buNone/>
            </a:pPr>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19200"/>
            <a:ext cx="5181600" cy="4983163"/>
          </a:xfrm>
        </p:spPr>
        <p:txBody>
          <a:bodyPr>
            <a:noAutofit/>
          </a:bodyPr>
          <a:lstStyle/>
          <a:p>
            <a:pPr algn="ctr">
              <a:buNone/>
            </a:pPr>
            <a:r>
              <a:rPr lang="en-US" sz="9600" b="1" dirty="0" smtClean="0">
                <a:latin typeface="Kunstler Script" pitchFamily="66" charset="0"/>
              </a:rPr>
              <a:t>Thank  you</a:t>
            </a:r>
            <a:endParaRPr lang="en-US" sz="9600" b="1" dirty="0">
              <a:latin typeface="Kunstler Script"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685800"/>
            <a:ext cx="9144000" cy="6172200"/>
          </a:xfrm>
        </p:spPr>
        <p:txBody>
          <a:bodyPr>
            <a:normAutofit/>
          </a:bodyPr>
          <a:lstStyle/>
          <a:p>
            <a:pPr>
              <a:lnSpc>
                <a:spcPct val="150000"/>
              </a:lnSpc>
              <a:buNone/>
            </a:pPr>
            <a:r>
              <a:rPr lang="en-IN" sz="2000" dirty="0" smtClean="0"/>
              <a:t>	“What should a poem be? Or a poetry book be? I still don’t know, even after thirty-five years of continuous writing, day after day.</a:t>
            </a:r>
          </a:p>
          <a:p>
            <a:pPr>
              <a:lnSpc>
                <a:spcPct val="150000"/>
              </a:lnSpc>
              <a:buNone/>
            </a:pPr>
            <a:r>
              <a:rPr lang="en-IN" sz="2000" dirty="0" smtClean="0"/>
              <a:t>	For me, each poem has been a painful struggle. Each poem has been an exploration, of an idea or a subject; which I thought would hopefully shine with coherence and truth when I was writing the poem. Unfortunately it has not been so.” </a:t>
            </a:r>
          </a:p>
          <a:p>
            <a:pPr>
              <a:lnSpc>
                <a:spcPct val="150000"/>
              </a:lnSpc>
              <a:buNone/>
            </a:pPr>
            <a:endParaRPr lang="en-IN" sz="2000" dirty="0" smtClean="0"/>
          </a:p>
          <a:p>
            <a:pPr>
              <a:lnSpc>
                <a:spcPct val="150000"/>
              </a:lnSpc>
              <a:buNone/>
            </a:pPr>
            <a:r>
              <a:rPr lang="en-IN" sz="2000" dirty="0" smtClean="0"/>
              <a:t>	[“By the Way.” </a:t>
            </a:r>
            <a:r>
              <a:rPr lang="en-IN" sz="2000" i="1" dirty="0" smtClean="0"/>
              <a:t>Door of Paper</a:t>
            </a:r>
            <a:r>
              <a:rPr lang="en-IN" sz="2000" dirty="0" smtClean="0"/>
              <a:t>. 169]</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0" y="685800"/>
            <a:ext cx="9144000" cy="6172200"/>
          </a:xfrm>
        </p:spPr>
        <p:txBody>
          <a:bodyPr>
            <a:normAutofit fontScale="92500"/>
          </a:bodyPr>
          <a:lstStyle/>
          <a:p>
            <a:pPr>
              <a:lnSpc>
                <a:spcPct val="150000"/>
              </a:lnSpc>
              <a:buNone/>
            </a:pPr>
            <a:r>
              <a:rPr lang="en-IN" sz="2000" dirty="0" smtClean="0"/>
              <a:t>	“I believe our poetry—by this I imply Indian poetry in English—will not be held in high esteem until we explore our writing within the context of a unifying outlook on life.”</a:t>
            </a:r>
          </a:p>
          <a:p>
            <a:pPr>
              <a:buNone/>
            </a:pPr>
            <a:endParaRPr lang="en-IN" sz="2000" dirty="0" smtClean="0"/>
          </a:p>
          <a:p>
            <a:pPr>
              <a:buNone/>
            </a:pPr>
            <a:r>
              <a:rPr lang="en-IN" sz="2000" dirty="0" smtClean="0"/>
              <a:t>	[</a:t>
            </a:r>
            <a:r>
              <a:rPr lang="en-IN" sz="2000" dirty="0" err="1" smtClean="0"/>
              <a:t>Jayanta</a:t>
            </a:r>
            <a:r>
              <a:rPr lang="en-IN" sz="2000" dirty="0" smtClean="0"/>
              <a:t> </a:t>
            </a:r>
            <a:r>
              <a:rPr lang="en-IN" sz="2000" dirty="0" err="1" smtClean="0"/>
              <a:t>Mahapatra</a:t>
            </a:r>
            <a:r>
              <a:rPr lang="en-IN" sz="2000" dirty="0" smtClean="0"/>
              <a:t>. “Of the Lowly Potato”. </a:t>
            </a:r>
            <a:r>
              <a:rPr lang="en-IN" sz="2000" i="1" dirty="0" smtClean="0"/>
              <a:t>Door of Paper</a:t>
            </a:r>
            <a:r>
              <a:rPr lang="en-IN" sz="2000" dirty="0" smtClean="0"/>
              <a:t>. 129]</a:t>
            </a:r>
          </a:p>
          <a:p>
            <a:pPr>
              <a:buNone/>
            </a:pPr>
            <a:endParaRPr lang="en-IN" sz="2000" dirty="0" smtClean="0"/>
          </a:p>
          <a:p>
            <a:pPr>
              <a:buNone/>
            </a:pPr>
            <a:endParaRPr lang="en-IN" sz="2000" dirty="0" smtClean="0"/>
          </a:p>
          <a:p>
            <a:pPr>
              <a:buNone/>
            </a:pPr>
            <a:endParaRPr lang="en-IN" sz="2000" dirty="0" smtClean="0"/>
          </a:p>
          <a:p>
            <a:pPr>
              <a:lnSpc>
                <a:spcPct val="150000"/>
              </a:lnSpc>
              <a:buNone/>
            </a:pPr>
            <a:r>
              <a:rPr lang="en-IN" sz="2000" dirty="0" smtClean="0"/>
              <a:t>	“Simply speaking, one’s own roots are of the utmost importance although one’s work is in English.”</a:t>
            </a:r>
          </a:p>
          <a:p>
            <a:pPr>
              <a:buNone/>
            </a:pPr>
            <a:endParaRPr lang="en-IN" sz="2000" dirty="0" smtClean="0"/>
          </a:p>
          <a:p>
            <a:pPr>
              <a:buNone/>
            </a:pPr>
            <a:r>
              <a:rPr lang="en-IN" sz="2000" dirty="0" smtClean="0"/>
              <a:t>	 [</a:t>
            </a:r>
            <a:r>
              <a:rPr lang="en-IN" sz="2000" dirty="0" err="1" smtClean="0"/>
              <a:t>Jayanta</a:t>
            </a:r>
            <a:r>
              <a:rPr lang="en-IN" sz="2000" dirty="0" smtClean="0"/>
              <a:t> </a:t>
            </a:r>
            <a:r>
              <a:rPr lang="en-IN" sz="2000" dirty="0" err="1" smtClean="0"/>
              <a:t>Mahapatra</a:t>
            </a:r>
            <a:r>
              <a:rPr lang="en-IN" sz="2000" dirty="0" smtClean="0"/>
              <a:t>. “Of the Lowly Potato”. </a:t>
            </a:r>
            <a:r>
              <a:rPr lang="en-IN" sz="2000" i="1" dirty="0" smtClean="0"/>
              <a:t>Door of Paper</a:t>
            </a:r>
            <a:r>
              <a:rPr lang="en-IN" sz="2000" dirty="0" smtClean="0"/>
              <a:t>. 129]</a:t>
            </a:r>
          </a:p>
          <a:p>
            <a:pPr>
              <a:buNone/>
            </a:pPr>
            <a:endParaRPr lang="en-IN" sz="2000" dirty="0" smtClean="0"/>
          </a:p>
          <a:p>
            <a:pPr>
              <a:lnSpc>
                <a:spcPct val="150000"/>
              </a:lnSpc>
              <a:buNone/>
            </a:pPr>
            <a:r>
              <a:rPr lang="en-IN" sz="2000" dirty="0" smtClean="0"/>
              <a:t>	</a:t>
            </a:r>
          </a:p>
          <a:p>
            <a:pPr>
              <a:lnSpc>
                <a:spcPct val="150000"/>
              </a:lnSpc>
              <a:buNone/>
            </a:pPr>
            <a:endParaRPr lang="en-IN" sz="2000" dirty="0" smtClean="0"/>
          </a:p>
          <a:p>
            <a:pPr>
              <a:lnSpc>
                <a:spcPct val="150000"/>
              </a:lnSpc>
              <a:buNone/>
            </a:pPr>
            <a:r>
              <a:rPr lang="en-IN" sz="2000" dirty="0" smtClean="0"/>
              <a:t>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71600"/>
            <a:ext cx="8229600" cy="5257800"/>
          </a:xfrm>
        </p:spPr>
        <p:txBody>
          <a:bodyPr>
            <a:normAutofit fontScale="85000" lnSpcReduction="20000"/>
          </a:bodyPr>
          <a:lstStyle/>
          <a:p>
            <a:pPr>
              <a:lnSpc>
                <a:spcPct val="150000"/>
              </a:lnSpc>
            </a:pPr>
            <a:r>
              <a:rPr lang="en-US" sz="2800" dirty="0" smtClean="0"/>
              <a:t>“</a:t>
            </a:r>
            <a:r>
              <a:rPr lang="en-US" sz="2800" dirty="0" err="1" smtClean="0"/>
              <a:t>Jayanta</a:t>
            </a:r>
            <a:r>
              <a:rPr lang="en-US" sz="2800" dirty="0" smtClean="0"/>
              <a:t> loves to be called an ‘</a:t>
            </a:r>
            <a:r>
              <a:rPr lang="en-US" sz="2800" dirty="0" err="1" smtClean="0"/>
              <a:t>Odia</a:t>
            </a:r>
            <a:r>
              <a:rPr lang="en-US" sz="2800" dirty="0" smtClean="0"/>
              <a:t>’ poet who incidentally, happens to be writing in English. This speaks volumes about the ‘rootedness’ of his poetry to the soil on which he has firmly planted his feet. The strength of his voice lies in his ability to be ‘universal’ without losing its ideological moorings and thematic grip on the ‘local’.”</a:t>
            </a:r>
          </a:p>
          <a:p>
            <a:endParaRPr lang="en-US" sz="2800" dirty="0" smtClean="0"/>
          </a:p>
          <a:p>
            <a:endParaRPr lang="en-US" sz="2800" dirty="0" smtClean="0"/>
          </a:p>
          <a:p>
            <a:endParaRPr lang="en-US" sz="2800" dirty="0" smtClean="0"/>
          </a:p>
          <a:p>
            <a:endParaRPr lang="en-US" sz="2800" dirty="0" smtClean="0"/>
          </a:p>
          <a:p>
            <a:endParaRPr lang="en-US" sz="2800" dirty="0" smtClean="0"/>
          </a:p>
          <a:p>
            <a:pPr>
              <a:buNone/>
            </a:pPr>
            <a:r>
              <a:rPr lang="en-US" sz="2100" dirty="0" smtClean="0"/>
              <a:t>	[</a:t>
            </a:r>
            <a:r>
              <a:rPr lang="en-US" sz="2100" dirty="0" err="1" smtClean="0"/>
              <a:t>Durga</a:t>
            </a:r>
            <a:r>
              <a:rPr lang="en-US" sz="2100" dirty="0" smtClean="0"/>
              <a:t> Prasad Panda. Introduction. </a:t>
            </a:r>
            <a:r>
              <a:rPr lang="en-US" sz="2100" i="1" dirty="0" err="1" smtClean="0"/>
              <a:t>Jayanta</a:t>
            </a:r>
            <a:r>
              <a:rPr lang="en-US" sz="2100" i="1" dirty="0" smtClean="0"/>
              <a:t> </a:t>
            </a:r>
            <a:r>
              <a:rPr lang="en-US" sz="2100" i="1" dirty="0" err="1" smtClean="0"/>
              <a:t>Mahapatra</a:t>
            </a:r>
            <a:r>
              <a:rPr lang="en-US" sz="2100" i="1" dirty="0" smtClean="0"/>
              <a:t>: A Reader. x</a:t>
            </a:r>
            <a:r>
              <a:rPr lang="en-US" sz="2100" dirty="0" smtClean="0"/>
              <a:t>xviii ]</a:t>
            </a:r>
          </a:p>
          <a:p>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828800"/>
            <a:ext cx="8305800" cy="4800600"/>
          </a:xfrm>
        </p:spPr>
        <p:txBody>
          <a:bodyPr>
            <a:normAutofit/>
          </a:bodyPr>
          <a:lstStyle/>
          <a:p>
            <a:pPr>
              <a:lnSpc>
                <a:spcPct val="150000"/>
              </a:lnSpc>
              <a:buNone/>
            </a:pPr>
            <a:r>
              <a:rPr lang="en-IN" sz="2000" dirty="0" smtClean="0"/>
              <a:t>		“My own writing has always reflected an Oriya sensibility and I have felt myself to be an Oriya poet who happened to write in English.”</a:t>
            </a:r>
          </a:p>
          <a:p>
            <a:pPr>
              <a:lnSpc>
                <a:spcPct val="150000"/>
              </a:lnSpc>
              <a:buNone/>
            </a:pPr>
            <a:endParaRPr lang="en-IN" sz="2000" dirty="0" smtClean="0"/>
          </a:p>
          <a:p>
            <a:pPr>
              <a:lnSpc>
                <a:spcPct val="150000"/>
              </a:lnSpc>
              <a:buNone/>
            </a:pPr>
            <a:r>
              <a:rPr lang="en-IN" sz="2000" dirty="0" smtClean="0"/>
              <a:t>	[</a:t>
            </a:r>
            <a:r>
              <a:rPr lang="en-IN" sz="2000" dirty="0" err="1" smtClean="0"/>
              <a:t>Jayanta</a:t>
            </a:r>
            <a:r>
              <a:rPr lang="en-IN" sz="2000" dirty="0" smtClean="0"/>
              <a:t> </a:t>
            </a:r>
            <a:r>
              <a:rPr lang="en-IN" sz="2000" dirty="0" err="1" smtClean="0"/>
              <a:t>Mahapatra</a:t>
            </a:r>
            <a:r>
              <a:rPr lang="en-IN" sz="2000" dirty="0" smtClean="0"/>
              <a:t>. “Of the Lowly Potato”. </a:t>
            </a:r>
            <a:r>
              <a:rPr lang="en-IN" sz="2000" i="1" dirty="0" smtClean="0"/>
              <a:t>Door of Paper</a:t>
            </a:r>
            <a:r>
              <a:rPr lang="en-IN" sz="2000" dirty="0" smtClean="0"/>
              <a:t>. 131]</a:t>
            </a:r>
          </a:p>
          <a:p>
            <a:pPr>
              <a:buNone/>
            </a:pPr>
            <a:endParaRPr lang="en-IN" sz="2000" dirty="0" smtClean="0"/>
          </a:p>
          <a:p>
            <a:pPr>
              <a:buNone/>
            </a:pPr>
            <a:endParaRPr lang="en-IN" sz="2000" dirty="0" smtClean="0"/>
          </a:p>
          <a:p>
            <a:pPr>
              <a:buNone/>
            </a:pPr>
            <a:endParaRPr lang="en-IN" sz="2000" dirty="0" smtClean="0"/>
          </a:p>
          <a:p>
            <a:pPr>
              <a:lnSpc>
                <a:spcPct val="150000"/>
              </a:lnSpc>
              <a:buNone/>
            </a:pPr>
            <a:r>
              <a:rPr lang="en-IN" sz="2000" dirty="0" smtClean="0"/>
              <a:t>	</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8991600" cy="6629400"/>
          </a:xfrm>
        </p:spPr>
        <p:txBody>
          <a:bodyPr>
            <a:normAutofit fontScale="92500" lnSpcReduction="10000"/>
          </a:bodyPr>
          <a:lstStyle/>
          <a:p>
            <a:pPr>
              <a:buNone/>
            </a:pPr>
            <a:r>
              <a:rPr lang="en-IN" sz="2000" dirty="0" smtClean="0"/>
              <a:t>	[“Mystery as Mantra”. </a:t>
            </a:r>
            <a:r>
              <a:rPr lang="en-IN" sz="2000" i="1" dirty="0" smtClean="0"/>
              <a:t>Door of Paper</a:t>
            </a:r>
            <a:r>
              <a:rPr lang="en-IN" sz="2000" dirty="0" smtClean="0"/>
              <a:t>. 33]</a:t>
            </a:r>
          </a:p>
          <a:p>
            <a:pPr>
              <a:buNone/>
            </a:pPr>
            <a:endParaRPr lang="en-IN" sz="2000" dirty="0" smtClean="0"/>
          </a:p>
          <a:p>
            <a:pPr>
              <a:lnSpc>
                <a:spcPct val="150000"/>
              </a:lnSpc>
              <a:buNone/>
            </a:pPr>
            <a:r>
              <a:rPr lang="en-IN" sz="2000" dirty="0" smtClean="0"/>
              <a:t>	I should like to conclude this letter by talking  a little about myself, as one living in Orissa, a region with its own rich heritage and culture. It seems natural I would express myself as an </a:t>
            </a:r>
            <a:r>
              <a:rPr lang="en-IN" sz="2000" dirty="0" err="1" smtClean="0"/>
              <a:t>Orissan</a:t>
            </a:r>
            <a:r>
              <a:rPr lang="en-IN" sz="2000" dirty="0" smtClean="0"/>
              <a:t>, even though I write in English. My writing would go on to portray cultural values native to Orissa, not to other regions of India. And perhaps I have done just this in my poetry.</a:t>
            </a:r>
          </a:p>
          <a:p>
            <a:pPr>
              <a:lnSpc>
                <a:spcPct val="150000"/>
              </a:lnSpc>
              <a:buNone/>
            </a:pPr>
            <a:r>
              <a:rPr lang="en-IN" sz="2000" dirty="0" smtClean="0"/>
              <a:t>	But the effort has been difficult. In a region like Orissa, where superstition and irrationality still rule the mind, where the past is the continuing present, where silent masses still have faith in the limbless deity called </a:t>
            </a:r>
            <a:r>
              <a:rPr lang="en-IN" sz="2000" dirty="0" err="1" smtClean="0"/>
              <a:t>Jagannath</a:t>
            </a:r>
            <a:r>
              <a:rPr lang="en-IN" sz="2000" dirty="0" smtClean="0"/>
              <a:t> (literally, Lord of the Universe), and where in this area of the Oriya mind, space and time, sound and silence, motion linear and cyclic, and word and symbol become one, the resulting poetry is sure to lose its concreteness, taking the reader to a realm where clarity gets lost, the verse dependent on suggestions of meaning. Maybe this vagueness can put the Western reader off. I have found that poems are often rejected by journals in the West with comments that the poems tend towards the philosophic.</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pc\IMG20210508150353.jpg"/>
          <p:cNvPicPr>
            <a:picLocks noGrp="1" noChangeAspect="1" noChangeArrowheads="1"/>
          </p:cNvPicPr>
          <p:nvPr>
            <p:ph idx="1"/>
          </p:nvPr>
        </p:nvPicPr>
        <p:blipFill>
          <a:blip r:embed="rId2" cstate="print"/>
          <a:stretch>
            <a:fillRect/>
          </a:stretch>
        </p:blipFill>
        <p:spPr bwMode="auto">
          <a:xfrm>
            <a:off x="533400" y="533400"/>
            <a:ext cx="3395749" cy="4526280"/>
          </a:xfrm>
          <a:prstGeom prst="rect">
            <a:avLst/>
          </a:prstGeom>
          <a:noFill/>
          <a:ln>
            <a:noFill/>
          </a:ln>
        </p:spPr>
      </p:pic>
      <p:sp>
        <p:nvSpPr>
          <p:cNvPr id="5" name="TextBox 4"/>
          <p:cNvSpPr txBox="1"/>
          <p:nvPr/>
        </p:nvSpPr>
        <p:spPr>
          <a:xfrm>
            <a:off x="609600" y="5638800"/>
            <a:ext cx="3339209" cy="369332"/>
          </a:xfrm>
          <a:prstGeom prst="rect">
            <a:avLst/>
          </a:prstGeom>
          <a:noFill/>
        </p:spPr>
        <p:txBody>
          <a:bodyPr wrap="square" rtlCol="0">
            <a:spAutoFit/>
          </a:bodyPr>
          <a:lstStyle/>
          <a:p>
            <a:r>
              <a:rPr lang="en-US" b="1" dirty="0" err="1" smtClean="0"/>
              <a:t>Jagannath</a:t>
            </a:r>
            <a:r>
              <a:rPr lang="en-US" b="1" dirty="0" smtClean="0"/>
              <a:t> : Lord of the Universe</a:t>
            </a: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729</Words>
  <Application>Microsoft Office PowerPoint</Application>
  <PresentationFormat>On-screen Show (4:3)</PresentationFormat>
  <Paragraphs>243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Jayanta  Mahapatra  Puri : In his Poems   Course ENG-403, Unit 01</vt:lpstr>
      <vt:lpstr>Slide 2</vt:lpstr>
      <vt:lpstr>Slide 3</vt:lpstr>
      <vt:lpstr>Slide 4</vt:lpstr>
      <vt:lpstr>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Jayanta  Mahapatra  Puri  in his Poems   Course ENG-403, Unit 01</dc:title>
  <dc:creator>pc</dc:creator>
  <cp:lastModifiedBy>pc</cp:lastModifiedBy>
  <cp:revision>55</cp:revision>
  <dcterms:created xsi:type="dcterms:W3CDTF">2006-08-16T00:00:00Z</dcterms:created>
  <dcterms:modified xsi:type="dcterms:W3CDTF">2021-07-19T12:25:44Z</dcterms:modified>
</cp:coreProperties>
</file>