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2" r:id="rId3"/>
    <p:sldId id="453" r:id="rId4"/>
    <p:sldId id="449" r:id="rId5"/>
    <p:sldId id="457" r:id="rId6"/>
    <p:sldId id="458" r:id="rId7"/>
    <p:sldId id="459" r:id="rId8"/>
    <p:sldId id="451" r:id="rId9"/>
    <p:sldId id="454" r:id="rId10"/>
    <p:sldId id="460" r:id="rId11"/>
    <p:sldId id="461" r:id="rId12"/>
    <p:sldId id="462" r:id="rId13"/>
    <p:sldId id="273" r:id="rId14"/>
    <p:sldId id="274" r:id="rId15"/>
    <p:sldId id="275" r:id="rId16"/>
    <p:sldId id="445" r:id="rId17"/>
    <p:sldId id="278" r:id="rId18"/>
    <p:sldId id="279" r:id="rId19"/>
    <p:sldId id="297" r:id="rId20"/>
    <p:sldId id="280" r:id="rId21"/>
    <p:sldId id="299" r:id="rId22"/>
    <p:sldId id="446" r:id="rId23"/>
    <p:sldId id="456" r:id="rId24"/>
    <p:sldId id="455" r:id="rId25"/>
    <p:sldId id="450" r:id="rId26"/>
    <p:sldId id="463" r:id="rId27"/>
    <p:sldId id="4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9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mazalien.nl/weblog/wp-content/2006/10/edward_witt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studioesseci.net/allegati/eventi/48/hawkingmedia.jpg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d/da/H-index-en.sv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IN" sz="7200" b="1" dirty="0" smtClean="0">
                <a:solidFill>
                  <a:srgbClr val="7030A0"/>
                </a:solidFill>
              </a:rPr>
              <a:t>Scientometric Indicators</a:t>
            </a:r>
            <a:endParaRPr lang="en-IN" sz="72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Dr. </a:t>
            </a:r>
            <a:r>
              <a:rPr lang="en-US" b="1" dirty="0" err="1"/>
              <a:t>Bidyarthi</a:t>
            </a:r>
            <a:r>
              <a:rPr lang="en-US" b="1" dirty="0"/>
              <a:t> Dutta</a:t>
            </a:r>
            <a:endParaRPr lang="en-IN" b="1" dirty="0"/>
          </a:p>
          <a:p>
            <a:r>
              <a:rPr lang="en-US" dirty="0"/>
              <a:t>Vidyasagar University</a:t>
            </a:r>
            <a:endParaRPr lang="en-IN" dirty="0"/>
          </a:p>
          <a:p>
            <a:r>
              <a:rPr lang="en-US" dirty="0"/>
              <a:t>Midnapore, West Bengal, India</a:t>
            </a:r>
            <a:endParaRPr lang="en-IN" dirty="0"/>
          </a:p>
          <a:p>
            <a:r>
              <a:rPr lang="en-IN" dirty="0"/>
              <a:t>Email: bduttavu@mail.vidyasagar.ac.in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" y="0"/>
            <a:ext cx="10972800" cy="785794"/>
          </a:xfrm>
        </p:spPr>
        <p:txBody>
          <a:bodyPr>
            <a:noAutofit/>
          </a:bodyPr>
          <a:lstStyle/>
          <a:p>
            <a:r>
              <a:rPr lang="en-US" sz="4800" dirty="0" smtClean="0"/>
              <a:t>h</a:t>
            </a:r>
            <a:r>
              <a:rPr lang="en-US" sz="4800" dirty="0" smtClean="0"/>
              <a:t> Index: Demerits</a:t>
            </a:r>
            <a:endParaRPr lang="en-IN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53058" y="785794"/>
            <a:ext cx="6572296" cy="59293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700" dirty="0" smtClean="0"/>
              <a:t>Why h Index is debated?</a:t>
            </a:r>
          </a:p>
          <a:p>
            <a:pPr lvl="1"/>
            <a:r>
              <a:rPr lang="en-US" sz="3700" dirty="0" smtClean="0"/>
              <a:t>Variation in types of publications</a:t>
            </a:r>
          </a:p>
          <a:p>
            <a:pPr lvl="1"/>
            <a:r>
              <a:rPr lang="en-US" sz="3700" dirty="0" smtClean="0"/>
              <a:t>Author name disambiguation</a:t>
            </a:r>
          </a:p>
          <a:p>
            <a:pPr lvl="1"/>
            <a:r>
              <a:rPr lang="en-US" sz="3700" dirty="0" smtClean="0"/>
              <a:t>“Publish or Perish” pressure</a:t>
            </a:r>
          </a:p>
          <a:p>
            <a:pPr lvl="1"/>
            <a:r>
              <a:rPr lang="en-US" sz="3700" dirty="0" smtClean="0"/>
              <a:t>Disciplinary difference (</a:t>
            </a:r>
            <a:r>
              <a:rPr lang="en-US" sz="3700" dirty="0" smtClean="0">
                <a:solidFill>
                  <a:srgbClr val="FF0000"/>
                </a:solidFill>
              </a:rPr>
              <a:t>due to difference in citation threshold for different research domains</a:t>
            </a:r>
            <a:r>
              <a:rPr lang="en-US" sz="3700" dirty="0" smtClean="0"/>
              <a:t>)</a:t>
            </a:r>
          </a:p>
          <a:p>
            <a:pPr lvl="1"/>
            <a:r>
              <a:rPr lang="en-US" sz="3700" dirty="0" smtClean="0"/>
              <a:t>Manipulable through self-citation, re-citation, coercive citation et al</a:t>
            </a:r>
          </a:p>
          <a:p>
            <a:pPr lvl="1"/>
            <a:r>
              <a:rPr lang="en-US" sz="3700" dirty="0" smtClean="0"/>
              <a:t>Based on only Google Scholar Output (Ignores documents not indexed by Google Scholar)</a:t>
            </a:r>
          </a:p>
          <a:p>
            <a:pPr lvl="1"/>
            <a:r>
              <a:rPr lang="en-US" sz="3700" dirty="0" smtClean="0"/>
              <a:t>Varies over databases (Scopus, Web of Science, Indian Citation Index, Google Scholar etc.)</a:t>
            </a:r>
          </a:p>
          <a:p>
            <a:pPr lvl="1"/>
            <a:r>
              <a:rPr lang="en-IN" sz="3700" dirty="0" smtClean="0"/>
              <a:t>The </a:t>
            </a:r>
            <a:r>
              <a:rPr lang="en-IN" sz="3700" i="1" dirty="0" smtClean="0"/>
              <a:t>h</a:t>
            </a:r>
            <a:r>
              <a:rPr lang="en-IN" sz="3700" dirty="0" smtClean="0"/>
              <a:t>-index is </a:t>
            </a:r>
            <a:r>
              <a:rPr lang="en-IN" sz="3700" dirty="0" smtClean="0"/>
              <a:t>an</a:t>
            </a:r>
            <a:r>
              <a:rPr lang="en-IN" sz="3700" dirty="0" smtClean="0"/>
              <a:t> </a:t>
            </a:r>
            <a:r>
              <a:rPr lang="en-IN" sz="3700" dirty="0" smtClean="0"/>
              <a:t>integer</a:t>
            </a:r>
            <a:r>
              <a:rPr lang="en-IN" sz="3700" dirty="0" smtClean="0"/>
              <a:t> that </a:t>
            </a:r>
            <a:r>
              <a:rPr lang="en-IN" sz="3700" dirty="0" smtClean="0"/>
              <a:t>minimizes </a:t>
            </a:r>
            <a:r>
              <a:rPr lang="en-IN" sz="3700" dirty="0" smtClean="0"/>
              <a:t>its discriminatory power. Ruane and Tol </a:t>
            </a:r>
            <a:r>
              <a:rPr lang="en-IN" sz="3700" dirty="0" smtClean="0"/>
              <a:t>proposed </a:t>
            </a:r>
            <a:r>
              <a:rPr lang="en-IN" sz="3700" dirty="0" smtClean="0"/>
              <a:t>a rational </a:t>
            </a:r>
            <a:r>
              <a:rPr lang="en-IN" sz="3700" i="1" dirty="0" smtClean="0"/>
              <a:t>h</a:t>
            </a:r>
            <a:r>
              <a:rPr lang="en-IN" sz="3700" dirty="0" smtClean="0"/>
              <a:t>-index that interpolates between </a:t>
            </a:r>
            <a:r>
              <a:rPr lang="en-IN" sz="3700" i="1" dirty="0" smtClean="0"/>
              <a:t>h</a:t>
            </a:r>
            <a:r>
              <a:rPr lang="en-IN" sz="3700" dirty="0" smtClean="0"/>
              <a:t> and </a:t>
            </a:r>
            <a:r>
              <a:rPr lang="en-IN" sz="3700" i="1" dirty="0" smtClean="0"/>
              <a:t>h</a:t>
            </a:r>
            <a:r>
              <a:rPr lang="en-IN" sz="3700" dirty="0" smtClean="0"/>
              <a:t> + 1</a:t>
            </a:r>
            <a:endParaRPr lang="en-US" sz="3700" dirty="0" smtClean="0"/>
          </a:p>
          <a:p>
            <a:pPr lvl="1"/>
            <a:endParaRPr lang="en-US" sz="3000" dirty="0" smtClean="0"/>
          </a:p>
          <a:p>
            <a:endParaRPr lang="en-IN" dirty="0"/>
          </a:p>
        </p:txBody>
      </p:sp>
      <p:grpSp>
        <p:nvGrpSpPr>
          <p:cNvPr id="6" name="Group 31"/>
          <p:cNvGrpSpPr>
            <a:grpSpLocks noGrp="1"/>
          </p:cNvGrpSpPr>
          <p:nvPr>
            <p:ph sz="half" idx="1"/>
          </p:nvPr>
        </p:nvGrpSpPr>
        <p:grpSpPr bwMode="auto">
          <a:xfrm>
            <a:off x="238085" y="1026741"/>
            <a:ext cx="4961570" cy="5331217"/>
            <a:chOff x="12816" y="1766"/>
            <a:chExt cx="7062" cy="7855"/>
          </a:xfrm>
        </p:grpSpPr>
        <p:pic>
          <p:nvPicPr>
            <p:cNvPr id="7" name="image783" descr="Edward Witten"/>
            <p:cNvPicPr>
              <a:picLocks noChangeAspect="1" noChangeArrowheads="1"/>
            </p:cNvPicPr>
            <p:nvPr/>
          </p:nvPicPr>
          <p:blipFill>
            <a:blip r:embed="rId2" r:link="rId3"/>
            <a:srcRect l="4364" r="4364"/>
            <a:stretch>
              <a:fillRect/>
            </a:stretch>
          </p:blipFill>
          <p:spPr bwMode="auto">
            <a:xfrm>
              <a:off x="12816" y="3936"/>
              <a:ext cx="3505" cy="422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" name="Picture 22" descr="http://www.studioesseci.net/allegati/eventi/48/hawkingmedia.jpg"/>
            <p:cNvPicPr>
              <a:picLocks noChangeAspect="1" noChangeArrowheads="1"/>
            </p:cNvPicPr>
            <p:nvPr/>
          </p:nvPicPr>
          <p:blipFill>
            <a:blip r:embed="rId4" r:link="rId5"/>
            <a:srcRect l="31752" t="20198" r="40643" b="49965"/>
            <a:stretch>
              <a:fillRect/>
            </a:stretch>
          </p:blipFill>
          <p:spPr bwMode="auto">
            <a:xfrm>
              <a:off x="16608" y="3936"/>
              <a:ext cx="3270" cy="421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12960" y="8112"/>
              <a:ext cx="3264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806950"/>
              <a:r>
                <a:rPr lang="en-US" sz="2000" i="1" dirty="0"/>
                <a:t>Edward Witten</a:t>
              </a:r>
            </a:p>
            <a:p>
              <a:pPr algn="ctr" defTabSz="4806950"/>
              <a:r>
                <a:rPr lang="en-US" sz="2000" i="1" dirty="0"/>
                <a:t>Physicist</a:t>
              </a:r>
            </a:p>
            <a:p>
              <a:pPr algn="ctr" defTabSz="4806950"/>
              <a:r>
                <a:rPr lang="en-US" sz="2000" i="1" dirty="0"/>
                <a:t>h=192</a:t>
              </a: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6896" y="8208"/>
              <a:ext cx="2619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806950"/>
              <a:r>
                <a:rPr lang="en-US" sz="2000" i="1" dirty="0"/>
                <a:t>Stephen Hawking</a:t>
              </a:r>
            </a:p>
            <a:p>
              <a:pPr algn="ctr" defTabSz="4806950"/>
              <a:r>
                <a:rPr lang="en-US" sz="2000" i="1" dirty="0"/>
                <a:t>Physicist</a:t>
              </a:r>
            </a:p>
            <a:p>
              <a:pPr algn="ctr" defTabSz="4806950"/>
              <a:r>
                <a:rPr lang="en-US" sz="2000" i="1" dirty="0"/>
                <a:t>h=121</a:t>
              </a:r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16345" y="2027"/>
              <a:ext cx="3385" cy="1279"/>
            </a:xfrm>
            <a:prstGeom prst="wedgeEllipseCallout">
              <a:avLst>
                <a:gd name="adj1" fmla="val 4116"/>
                <a:gd name="adj2" fmla="val 10251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4806950"/>
              <a:r>
                <a:rPr lang="en-US" i="1" dirty="0"/>
                <a:t>But more people know who I am!</a:t>
              </a:r>
            </a:p>
          </p:txBody>
        </p:sp>
        <p:sp>
          <p:nvSpPr>
            <p:cNvPr id="12" name="AutoShape 30"/>
            <p:cNvSpPr>
              <a:spLocks noChangeArrowheads="1"/>
            </p:cNvSpPr>
            <p:nvPr/>
          </p:nvSpPr>
          <p:spPr bwMode="auto">
            <a:xfrm>
              <a:off x="12816" y="1766"/>
              <a:ext cx="3355" cy="1540"/>
            </a:xfrm>
            <a:prstGeom prst="wedgeEllipseCallout">
              <a:avLst>
                <a:gd name="adj1" fmla="val -13463"/>
                <a:gd name="adj2" fmla="val 1114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defTabSz="4806950"/>
              <a:r>
                <a:rPr lang="en-US" i="1" dirty="0"/>
                <a:t>My h-index is bigger than yours!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22" y="214290"/>
            <a:ext cx="11644394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Citation threshold</a:t>
            </a:r>
            <a:r>
              <a:rPr lang="en-US" dirty="0" smtClean="0"/>
              <a:t>: </a:t>
            </a:r>
            <a:r>
              <a:rPr lang="en-IN" dirty="0" smtClean="0"/>
              <a:t>It</a:t>
            </a:r>
            <a:r>
              <a:rPr lang="en-IN" dirty="0" smtClean="0"/>
              <a:t> is the minimum </a:t>
            </a:r>
            <a:r>
              <a:rPr lang="en-IN" dirty="0" smtClean="0"/>
              <a:t>number of</a:t>
            </a:r>
            <a:r>
              <a:rPr lang="en-IN" dirty="0" smtClean="0"/>
              <a:t> citations received by the top 1% of papers in </a:t>
            </a:r>
            <a:r>
              <a:rPr lang="en-IN" dirty="0" smtClean="0"/>
              <a:t>a subject domain </a:t>
            </a:r>
            <a:r>
              <a:rPr lang="en-IN" dirty="0" smtClean="0"/>
              <a:t>published in the specified year.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Re-citation</a:t>
            </a:r>
            <a:r>
              <a:rPr lang="en-US" dirty="0" smtClean="0"/>
              <a:t>: When a particular author/source is repeatedly cited so many times by any other particular author or source.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Coercive citation</a:t>
            </a:r>
            <a:r>
              <a:rPr lang="en-US" dirty="0" smtClean="0"/>
              <a:t>: </a:t>
            </a:r>
            <a:r>
              <a:rPr lang="en-IN" dirty="0" smtClean="0"/>
              <a:t>It</a:t>
            </a:r>
            <a:r>
              <a:rPr lang="en-IN" dirty="0" smtClean="0"/>
              <a:t> is an academic publishing practice in which an editor of a </a:t>
            </a:r>
            <a:r>
              <a:rPr lang="en-IN" dirty="0" smtClean="0"/>
              <a:t>scholarly </a:t>
            </a:r>
            <a:r>
              <a:rPr lang="en-IN" dirty="0" smtClean="0"/>
              <a:t>journal forces an author to add spurious citations to an article before the journal will agree to publish it. This is done to inflate the journal's impact factor, </a:t>
            </a:r>
            <a:r>
              <a:rPr lang="en-IN" dirty="0" smtClean="0"/>
              <a:t>to boost up the </a:t>
            </a:r>
            <a:r>
              <a:rPr lang="en-IN" dirty="0" smtClean="0"/>
              <a:t>journal's </a:t>
            </a:r>
            <a:r>
              <a:rPr lang="en-IN" dirty="0" smtClean="0"/>
              <a:t>reputation artificially. A </a:t>
            </a:r>
            <a:r>
              <a:rPr lang="en-IN" dirty="0" smtClean="0"/>
              <a:t>survey </a:t>
            </a:r>
            <a:r>
              <a:rPr lang="en-IN" dirty="0" smtClean="0"/>
              <a:t>of 2012 indicates </a:t>
            </a:r>
            <a:r>
              <a:rPr lang="en-IN" dirty="0" smtClean="0"/>
              <a:t>that about 20% of academics working in economics, sociology, </a:t>
            </a:r>
            <a:r>
              <a:rPr lang="en-IN" dirty="0" smtClean="0"/>
              <a:t>psychology </a:t>
            </a:r>
            <a:r>
              <a:rPr lang="en-IN" dirty="0" smtClean="0"/>
              <a:t>and </a:t>
            </a:r>
            <a:r>
              <a:rPr lang="en-IN" dirty="0" smtClean="0"/>
              <a:t>some business </a:t>
            </a:r>
            <a:r>
              <a:rPr lang="en-IN" dirty="0" smtClean="0"/>
              <a:t>disciplines have experienced coercive </a:t>
            </a:r>
            <a:r>
              <a:rPr lang="en-IN" dirty="0" smtClean="0"/>
              <a:t>citation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690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84" y="1214422"/>
            <a:ext cx="11715832" cy="542928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dirty="0" smtClean="0"/>
              <a:t>It is interesting to note that, Yong</a:t>
            </a:r>
            <a:r>
              <a:rPr lang="en-IN" dirty="0" smtClean="0"/>
              <a:t> </a:t>
            </a:r>
            <a:r>
              <a:rPr lang="en-IN" dirty="0" smtClean="0"/>
              <a:t>calculated an empirical formula</a:t>
            </a:r>
            <a:r>
              <a:rPr lang="en-IN" dirty="0" smtClean="0"/>
              <a:t> </a:t>
            </a:r>
            <a:r>
              <a:rPr lang="en-IN" dirty="0" smtClean="0"/>
              <a:t>between h index and total number of citations, i.e. </a:t>
            </a:r>
          </a:p>
          <a:p>
            <a:pPr algn="just">
              <a:buNone/>
            </a:pPr>
            <a:r>
              <a:rPr lang="en-IN" dirty="0" smtClean="0"/>
              <a:t>	</a:t>
            </a:r>
            <a:r>
              <a:rPr lang="en-IN" dirty="0" smtClean="0"/>
              <a:t>					</a:t>
            </a:r>
            <a:r>
              <a:rPr lang="en-IN" dirty="0" smtClean="0">
                <a:solidFill>
                  <a:srgbClr val="FF0000"/>
                </a:solidFill>
              </a:rPr>
              <a:t>h ≈ 0.54*(√c), </a:t>
            </a:r>
          </a:p>
          <a:p>
            <a:pPr algn="just">
              <a:buNone/>
            </a:pPr>
            <a:r>
              <a:rPr lang="en-IN" dirty="0" smtClean="0"/>
              <a:t>	</a:t>
            </a:r>
            <a:r>
              <a:rPr lang="en-IN" dirty="0" smtClean="0"/>
              <a:t>		where</a:t>
            </a:r>
            <a:r>
              <a:rPr lang="en-IN" dirty="0" smtClean="0"/>
              <a:t> </a:t>
            </a:r>
            <a:r>
              <a:rPr lang="en-IN" i="1" dirty="0" smtClean="0"/>
              <a:t>c </a:t>
            </a:r>
            <a:r>
              <a:rPr lang="en-IN" dirty="0" smtClean="0"/>
              <a:t>is </a:t>
            </a:r>
            <a:r>
              <a:rPr lang="en-IN" dirty="0" smtClean="0"/>
              <a:t>the total number of citations, </a:t>
            </a:r>
            <a:endParaRPr lang="en-IN" dirty="0" smtClean="0"/>
          </a:p>
          <a:p>
            <a:pPr algn="just">
              <a:buNone/>
            </a:pPr>
            <a:r>
              <a:rPr lang="en-IN" dirty="0" smtClean="0"/>
              <a:t>This equation gives an </a:t>
            </a:r>
            <a:r>
              <a:rPr lang="en-IN" dirty="0" smtClean="0"/>
              <a:t>accurate </a:t>
            </a:r>
            <a:r>
              <a:rPr lang="en-IN" dirty="0" smtClean="0"/>
              <a:t>approximation </a:t>
            </a:r>
            <a:r>
              <a:rPr lang="en-IN" dirty="0" smtClean="0"/>
              <a:t>of h-index in most </a:t>
            </a:r>
            <a:r>
              <a:rPr lang="en-IN" dirty="0" smtClean="0"/>
              <a:t>cases with </a:t>
            </a:r>
            <a:r>
              <a:rPr lang="en-IN" dirty="0" smtClean="0"/>
              <a:t>errors typically within </a:t>
            </a:r>
            <a:r>
              <a:rPr lang="en-IN" dirty="0" smtClean="0"/>
              <a:t>(10–20)% . According to this equation if an author receives 100 citations, then his/her h-index will be (0.54*√100) = 0.54*10 = 5.4 </a:t>
            </a:r>
            <a:r>
              <a:rPr lang="en-IN" dirty="0" smtClean="0"/>
              <a:t>≈ </a:t>
            </a:r>
            <a:r>
              <a:rPr lang="en-IN" dirty="0" smtClean="0"/>
              <a:t>5. Similarly, for 1000 citations, h = 17, and for 10,000 citations, h = 54. Hence for 10-times raise in number of citations, h multiples nearly 3-times.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64" y="1219200"/>
            <a:ext cx="10787138" cy="560878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sz="4600" dirty="0" smtClean="0"/>
              <a:t>h-index: an incomplete indicator</a:t>
            </a:r>
            <a:endParaRPr lang="en-IN" sz="4600" dirty="0"/>
          </a:p>
          <a:p>
            <a:pPr algn="just">
              <a:buNone/>
            </a:pPr>
            <a:r>
              <a:rPr lang="en-IN" dirty="0"/>
              <a:t>         </a:t>
            </a:r>
            <a:r>
              <a:rPr lang="en-IN" sz="3600" dirty="0"/>
              <a:t>h                  </a:t>
            </a:r>
            <a:r>
              <a:rPr lang="en-IN" sz="3600" dirty="0" err="1"/>
              <a:t>h</a:t>
            </a:r>
            <a:endParaRPr lang="en-IN" sz="3600" dirty="0"/>
          </a:p>
          <a:p>
            <a:pPr algn="just">
              <a:buNone/>
            </a:pPr>
            <a:r>
              <a:rPr lang="en-IN" sz="3600" dirty="0"/>
              <a:t>e</a:t>
            </a:r>
            <a:r>
              <a:rPr lang="en-IN" sz="3600" baseline="30000" dirty="0"/>
              <a:t>2</a:t>
            </a:r>
            <a:r>
              <a:rPr lang="en-IN" sz="3600" dirty="0"/>
              <a:t> = ∑(</a:t>
            </a:r>
            <a:r>
              <a:rPr lang="en-IN" sz="3600" dirty="0" err="1"/>
              <a:t>C</a:t>
            </a:r>
            <a:r>
              <a:rPr lang="en-IN" sz="3600" baseline="-25000" dirty="0" err="1"/>
              <a:t>j</a:t>
            </a:r>
            <a:r>
              <a:rPr lang="en-IN" sz="3600" dirty="0"/>
              <a:t> – h) =  ∑</a:t>
            </a:r>
            <a:r>
              <a:rPr lang="en-IN" sz="3600" dirty="0" err="1"/>
              <a:t>C</a:t>
            </a:r>
            <a:r>
              <a:rPr lang="en-IN" sz="3600" baseline="-25000" dirty="0" err="1"/>
              <a:t>j</a:t>
            </a:r>
            <a:r>
              <a:rPr lang="en-IN" sz="3600" dirty="0"/>
              <a:t>   -  h</a:t>
            </a:r>
            <a:r>
              <a:rPr lang="en-IN" sz="3600" baseline="30000" dirty="0"/>
              <a:t>2</a:t>
            </a:r>
            <a:r>
              <a:rPr lang="en-IN" sz="3600" dirty="0"/>
              <a:t> ….(1) (e-Index)</a:t>
            </a:r>
          </a:p>
          <a:p>
            <a:pPr algn="just">
              <a:buNone/>
            </a:pPr>
            <a:r>
              <a:rPr lang="en-IN" sz="3600" dirty="0"/>
              <a:t>        j = 1	   j = 1</a:t>
            </a:r>
            <a:endParaRPr lang="en-IN" sz="3500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en-IN" sz="3500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en-IN" sz="3500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n-IN" sz="3500" dirty="0">
                <a:solidFill>
                  <a:srgbClr val="002060"/>
                </a:solidFill>
              </a:rPr>
              <a:t>Where </a:t>
            </a:r>
            <a:r>
              <a:rPr lang="en-IN" sz="3500" dirty="0" err="1">
                <a:solidFill>
                  <a:srgbClr val="002060"/>
                </a:solidFill>
              </a:rPr>
              <a:t>c</a:t>
            </a:r>
            <a:r>
              <a:rPr lang="en-IN" sz="3500" baseline="-25000" dirty="0" err="1">
                <a:solidFill>
                  <a:srgbClr val="002060"/>
                </a:solidFill>
              </a:rPr>
              <a:t>j</a:t>
            </a:r>
            <a:r>
              <a:rPr lang="en-IN" sz="3500" dirty="0">
                <a:solidFill>
                  <a:srgbClr val="002060"/>
                </a:solidFill>
              </a:rPr>
              <a:t> are the citations received by the </a:t>
            </a:r>
            <a:r>
              <a:rPr lang="en-IN" sz="3500" dirty="0" err="1">
                <a:solidFill>
                  <a:srgbClr val="002060"/>
                </a:solidFill>
              </a:rPr>
              <a:t>jth</a:t>
            </a:r>
            <a:r>
              <a:rPr lang="en-IN" sz="3500" dirty="0">
                <a:solidFill>
                  <a:srgbClr val="002060"/>
                </a:solidFill>
              </a:rPr>
              <a:t> paper and e</a:t>
            </a:r>
            <a:r>
              <a:rPr lang="en-IN" sz="3500" baseline="30000" dirty="0">
                <a:solidFill>
                  <a:srgbClr val="002060"/>
                </a:solidFill>
              </a:rPr>
              <a:t>2</a:t>
            </a:r>
            <a:r>
              <a:rPr lang="en-IN" sz="3500" dirty="0">
                <a:solidFill>
                  <a:srgbClr val="002060"/>
                </a:solidFill>
              </a:rPr>
              <a:t> denotes the excess citations within the h-core. Assuming, </a:t>
            </a:r>
          </a:p>
          <a:p>
            <a:pPr algn="just">
              <a:buNone/>
            </a:pPr>
            <a:endParaRPr lang="en-IN" sz="3500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n-IN" sz="3500" dirty="0"/>
              <a:t>d</a:t>
            </a:r>
            <a:r>
              <a:rPr lang="en-IN" sz="3500" baseline="30000" dirty="0"/>
              <a:t>2</a:t>
            </a:r>
            <a:r>
              <a:rPr lang="en-IN" sz="3500" dirty="0"/>
              <a:t> = ∑</a:t>
            </a:r>
            <a:r>
              <a:rPr lang="en-IN" sz="3500" dirty="0" err="1"/>
              <a:t>C</a:t>
            </a:r>
            <a:r>
              <a:rPr lang="en-IN" sz="3500" baseline="-25000" dirty="0" err="1"/>
              <a:t>j</a:t>
            </a:r>
            <a:r>
              <a:rPr lang="en-IN" sz="3500" dirty="0"/>
              <a:t>   ….(2)</a:t>
            </a:r>
          </a:p>
          <a:p>
            <a:pPr algn="just">
              <a:buNone/>
            </a:pPr>
            <a:r>
              <a:rPr lang="en-IN" sz="3500" dirty="0"/>
              <a:t>        j = 1</a:t>
            </a:r>
          </a:p>
          <a:p>
            <a:pPr>
              <a:buNone/>
            </a:pPr>
            <a:r>
              <a:rPr lang="en-IN" dirty="0"/>
              <a:t> </a:t>
            </a:r>
          </a:p>
          <a:p>
            <a:pPr>
              <a:buNone/>
            </a:pPr>
            <a:r>
              <a:rPr lang="en-IN" sz="3500" dirty="0"/>
              <a:t>It is obtained, d</a:t>
            </a:r>
            <a:r>
              <a:rPr lang="en-IN" sz="3500" baseline="30000" dirty="0"/>
              <a:t>2</a:t>
            </a:r>
            <a:r>
              <a:rPr lang="en-IN" sz="3500" dirty="0"/>
              <a:t> = e</a:t>
            </a:r>
            <a:r>
              <a:rPr lang="en-IN" sz="3500" baseline="30000" dirty="0"/>
              <a:t>2</a:t>
            </a:r>
            <a:r>
              <a:rPr lang="en-IN" sz="3500" dirty="0"/>
              <a:t> + h</a:t>
            </a:r>
            <a:r>
              <a:rPr lang="en-IN" sz="3500" baseline="30000" dirty="0"/>
              <a:t>2</a:t>
            </a:r>
            <a:r>
              <a:rPr lang="en-IN" sz="3500" dirty="0"/>
              <a:t>; …..(3) </a:t>
            </a:r>
          </a:p>
          <a:p>
            <a:pPr>
              <a:buNone/>
            </a:pPr>
            <a:r>
              <a:rPr lang="en-IN" sz="3500" dirty="0"/>
              <a:t>Here e ≥ 0 and e is a real number.</a:t>
            </a:r>
          </a:p>
          <a:p>
            <a:pPr>
              <a:buNone/>
            </a:pPr>
            <a:r>
              <a:rPr lang="en-IN" sz="3500" dirty="0"/>
              <a:t>Or  e = √( d</a:t>
            </a:r>
            <a:r>
              <a:rPr lang="en-IN" sz="3500" baseline="30000" dirty="0"/>
              <a:t>2 </a:t>
            </a:r>
            <a:r>
              <a:rPr lang="en-IN" sz="3500" dirty="0"/>
              <a:t>- h</a:t>
            </a:r>
            <a:r>
              <a:rPr lang="en-IN" sz="3500" baseline="30000" dirty="0"/>
              <a:t>2</a:t>
            </a:r>
            <a:r>
              <a:rPr lang="en-IN" sz="3500" dirty="0"/>
              <a:t>)…….(4)</a:t>
            </a:r>
          </a:p>
          <a:p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F4DA22-EAEE-4BD5-82C6-E1BA6A60F696}"/>
              </a:ext>
            </a:extLst>
          </p:cNvPr>
          <p:cNvSpPr/>
          <p:nvPr/>
        </p:nvSpPr>
        <p:spPr>
          <a:xfrm>
            <a:off x="4024298" y="214290"/>
            <a:ext cx="5195910" cy="823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IN" sz="4800" dirty="0" smtClean="0">
                <a:latin typeface="Calibri" pitchFamily="34" charset="0"/>
                <a:ea typeface="+mj-ea"/>
                <a:cs typeface="Calibri" pitchFamily="34" charset="0"/>
              </a:rPr>
              <a:t>h</a:t>
            </a:r>
            <a:r>
              <a:rPr lang="en-IN" sz="4800" dirty="0" smtClean="0">
                <a:latin typeface="Calibri" pitchFamily="34" charset="0"/>
                <a:ea typeface="+mj-ea"/>
                <a:cs typeface="Calibri" pitchFamily="34" charset="0"/>
              </a:rPr>
              <a:t> Index and e Index (e-h Plane)</a:t>
            </a:r>
            <a:endParaRPr lang="en-US" sz="480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h Index and 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Index.......(e-h Plane)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IN" sz="5200" dirty="0">
                <a:solidFill>
                  <a:srgbClr val="7030A0"/>
                </a:solidFill>
              </a:rPr>
              <a:t>Larger the e, the larger the net excess citations, and higher the loss of </a:t>
            </a:r>
            <a:r>
              <a:rPr lang="en-IN" sz="5200" dirty="0" smtClean="0">
                <a:solidFill>
                  <a:srgbClr val="7030A0"/>
                </a:solidFill>
              </a:rPr>
              <a:t>citation</a:t>
            </a:r>
          </a:p>
          <a:p>
            <a:pPr algn="just">
              <a:buNone/>
            </a:pPr>
            <a:r>
              <a:rPr lang="en-IN" sz="5200" dirty="0" smtClean="0">
                <a:solidFill>
                  <a:srgbClr val="7030A0"/>
                </a:solidFill>
              </a:rPr>
              <a:t> </a:t>
            </a:r>
            <a:endParaRPr lang="en-IN" sz="5200" dirty="0">
              <a:solidFill>
                <a:srgbClr val="7030A0"/>
              </a:solidFill>
            </a:endParaRPr>
          </a:p>
          <a:p>
            <a:pPr algn="just"/>
            <a:r>
              <a:rPr lang="en-IN" sz="5200" dirty="0">
                <a:solidFill>
                  <a:srgbClr val="7030A0"/>
                </a:solidFill>
              </a:rPr>
              <a:t>The smaller the e, the more reliable the h-index</a:t>
            </a:r>
          </a:p>
          <a:p>
            <a:pPr algn="just"/>
            <a:endParaRPr lang="en-IN" dirty="0">
              <a:solidFill>
                <a:srgbClr val="FFFF00"/>
              </a:solidFill>
            </a:endParaRPr>
          </a:p>
          <a:p>
            <a:pPr algn="just"/>
            <a:endParaRPr lang="en-IN" dirty="0">
              <a:solidFill>
                <a:srgbClr val="FFFF00"/>
              </a:solidFill>
            </a:endParaRP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5861"/>
            <a:ext cx="5384800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e</a:t>
            </a:r>
            <a:r>
              <a:rPr lang="en-US" dirty="0" smtClean="0"/>
              <a:t> index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	   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Lh</a:t>
            </a:r>
            <a:r>
              <a:rPr lang="en-US" dirty="0" smtClean="0">
                <a:solidFill>
                  <a:srgbClr val="FF0000"/>
                </a:solidFill>
              </a:rPr>
              <a:t>-He)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(</a:t>
            </a:r>
            <a:r>
              <a:rPr lang="en-US" dirty="0" err="1" smtClean="0">
                <a:solidFill>
                  <a:srgbClr val="FF0000"/>
                </a:solidFill>
              </a:rPr>
              <a:t>Hh</a:t>
            </a:r>
            <a:r>
              <a:rPr lang="en-US" dirty="0" smtClean="0">
                <a:solidFill>
                  <a:srgbClr val="FF0000"/>
                </a:solidFill>
              </a:rPr>
              <a:t>-He)</a:t>
            </a:r>
          </a:p>
          <a:p>
            <a:pPr>
              <a:buNone/>
            </a:pPr>
            <a:r>
              <a:rPr lang="en-US" dirty="0" smtClean="0"/>
              <a:t>      (High Citation Loss: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Higher e Index: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Unreliable h Index)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		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Lh</a:t>
            </a:r>
            <a:r>
              <a:rPr lang="en-US" dirty="0" smtClean="0">
                <a:solidFill>
                  <a:srgbClr val="FF0000"/>
                </a:solidFill>
              </a:rPr>
              <a:t>-Le)</a:t>
            </a:r>
            <a:r>
              <a:rPr lang="en-US" dirty="0" smtClean="0"/>
              <a:t>	       	  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Hh</a:t>
            </a:r>
            <a:r>
              <a:rPr lang="en-US" dirty="0" smtClean="0">
                <a:solidFill>
                  <a:srgbClr val="FF0000"/>
                </a:solidFill>
              </a:rPr>
              <a:t>-Le)</a:t>
            </a:r>
          </a:p>
          <a:p>
            <a:pPr>
              <a:buNone/>
            </a:pPr>
            <a:r>
              <a:rPr lang="en-US" dirty="0" smtClean="0"/>
              <a:t>	(Low Citation Loss: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Lower  e Index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Reliable h Index)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    h index</a:t>
            </a:r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487851" y="3679033"/>
            <a:ext cx="42156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96066" y="5786454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96066" y="3929066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881818" y="3786190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>
                <a:solidFill>
                  <a:srgbClr val="002060"/>
                </a:solidFill>
              </a:rPr>
              <a:t>Now, replacing the summation of equation (1), by integration, assuming the citation function </a:t>
            </a:r>
            <a:r>
              <a:rPr lang="en-IN" dirty="0" err="1">
                <a:solidFill>
                  <a:srgbClr val="002060"/>
                </a:solidFill>
              </a:rPr>
              <a:t>C</a:t>
            </a:r>
            <a:r>
              <a:rPr lang="en-IN" baseline="-25000" dirty="0" err="1">
                <a:solidFill>
                  <a:srgbClr val="002060"/>
                </a:solidFill>
              </a:rPr>
              <a:t>j</a:t>
            </a:r>
            <a:r>
              <a:rPr lang="en-IN" dirty="0">
                <a:solidFill>
                  <a:srgbClr val="002060"/>
                </a:solidFill>
              </a:rPr>
              <a:t> as a continuous dependent function of time (t), equation (1) may be rewritten as:</a:t>
            </a:r>
          </a:p>
          <a:p>
            <a:r>
              <a:rPr lang="en-IN" dirty="0"/>
              <a:t>	  </a:t>
            </a:r>
            <a:r>
              <a:rPr lang="en-IN" sz="3500" dirty="0"/>
              <a:t>h</a:t>
            </a:r>
          </a:p>
          <a:p>
            <a:r>
              <a:rPr lang="en-IN" sz="3500" dirty="0"/>
              <a:t>e</a:t>
            </a:r>
            <a:r>
              <a:rPr lang="en-IN" sz="3500" baseline="30000" dirty="0"/>
              <a:t>2</a:t>
            </a:r>
            <a:r>
              <a:rPr lang="en-IN" sz="3500" dirty="0"/>
              <a:t> = ʃ(C(t) – h)</a:t>
            </a:r>
            <a:r>
              <a:rPr lang="en-IN" sz="3500" dirty="0" err="1"/>
              <a:t>dt</a:t>
            </a:r>
            <a:r>
              <a:rPr lang="en-IN" sz="3500" dirty="0"/>
              <a:t>                             (5)</a:t>
            </a:r>
          </a:p>
          <a:p>
            <a:r>
              <a:rPr lang="en-IN" sz="3500" dirty="0"/>
              <a:t>	0</a:t>
            </a:r>
          </a:p>
          <a:p>
            <a:r>
              <a:rPr lang="en-IN" sz="3500" dirty="0"/>
              <a:t>		Or,        			       </a:t>
            </a:r>
          </a:p>
          <a:p>
            <a:r>
              <a:rPr lang="en-IN" sz="3500" dirty="0"/>
              <a:t>        h</a:t>
            </a:r>
          </a:p>
          <a:p>
            <a:r>
              <a:rPr lang="en-IN" sz="3500" dirty="0"/>
              <a:t>e</a:t>
            </a:r>
            <a:r>
              <a:rPr lang="en-IN" sz="3500" baseline="30000" dirty="0"/>
              <a:t>2</a:t>
            </a:r>
            <a:r>
              <a:rPr lang="en-IN" sz="3500" dirty="0"/>
              <a:t> = </a:t>
            </a:r>
            <a:r>
              <a:rPr lang="en-IN" sz="3500" dirty="0" err="1"/>
              <a:t>ʃC</a:t>
            </a:r>
            <a:r>
              <a:rPr lang="en-IN" sz="3500" dirty="0"/>
              <a:t>(t)dt – h</a:t>
            </a:r>
            <a:r>
              <a:rPr lang="en-IN" sz="3500" baseline="30000" dirty="0"/>
              <a:t>2</a:t>
            </a:r>
            <a:r>
              <a:rPr lang="en-IN" sz="3500" dirty="0"/>
              <a:t>                            (6)</a:t>
            </a:r>
          </a:p>
          <a:p>
            <a:r>
              <a:rPr lang="en-IN" sz="3500" dirty="0"/>
              <a:t>	0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Citation Loss: associated with excess citation, i.e. e-index</a:t>
            </a:r>
          </a:p>
          <a:p>
            <a:r>
              <a:rPr lang="en-US" sz="5400" dirty="0">
                <a:solidFill>
                  <a:srgbClr val="002060"/>
                </a:solidFill>
              </a:rPr>
              <a:t>Citation Fall: associated with low citation</a:t>
            </a:r>
            <a:endParaRPr lang="en-IN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02" y="304800"/>
            <a:ext cx="10072758" cy="6324600"/>
          </a:xfrm>
        </p:spPr>
        <p:txBody>
          <a:bodyPr>
            <a:normAutofit/>
          </a:bodyPr>
          <a:lstStyle/>
          <a:p>
            <a:pPr algn="just"/>
            <a:endParaRPr lang="en-IN" sz="3500" dirty="0">
              <a:solidFill>
                <a:srgbClr val="FFFF00"/>
              </a:solidFill>
            </a:endParaRPr>
          </a:p>
          <a:p>
            <a:pPr algn="just"/>
            <a:r>
              <a:rPr lang="en-IN" sz="4000" dirty="0">
                <a:solidFill>
                  <a:srgbClr val="002060"/>
                </a:solidFill>
              </a:rPr>
              <a:t>Now, an arbitrary point in h-e plane represents the overall information of citations received by all papers in the h-core. It is interesting to point out that the Euclidean distance between the origin and the point P(</a:t>
            </a:r>
            <a:r>
              <a:rPr lang="en-IN" sz="4000" dirty="0" err="1">
                <a:solidFill>
                  <a:srgbClr val="002060"/>
                </a:solidFill>
              </a:rPr>
              <a:t>h,e</a:t>
            </a:r>
            <a:r>
              <a:rPr lang="en-IN" sz="4000" dirty="0">
                <a:solidFill>
                  <a:srgbClr val="002060"/>
                </a:solidFill>
              </a:rPr>
              <a:t>) is equal to</a:t>
            </a:r>
          </a:p>
          <a:p>
            <a:pPr algn="just"/>
            <a:r>
              <a:rPr lang="en-IN" sz="4000" dirty="0">
                <a:solidFill>
                  <a:srgbClr val="002060"/>
                </a:solidFill>
              </a:rPr>
              <a:t>R = (h</a:t>
            </a:r>
            <a:r>
              <a:rPr lang="en-IN" sz="4000" baseline="30000" dirty="0">
                <a:solidFill>
                  <a:srgbClr val="002060"/>
                </a:solidFill>
              </a:rPr>
              <a:t>2</a:t>
            </a:r>
            <a:r>
              <a:rPr lang="en-IN" sz="4000" dirty="0">
                <a:solidFill>
                  <a:srgbClr val="002060"/>
                </a:solidFill>
              </a:rPr>
              <a:t> + e</a:t>
            </a:r>
            <a:r>
              <a:rPr lang="en-IN" sz="4000" baseline="30000" dirty="0">
                <a:solidFill>
                  <a:srgbClr val="002060"/>
                </a:solidFill>
              </a:rPr>
              <a:t>2</a:t>
            </a:r>
            <a:r>
              <a:rPr lang="en-IN" sz="4000" dirty="0">
                <a:solidFill>
                  <a:srgbClr val="002060"/>
                </a:solidFill>
              </a:rPr>
              <a:t>)</a:t>
            </a:r>
            <a:r>
              <a:rPr lang="en-IN" sz="4000" baseline="30000" dirty="0">
                <a:solidFill>
                  <a:srgbClr val="002060"/>
                </a:solidFill>
              </a:rPr>
              <a:t>1/2</a:t>
            </a:r>
            <a:r>
              <a:rPr lang="en-IN" sz="4000" dirty="0">
                <a:solidFill>
                  <a:srgbClr val="002060"/>
                </a:solidFill>
              </a:rPr>
              <a:t> = d……….(7</a:t>
            </a:r>
            <a:r>
              <a:rPr lang="en-IN" sz="4000" dirty="0" smtClean="0">
                <a:solidFill>
                  <a:srgbClr val="002060"/>
                </a:solidFill>
              </a:rPr>
              <a:t>) [For h =6 and e = 9.8, R = 11.5, the value of R Index here.</a:t>
            </a:r>
            <a:endParaRPr lang="en-IN" sz="4000" dirty="0">
              <a:solidFill>
                <a:srgbClr val="002060"/>
              </a:solidFill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02" y="228600"/>
            <a:ext cx="10358510" cy="6400800"/>
          </a:xfrm>
        </p:spPr>
        <p:txBody>
          <a:bodyPr>
            <a:normAutofit/>
          </a:bodyPr>
          <a:lstStyle/>
          <a:p>
            <a:pPr algn="just"/>
            <a:r>
              <a:rPr lang="en-IN" sz="3600" dirty="0">
                <a:solidFill>
                  <a:srgbClr val="002060"/>
                </a:solidFill>
              </a:rPr>
              <a:t>Thus, R-index (Equation 6) indicates state of citations of all papers in h-core. Now, rewriting Equation (3), it is found, </a:t>
            </a:r>
          </a:p>
          <a:p>
            <a:pPr algn="just"/>
            <a:r>
              <a:rPr lang="en-IN" sz="3600" dirty="0">
                <a:solidFill>
                  <a:srgbClr val="002060"/>
                </a:solidFill>
              </a:rPr>
              <a:t>d</a:t>
            </a:r>
            <a:r>
              <a:rPr lang="en-IN" sz="3600" baseline="30000" dirty="0">
                <a:solidFill>
                  <a:srgbClr val="002060"/>
                </a:solidFill>
              </a:rPr>
              <a:t>2</a:t>
            </a:r>
            <a:r>
              <a:rPr lang="en-IN" sz="3600" dirty="0">
                <a:solidFill>
                  <a:srgbClr val="002060"/>
                </a:solidFill>
              </a:rPr>
              <a:t> = h</a:t>
            </a:r>
            <a:r>
              <a:rPr lang="en-IN" sz="3600" baseline="30000" dirty="0">
                <a:solidFill>
                  <a:srgbClr val="002060"/>
                </a:solidFill>
              </a:rPr>
              <a:t>2</a:t>
            </a:r>
            <a:r>
              <a:rPr lang="en-IN" sz="3600" dirty="0">
                <a:solidFill>
                  <a:srgbClr val="002060"/>
                </a:solidFill>
              </a:rPr>
              <a:t> + e</a:t>
            </a:r>
            <a:r>
              <a:rPr lang="en-IN" sz="3600" baseline="30000" dirty="0">
                <a:solidFill>
                  <a:srgbClr val="002060"/>
                </a:solidFill>
              </a:rPr>
              <a:t>2</a:t>
            </a:r>
            <a:r>
              <a:rPr lang="en-IN" sz="3600" dirty="0">
                <a:solidFill>
                  <a:srgbClr val="002060"/>
                </a:solidFill>
              </a:rPr>
              <a:t> = h*(h + e</a:t>
            </a:r>
            <a:r>
              <a:rPr lang="en-IN" sz="3600" baseline="30000" dirty="0">
                <a:solidFill>
                  <a:srgbClr val="002060"/>
                </a:solidFill>
              </a:rPr>
              <a:t>2</a:t>
            </a:r>
            <a:r>
              <a:rPr lang="en-IN" sz="3600" dirty="0">
                <a:solidFill>
                  <a:srgbClr val="002060"/>
                </a:solidFill>
              </a:rPr>
              <a:t>/h) = R</a:t>
            </a:r>
            <a:r>
              <a:rPr lang="en-IN" sz="3600" baseline="30000" dirty="0">
                <a:solidFill>
                  <a:srgbClr val="002060"/>
                </a:solidFill>
              </a:rPr>
              <a:t>2</a:t>
            </a:r>
            <a:r>
              <a:rPr lang="en-IN" sz="3600" dirty="0">
                <a:solidFill>
                  <a:srgbClr val="002060"/>
                </a:solidFill>
              </a:rPr>
              <a:t> ……………….(7A)</a:t>
            </a:r>
          </a:p>
          <a:p>
            <a:pPr algn="just"/>
            <a:r>
              <a:rPr lang="en-IN" sz="3600" dirty="0">
                <a:solidFill>
                  <a:srgbClr val="002060"/>
                </a:solidFill>
              </a:rPr>
              <a:t>Now, (h + e</a:t>
            </a:r>
            <a:r>
              <a:rPr lang="en-IN" sz="3600" baseline="30000" dirty="0">
                <a:solidFill>
                  <a:srgbClr val="002060"/>
                </a:solidFill>
              </a:rPr>
              <a:t>2</a:t>
            </a:r>
            <a:r>
              <a:rPr lang="en-IN" sz="3600" dirty="0">
                <a:solidFill>
                  <a:srgbClr val="002060"/>
                </a:solidFill>
              </a:rPr>
              <a:t>/h) = a, say……….(8)</a:t>
            </a:r>
          </a:p>
          <a:p>
            <a:pPr algn="just"/>
            <a:r>
              <a:rPr lang="en-IN" sz="3600" dirty="0">
                <a:solidFill>
                  <a:srgbClr val="002060"/>
                </a:solidFill>
              </a:rPr>
              <a:t>Substituting equation (8) in Equation (7A), it is found, R</a:t>
            </a:r>
            <a:r>
              <a:rPr lang="en-IN" sz="3600" baseline="30000" dirty="0">
                <a:solidFill>
                  <a:srgbClr val="002060"/>
                </a:solidFill>
              </a:rPr>
              <a:t>2</a:t>
            </a:r>
            <a:r>
              <a:rPr lang="en-IN" sz="3600" dirty="0">
                <a:solidFill>
                  <a:srgbClr val="002060"/>
                </a:solidFill>
              </a:rPr>
              <a:t> = a*h…..(9</a:t>
            </a:r>
            <a:r>
              <a:rPr lang="en-IN" sz="3600" dirty="0" smtClean="0">
                <a:solidFill>
                  <a:srgbClr val="002060"/>
                </a:solidFill>
              </a:rPr>
              <a:t>) [a = 22.04, for R = 11.5 and h = 6] </a:t>
            </a:r>
            <a:endParaRPr lang="en-IN" sz="3600" dirty="0">
              <a:solidFill>
                <a:srgbClr val="002060"/>
              </a:solidFill>
            </a:endParaRPr>
          </a:p>
          <a:p>
            <a:pPr algn="just"/>
            <a:r>
              <a:rPr lang="en-IN" sz="3600" dirty="0">
                <a:solidFill>
                  <a:srgbClr val="002060"/>
                </a:solidFill>
              </a:rPr>
              <a:t>Another index in defined in Equation (9), i.e. a-index, which is the ratio between R-index and h-index.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8229600" cy="6477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3900" dirty="0">
                <a:solidFill>
                  <a:schemeClr val="tx2">
                    <a:lumMod val="50000"/>
                  </a:schemeClr>
                </a:solidFill>
              </a:rPr>
              <a:t>Therefore, 4 indices are obtained here, i.e. h, e, a and R index. </a:t>
            </a:r>
          </a:p>
          <a:p>
            <a:pPr algn="just"/>
            <a:endParaRPr lang="en-IN" sz="39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IN" sz="3900" dirty="0">
                <a:solidFill>
                  <a:schemeClr val="tx2">
                    <a:lumMod val="50000"/>
                  </a:schemeClr>
                </a:solidFill>
              </a:rPr>
              <a:t>These four indices can be divided into two types, fundamental and derived indices. A fundamental index is an independent variable and can be used to derive other indices. Here h and e are fundamental indices, since they are independent of each other. Whereas, a and R are derived indices that are calculated from h and e indices.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-142900"/>
            <a:ext cx="8229600" cy="1143000"/>
          </a:xfrm>
        </p:spPr>
        <p:txBody>
          <a:bodyPr/>
          <a:lstStyle/>
          <a:p>
            <a:r>
              <a:rPr lang="en-US" dirty="0"/>
              <a:t>Eugene Garfield </a:t>
            </a:r>
            <a:r>
              <a:rPr lang="en-US" dirty="0" smtClean="0"/>
              <a:t>(1925-2017)</a:t>
            </a:r>
            <a:endParaRPr lang="en-IN" dirty="0"/>
          </a:p>
        </p:txBody>
      </p:sp>
      <p:pic>
        <p:nvPicPr>
          <p:cNvPr id="5" name="Content Placeholder 4" descr="http://courseweb.lis.uiuc.edu/~kmedina/Lis329/EugeneGarfiel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44" y="1142984"/>
            <a:ext cx="44291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1142984"/>
            <a:ext cx="4286280" cy="5500726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/>
              <a:t>Father of Citation Index, Founder of ISI in </a:t>
            </a:r>
            <a:r>
              <a:rPr lang="en-US" sz="3200" dirty="0" smtClean="0"/>
              <a:t>1964.</a:t>
            </a:r>
            <a:endParaRPr lang="en-US" sz="3200" dirty="0"/>
          </a:p>
          <a:p>
            <a:pPr algn="just"/>
            <a:r>
              <a:rPr lang="en-US" sz="3200" dirty="0" smtClean="0"/>
              <a:t>Founder of </a:t>
            </a:r>
            <a:r>
              <a:rPr lang="en-US" sz="3200" dirty="0" smtClean="0"/>
              <a:t>Science </a:t>
            </a:r>
            <a:r>
              <a:rPr lang="en-US" sz="3200" dirty="0"/>
              <a:t>Citation </a:t>
            </a:r>
            <a:r>
              <a:rPr lang="en-US" sz="3200" dirty="0" smtClean="0"/>
              <a:t>Index (1964), </a:t>
            </a:r>
            <a:r>
              <a:rPr lang="en-US" sz="3200" dirty="0"/>
              <a:t>Social Science Citation </a:t>
            </a:r>
            <a:r>
              <a:rPr lang="en-US" sz="3200" dirty="0" smtClean="0"/>
              <a:t>Index (1972) </a:t>
            </a:r>
            <a:r>
              <a:rPr lang="en-US" sz="3200" dirty="0"/>
              <a:t>and Arts &amp; Humanities Citation </a:t>
            </a:r>
            <a:r>
              <a:rPr lang="en-US" sz="3200" dirty="0" smtClean="0"/>
              <a:t>Index (1975))</a:t>
            </a:r>
            <a:endParaRPr lang="en-US" sz="3200" dirty="0"/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/>
              <a:t>This </a:t>
            </a:r>
            <a:r>
              <a:rPr lang="en-US" sz="3200" dirty="0"/>
              <a:t>is Web of Knowledge today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"/>
            <a:ext cx="9144000" cy="6477000"/>
          </a:xfrm>
        </p:spPr>
        <p:txBody>
          <a:bodyPr>
            <a:normAutofit/>
          </a:bodyPr>
          <a:lstStyle/>
          <a:p>
            <a:pPr algn="just"/>
            <a:r>
              <a:rPr lang="en-IN" sz="4400" dirty="0">
                <a:solidFill>
                  <a:srgbClr val="7030A0"/>
                </a:solidFill>
              </a:rPr>
              <a:t>h-index ignores excess citation causing loss of citation information. </a:t>
            </a:r>
          </a:p>
          <a:p>
            <a:pPr algn="just"/>
            <a:endParaRPr lang="en-IN" sz="4400" dirty="0">
              <a:solidFill>
                <a:srgbClr val="7030A0"/>
              </a:solidFill>
            </a:endParaRPr>
          </a:p>
          <a:p>
            <a:pPr algn="just"/>
            <a:r>
              <a:rPr lang="en-IN" sz="4400" dirty="0">
                <a:solidFill>
                  <a:srgbClr val="7030A0"/>
                </a:solidFill>
              </a:rPr>
              <a:t>To overcome this limitation of h index, Leo </a:t>
            </a:r>
            <a:r>
              <a:rPr lang="en-IN" sz="4400" dirty="0" err="1">
                <a:solidFill>
                  <a:srgbClr val="7030A0"/>
                </a:solidFill>
              </a:rPr>
              <a:t>Egghe</a:t>
            </a:r>
            <a:r>
              <a:rPr lang="en-IN" sz="4400" dirty="0">
                <a:solidFill>
                  <a:srgbClr val="7030A0"/>
                </a:solidFill>
              </a:rPr>
              <a:t> proposed another index in 2006, the g-index that is considered as an alternative for the h-index. </a:t>
            </a:r>
          </a:p>
          <a:p>
            <a:pPr algn="just"/>
            <a:endParaRPr lang="en-IN" sz="3800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en-IN" sz="4800" dirty="0">
                <a:solidFill>
                  <a:srgbClr val="7030A0"/>
                </a:solidFill>
              </a:rPr>
              <a:t>The g-index does not average the numbers of citations.</a:t>
            </a:r>
          </a:p>
          <a:p>
            <a:pPr algn="just"/>
            <a:r>
              <a:rPr lang="en-IN" sz="4800" dirty="0">
                <a:solidFill>
                  <a:srgbClr val="7030A0"/>
                </a:solidFill>
              </a:rPr>
              <a:t> It allows citations from higher-cited papers to be used to reinforce lower-cited papers in meeting this threshold.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g-index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4800" dirty="0">
                <a:solidFill>
                  <a:srgbClr val="002060"/>
                </a:solidFill>
              </a:rPr>
              <a:t>i.e. g</a:t>
            </a:r>
            <a:r>
              <a:rPr lang="en-IN" sz="4800" baseline="30000" dirty="0">
                <a:solidFill>
                  <a:srgbClr val="002060"/>
                </a:solidFill>
              </a:rPr>
              <a:t>2</a:t>
            </a:r>
            <a:r>
              <a:rPr lang="en-IN" sz="4800" dirty="0">
                <a:solidFill>
                  <a:srgbClr val="002060"/>
                </a:solidFill>
              </a:rPr>
              <a:t>≤∑</a:t>
            </a:r>
            <a:r>
              <a:rPr lang="en-IN" sz="4800" dirty="0" err="1">
                <a:solidFill>
                  <a:srgbClr val="002060"/>
                </a:solidFill>
              </a:rPr>
              <a:t>C</a:t>
            </a:r>
            <a:r>
              <a:rPr lang="en-IN" sz="4800" baseline="-25000" dirty="0" err="1">
                <a:solidFill>
                  <a:srgbClr val="002060"/>
                </a:solidFill>
              </a:rPr>
              <a:t>i</a:t>
            </a:r>
            <a:r>
              <a:rPr lang="en-IN" sz="4800" dirty="0">
                <a:solidFill>
                  <a:srgbClr val="002060"/>
                </a:solidFill>
              </a:rPr>
              <a:t> (</a:t>
            </a:r>
            <a:r>
              <a:rPr lang="en-IN" sz="4800" dirty="0" err="1">
                <a:solidFill>
                  <a:srgbClr val="002060"/>
                </a:solidFill>
              </a:rPr>
              <a:t>i</a:t>
            </a:r>
            <a:r>
              <a:rPr lang="en-IN" sz="4800" dirty="0">
                <a:solidFill>
                  <a:srgbClr val="002060"/>
                </a:solidFill>
              </a:rPr>
              <a:t>&lt;g), ………..(10), where </a:t>
            </a:r>
            <a:r>
              <a:rPr lang="en-IN" sz="4800" dirty="0" err="1">
                <a:solidFill>
                  <a:srgbClr val="002060"/>
                </a:solidFill>
              </a:rPr>
              <a:t>C</a:t>
            </a:r>
            <a:r>
              <a:rPr lang="en-IN" sz="4800" baseline="-25000" dirty="0" err="1">
                <a:solidFill>
                  <a:srgbClr val="002060"/>
                </a:solidFill>
              </a:rPr>
              <a:t>i</a:t>
            </a:r>
            <a:r>
              <a:rPr lang="en-IN" sz="4800" dirty="0">
                <a:solidFill>
                  <a:srgbClr val="002060"/>
                </a:solidFill>
              </a:rPr>
              <a:t> indicates total number of citations received by top cited </a:t>
            </a:r>
            <a:r>
              <a:rPr lang="en-IN" sz="4800" dirty="0" err="1">
                <a:solidFill>
                  <a:srgbClr val="002060"/>
                </a:solidFill>
              </a:rPr>
              <a:t>i</a:t>
            </a:r>
            <a:r>
              <a:rPr lang="en-IN" sz="4800" dirty="0">
                <a:solidFill>
                  <a:srgbClr val="002060"/>
                </a:solidFill>
              </a:rPr>
              <a:t> number of articles.</a:t>
            </a:r>
          </a:p>
          <a:p>
            <a:pPr>
              <a:buNone/>
            </a:pP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39718"/>
          </a:xfrm>
        </p:spPr>
        <p:txBody>
          <a:bodyPr>
            <a:noAutofit/>
          </a:bodyPr>
          <a:lstStyle/>
          <a:p>
            <a:r>
              <a:rPr lang="en-US" sz="4800" dirty="0" smtClean="0"/>
              <a:t>g Index Calculation</a:t>
            </a:r>
            <a:endParaRPr lang="en-IN" sz="4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-1" y="857226"/>
          <a:ext cx="6238877" cy="605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395"/>
                <a:gridCol w="1195621"/>
                <a:gridCol w="3983861"/>
              </a:tblGrid>
              <a:tr h="35991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S. No.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Cited by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Citations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23&gt;(1)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1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23+16=39&gt;(2)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4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39+9=48&gt;(3)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9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48+8=56&gt;(4)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16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56+7=63&gt;(5)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25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63+6=69&gt;(6)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36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69+5=74&gt;(7)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=49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74+5=79&gt;(8)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64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79+4=83&gt;(9)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81</a:t>
                      </a:r>
                    </a:p>
                  </a:txBody>
                  <a:tcPr marL="7620" marR="7620" marT="7620" marB="0" anchor="b"/>
                </a:tc>
              </a:tr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83+4=87&lt;(10)</a:t>
                      </a:r>
                      <a:r>
                        <a:rPr lang="en-IN" sz="2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- 100</a:t>
                      </a:r>
                    </a:p>
                  </a:txBody>
                  <a:tcPr marL="7620" marR="7620" marT="7620" marB="0" anchor="b"/>
                </a:tc>
              </a:tr>
              <a:tr h="5253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 index = 9</a:t>
                      </a:r>
                    </a:p>
                  </a:txBody>
                  <a:tcPr marL="7620" marR="7620" marT="7620" marB="0" anchor="b"/>
                </a:tc>
              </a:tr>
              <a:tr h="35991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0" i="0" u="none" strike="noStrike" dirty="0">
                          <a:solidFill>
                            <a:srgbClr val="22222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5991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991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142984"/>
            <a:ext cx="5827754" cy="5572163"/>
          </a:xfrm>
        </p:spPr>
        <p:txBody>
          <a:bodyPr/>
          <a:lstStyle/>
          <a:p>
            <a:pPr algn="just">
              <a:buNone/>
            </a:pPr>
            <a:r>
              <a:rPr lang="en-IN" sz="4400" dirty="0" smtClean="0">
                <a:solidFill>
                  <a:srgbClr val="222222"/>
                </a:solidFill>
                <a:latin typeface="Arial"/>
              </a:rPr>
              <a:t>The </a:t>
            </a:r>
            <a:r>
              <a:rPr lang="en-IN" sz="4400" i="1" dirty="0" smtClean="0">
                <a:solidFill>
                  <a:srgbClr val="222222"/>
                </a:solidFill>
                <a:latin typeface="Arial"/>
              </a:rPr>
              <a:t>g</a:t>
            </a:r>
            <a:r>
              <a:rPr lang="en-IN" sz="4400" dirty="0" smtClean="0">
                <a:solidFill>
                  <a:srgbClr val="222222"/>
                </a:solidFill>
                <a:latin typeface="Arial"/>
              </a:rPr>
              <a:t>-index is the </a:t>
            </a:r>
            <a:r>
              <a:rPr lang="en-IN" sz="4400" i="1" dirty="0" smtClean="0">
                <a:solidFill>
                  <a:srgbClr val="FF0000"/>
                </a:solidFill>
                <a:latin typeface="Arial"/>
              </a:rPr>
              <a:t>unique largest number</a:t>
            </a:r>
            <a:r>
              <a:rPr lang="en-IN" sz="4400" dirty="0" smtClean="0">
                <a:solidFill>
                  <a:srgbClr val="222222"/>
                </a:solidFill>
                <a:latin typeface="Arial"/>
              </a:rPr>
              <a:t> such that the top </a:t>
            </a:r>
            <a:r>
              <a:rPr lang="en-IN" sz="4400" i="1" dirty="0" smtClean="0">
                <a:solidFill>
                  <a:srgbClr val="222222"/>
                </a:solidFill>
                <a:latin typeface="Arial"/>
              </a:rPr>
              <a:t>g</a:t>
            </a:r>
            <a:r>
              <a:rPr lang="en-IN" sz="4400" dirty="0" smtClean="0">
                <a:solidFill>
                  <a:srgbClr val="222222"/>
                </a:solidFill>
                <a:latin typeface="Arial"/>
              </a:rPr>
              <a:t> articles together received at least </a:t>
            </a:r>
            <a:r>
              <a:rPr lang="en-IN" sz="4400" i="1" dirty="0" smtClean="0">
                <a:solidFill>
                  <a:srgbClr val="222222"/>
                </a:solidFill>
                <a:latin typeface="Arial"/>
              </a:rPr>
              <a:t>g</a:t>
            </a:r>
            <a:r>
              <a:rPr lang="en-IN" sz="4400" baseline="30000" dirty="0" smtClean="0">
                <a:solidFill>
                  <a:srgbClr val="222222"/>
                </a:solidFill>
                <a:latin typeface="Arial"/>
              </a:rPr>
              <a:t>2</a:t>
            </a:r>
            <a:r>
              <a:rPr lang="en-IN" sz="4400" dirty="0" smtClean="0">
                <a:solidFill>
                  <a:srgbClr val="222222"/>
                </a:solidFill>
                <a:latin typeface="Arial"/>
              </a:rPr>
              <a:t> citations.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08" y="274638"/>
            <a:ext cx="119301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 index and g index of Price medalists in decreasing order</a:t>
            </a:r>
            <a:endParaRPr lang="en-IN" dirty="0"/>
          </a:p>
        </p:txBody>
      </p:sp>
      <p:pic>
        <p:nvPicPr>
          <p:cNvPr id="4" name="Content Placeholder 3" descr="C:\Users\B Dutta\AppData\Local\Microsoft\Windows\Temporary Internet Files\Content.Word\New Picture (23)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500174"/>
            <a:ext cx="59293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5400" dirty="0" smtClean="0"/>
              <a:t>h-index may be holistically interpreted by e-index, also g-index is significant, the picture of h-index and e-index becomes complete after inclusion of R-index and a-index.  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6908"/>
          </a:xfrm>
        </p:spPr>
        <p:txBody>
          <a:bodyPr/>
          <a:lstStyle/>
          <a:p>
            <a:r>
              <a:rPr lang="en-US" dirty="0" smtClean="0"/>
              <a:t>h Index: Alternatives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84" y="1000108"/>
            <a:ext cx="11715832" cy="56436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/>
              <a:t>An individual </a:t>
            </a:r>
            <a:r>
              <a:rPr lang="en-IN" i="1" dirty="0" smtClean="0"/>
              <a:t>h</a:t>
            </a:r>
            <a:r>
              <a:rPr lang="en-IN" dirty="0" smtClean="0"/>
              <a:t>-index normalized by the number of authors has been proposed: </a:t>
            </a:r>
            <a:r>
              <a:rPr lang="en-IN" dirty="0" err="1" smtClean="0"/>
              <a:t>h</a:t>
            </a:r>
            <a:r>
              <a:rPr lang="en-IN" baseline="-25000" dirty="0" err="1" smtClean="0"/>
              <a:t>I</a:t>
            </a:r>
            <a:r>
              <a:rPr lang="en-IN" dirty="0" smtClean="0"/>
              <a:t> </a:t>
            </a:r>
            <a:r>
              <a:rPr lang="en-IN" dirty="0" smtClean="0"/>
              <a:t>= h</a:t>
            </a:r>
            <a:r>
              <a:rPr lang="en-IN" baseline="30000" dirty="0" smtClean="0"/>
              <a:t>2</a:t>
            </a:r>
            <a:r>
              <a:rPr lang="en-IN" dirty="0" smtClean="0"/>
              <a:t>/ N</a:t>
            </a:r>
            <a:r>
              <a:rPr lang="en-IN" baseline="-25000" dirty="0" smtClean="0"/>
              <a:t>a</a:t>
            </a:r>
            <a:r>
              <a:rPr lang="en-IN" dirty="0" smtClean="0"/>
              <a:t>(T), where </a:t>
            </a:r>
            <a:r>
              <a:rPr lang="en-IN" dirty="0" smtClean="0"/>
              <a:t>N</a:t>
            </a:r>
            <a:r>
              <a:rPr lang="en-IN" baseline="-25000" dirty="0" smtClean="0"/>
              <a:t>a</a:t>
            </a:r>
            <a:r>
              <a:rPr lang="en-IN" dirty="0" smtClean="0"/>
              <a:t>(T</a:t>
            </a:r>
            <a:r>
              <a:rPr lang="en-IN" dirty="0" smtClean="0"/>
              <a:t>) is </a:t>
            </a:r>
            <a:r>
              <a:rPr lang="en-IN" dirty="0" smtClean="0"/>
              <a:t>the number of authors considered in the </a:t>
            </a:r>
            <a:r>
              <a:rPr lang="en-IN" dirty="0" smtClean="0"/>
              <a:t>h</a:t>
            </a:r>
            <a:r>
              <a:rPr lang="en-IN" dirty="0" smtClean="0"/>
              <a:t> papers</a:t>
            </a:r>
            <a:r>
              <a:rPr lang="en-IN" dirty="0" smtClean="0"/>
              <a:t>.</a:t>
            </a:r>
            <a:r>
              <a:rPr lang="en-IN" baseline="30000" dirty="0" smtClean="0"/>
              <a:t> </a:t>
            </a:r>
            <a:r>
              <a:rPr lang="en-IN" dirty="0" smtClean="0"/>
              <a:t> </a:t>
            </a:r>
            <a:endParaRPr lang="en-IN" dirty="0" smtClean="0"/>
          </a:p>
          <a:p>
            <a:pPr algn="just"/>
            <a:r>
              <a:rPr lang="en-IN" dirty="0" smtClean="0"/>
              <a:t>The </a:t>
            </a:r>
            <a:r>
              <a:rPr lang="en-IN" i="1" dirty="0" smtClean="0"/>
              <a:t>m</a:t>
            </a:r>
            <a:r>
              <a:rPr lang="en-IN" dirty="0" smtClean="0"/>
              <a:t>-index is defined as </a:t>
            </a:r>
            <a:r>
              <a:rPr lang="en-IN" i="1" dirty="0" smtClean="0"/>
              <a:t>h</a:t>
            </a:r>
            <a:r>
              <a:rPr lang="en-IN" dirty="0" smtClean="0"/>
              <a:t>/</a:t>
            </a:r>
            <a:r>
              <a:rPr lang="en-IN" i="1" dirty="0" smtClean="0"/>
              <a:t>n</a:t>
            </a:r>
            <a:r>
              <a:rPr lang="en-IN" dirty="0" smtClean="0"/>
              <a:t>, where </a:t>
            </a:r>
            <a:r>
              <a:rPr lang="en-IN" i="1" dirty="0" smtClean="0"/>
              <a:t>n</a:t>
            </a:r>
            <a:r>
              <a:rPr lang="en-IN" dirty="0" smtClean="0"/>
              <a:t> is the number of years since the first published paper of the scientist</a:t>
            </a:r>
            <a:r>
              <a:rPr lang="en-IN" dirty="0" smtClean="0"/>
              <a:t>;</a:t>
            </a:r>
            <a:r>
              <a:rPr lang="en-IN" baseline="30000" dirty="0" smtClean="0"/>
              <a:t> </a:t>
            </a:r>
            <a:r>
              <a:rPr lang="en-IN" dirty="0" smtClean="0"/>
              <a:t> also called </a:t>
            </a:r>
            <a:r>
              <a:rPr lang="en-IN" i="1" dirty="0" smtClean="0"/>
              <a:t>m</a:t>
            </a:r>
            <a:r>
              <a:rPr lang="en-IN" dirty="0" smtClean="0"/>
              <a:t>-quotient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Three additional metrics have been proposed: 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lower, 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</a:t>
            </a:r>
            <a:r>
              <a:rPr lang="en-IN" dirty="0" err="1" smtClean="0"/>
              <a:t>center</a:t>
            </a:r>
            <a:r>
              <a:rPr lang="en-IN" dirty="0" smtClean="0"/>
              <a:t>, and 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</a:t>
            </a:r>
            <a:r>
              <a:rPr lang="en-IN" dirty="0" smtClean="0"/>
              <a:t>upper. </a:t>
            </a:r>
            <a:r>
              <a:rPr lang="en-IN" dirty="0" smtClean="0"/>
              <a:t>The three 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metrics measure the relative area within a scientist's citation distribution in the low impact </a:t>
            </a:r>
            <a:r>
              <a:rPr lang="en-IN" dirty="0" smtClean="0"/>
              <a:t>area</a:t>
            </a:r>
            <a:r>
              <a:rPr lang="en-IN" dirty="0" smtClean="0"/>
              <a:t> </a:t>
            </a:r>
            <a:r>
              <a:rPr lang="en-IN" dirty="0" smtClean="0"/>
              <a:t>(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</a:t>
            </a:r>
            <a:r>
              <a:rPr lang="en-IN" dirty="0" smtClean="0"/>
              <a:t>lower), </a:t>
            </a:r>
            <a:r>
              <a:rPr lang="en-IN" dirty="0" smtClean="0"/>
              <a:t>the area captured by the </a:t>
            </a:r>
            <a:r>
              <a:rPr lang="en-IN" i="1" dirty="0" smtClean="0"/>
              <a:t>h</a:t>
            </a:r>
            <a:r>
              <a:rPr lang="en-IN" dirty="0" smtClean="0"/>
              <a:t>-index</a:t>
            </a:r>
            <a:r>
              <a:rPr lang="en-IN" dirty="0" smtClean="0"/>
              <a:t> </a:t>
            </a:r>
            <a:r>
              <a:rPr lang="en-IN" dirty="0" smtClean="0"/>
              <a:t>(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</a:t>
            </a:r>
            <a:r>
              <a:rPr lang="en-IN" dirty="0" err="1" smtClean="0"/>
              <a:t>center</a:t>
            </a:r>
            <a:r>
              <a:rPr lang="en-IN" dirty="0" smtClean="0"/>
              <a:t>) </a:t>
            </a:r>
            <a:r>
              <a:rPr lang="en-IN" dirty="0" smtClean="0"/>
              <a:t>and the area from publications with the highest visibility, </a:t>
            </a:r>
            <a:r>
              <a:rPr lang="en-IN" dirty="0" smtClean="0"/>
              <a:t>(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</a:t>
            </a:r>
            <a:r>
              <a:rPr lang="en-IN" dirty="0" smtClean="0"/>
              <a:t>upper). </a:t>
            </a:r>
            <a:r>
              <a:rPr lang="en-IN" dirty="0" smtClean="0"/>
              <a:t>Scientists with high 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upper percentages are perfectionists, whereas scientists with high </a:t>
            </a:r>
            <a:r>
              <a:rPr lang="en-IN" i="1" dirty="0" smtClean="0"/>
              <a:t>h</a:t>
            </a:r>
            <a:r>
              <a:rPr lang="en-IN" baseline="30000" dirty="0" smtClean="0"/>
              <a:t>2</a:t>
            </a:r>
            <a:r>
              <a:rPr lang="en-IN" dirty="0" smtClean="0"/>
              <a:t> lower percentages are mass producers.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Alternative Metrics or </a:t>
            </a:r>
            <a:r>
              <a:rPr lang="en-US" dirty="0" err="1" smtClean="0"/>
              <a:t>Altmetrics</a:t>
            </a:r>
            <a:r>
              <a:rPr lang="en-US" dirty="0" smtClean="0"/>
              <a:t>…….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cene3d>
            <a:camera prst="isometricLeftDown"/>
            <a:lightRig rig="threePt" dir="t"/>
          </a:scene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Thank You</a:t>
            </a:r>
            <a:endParaRPr lang="en-IN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Classical Indicator Approach</a:t>
            </a:r>
            <a:endParaRPr lang="en-IN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Impact Factor: I = (C1+C2)/(X1+X2)</a:t>
            </a:r>
          </a:p>
          <a:p>
            <a:r>
              <a:rPr lang="en-US" sz="5400" dirty="0" smtClean="0"/>
              <a:t>Immediacy Index: I(</a:t>
            </a:r>
            <a:r>
              <a:rPr lang="en-US" sz="5400" dirty="0" err="1" smtClean="0"/>
              <a:t>i</a:t>
            </a:r>
            <a:r>
              <a:rPr lang="en-US" sz="5400" dirty="0" smtClean="0"/>
              <a:t>) = C/X</a:t>
            </a:r>
          </a:p>
          <a:p>
            <a:r>
              <a:rPr lang="en-US" sz="5400" dirty="0" smtClean="0"/>
              <a:t>Cited Half Life</a:t>
            </a:r>
          </a:p>
          <a:p>
            <a:r>
              <a:rPr lang="en-US" sz="5400" dirty="0" smtClean="0"/>
              <a:t>Citing Half Life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dirty="0"/>
              <a:t/>
            </a:r>
            <a:br>
              <a:rPr lang="en-IN" sz="3200" dirty="0"/>
            </a:br>
            <a:endParaRPr lang="en-IN" sz="3200" dirty="0"/>
          </a:p>
        </p:txBody>
      </p:sp>
      <p:pic>
        <p:nvPicPr>
          <p:cNvPr id="6" name="Content Placeholder 3" descr="C:\Users\Bidyarthi Dutta\Pictures\New Picture (3).bmp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9522" y="1600200"/>
            <a:ext cx="5297109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10248" y="1600201"/>
            <a:ext cx="5929354" cy="4972071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h index (h-core citation)</a:t>
            </a:r>
          </a:p>
          <a:p>
            <a:r>
              <a:rPr lang="en-US" sz="4400" dirty="0" smtClean="0"/>
              <a:t>g index</a:t>
            </a:r>
          </a:p>
          <a:p>
            <a:r>
              <a:rPr lang="en-US" sz="4400" dirty="0" smtClean="0"/>
              <a:t>i</a:t>
            </a:r>
            <a:r>
              <a:rPr lang="en-US" sz="4400" baseline="-25000" dirty="0" smtClean="0"/>
              <a:t>n  </a:t>
            </a:r>
            <a:r>
              <a:rPr lang="en-US" sz="4400" dirty="0" smtClean="0"/>
              <a:t>index (i</a:t>
            </a:r>
            <a:r>
              <a:rPr lang="en-US" sz="4400" baseline="-25000" dirty="0" smtClean="0"/>
              <a:t>10</a:t>
            </a:r>
            <a:r>
              <a:rPr lang="en-US" sz="4400" dirty="0" smtClean="0"/>
              <a:t> index)</a:t>
            </a:r>
          </a:p>
          <a:p>
            <a:r>
              <a:rPr lang="en-US" sz="4400" dirty="0" smtClean="0"/>
              <a:t>e index (excess citation)</a:t>
            </a:r>
          </a:p>
          <a:p>
            <a:r>
              <a:rPr lang="en-US" sz="4400" dirty="0" smtClean="0"/>
              <a:t>R index (e-h plane)</a:t>
            </a:r>
          </a:p>
          <a:p>
            <a:r>
              <a:rPr lang="en-US" sz="4400" dirty="0" smtClean="0"/>
              <a:t>a index</a:t>
            </a:r>
            <a:endParaRPr lang="en-IN" sz="4400" dirty="0"/>
          </a:p>
        </p:txBody>
      </p:sp>
      <p:sp>
        <p:nvSpPr>
          <p:cNvPr id="7" name="Rectangle 6"/>
          <p:cNvSpPr/>
          <p:nvPr/>
        </p:nvSpPr>
        <p:spPr>
          <a:xfrm>
            <a:off x="1023902" y="357166"/>
            <a:ext cx="9501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3600" b="1" dirty="0" smtClean="0">
                <a:latin typeface="Calibri" pitchFamily="34" charset="0"/>
                <a:cs typeface="Calibri" pitchFamily="34" charset="0"/>
              </a:rPr>
              <a:t>Modern Indicator Approach: Variation of Citation no. Vs. Publication Rank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796908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n  </a:t>
            </a:r>
            <a:r>
              <a:rPr lang="en-US" dirty="0" smtClean="0"/>
              <a:t>index (i</a:t>
            </a:r>
            <a:r>
              <a:rPr lang="en-US" baseline="-25000" dirty="0" smtClean="0"/>
              <a:t>10</a:t>
            </a:r>
            <a:r>
              <a:rPr lang="en-US" dirty="0" smtClean="0"/>
              <a:t> index)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084" y="1000108"/>
            <a:ext cx="11787270" cy="5572163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3600" dirty="0" smtClean="0"/>
              <a:t>It indicates the number of papers </a:t>
            </a:r>
            <a:r>
              <a:rPr lang="en-IN" sz="3600" dirty="0" smtClean="0"/>
              <a:t>published by a </a:t>
            </a:r>
            <a:r>
              <a:rPr lang="en-IN" sz="3600" dirty="0" smtClean="0"/>
              <a:t>research scholar </a:t>
            </a:r>
            <a:r>
              <a:rPr lang="en-IN" sz="3600" dirty="0" smtClean="0"/>
              <a:t>getting ‘n’ number of </a:t>
            </a:r>
            <a:r>
              <a:rPr lang="en-IN" sz="3600" dirty="0" smtClean="0"/>
              <a:t>citations; </a:t>
            </a:r>
            <a:r>
              <a:rPr lang="en-IN" sz="3600" dirty="0" smtClean="0"/>
              <a:t>If n=10, then </a:t>
            </a:r>
            <a:r>
              <a:rPr lang="en-US" sz="3600" dirty="0" smtClean="0"/>
              <a:t>i</a:t>
            </a:r>
            <a:r>
              <a:rPr lang="en-US" sz="3600" baseline="-25000" dirty="0" smtClean="0"/>
              <a:t>n  </a:t>
            </a:r>
            <a:r>
              <a:rPr lang="en-US" sz="3600" dirty="0" smtClean="0"/>
              <a:t>index becomes i</a:t>
            </a:r>
            <a:r>
              <a:rPr lang="en-US" sz="3600" baseline="-25000" dirty="0" smtClean="0"/>
              <a:t>10</a:t>
            </a:r>
            <a:r>
              <a:rPr lang="en-US" sz="3600" dirty="0" smtClean="0"/>
              <a:t> index, which is most popular and introduced by Google Scholar. </a:t>
            </a:r>
            <a:r>
              <a:rPr lang="en-IN" sz="3600" dirty="0" smtClean="0"/>
              <a:t>In </a:t>
            </a:r>
            <a:r>
              <a:rPr lang="en-IN" sz="3600" dirty="0" smtClean="0"/>
              <a:t>other words, it is </a:t>
            </a:r>
            <a:r>
              <a:rPr lang="en-IN" sz="3600" dirty="0" smtClean="0"/>
              <a:t>an instant </a:t>
            </a:r>
            <a:r>
              <a:rPr lang="en-IN" sz="3600" dirty="0" smtClean="0"/>
              <a:t>assessment of </a:t>
            </a:r>
            <a:r>
              <a:rPr lang="en-IN" sz="3600" dirty="0" smtClean="0"/>
              <a:t>the </a:t>
            </a:r>
            <a:r>
              <a:rPr lang="en-IN" sz="3600" dirty="0" smtClean="0"/>
              <a:t>quality of paper and/or the work the scholar has done so as to be cited so many times.</a:t>
            </a:r>
          </a:p>
          <a:p>
            <a:pPr algn="just"/>
            <a:r>
              <a:rPr lang="en-IN" sz="3600" dirty="0" smtClean="0"/>
              <a:t>Higher the index number, better the research profile.</a:t>
            </a:r>
          </a:p>
          <a:p>
            <a:pPr algn="just"/>
            <a:r>
              <a:rPr lang="en-IN" sz="3600" dirty="0" smtClean="0"/>
              <a:t>But it has a limitation, that it </a:t>
            </a:r>
            <a:r>
              <a:rPr lang="en-IN" sz="3600" dirty="0" smtClean="0"/>
              <a:t>is restricted to Google Scholar and the scholar that one is looking for must have a Google scholar profile.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6908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 Index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22" y="1214423"/>
            <a:ext cx="5929354" cy="5286412"/>
          </a:xfrm>
        </p:spPr>
        <p:txBody>
          <a:bodyPr>
            <a:normAutofit fontScale="47500" lnSpcReduction="20000"/>
          </a:bodyPr>
          <a:lstStyle/>
          <a:p>
            <a:pPr marL="514350" indent="-514350" defTabSz="4806950">
              <a:spcAft>
                <a:spcPct val="50000"/>
              </a:spcAft>
              <a:buNone/>
            </a:pPr>
            <a:r>
              <a:rPr lang="en-US" sz="5900" dirty="0" smtClean="0">
                <a:solidFill>
                  <a:srgbClr val="0070C0"/>
                </a:solidFill>
              </a:rPr>
              <a:t>What is h Index?</a:t>
            </a:r>
          </a:p>
          <a:p>
            <a:pPr marL="514350" indent="-514350" algn="just" defTabSz="4806950">
              <a:spcAft>
                <a:spcPct val="50000"/>
              </a:spcAft>
              <a:buNone/>
            </a:pPr>
            <a:r>
              <a:rPr lang="en-US" sz="3600" dirty="0" smtClean="0"/>
              <a:t>	</a:t>
            </a:r>
            <a:r>
              <a:rPr lang="en-US" sz="5900" dirty="0" smtClean="0"/>
              <a:t>It is a </a:t>
            </a:r>
            <a:r>
              <a:rPr lang="en-US" sz="5900" dirty="0" smtClean="0"/>
              <a:t>single number representing </a:t>
            </a:r>
            <a:r>
              <a:rPr lang="en-US" sz="5900" dirty="0" smtClean="0"/>
              <a:t>the scholarly </a:t>
            </a:r>
            <a:r>
              <a:rPr lang="en-US" sz="5900" dirty="0" smtClean="0"/>
              <a:t>output of a </a:t>
            </a:r>
            <a:r>
              <a:rPr lang="en-US" sz="5900" dirty="0" smtClean="0"/>
              <a:t>researcher proposed </a:t>
            </a:r>
            <a:r>
              <a:rPr lang="en-US" sz="5900" dirty="0" smtClean="0"/>
              <a:t>by J.E. Hirsch of </a:t>
            </a:r>
            <a:r>
              <a:rPr lang="en-US" sz="5900" dirty="0" smtClean="0"/>
              <a:t>San Diego in 2005.</a:t>
            </a:r>
            <a:endParaRPr lang="en-US" sz="5900" dirty="0" smtClean="0"/>
          </a:p>
          <a:p>
            <a:pPr marL="514350" indent="-514350" algn="just" defTabSz="4806950">
              <a:spcAft>
                <a:spcPct val="50000"/>
              </a:spcAft>
              <a:buNone/>
            </a:pPr>
            <a:r>
              <a:rPr lang="en-US" sz="5900" dirty="0" smtClean="0"/>
              <a:t>	It is less skewed </a:t>
            </a:r>
            <a:r>
              <a:rPr lang="en-US" sz="5900" dirty="0" smtClean="0"/>
              <a:t>than other </a:t>
            </a:r>
            <a:r>
              <a:rPr lang="en-US" sz="5900" dirty="0" smtClean="0"/>
              <a:t>classical indicators. Besides authors, it is also </a:t>
            </a:r>
            <a:r>
              <a:rPr lang="en-US" sz="5900" dirty="0" smtClean="0"/>
              <a:t>used to rank </a:t>
            </a:r>
            <a:r>
              <a:rPr lang="en-US" sz="5900" dirty="0" smtClean="0"/>
              <a:t>specific research </a:t>
            </a:r>
            <a:r>
              <a:rPr lang="en-US" sz="5900" dirty="0" smtClean="0"/>
              <a:t>topics, institutions/departments, </a:t>
            </a:r>
            <a:r>
              <a:rPr lang="en-US" sz="5900" dirty="0" smtClean="0"/>
              <a:t>journals etc. </a:t>
            </a:r>
            <a:r>
              <a:rPr lang="en-US" sz="5900" b="1" dirty="0" smtClean="0">
                <a:solidFill>
                  <a:srgbClr val="0070C0"/>
                </a:solidFill>
              </a:rPr>
              <a:t>The adjacent Figure shows the plot of decreasing citations with ranked papers.</a:t>
            </a:r>
            <a:endParaRPr lang="en-US" sz="5900" b="1" dirty="0" smtClean="0">
              <a:solidFill>
                <a:srgbClr val="0070C0"/>
              </a:solidFill>
            </a:endParaRPr>
          </a:p>
          <a:p>
            <a:endParaRPr lang="en-IN" dirty="0"/>
          </a:p>
        </p:txBody>
      </p:sp>
      <p:pic>
        <p:nvPicPr>
          <p:cNvPr id="5" name="Picture 2" descr="File:H-index-en.sv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504" y="1643050"/>
            <a:ext cx="52864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972800" cy="93978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</a:t>
            </a:r>
            <a:r>
              <a:rPr lang="en-US" sz="5400" dirty="0" smtClean="0"/>
              <a:t> Index…….</a:t>
            </a:r>
            <a:endParaRPr lang="en-IN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8084" y="1285860"/>
            <a:ext cx="5756316" cy="5143535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/>
              <a:t>Hirsch </a:t>
            </a:r>
            <a:r>
              <a:rPr lang="en-US" sz="3600" dirty="0" smtClean="0"/>
              <a:t>explained: a </a:t>
            </a:r>
            <a:r>
              <a:rPr lang="en-US" sz="3600" dirty="0" smtClean="0"/>
              <a:t>scientist has </a:t>
            </a:r>
            <a:r>
              <a:rPr lang="en-US" sz="3600" dirty="0" smtClean="0"/>
              <a:t>the value of h index </a:t>
            </a:r>
            <a:r>
              <a:rPr lang="en-US" sz="3600" i="1" dirty="0" smtClean="0">
                <a:solidFill>
                  <a:srgbClr val="FF0000"/>
                </a:solidFill>
              </a:rPr>
              <a:t>h</a:t>
            </a:r>
            <a:r>
              <a:rPr lang="en-US" sz="3600" dirty="0" smtClean="0"/>
              <a:t> if </a:t>
            </a:r>
            <a:r>
              <a:rPr lang="en-US" sz="3600" i="1" dirty="0" smtClean="0">
                <a:solidFill>
                  <a:srgbClr val="FF0000"/>
                </a:solidFill>
              </a:rPr>
              <a:t>h</a:t>
            </a:r>
            <a:r>
              <a:rPr lang="en-US" sz="3600" dirty="0" smtClean="0"/>
              <a:t> </a:t>
            </a:r>
            <a:r>
              <a:rPr lang="en-US" sz="3600" dirty="0" smtClean="0"/>
              <a:t>number of </a:t>
            </a:r>
            <a:r>
              <a:rPr lang="en-US" sz="3600" dirty="0" smtClean="0"/>
              <a:t>his/her </a:t>
            </a:r>
            <a:r>
              <a:rPr lang="en-US" sz="3600" i="1" dirty="0" err="1" smtClean="0"/>
              <a:t>N</a:t>
            </a:r>
            <a:r>
              <a:rPr lang="en-US" sz="3600" i="1" baseline="-30000" dirty="0" err="1" smtClean="0"/>
              <a:t>p</a:t>
            </a:r>
            <a:r>
              <a:rPr lang="en-US" sz="3600" dirty="0" smtClean="0"/>
              <a:t> papers have at least </a:t>
            </a:r>
            <a:r>
              <a:rPr lang="en-US" sz="3600" i="1" dirty="0" smtClean="0">
                <a:solidFill>
                  <a:srgbClr val="FF0000"/>
                </a:solidFill>
              </a:rPr>
              <a:t>h</a:t>
            </a:r>
            <a:r>
              <a:rPr lang="en-US" sz="3600" dirty="0" smtClean="0"/>
              <a:t> </a:t>
            </a:r>
            <a:r>
              <a:rPr lang="en-US" sz="3600" dirty="0" smtClean="0"/>
              <a:t>number of citations </a:t>
            </a:r>
            <a:r>
              <a:rPr lang="en-US" sz="3600" dirty="0" smtClean="0"/>
              <a:t>each, and the other (</a:t>
            </a:r>
            <a:r>
              <a:rPr lang="en-US" sz="3600" i="1" dirty="0" err="1" smtClean="0"/>
              <a:t>N</a:t>
            </a:r>
            <a:r>
              <a:rPr lang="en-US" sz="3600" i="1" baseline="-30000" dirty="0" err="1" smtClean="0"/>
              <a:t>p</a:t>
            </a:r>
            <a:r>
              <a:rPr lang="en-US" sz="3600" dirty="0" smtClean="0"/>
              <a:t> − </a:t>
            </a:r>
            <a:r>
              <a:rPr lang="en-US" sz="3600" i="1" dirty="0" smtClean="0"/>
              <a:t>h</a:t>
            </a:r>
            <a:r>
              <a:rPr lang="en-US" sz="3600" dirty="0" smtClean="0"/>
              <a:t>) papers have no more than </a:t>
            </a:r>
            <a:r>
              <a:rPr lang="en-US" sz="3600" i="1" dirty="0" smtClean="0"/>
              <a:t>h</a:t>
            </a:r>
            <a:r>
              <a:rPr lang="en-US" sz="3600" dirty="0" smtClean="0"/>
              <a:t> </a:t>
            </a:r>
            <a:r>
              <a:rPr lang="en-US" sz="3600" dirty="0" smtClean="0"/>
              <a:t>number of citations </a:t>
            </a:r>
            <a:r>
              <a:rPr lang="en-US" sz="3600" dirty="0" smtClean="0"/>
              <a:t>each.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357298"/>
            <a:ext cx="5827754" cy="514353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IN" sz="12800" dirty="0" smtClean="0"/>
              <a:t>The </a:t>
            </a:r>
            <a:r>
              <a:rPr lang="en-IN" sz="12800" i="1" dirty="0" smtClean="0"/>
              <a:t>h</a:t>
            </a:r>
            <a:r>
              <a:rPr lang="en-IN" sz="12800" dirty="0" smtClean="0"/>
              <a:t>-index serves as an alternative to </a:t>
            </a:r>
            <a:r>
              <a:rPr lang="en-IN" sz="12800" dirty="0" smtClean="0"/>
              <a:t>traditional </a:t>
            </a:r>
            <a:r>
              <a:rPr lang="en-IN" sz="12800" dirty="0" smtClean="0"/>
              <a:t>journal impact </a:t>
            </a:r>
            <a:r>
              <a:rPr lang="en-IN" sz="12800" dirty="0" smtClean="0"/>
              <a:t>factor.</a:t>
            </a:r>
          </a:p>
          <a:p>
            <a:pPr algn="just"/>
            <a:r>
              <a:rPr lang="en-IN" sz="12800" dirty="0" smtClean="0"/>
              <a:t> It is easy to calculate. </a:t>
            </a:r>
          </a:p>
          <a:p>
            <a:pPr algn="just"/>
            <a:r>
              <a:rPr lang="en-IN" sz="12800" i="1" dirty="0" smtClean="0"/>
              <a:t>H Index</a:t>
            </a:r>
            <a:r>
              <a:rPr lang="en-IN" sz="12800" dirty="0" smtClean="0"/>
              <a:t> </a:t>
            </a:r>
            <a:r>
              <a:rPr lang="en-IN" sz="12800" dirty="0" smtClean="0"/>
              <a:t>has high predictive value for </a:t>
            </a:r>
            <a:r>
              <a:rPr lang="en-IN" sz="12800" dirty="0" smtClean="0"/>
              <a:t>a </a:t>
            </a:r>
            <a:r>
              <a:rPr lang="en-IN" sz="12800" dirty="0" smtClean="0"/>
              <a:t>scientist </a:t>
            </a:r>
            <a:r>
              <a:rPr lang="en-IN" sz="12800" dirty="0" smtClean="0"/>
              <a:t>wining honour </a:t>
            </a:r>
            <a:r>
              <a:rPr lang="en-IN" sz="12800" dirty="0" smtClean="0"/>
              <a:t>like National Academy membership or the Nobel Prize. </a:t>
            </a:r>
            <a:endParaRPr lang="en-IN" sz="12800" dirty="0" smtClean="0"/>
          </a:p>
          <a:p>
            <a:pPr algn="just"/>
            <a:r>
              <a:rPr lang="en-IN" sz="12800" dirty="0" smtClean="0"/>
              <a:t>The </a:t>
            </a:r>
            <a:r>
              <a:rPr lang="en-IN" sz="12800" i="1" dirty="0" smtClean="0"/>
              <a:t>h</a:t>
            </a:r>
            <a:r>
              <a:rPr lang="en-IN" sz="12800" dirty="0" smtClean="0"/>
              <a:t>-index grows as citations accumulate and thus it depends on the "academic age" of a researcher.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15754" cy="86834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How to calculate h Index ?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609600" y="1285856"/>
          <a:ext cx="5057772" cy="516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78"/>
                <a:gridCol w="2928958"/>
                <a:gridCol w="1571636"/>
              </a:tblGrid>
              <a:tr h="39486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Cited by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Citations</a:t>
                      </a:r>
                    </a:p>
                  </a:txBody>
                  <a:tcPr marL="3739" marR="3739" marT="7620" marB="0" anchor="b"/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dirty="0"/>
                        <a:t>23</a:t>
                      </a:r>
                    </a:p>
                  </a:txBody>
                  <a:tcPr marL="3739" marR="3739" marT="7620" marB="0" anchor="b">
                    <a:solidFill>
                      <a:srgbClr val="FFFF00"/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dirty="0"/>
                        <a:t>16</a:t>
                      </a:r>
                    </a:p>
                  </a:txBody>
                  <a:tcPr marL="3739" marR="3739" marT="7620" marB="0" anchor="b">
                    <a:solidFill>
                      <a:srgbClr val="FFFF00"/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dirty="0"/>
                        <a:t>9</a:t>
                      </a:r>
                    </a:p>
                  </a:txBody>
                  <a:tcPr marL="3739" marR="3739" marT="7620" marB="0" anchor="b">
                    <a:solidFill>
                      <a:srgbClr val="FFFF00"/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dirty="0"/>
                        <a:t>8</a:t>
                      </a:r>
                    </a:p>
                  </a:txBody>
                  <a:tcPr marL="3739" marR="3739" marT="7620" marB="0" anchor="b">
                    <a:solidFill>
                      <a:srgbClr val="FFFF00"/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dirty="0"/>
                        <a:t>7</a:t>
                      </a:r>
                    </a:p>
                  </a:txBody>
                  <a:tcPr marL="3739" marR="3739" marT="7620" marB="0" anchor="b">
                    <a:solidFill>
                      <a:srgbClr val="FFFF00"/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dirty="0"/>
                        <a:t>6</a:t>
                      </a:r>
                    </a:p>
                  </a:txBody>
                  <a:tcPr marL="3739" marR="3739" marT="7620" marB="0" anchor="b">
                    <a:solidFill>
                      <a:srgbClr val="FFFF00"/>
                    </a:solidFill>
                  </a:tcPr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739" marR="3739" marT="7620" marB="0" anchor="b"/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739" marR="3739" marT="7620" marB="0" anchor="b"/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papers </a:t>
                      </a:r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recd 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cit 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each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739" marR="3739" marT="7620" marB="0" anchor="b"/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papers </a:t>
                      </a:r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recd 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cit 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each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739" marR="3739" marT="7620" marB="0" anchor="b"/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papers </a:t>
                      </a:r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recd 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cit 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each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739" marR="3739" marT="7620" marB="0" anchor="b"/>
                </a:tc>
              </a:tr>
              <a:tr h="397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papers </a:t>
                      </a:r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recd 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cit </a:t>
                      </a:r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each</a:t>
                      </a:r>
                    </a:p>
                  </a:txBody>
                  <a:tcPr marL="3739" marR="3739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39" marR="3739" marT="7620" marB="0" anchor="b"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810248" y="1285861"/>
            <a:ext cx="6143668" cy="521497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Total Citations = </a:t>
            </a:r>
            <a:r>
              <a:rPr lang="en-US" sz="3200" dirty="0" smtClean="0">
                <a:solidFill>
                  <a:srgbClr val="FF0000"/>
                </a:solidFill>
              </a:rPr>
              <a:t>132</a:t>
            </a:r>
          </a:p>
          <a:p>
            <a:r>
              <a:rPr lang="en-US" sz="3200" dirty="0" smtClean="0"/>
              <a:t>h Index = </a:t>
            </a:r>
            <a:r>
              <a:rPr lang="en-US" sz="3200" dirty="0" smtClean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(Since top 6 papers received at least 6 citations each)</a:t>
            </a:r>
          </a:p>
          <a:p>
            <a:r>
              <a:rPr lang="en-US" sz="3200" dirty="0" smtClean="0"/>
              <a:t>              h-core zone</a:t>
            </a:r>
          </a:p>
          <a:p>
            <a:r>
              <a:rPr lang="en-US" sz="3200" dirty="0" smtClean="0"/>
              <a:t>h-core citations = </a:t>
            </a:r>
            <a:r>
              <a:rPr lang="en-US" sz="3200" dirty="0" smtClean="0">
                <a:solidFill>
                  <a:srgbClr val="FF0000"/>
                </a:solidFill>
              </a:rPr>
              <a:t>23+16+9+8+7+6=69</a:t>
            </a:r>
          </a:p>
          <a:p>
            <a:r>
              <a:rPr lang="en-US" sz="3200" dirty="0" smtClean="0"/>
              <a:t>Minimum no. of citations required to keep </a:t>
            </a:r>
            <a:r>
              <a:rPr lang="en-US" sz="3200" dirty="0" smtClean="0">
                <a:solidFill>
                  <a:srgbClr val="FF0000"/>
                </a:solidFill>
              </a:rPr>
              <a:t>h = 6, is h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, i.e. (6)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=36.</a:t>
            </a:r>
            <a:endParaRPr lang="en-IN" sz="3200" baseline="30000" dirty="0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024430" y="2071678"/>
            <a:ext cx="642942" cy="20717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67372" y="3214686"/>
            <a:ext cx="17859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6646" y="274638"/>
            <a:ext cx="11930146" cy="1143000"/>
          </a:xfrm>
        </p:spPr>
        <p:txBody>
          <a:bodyPr/>
          <a:lstStyle/>
          <a:p>
            <a:r>
              <a:rPr lang="en-US" dirty="0" smtClean="0"/>
              <a:t>Excess Citations (e Index)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84" y="1600201"/>
            <a:ext cx="11953916" cy="45259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[h-core citations (</a:t>
            </a:r>
            <a:r>
              <a:rPr lang="en-US" sz="3600" dirty="0" smtClean="0">
                <a:solidFill>
                  <a:srgbClr val="FF0000"/>
                </a:solidFill>
              </a:rPr>
              <a:t>69</a:t>
            </a:r>
            <a:r>
              <a:rPr lang="en-US" sz="3600" dirty="0" smtClean="0"/>
              <a:t>)] – [Minimum required citations or h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FF0000"/>
                </a:solidFill>
              </a:rPr>
              <a:t>36</a:t>
            </a:r>
            <a:r>
              <a:rPr lang="en-US" sz="3600" dirty="0" smtClean="0"/>
              <a:t>)] = </a:t>
            </a:r>
            <a:r>
              <a:rPr lang="en-US" sz="3600" dirty="0" smtClean="0">
                <a:solidFill>
                  <a:srgbClr val="FF0000"/>
                </a:solidFill>
              </a:rPr>
              <a:t>33</a:t>
            </a:r>
            <a:r>
              <a:rPr lang="en-US" sz="3600" dirty="0" smtClean="0"/>
              <a:t>				           </a:t>
            </a:r>
            <a:r>
              <a:rPr lang="en-US" sz="3600" dirty="0" smtClean="0"/>
              <a:t>(It is h-core </a:t>
            </a:r>
            <a:r>
              <a:rPr lang="en-US" sz="3600" dirty="0" smtClean="0"/>
              <a:t>excess citations</a:t>
            </a:r>
            <a:r>
              <a:rPr lang="en-US" sz="3600" dirty="0" smtClean="0"/>
              <a:t>)</a:t>
            </a:r>
          </a:p>
          <a:p>
            <a:endParaRPr lang="en-US" sz="3600" dirty="0" smtClean="0"/>
          </a:p>
          <a:p>
            <a:r>
              <a:rPr lang="en-US" sz="3600" dirty="0" smtClean="0"/>
              <a:t>[Total citations (</a:t>
            </a:r>
            <a:r>
              <a:rPr lang="en-US" sz="3600" dirty="0" smtClean="0">
                <a:solidFill>
                  <a:srgbClr val="FF0000"/>
                </a:solidFill>
              </a:rPr>
              <a:t>132</a:t>
            </a:r>
            <a:r>
              <a:rPr lang="en-US" sz="3600" dirty="0" smtClean="0"/>
              <a:t>)] - [Minimum required citations or h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FF0000"/>
                </a:solidFill>
              </a:rPr>
              <a:t>36</a:t>
            </a:r>
            <a:r>
              <a:rPr lang="en-US" sz="3600" dirty="0" smtClean="0"/>
              <a:t>)] = </a:t>
            </a:r>
            <a:r>
              <a:rPr lang="en-US" sz="3600" dirty="0" smtClean="0">
                <a:solidFill>
                  <a:srgbClr val="FF0000"/>
                </a:solidFill>
              </a:rPr>
              <a:t>96</a:t>
            </a:r>
            <a:r>
              <a:rPr lang="en-US" sz="3600" dirty="0" smtClean="0"/>
              <a:t> = 	</a:t>
            </a:r>
            <a:r>
              <a:rPr lang="en-US" sz="3600" dirty="0" smtClean="0"/>
              <a:t>It is Overall </a:t>
            </a:r>
            <a:r>
              <a:rPr lang="en-US" sz="3600" dirty="0" smtClean="0"/>
              <a:t>Excess Citations or Excess Citations, i.e. e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(Equation (1</a:t>
            </a:r>
            <a:r>
              <a:rPr lang="en-US" sz="3600" dirty="0" smtClean="0"/>
              <a:t>))</a:t>
            </a:r>
          </a:p>
          <a:p>
            <a:endParaRPr lang="en-US" sz="3600" dirty="0" smtClean="0"/>
          </a:p>
          <a:p>
            <a:r>
              <a:rPr lang="en-US" sz="3600" dirty="0" smtClean="0"/>
              <a:t>Here, </a:t>
            </a:r>
            <a:r>
              <a:rPr lang="en-US" sz="3600" dirty="0" smtClean="0">
                <a:solidFill>
                  <a:srgbClr val="FF0000"/>
                </a:solidFill>
              </a:rPr>
              <a:t>e</a:t>
            </a:r>
            <a:r>
              <a:rPr lang="en-US" sz="3600" baseline="30000" dirty="0" smtClean="0">
                <a:solidFill>
                  <a:srgbClr val="FF0000"/>
                </a:solidFill>
              </a:rPr>
              <a:t>2 </a:t>
            </a:r>
            <a:r>
              <a:rPr lang="en-US" sz="3600" dirty="0" smtClean="0">
                <a:solidFill>
                  <a:srgbClr val="FF0000"/>
                </a:solidFill>
              </a:rPr>
              <a:t>= 96, </a:t>
            </a:r>
            <a:r>
              <a:rPr lang="en-US" sz="3600" dirty="0" smtClean="0"/>
              <a:t>i.e.</a:t>
            </a:r>
            <a:r>
              <a:rPr lang="en-US" sz="3600" dirty="0" smtClean="0">
                <a:solidFill>
                  <a:srgbClr val="FF0000"/>
                </a:solidFill>
              </a:rPr>
              <a:t> e index = √96 = 9.8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1232</Words>
  <Application>Microsoft Office PowerPoint</Application>
  <PresentationFormat>Custom</PresentationFormat>
  <Paragraphs>227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Scientometric Indicators</vt:lpstr>
      <vt:lpstr>Eugene Garfield (1925-2017)</vt:lpstr>
      <vt:lpstr>Classical Indicator Approach</vt:lpstr>
      <vt:lpstr> </vt:lpstr>
      <vt:lpstr>in  index (i10 index)</vt:lpstr>
      <vt:lpstr>h Index</vt:lpstr>
      <vt:lpstr>h Index…….</vt:lpstr>
      <vt:lpstr> How to calculate h Index ?</vt:lpstr>
      <vt:lpstr>Excess Citations (e Index)</vt:lpstr>
      <vt:lpstr>h Index: Demerits</vt:lpstr>
      <vt:lpstr>Slide 11</vt:lpstr>
      <vt:lpstr>Slide 12</vt:lpstr>
      <vt:lpstr>Slide 13</vt:lpstr>
      <vt:lpstr>h Index and e Index.......(e-h Plane)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g-index</vt:lpstr>
      <vt:lpstr>g Index Calculation</vt:lpstr>
      <vt:lpstr>h index and g index of Price medalists in decreasing order</vt:lpstr>
      <vt:lpstr>Slide 25</vt:lpstr>
      <vt:lpstr>h Index: Alternatives</vt:lpstr>
      <vt:lpstr>Towards Alternative Metrics or Altmetrics…….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Dutta</dc:creator>
  <cp:lastModifiedBy>B Dutta</cp:lastModifiedBy>
  <cp:revision>99</cp:revision>
  <dcterms:created xsi:type="dcterms:W3CDTF">2006-08-16T00:00:00Z</dcterms:created>
  <dcterms:modified xsi:type="dcterms:W3CDTF">2020-04-08T19:49:42Z</dcterms:modified>
</cp:coreProperties>
</file>