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05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9EDDF-62C9-4D67-BDFD-CB46BB52AD52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22E1-C9B2-484C-A8C0-CE7A33D62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Sub: Human Resource Management , Paper Code: MBA-203, Unit -7: HRM for Multinational Organization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Dr. Debasish Biswas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u="sng" dirty="0"/>
              <a:t>Approaches to Multinational Staffing </a:t>
            </a:r>
            <a:r>
              <a:rPr lang="en-US" sz="2800" b="1" u="sng" dirty="0" smtClean="0"/>
              <a:t>Decisions</a:t>
            </a:r>
          </a:p>
          <a:p>
            <a:pPr>
              <a:spcAft>
                <a:spcPts val="600"/>
              </a:spcAft>
            </a:pPr>
            <a:r>
              <a:rPr lang="en-US" sz="2000" b="1" dirty="0" smtClean="0"/>
              <a:t>The </a:t>
            </a:r>
            <a:r>
              <a:rPr lang="en-US" sz="2000" b="1" dirty="0"/>
              <a:t>Ethnocentric Approach</a:t>
            </a:r>
            <a:endParaRPr lang="en-US" sz="2000" dirty="0"/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Key </a:t>
            </a:r>
            <a:r>
              <a:rPr lang="en-US" dirty="0"/>
              <a:t>positions in MNCs are filled up by PCNs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This </a:t>
            </a:r>
            <a:r>
              <a:rPr lang="en-US" dirty="0"/>
              <a:t>is common in early stages of </a:t>
            </a:r>
            <a:r>
              <a:rPr lang="en-US" dirty="0" smtClean="0"/>
              <a:t>internationalization</a:t>
            </a:r>
          </a:p>
          <a:p>
            <a:pPr lvl="0"/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Why do MNCs prefer Ethnocentric Approach? 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Non-availability of qualified personnel in host country.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Availability of qualified personnel in home country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High cost of HCNs particularly in advanced countries like USA, UK etc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PCN become committed to implementation of company’s strategies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PCNs show highest sense of belongingness when work in host countries</a:t>
            </a:r>
          </a:p>
          <a:p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When should MNCs prefer PCNs?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During the early stage of establishment of subsidiaries.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Inadequacy of managerial and technical skills in host country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Greater need for maintaining close communication and coordination with HQs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Greater need for maintaining uniform corporate culture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When the HQs has core competencies in terms skills and knowledge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When PCNs are less costly than HCNs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Advantages of using PCNs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Competent executives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Organizational control: Smooth, easy. well maintained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Coordination: Facilitated, maintained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Communication: Easy, smooth, no ambiguity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Compliance with company objectives, goals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Exposure to various activities in varying environmental situations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Familiarity with the corporate office goals, objectives, policies and practices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Promising managers are given international exposure </a:t>
            </a:r>
          </a:p>
          <a:p>
            <a:r>
              <a:rPr lang="en-US" dirty="0"/>
              <a:t> 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Disadvantages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Promotional scope of HCNs: limited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Demoralized work force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Production, productivity, efficiency affected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Adaptation: not smooth, may be difficult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Lead time: may be much more time consuming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Imposition/exercise of inappropriate style of functioning by PCNs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Compensation: much more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Local administration/</a:t>
            </a:r>
            <a:r>
              <a:rPr lang="en-US" dirty="0" err="1"/>
              <a:t>Govt</a:t>
            </a:r>
            <a:r>
              <a:rPr lang="en-US" dirty="0"/>
              <a:t> may not </a:t>
            </a:r>
            <a:r>
              <a:rPr lang="en-US" dirty="0" smtClean="0"/>
              <a:t>like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 </a:t>
            </a:r>
            <a:r>
              <a:rPr lang="en-US" b="1" dirty="0" smtClean="0"/>
              <a:t>The </a:t>
            </a:r>
            <a:r>
              <a:rPr lang="en-US" b="1" dirty="0"/>
              <a:t>Polycentric Approach</a:t>
            </a:r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HCNs </a:t>
            </a:r>
            <a:r>
              <a:rPr lang="en-US" dirty="0"/>
              <a:t>are recruited to manage subsidiaries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 PCNs </a:t>
            </a:r>
            <a:r>
              <a:rPr lang="en-US" dirty="0"/>
              <a:t>occupy positions at </a:t>
            </a:r>
            <a:r>
              <a:rPr lang="en-US" dirty="0" smtClean="0"/>
              <a:t>HQ</a:t>
            </a:r>
          </a:p>
          <a:p>
            <a:pPr lvl="0"/>
            <a:endParaRPr lang="en-US" sz="2800" dirty="0"/>
          </a:p>
          <a:p>
            <a:pPr>
              <a:spcAft>
                <a:spcPts val="600"/>
              </a:spcAft>
            </a:pPr>
            <a:r>
              <a:rPr lang="en-US" b="1" dirty="0"/>
              <a:t>Why do MNCs prefer Polycentric Approach</a:t>
            </a: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MNCs follow the policy of developing and helping the HCNs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To discharge the CSRS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To reduce the cost of HRs by recruiting HCNs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HCNs closely fit to the culture of the customers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MNCs prefer to become ‘</a:t>
            </a:r>
            <a:r>
              <a:rPr lang="en-US" dirty="0" err="1"/>
              <a:t>glocal</a:t>
            </a:r>
            <a:r>
              <a:rPr lang="en-US" dirty="0"/>
              <a:t>’ companies </a:t>
            </a:r>
            <a:r>
              <a:rPr lang="en-US" dirty="0" err="1"/>
              <a:t>ie</a:t>
            </a:r>
            <a:r>
              <a:rPr lang="en-US" dirty="0"/>
              <a:t> think globally (formulate global policies, strategies) and act to locally (</a:t>
            </a:r>
            <a:r>
              <a:rPr lang="en-US" dirty="0" err="1"/>
              <a:t>ie</a:t>
            </a:r>
            <a:r>
              <a:rPr lang="en-US" dirty="0"/>
              <a:t> implement policies, strategies suiting local conditions) </a:t>
            </a:r>
          </a:p>
          <a:p>
            <a:endParaRPr lang="en-US" sz="2800" dirty="0"/>
          </a:p>
          <a:p>
            <a:pPr>
              <a:spcAft>
                <a:spcPts val="600"/>
              </a:spcAft>
            </a:pPr>
            <a:r>
              <a:rPr lang="en-US" b="1" dirty="0"/>
              <a:t>When should MNCs Prefer HCNs?</a:t>
            </a: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During growth stage of subsidiary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HRs of the host country are developed and competent to take up the jobs in subsidiaries of MNCs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language, culture, customs, ways of serving customers and modes of doing business are distinctive in host country.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cost of expatriates is abnormally high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host country’s </a:t>
            </a:r>
            <a:r>
              <a:rPr lang="en-US" dirty="0" err="1"/>
              <a:t>govt</a:t>
            </a:r>
            <a:r>
              <a:rPr lang="en-US" dirty="0"/>
              <a:t> impose restriction with regard to hiring of HCNs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HQs do not have any distinctive competent executive.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Advantages of using HCNs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Language and cultural problems: less or absent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Satisfied workforce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Job satisfaction: high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Absenteeism, </a:t>
            </a:r>
            <a:r>
              <a:rPr lang="en-US" dirty="0" err="1"/>
              <a:t>labour</a:t>
            </a:r>
            <a:r>
              <a:rPr lang="en-US" dirty="0"/>
              <a:t> turnover: less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Production, quality production and services: high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Recruitment cost: less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Employing HCNs gives continuity to the management of foreign subsidiaries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High morale amongst the HCNs is prevalent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Compensation package: comparatively much less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Career growth/opportunity: prevalent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Adoptability of HCNs: Fast and effective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No/less lead time </a:t>
            </a:r>
          </a:p>
          <a:p>
            <a:endParaRPr lang="en-US" sz="2800" dirty="0"/>
          </a:p>
          <a:p>
            <a:pPr>
              <a:spcAft>
                <a:spcPts val="600"/>
              </a:spcAft>
            </a:pPr>
            <a:r>
              <a:rPr lang="en-US" sz="2000" b="1" dirty="0"/>
              <a:t>Disadvantages: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Lack of competent executives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Control and coordination may not be smooth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Communication links with HQ may be disturbed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Hiring HCNs limits opportunities for PCNs to gain foreign experience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Promotional opportunities are limited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Compliance with corporate objectives, goals, policies may be difficult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HCNs have limited opportunity to gain foreign </a:t>
            </a:r>
            <a:r>
              <a:rPr lang="en-US" dirty="0" smtClean="0"/>
              <a:t>exposure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07289"/>
            <a:ext cx="876300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 err="1"/>
              <a:t>Regiocentric</a:t>
            </a:r>
            <a:r>
              <a:rPr lang="en-US" sz="2000" b="1" dirty="0"/>
              <a:t> Approach</a:t>
            </a:r>
            <a:endParaRPr lang="en-US" sz="2000" dirty="0"/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This </a:t>
            </a:r>
            <a:r>
              <a:rPr lang="en-US" dirty="0"/>
              <a:t>approach reflects the geographic strategy and structure of the multinational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It </a:t>
            </a:r>
            <a:r>
              <a:rPr lang="en-US" dirty="0"/>
              <a:t>utilizes the wider pool of managers but in a limited way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Staff </a:t>
            </a:r>
            <a:r>
              <a:rPr lang="en-US" dirty="0"/>
              <a:t>may move outside their countries but within the particular geographic region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 Regional </a:t>
            </a:r>
            <a:r>
              <a:rPr lang="en-US" dirty="0"/>
              <a:t>managers enjoy a degree of regional autonomy in decision </a:t>
            </a:r>
            <a:r>
              <a:rPr lang="en-US" dirty="0" smtClean="0"/>
              <a:t>making</a:t>
            </a:r>
          </a:p>
          <a:p>
            <a:pPr lvl="0"/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Why do MNCs Prefer </a:t>
            </a:r>
            <a:r>
              <a:rPr lang="en-US" sz="2000" b="1" dirty="0" err="1"/>
              <a:t>Regiocentric</a:t>
            </a:r>
            <a:r>
              <a:rPr lang="en-US" sz="2000" b="1" dirty="0"/>
              <a:t> Approach?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Closer culture fit: similar cultural values; custom, practices etc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Relatively less human resource cost: lesser cost compared to those PCNs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Commitment and loyalty: sense of commitment and belongingness much more than PCNs, TCNs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Better qualified executives compared to HCNs</a:t>
            </a:r>
          </a:p>
          <a:p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When should MNCs prefer </a:t>
            </a:r>
            <a:r>
              <a:rPr lang="en-US" sz="2000" b="1" dirty="0" err="1"/>
              <a:t>Regiocentric</a:t>
            </a:r>
            <a:r>
              <a:rPr lang="en-US" sz="2000" b="1" dirty="0"/>
              <a:t>?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subsidiaries expand their operations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Inadequacy of managerial and technical skills in host country consequent upon the increase in demand for such skill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When </a:t>
            </a:r>
            <a:r>
              <a:rPr lang="en-US" dirty="0" err="1"/>
              <a:t>neighbouring</a:t>
            </a:r>
            <a:r>
              <a:rPr lang="en-US" dirty="0"/>
              <a:t> country nationals with required skills are available at less cost to that of HCNs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During the period between growth and maturity </a:t>
            </a:r>
            <a:r>
              <a:rPr lang="en-US" dirty="0" smtClean="0"/>
              <a:t>stage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Advantage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Culture fit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Less cost of staff compared to PCN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Perform better in </a:t>
            </a:r>
            <a:r>
              <a:rPr lang="en-US" dirty="0" err="1"/>
              <a:t>neighbouring</a:t>
            </a:r>
            <a:r>
              <a:rPr lang="en-US" dirty="0"/>
              <a:t> country by recruiting </a:t>
            </a:r>
            <a:r>
              <a:rPr lang="en-US" dirty="0" err="1"/>
              <a:t>neighbouring</a:t>
            </a:r>
            <a:r>
              <a:rPr lang="en-US" dirty="0"/>
              <a:t> country people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Loyalty and commitment of </a:t>
            </a:r>
            <a:r>
              <a:rPr lang="en-US" dirty="0" err="1"/>
              <a:t>neighbouring</a:t>
            </a:r>
            <a:r>
              <a:rPr lang="en-US" dirty="0"/>
              <a:t> country nationals towards subsidiary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Stability of employment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Meets expansion needs for human resource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It reflects some sensitivity of local conditions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Moves gradually from a purely ethnocentric or polycentric approach to a geocentric approach.</a:t>
            </a:r>
          </a:p>
          <a:p>
            <a:endParaRPr lang="en-US" sz="3600" dirty="0"/>
          </a:p>
          <a:p>
            <a:pPr>
              <a:spcAft>
                <a:spcPts val="600"/>
              </a:spcAft>
            </a:pPr>
            <a:r>
              <a:rPr lang="en-US" sz="2000" b="1" dirty="0"/>
              <a:t>Disadvantages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Not best Fit candidates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HCNs are not happy with career planning and development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Staff may advance to regional head quarters but seldom positions at parent HQs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Subsidiary cannot reduce the cost of HRs to the lowest extent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/>
              <a:t>Neighbouring</a:t>
            </a:r>
            <a:r>
              <a:rPr lang="en-US" dirty="0"/>
              <a:t> country nationals may search for job in other MNCs in other </a:t>
            </a:r>
            <a:r>
              <a:rPr lang="en-US" dirty="0" smtClean="0"/>
              <a:t>countries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Geocentric Approach</a:t>
            </a:r>
            <a:endParaRPr lang="en-US" sz="2000" dirty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  The </a:t>
            </a:r>
            <a:r>
              <a:rPr lang="en-US" dirty="0"/>
              <a:t>entire world is just like a single country for MNCs.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  They </a:t>
            </a:r>
            <a:r>
              <a:rPr lang="en-US" dirty="0"/>
              <a:t>source all kinds of resources from all countries in the world on exclusive </a:t>
            </a:r>
            <a:r>
              <a:rPr lang="en-US" dirty="0" smtClean="0"/>
              <a:t>business</a:t>
            </a:r>
            <a:br>
              <a:rPr lang="en-US" dirty="0" smtClean="0"/>
            </a:br>
            <a:r>
              <a:rPr lang="en-US" dirty="0" smtClean="0"/>
              <a:t>       principles </a:t>
            </a:r>
            <a:r>
              <a:rPr lang="en-US" dirty="0"/>
              <a:t>of procuring the best quality at the lowest price and market the </a:t>
            </a:r>
            <a:r>
              <a:rPr lang="en-US" dirty="0" smtClean="0"/>
              <a:t>product/</a:t>
            </a:r>
            <a:br>
              <a:rPr lang="en-US" dirty="0" smtClean="0"/>
            </a:br>
            <a:r>
              <a:rPr lang="en-US" dirty="0" smtClean="0"/>
              <a:t>       services </a:t>
            </a:r>
            <a:r>
              <a:rPr lang="en-US" dirty="0"/>
              <a:t>at more </a:t>
            </a:r>
            <a:r>
              <a:rPr lang="en-US" dirty="0" err="1"/>
              <a:t>favourable</a:t>
            </a:r>
            <a:r>
              <a:rPr lang="en-US" dirty="0"/>
              <a:t> terms and conditions.</a:t>
            </a:r>
          </a:p>
          <a:p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Why do MNCs prefer Geocentric Approach?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Global business policy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Stiff competition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Fast growth and significant innovation in production technology, information technology and technology shifts in logistic management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Innovative practices in various functional areas of business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/>
              <a:t>Increasing migration</a:t>
            </a:r>
          </a:p>
          <a:p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2000" b="1" dirty="0"/>
              <a:t>When should MNCs prefer Geocentric Approach?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Maturity stage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Customer awareness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Non availability of talent in home and host country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Absence of restrictions of host govt.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Advantages:</a:t>
            </a:r>
            <a:endParaRPr lang="en-US" sz="2000" dirty="0"/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The most competent employees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Working exposure to various environment which is a prerequisite for successful operation of an organization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Spontaneous acceptance of posting at any place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 err="1"/>
              <a:t>Paradigmal</a:t>
            </a:r>
            <a:r>
              <a:rPr lang="en-US" sz="1700" dirty="0"/>
              <a:t> state of executives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Creation of reservoir of international experts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Obtaining competitive advantage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Makes a cosmopolitan look in the working environment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Career development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Contented employees with high morale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Shared learning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More cultural flexibility and adaptability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Best talent less cost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Developing core competencies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US" sz="1700" dirty="0"/>
              <a:t>Reduction in </a:t>
            </a:r>
            <a:r>
              <a:rPr lang="en-US" sz="1700" dirty="0" smtClean="0"/>
              <a:t>resentment</a:t>
            </a:r>
          </a:p>
          <a:p>
            <a:pPr marL="342900" lvl="0" indent="-342900" algn="just"/>
            <a:endParaRPr lang="en-US" sz="1000" dirty="0"/>
          </a:p>
          <a:p>
            <a:r>
              <a:rPr lang="en-US" b="1" dirty="0"/>
              <a:t>Disadvantages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Host </a:t>
            </a:r>
            <a:r>
              <a:rPr lang="en-US" sz="1700" dirty="0" err="1"/>
              <a:t>Govt</a:t>
            </a:r>
            <a:r>
              <a:rPr lang="en-US" sz="1700" dirty="0"/>
              <a:t> restriction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Increased training and relocation cost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High compensation package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Continuity of management disturbed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Lead time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Immigration formalities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700" dirty="0"/>
              <a:t>Opposition from Nationals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744</Words>
  <Application>Microsoft Office PowerPoint</Application>
  <PresentationFormat>On-screen Show (4:3)</PresentationFormat>
  <Paragraphs>153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Sub: Human Resource Management , Paper Code: MBA-203, Unit -7: HRM for Multinational Organization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user</cp:lastModifiedBy>
  <cp:revision>12</cp:revision>
  <dcterms:created xsi:type="dcterms:W3CDTF">2015-04-15T07:37:21Z</dcterms:created>
  <dcterms:modified xsi:type="dcterms:W3CDTF">2019-10-22T03:35:54Z</dcterms:modified>
</cp:coreProperties>
</file>