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1" d="100"/>
          <a:sy n="81" d="100"/>
        </p:scale>
        <p:origin x="-105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F7E3-9AC2-4A75-8C34-92F77E8A4EE6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11EE-D962-421D-924E-01C02F31C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F7E3-9AC2-4A75-8C34-92F77E8A4EE6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11EE-D962-421D-924E-01C02F31C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F7E3-9AC2-4A75-8C34-92F77E8A4EE6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11EE-D962-421D-924E-01C02F31C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F7E3-9AC2-4A75-8C34-92F77E8A4EE6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11EE-D962-421D-924E-01C02F31C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F7E3-9AC2-4A75-8C34-92F77E8A4EE6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11EE-D962-421D-924E-01C02F31C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F7E3-9AC2-4A75-8C34-92F77E8A4EE6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11EE-D962-421D-924E-01C02F31C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F7E3-9AC2-4A75-8C34-92F77E8A4EE6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11EE-D962-421D-924E-01C02F31C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F7E3-9AC2-4A75-8C34-92F77E8A4EE6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11EE-D962-421D-924E-01C02F31C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F7E3-9AC2-4A75-8C34-92F77E8A4EE6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11EE-D962-421D-924E-01C02F31C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F7E3-9AC2-4A75-8C34-92F77E8A4EE6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11EE-D962-421D-924E-01C02F31C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F7E3-9AC2-4A75-8C34-92F77E8A4EE6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11EE-D962-421D-924E-01C02F31C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AF7E3-9AC2-4A75-8C34-92F77E8A4EE6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211EE-D962-421D-924E-01C02F31C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Sub: Human Resource Management , Paper Code: MBA-203, Unit -7: HRM for Multinational Organization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Dr. Debasish Biswas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657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 smtClean="0"/>
              <a:t>International Human Resource Management (IHRM)</a:t>
            </a:r>
            <a:endParaRPr lang="en-US" sz="2400" dirty="0" smtClean="0"/>
          </a:p>
          <a:p>
            <a:pPr lvl="0" algn="just">
              <a:buFont typeface="Wingdings" pitchFamily="2" charset="2"/>
              <a:buChar char="Ø"/>
            </a:pPr>
            <a:r>
              <a:rPr lang="en-US" dirty="0" smtClean="0"/>
              <a:t>    IHRM is the process of employing and developing people in international organizations</a:t>
            </a:r>
            <a:br>
              <a:rPr lang="en-US" dirty="0" smtClean="0"/>
            </a:br>
            <a:r>
              <a:rPr lang="en-US" dirty="0" smtClean="0"/>
              <a:t>       which operate globally. It means working across national boundaries to formulate and</a:t>
            </a:r>
            <a:br>
              <a:rPr lang="en-US" dirty="0" smtClean="0"/>
            </a:br>
            <a:r>
              <a:rPr lang="en-US" dirty="0" smtClean="0"/>
              <a:t>       implement resourcing, development, career management and remuneration strategies,</a:t>
            </a:r>
            <a:br>
              <a:rPr lang="en-US" dirty="0" smtClean="0"/>
            </a:br>
            <a:r>
              <a:rPr lang="en-US" dirty="0" smtClean="0"/>
              <a:t>       policies and practices which can be applied to an international workforce (Michael</a:t>
            </a:r>
            <a:br>
              <a:rPr lang="en-US" dirty="0" smtClean="0"/>
            </a:br>
            <a:r>
              <a:rPr lang="en-US" dirty="0" smtClean="0"/>
              <a:t>       </a:t>
            </a:r>
            <a:r>
              <a:rPr lang="en-US" sz="1600" dirty="0" smtClean="0"/>
              <a:t> </a:t>
            </a:r>
            <a:r>
              <a:rPr lang="en-US" dirty="0" smtClean="0"/>
              <a:t>Armstrong).</a:t>
            </a:r>
          </a:p>
          <a:p>
            <a:pPr lvl="0" algn="just">
              <a:buFont typeface="Wingdings" pitchFamily="2" charset="2"/>
              <a:buChar char="Ø"/>
            </a:pPr>
            <a:endParaRPr lang="en-US" sz="1000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    IHRM is the interplay among HR activities (</a:t>
            </a:r>
            <a:r>
              <a:rPr lang="en-US" dirty="0" err="1" smtClean="0"/>
              <a:t>viz</a:t>
            </a:r>
            <a:r>
              <a:rPr lang="en-US" dirty="0" smtClean="0"/>
              <a:t> procure, allocate and utilize), types of</a:t>
            </a:r>
            <a:br>
              <a:rPr lang="en-US" dirty="0" smtClean="0"/>
            </a:br>
            <a:r>
              <a:rPr lang="en-US" dirty="0" smtClean="0"/>
              <a:t>       employees (</a:t>
            </a:r>
            <a:r>
              <a:rPr lang="en-US" dirty="0" err="1" smtClean="0"/>
              <a:t>viz</a:t>
            </a:r>
            <a:r>
              <a:rPr lang="en-US" dirty="0" smtClean="0"/>
              <a:t> host country nationals, parent country nationals and third country</a:t>
            </a:r>
            <a:br>
              <a:rPr lang="en-US" dirty="0" smtClean="0"/>
            </a:br>
            <a:r>
              <a:rPr lang="en-US" dirty="0" smtClean="0"/>
              <a:t>       nationals) and countries (</a:t>
            </a:r>
            <a:r>
              <a:rPr lang="en-US" dirty="0" err="1" smtClean="0"/>
              <a:t>viz</a:t>
            </a:r>
            <a:r>
              <a:rPr lang="en-US" dirty="0" smtClean="0"/>
              <a:t> host country, home country and other countries).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sz="400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   It is the process of managing people across international boundaries by international</a:t>
            </a:r>
            <a:br>
              <a:rPr lang="en-US" dirty="0" smtClean="0"/>
            </a:br>
            <a:r>
              <a:rPr lang="en-US" dirty="0" smtClean="0"/>
              <a:t>      companies. It involves worldwide management of people, not just the management of</a:t>
            </a:r>
            <a:br>
              <a:rPr lang="en-US" dirty="0" smtClean="0"/>
            </a:br>
            <a:r>
              <a:rPr lang="en-US" dirty="0" smtClean="0"/>
              <a:t>       expatriates.</a:t>
            </a:r>
            <a:endParaRPr lang="en-US" dirty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600200" y="3276600"/>
            <a:ext cx="5410200" cy="2514599"/>
            <a:chOff x="2970" y="4964"/>
            <a:chExt cx="5445" cy="2955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7050" y="6929"/>
              <a:ext cx="1350" cy="495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Counties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3420" y="7424"/>
              <a:ext cx="3315" cy="495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Types of employees </a:t>
              </a: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29" name="Group 5"/>
            <p:cNvGrpSpPr>
              <a:grpSpLocks/>
            </p:cNvGrpSpPr>
            <p:nvPr/>
          </p:nvGrpSpPr>
          <p:grpSpPr bwMode="auto">
            <a:xfrm>
              <a:off x="2970" y="4964"/>
              <a:ext cx="5445" cy="2505"/>
              <a:chOff x="2970" y="4964"/>
              <a:chExt cx="5445" cy="2505"/>
            </a:xfrm>
          </p:grpSpPr>
          <p:sp>
            <p:nvSpPr>
              <p:cNvPr id="1030" name="Text Box 6"/>
              <p:cNvSpPr txBox="1">
                <a:spLocks noChangeArrowheads="1"/>
              </p:cNvSpPr>
              <p:nvPr/>
            </p:nvSpPr>
            <p:spPr bwMode="auto">
              <a:xfrm>
                <a:off x="3705" y="5474"/>
                <a:ext cx="1170" cy="495"/>
              </a:xfrm>
              <a:prstGeom prst="rect">
                <a:avLst/>
              </a:prstGeom>
              <a:no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        </a:t>
                </a:r>
                <a:r>
                  <a:rPr kumimoji="0" lang="en-US" sz="1400" b="1" i="0" u="none" strike="noStrike" cap="none" normalizeH="0" baseline="0" dirty="0" smtClean="0"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Procure</a:t>
                </a:r>
                <a:endParaRPr kumimoji="0" lang="en-US" sz="2000" b="1" i="0" u="none" strike="noStrike" cap="none" normalizeH="0" baseline="0" dirty="0" smtClean="0"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Text Box 7"/>
              <p:cNvSpPr txBox="1">
                <a:spLocks noChangeArrowheads="1"/>
              </p:cNvSpPr>
              <p:nvPr/>
            </p:nvSpPr>
            <p:spPr bwMode="auto">
              <a:xfrm>
                <a:off x="4890" y="5474"/>
                <a:ext cx="1245" cy="495"/>
              </a:xfrm>
              <a:prstGeom prst="rect">
                <a:avLst/>
              </a:prstGeom>
              <a:no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         </a:t>
                </a:r>
                <a:r>
                  <a:rPr kumimoji="0" lang="en-US" sz="1400" b="1" i="0" u="none" strike="noStrike" cap="none" normalizeH="0" baseline="0" dirty="0" smtClean="0"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Allocate</a:t>
                </a:r>
                <a:endParaRPr kumimoji="0" lang="en-US" sz="2000" b="1" i="0" u="none" strike="noStrike" cap="none" normalizeH="0" baseline="0" dirty="0" smtClean="0"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Text Box 8"/>
              <p:cNvSpPr txBox="1">
                <a:spLocks noChangeArrowheads="1"/>
              </p:cNvSpPr>
              <p:nvPr/>
            </p:nvSpPr>
            <p:spPr bwMode="auto">
              <a:xfrm>
                <a:off x="6165" y="5489"/>
                <a:ext cx="1050" cy="495"/>
              </a:xfrm>
              <a:prstGeom prst="rect">
                <a:avLst/>
              </a:prstGeom>
              <a:no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      </a:t>
                </a:r>
                <a:r>
                  <a:rPr kumimoji="0" lang="en-US" sz="1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Utilize</a:t>
                </a:r>
                <a:endPara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Text Box 9"/>
              <p:cNvSpPr txBox="1">
                <a:spLocks noChangeArrowheads="1"/>
              </p:cNvSpPr>
              <p:nvPr/>
            </p:nvSpPr>
            <p:spPr bwMode="auto">
              <a:xfrm>
                <a:off x="3075" y="5984"/>
                <a:ext cx="3315" cy="495"/>
              </a:xfrm>
              <a:prstGeom prst="rect">
                <a:avLst/>
              </a:prstGeom>
              <a:no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HCNs</a:t>
                </a:r>
                <a:endPara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Text Box 10"/>
              <p:cNvSpPr txBox="1">
                <a:spLocks noChangeArrowheads="1"/>
              </p:cNvSpPr>
              <p:nvPr/>
            </p:nvSpPr>
            <p:spPr bwMode="auto">
              <a:xfrm>
                <a:off x="3015" y="6464"/>
                <a:ext cx="3315" cy="495"/>
              </a:xfrm>
              <a:prstGeom prst="rect">
                <a:avLst/>
              </a:prstGeom>
              <a:no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PCNs</a:t>
                </a:r>
                <a:endPara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Text Box 11"/>
              <p:cNvSpPr txBox="1">
                <a:spLocks noChangeArrowheads="1"/>
              </p:cNvSpPr>
              <p:nvPr/>
            </p:nvSpPr>
            <p:spPr bwMode="auto">
              <a:xfrm>
                <a:off x="2970" y="6959"/>
                <a:ext cx="3315" cy="495"/>
              </a:xfrm>
              <a:prstGeom prst="rect">
                <a:avLst/>
              </a:prstGeom>
              <a:no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TCNs</a:t>
                </a: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Text Box 12"/>
              <p:cNvSpPr txBox="1">
                <a:spLocks noChangeArrowheads="1"/>
              </p:cNvSpPr>
              <p:nvPr/>
            </p:nvSpPr>
            <p:spPr bwMode="auto">
              <a:xfrm>
                <a:off x="6475" y="6074"/>
                <a:ext cx="575" cy="750"/>
              </a:xfrm>
              <a:prstGeom prst="rect">
                <a:avLst/>
              </a:prstGeom>
              <a:no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vert270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Host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7" name="Text Box 13"/>
              <p:cNvSpPr txBox="1">
                <a:spLocks noChangeArrowheads="1"/>
              </p:cNvSpPr>
              <p:nvPr/>
            </p:nvSpPr>
            <p:spPr bwMode="auto">
              <a:xfrm>
                <a:off x="7095" y="5834"/>
                <a:ext cx="660" cy="1050"/>
              </a:xfrm>
              <a:prstGeom prst="rect">
                <a:avLst/>
              </a:prstGeom>
              <a:no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vert270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Home 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Text Box 14"/>
              <p:cNvSpPr txBox="1">
                <a:spLocks noChangeArrowheads="1"/>
              </p:cNvSpPr>
              <p:nvPr/>
            </p:nvSpPr>
            <p:spPr bwMode="auto">
              <a:xfrm>
                <a:off x="7845" y="5474"/>
                <a:ext cx="570" cy="900"/>
              </a:xfrm>
              <a:prstGeom prst="rect">
                <a:avLst/>
              </a:prstGeom>
              <a:no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vert270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Other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39" name="AutoShape 15"/>
              <p:cNvCxnSpPr>
                <a:cxnSpLocks noChangeShapeType="1"/>
              </p:cNvCxnSpPr>
              <p:nvPr/>
            </p:nvCxnSpPr>
            <p:spPr bwMode="auto">
              <a:xfrm>
                <a:off x="3045" y="6059"/>
                <a:ext cx="345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40" name="AutoShape 16"/>
              <p:cNvCxnSpPr>
                <a:cxnSpLocks noChangeShapeType="1"/>
              </p:cNvCxnSpPr>
              <p:nvPr/>
            </p:nvCxnSpPr>
            <p:spPr bwMode="auto">
              <a:xfrm flipV="1">
                <a:off x="5445" y="4979"/>
                <a:ext cx="1910" cy="108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41" name="AutoShape 17"/>
              <p:cNvCxnSpPr>
                <a:cxnSpLocks noChangeShapeType="1"/>
              </p:cNvCxnSpPr>
              <p:nvPr/>
            </p:nvCxnSpPr>
            <p:spPr bwMode="auto">
              <a:xfrm>
                <a:off x="4949" y="4979"/>
                <a:ext cx="345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42" name="AutoShape 18"/>
              <p:cNvCxnSpPr>
                <a:cxnSpLocks noChangeShapeType="1"/>
              </p:cNvCxnSpPr>
              <p:nvPr/>
            </p:nvCxnSpPr>
            <p:spPr bwMode="auto">
              <a:xfrm>
                <a:off x="3045" y="6479"/>
                <a:ext cx="345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43" name="AutoShape 19"/>
              <p:cNvCxnSpPr>
                <a:cxnSpLocks noChangeShapeType="1"/>
              </p:cNvCxnSpPr>
              <p:nvPr/>
            </p:nvCxnSpPr>
            <p:spPr bwMode="auto">
              <a:xfrm>
                <a:off x="3045" y="6974"/>
                <a:ext cx="345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44" name="AutoShape 20"/>
              <p:cNvCxnSpPr>
                <a:cxnSpLocks noChangeShapeType="1"/>
              </p:cNvCxnSpPr>
              <p:nvPr/>
            </p:nvCxnSpPr>
            <p:spPr bwMode="auto">
              <a:xfrm>
                <a:off x="3045" y="7469"/>
                <a:ext cx="345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45" name="AutoShape 21"/>
              <p:cNvCxnSpPr>
                <a:cxnSpLocks noChangeShapeType="1"/>
              </p:cNvCxnSpPr>
              <p:nvPr/>
            </p:nvCxnSpPr>
            <p:spPr bwMode="auto">
              <a:xfrm>
                <a:off x="3045" y="6059"/>
                <a:ext cx="0" cy="14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46" name="AutoShape 22"/>
              <p:cNvCxnSpPr>
                <a:cxnSpLocks noChangeShapeType="1"/>
              </p:cNvCxnSpPr>
              <p:nvPr/>
            </p:nvCxnSpPr>
            <p:spPr bwMode="auto">
              <a:xfrm>
                <a:off x="6480" y="6074"/>
                <a:ext cx="0" cy="138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47" name="AutoShape 23"/>
              <p:cNvCxnSpPr>
                <a:cxnSpLocks noChangeShapeType="1"/>
              </p:cNvCxnSpPr>
              <p:nvPr/>
            </p:nvCxnSpPr>
            <p:spPr bwMode="auto">
              <a:xfrm>
                <a:off x="8405" y="4994"/>
                <a:ext cx="0" cy="138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48" name="AutoShape 24"/>
              <p:cNvCxnSpPr>
                <a:cxnSpLocks noChangeShapeType="1"/>
              </p:cNvCxnSpPr>
              <p:nvPr/>
            </p:nvCxnSpPr>
            <p:spPr bwMode="auto">
              <a:xfrm flipV="1">
                <a:off x="4231" y="4979"/>
                <a:ext cx="1910" cy="108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49" name="AutoShape 25"/>
              <p:cNvCxnSpPr>
                <a:cxnSpLocks noChangeShapeType="1"/>
              </p:cNvCxnSpPr>
              <p:nvPr/>
            </p:nvCxnSpPr>
            <p:spPr bwMode="auto">
              <a:xfrm flipV="1">
                <a:off x="6480" y="4994"/>
                <a:ext cx="1910" cy="108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50" name="AutoShape 26"/>
              <p:cNvCxnSpPr>
                <a:cxnSpLocks noChangeShapeType="1"/>
              </p:cNvCxnSpPr>
              <p:nvPr/>
            </p:nvCxnSpPr>
            <p:spPr bwMode="auto">
              <a:xfrm flipV="1">
                <a:off x="3060" y="4964"/>
                <a:ext cx="1910" cy="108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51" name="AutoShape 27"/>
              <p:cNvCxnSpPr>
                <a:cxnSpLocks noChangeShapeType="1"/>
              </p:cNvCxnSpPr>
              <p:nvPr/>
            </p:nvCxnSpPr>
            <p:spPr bwMode="auto">
              <a:xfrm flipV="1">
                <a:off x="6480" y="6374"/>
                <a:ext cx="1910" cy="108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52" name="AutoShape 28"/>
              <p:cNvCxnSpPr>
                <a:cxnSpLocks noChangeShapeType="1"/>
              </p:cNvCxnSpPr>
              <p:nvPr/>
            </p:nvCxnSpPr>
            <p:spPr bwMode="auto">
              <a:xfrm>
                <a:off x="7050" y="5744"/>
                <a:ext cx="0" cy="138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53" name="AutoShape 29"/>
              <p:cNvCxnSpPr>
                <a:cxnSpLocks noChangeShapeType="1"/>
              </p:cNvCxnSpPr>
              <p:nvPr/>
            </p:nvCxnSpPr>
            <p:spPr bwMode="auto">
              <a:xfrm>
                <a:off x="7770" y="5339"/>
                <a:ext cx="0" cy="138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1"/>
            <a:ext cx="868680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000" b="1" dirty="0" smtClean="0"/>
              <a:t>Characteristic of IHRM:</a:t>
            </a:r>
            <a:r>
              <a:rPr lang="en-US" b="1" dirty="0" smtClean="0"/>
              <a:t> </a:t>
            </a:r>
            <a:r>
              <a:rPr lang="en-US" dirty="0" smtClean="0"/>
              <a:t>7 Cs Characteristics</a:t>
            </a:r>
          </a:p>
          <a:p>
            <a:pPr marL="342900" lvl="0" indent="-342900" algn="just">
              <a:spcAft>
                <a:spcPts val="1800"/>
              </a:spcAft>
              <a:buFont typeface="+mj-lt"/>
              <a:buAutoNum type="arabicPeriod"/>
            </a:pPr>
            <a:r>
              <a:rPr lang="en-US" b="1" dirty="0" smtClean="0"/>
              <a:t>Cosmopolitan:</a:t>
            </a:r>
            <a:r>
              <a:rPr lang="en-US" dirty="0" smtClean="0"/>
              <a:t> People tend to be either members of a high-flying multilingual elite or expatriates who may relocate after periods of several years who can have significant problems on repatriation. </a:t>
            </a:r>
          </a:p>
          <a:p>
            <a:pPr marL="342900" lvl="0" indent="-342900" algn="just">
              <a:spcAft>
                <a:spcPts val="1800"/>
              </a:spcAft>
              <a:buFont typeface="+mj-lt"/>
              <a:buAutoNum type="arabicPeriod"/>
            </a:pPr>
            <a:r>
              <a:rPr lang="en-US" b="1" dirty="0" smtClean="0"/>
              <a:t>Culture:</a:t>
            </a:r>
            <a:r>
              <a:rPr lang="en-US" dirty="0" smtClean="0"/>
              <a:t> Major differences in cultural backgrounds are prevalent.</a:t>
            </a:r>
          </a:p>
          <a:p>
            <a:pPr marL="342900" lvl="0" indent="-342900" algn="just">
              <a:spcAft>
                <a:spcPts val="1800"/>
              </a:spcAft>
              <a:buFont typeface="+mj-lt"/>
              <a:buAutoNum type="arabicPeriod"/>
            </a:pPr>
            <a:r>
              <a:rPr lang="en-US" b="1" dirty="0" smtClean="0"/>
              <a:t>Compensation:</a:t>
            </a:r>
            <a:r>
              <a:rPr lang="en-US" dirty="0" smtClean="0"/>
              <a:t> Special requirements for the determination of the pay and benefits of expatriates and host country national are taken into consideration/given </a:t>
            </a:r>
            <a:r>
              <a:rPr lang="en-US" dirty="0" err="1" smtClean="0"/>
              <a:t>weightage</a:t>
            </a:r>
            <a:r>
              <a:rPr lang="en-US" dirty="0" smtClean="0"/>
              <a:t>.</a:t>
            </a:r>
          </a:p>
          <a:p>
            <a:pPr marL="342900" lvl="0" indent="-342900" algn="just">
              <a:spcAft>
                <a:spcPts val="1800"/>
              </a:spcAft>
              <a:buFont typeface="+mj-lt"/>
              <a:buAutoNum type="arabicPeriod"/>
            </a:pPr>
            <a:r>
              <a:rPr lang="en-US" b="1" dirty="0" smtClean="0"/>
              <a:t>Communication</a:t>
            </a:r>
            <a:r>
              <a:rPr lang="en-US" dirty="0" smtClean="0"/>
              <a:t>: Maintaining good communication between all parts of the organization worldwide is a necessity.</a:t>
            </a:r>
          </a:p>
          <a:p>
            <a:pPr marL="342900" lvl="0" indent="-342900" algn="just">
              <a:spcAft>
                <a:spcPts val="1800"/>
              </a:spcAft>
              <a:buFont typeface="+mj-lt"/>
              <a:buAutoNum type="arabicPeriod"/>
            </a:pPr>
            <a:r>
              <a:rPr lang="en-US" b="1" dirty="0" err="1" smtClean="0"/>
              <a:t>Counsultancy</a:t>
            </a:r>
            <a:r>
              <a:rPr lang="en-US" dirty="0" smtClean="0"/>
              <a:t>: Greater need to bring in expertise to deal with legal problems etc exists/prevails.</a:t>
            </a:r>
          </a:p>
          <a:p>
            <a:pPr marL="342900" lvl="0" indent="-342900" algn="just">
              <a:spcAft>
                <a:spcPts val="1800"/>
              </a:spcAft>
              <a:buFont typeface="+mj-lt"/>
              <a:buAutoNum type="arabicPeriod"/>
            </a:pPr>
            <a:r>
              <a:rPr lang="en-US" b="1" dirty="0" smtClean="0"/>
              <a:t>Competence</a:t>
            </a:r>
            <a:r>
              <a:rPr lang="en-US" dirty="0" smtClean="0"/>
              <a:t>: Developing a wider range of competences for people who have to work across political, cultural and organizational boundaries is one of the major characteristics of IHRM</a:t>
            </a:r>
          </a:p>
          <a:p>
            <a:pPr marL="342900" lvl="0" indent="-342900" algn="just">
              <a:spcAft>
                <a:spcPts val="1800"/>
              </a:spcAft>
              <a:buFont typeface="+mj-lt"/>
              <a:buAutoNum type="arabicPeriod"/>
            </a:pPr>
            <a:r>
              <a:rPr lang="en-US" b="1" dirty="0" smtClean="0"/>
              <a:t>Coordination:</a:t>
            </a:r>
            <a:r>
              <a:rPr lang="en-US" dirty="0" smtClean="0"/>
              <a:t> Devising formal and informal methods of getting the different parts of the international business to work closer together is very much needed.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Differences between IHRM and HRM</a:t>
            </a:r>
            <a:endParaRPr lang="en-US" sz="2400" u="sng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762000"/>
          <a:ext cx="8534400" cy="5747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295400"/>
                <a:gridCol w="3810000"/>
                <a:gridCol w="2743200"/>
              </a:tblGrid>
              <a:tr h="566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Perspective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International Human Resource Management (IHRM)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Human Resource Management (HRM)</a:t>
                      </a:r>
                      <a:endParaRPr lang="en-US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573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Concept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It is the process of managing people across international boundary by international companies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It is the process of managing people in the organizations which operate within the national boundary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467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Dimension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It interplays among three dimensions viz. 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Type of employees-PCNs, HCNs &amp; TCNs 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Countries-home country, host country and other country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HR activities-procurement allocation &amp; utilization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Since it operates domestically the question relating to dimension like HCNs, and also host country does not arise.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25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Jurisdictional activities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It has wide jurisdictional activities.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It has limited jurisdictional activities.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5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Concept of subsidiary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It has subsidiary unit/s in other country/ies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It is absent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5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Workforce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It deals with multicultural workforce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Dealing with multicultural workforce is absent/minimum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381000"/>
          <a:ext cx="8534400" cy="601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295400"/>
                <a:gridCol w="3505200"/>
                <a:gridCol w="3048000"/>
              </a:tblGrid>
              <a:tr h="566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Perspective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International Human Resource Management (IHRM)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Human Resource Management (HRM)</a:t>
                      </a:r>
                      <a:endParaRPr lang="en-US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28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Expatriation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It is a regular activity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It is absent/occasional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Programmes, policies, practices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Different </a:t>
                      </a:r>
                      <a:r>
                        <a:rPr lang="en-US" sz="1600" dirty="0" err="1">
                          <a:latin typeface="Calibri"/>
                          <a:ea typeface="Calibri"/>
                          <a:cs typeface="Times New Roman"/>
                        </a:rPr>
                        <a:t>programmes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, policies are administered for different national employees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Uniform </a:t>
                      </a:r>
                      <a:r>
                        <a:rPr lang="en-US" sz="1600" dirty="0" err="1">
                          <a:latin typeface="Calibri"/>
                          <a:ea typeface="Calibri"/>
                          <a:cs typeface="Times New Roman"/>
                        </a:rPr>
                        <a:t>programmes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, policies, practices are made for all employees in organizations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47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HR activities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More HR activities are practiced like international taxation international relocation &amp; orientation, language translation, immigration activities etc.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Such activities are not required to be performed by HR executives/manages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3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Interpersonal Relations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Chances are more to develop interpersonal relations between HR executives and employees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Scope of involvement of HR executives in employees’ personal lives for the selection, training and effective management is wide.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Chances are less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Scope of involvement of HR executives in  employees’ personal lives is limited/absent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381000"/>
          <a:ext cx="8534400" cy="601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295400"/>
                <a:gridCol w="3886200"/>
                <a:gridCol w="2667000"/>
              </a:tblGrid>
              <a:tr h="566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Perspective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International Human Resource Management (IHRM)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Human Resource Management (HRM)</a:t>
                      </a:r>
                      <a:endParaRPr lang="en-US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54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Selection activities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Effective selection of employees for international assignment depends on inter alia, to what degree/extent HR executives have information about personal lives of executives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Ineffective selection makes a great loss to the company when expatriates return much before completing their tenure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Question of international assignment does not arise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Expatriation issue is absent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Emphasis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It needs to put much emphasis in HR operations as a foreign subsidiary matures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Such activity is absent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External Influence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It is influenced by major external factors (like type of govt., state of economy, accepted practices of doing business in host countries)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External influences are absent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Risk exposure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Human and financial consequences of failure are severe. For example, expatriate failure is a potentially high-cost problem for international companies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These are absent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381000"/>
          <a:ext cx="8534400" cy="5769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295400"/>
                <a:gridCol w="3886200"/>
                <a:gridCol w="2667000"/>
              </a:tblGrid>
              <a:tr h="566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Perspective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International Human Resource Management (IHRM)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Human Resource Management (HRM)</a:t>
                      </a:r>
                      <a:endParaRPr lang="en-US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44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14.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Terrorist activities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It needs to deal with terrorists activities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Rules, procedures need to be made to tackle situation as and when required.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Such activities are minimum 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It does not affect much. The situation if cropped up then it needs to be tackled effectively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Management philosophy on executive staffing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It may be Ethnocentric, </a:t>
                      </a:r>
                      <a:r>
                        <a:rPr lang="en-US" sz="1600" dirty="0" err="1">
                          <a:latin typeface="Calibri"/>
                          <a:ea typeface="Calibri"/>
                          <a:cs typeface="Times New Roman"/>
                        </a:rPr>
                        <a:t>Regiocentric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, Polycentric, Geocentric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Polycentric, and </a:t>
                      </a:r>
                      <a:r>
                        <a:rPr lang="en-US" sz="1600" dirty="0" err="1">
                          <a:latin typeface="Calibri"/>
                          <a:ea typeface="Calibri"/>
                          <a:cs typeface="Times New Roman"/>
                        </a:rPr>
                        <a:t>Regiocentric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 approaches are absent. But some company may recruit executive from other countries in terms of geocentric approach.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Environment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It has to face international environment which is complex, highly competitive, dynamic, vibrant.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The influence of international environment is very much but its complexity, dynamism is comparatively less.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808</Words>
  <Application>Microsoft Office PowerPoint</Application>
  <PresentationFormat>On-screen Show (4:3)</PresentationFormat>
  <Paragraphs>127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Sub: Human Resource Management , Paper Code: MBA-203, Unit -7: HRM for Multinational Organization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user</cp:lastModifiedBy>
  <cp:revision>19</cp:revision>
  <dcterms:created xsi:type="dcterms:W3CDTF">2015-04-15T07:56:00Z</dcterms:created>
  <dcterms:modified xsi:type="dcterms:W3CDTF">2019-10-22T03:34:20Z</dcterms:modified>
</cp:coreProperties>
</file>