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66" r:id="rId4"/>
    <p:sldId id="265" r:id="rId5"/>
    <p:sldId id="267" r:id="rId6"/>
    <p:sldId id="270" r:id="rId7"/>
    <p:sldId id="269" r:id="rId8"/>
    <p:sldId id="274" r:id="rId9"/>
    <p:sldId id="271" r:id="rId10"/>
    <p:sldId id="272" r:id="rId11"/>
    <p:sldId id="275" r:id="rId12"/>
    <p:sldId id="273" r:id="rId13"/>
    <p:sldId id="276" r:id="rId14"/>
    <p:sldId id="268" r:id="rId15"/>
    <p:sldId id="258" r:id="rId16"/>
    <p:sldId id="259" r:id="rId17"/>
    <p:sldId id="260" r:id="rId18"/>
    <p:sldId id="261" r:id="rId19"/>
    <p:sldId id="262" r:id="rId20"/>
    <p:sldId id="263" r:id="rId21"/>
    <p:sldId id="27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p:restoredTop sz="94660"/>
  </p:normalViewPr>
  <p:slideViewPr>
    <p:cSldViewPr>
      <p:cViewPr>
        <p:scale>
          <a:sx n="45" d="100"/>
          <a:sy n="45" d="100"/>
        </p:scale>
        <p:origin x="-1411"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5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80C0BD-B918-4DC0-87E2-C1ADC19254F5}"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80C0BD-B918-4DC0-87E2-C1ADC19254F5}"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80C0BD-B918-4DC0-87E2-C1ADC19254F5}"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80C0BD-B918-4DC0-87E2-C1ADC19254F5}"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80C0BD-B918-4DC0-87E2-C1ADC19254F5}" type="datetimeFigureOut">
              <a:rPr lang="en-US" smtClean="0"/>
              <a:pPr/>
              <a:t>11/3/2019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80C0BD-B918-4DC0-87E2-C1ADC19254F5}" type="datetimeFigureOut">
              <a:rPr lang="en-US" smtClean="0"/>
              <a:pPr/>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80C0BD-B918-4DC0-87E2-C1ADC19254F5}" type="datetimeFigureOut">
              <a:rPr lang="en-US" smtClean="0"/>
              <a:pPr/>
              <a:t>11/3/2019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80C0BD-B918-4DC0-87E2-C1ADC19254F5}" type="datetimeFigureOut">
              <a:rPr lang="en-US" smtClean="0"/>
              <a:pPr/>
              <a:t>11/3/2019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80C0BD-B918-4DC0-87E2-C1ADC19254F5}" type="datetimeFigureOut">
              <a:rPr lang="en-US" smtClean="0"/>
              <a:pPr/>
              <a:t>11/3/2019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80C0BD-B918-4DC0-87E2-C1ADC19254F5}" type="datetimeFigureOut">
              <a:rPr lang="en-US" smtClean="0"/>
              <a:pPr/>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80C0BD-B918-4DC0-87E2-C1ADC19254F5}" type="datetimeFigureOut">
              <a:rPr lang="en-US" smtClean="0"/>
              <a:pPr/>
              <a:t>11/3/2019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8CF6C2-E4A8-475D-8B69-22A0CEF00A0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80C0BD-B918-4DC0-87E2-C1ADC19254F5}" type="datetimeFigureOut">
              <a:rPr lang="en-US" smtClean="0"/>
              <a:pPr/>
              <a:t>11/3/2019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CF6C2-E4A8-475D-8B69-22A0CEF00A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mailto:kaushikbose@cantab.net"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28596" y="2071678"/>
            <a:ext cx="8475397" cy="36625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800" b="1" i="1" u="none" strike="noStrike" cap="none" normalizeH="0" baseline="0" dirty="0" smtClean="0">
                <a:ln>
                  <a:noFill/>
                </a:ln>
                <a:solidFill>
                  <a:schemeClr val="tx1"/>
                </a:solidFill>
                <a:effectLst/>
                <a:latin typeface="Arial" pitchFamily="34" charset="0"/>
                <a:ea typeface="Calibri" pitchFamily="34" charset="0"/>
                <a:cs typeface="Arial" pitchFamily="34" charset="0"/>
              </a:rPr>
              <a:t>Ethical Issues Involved in Conducting Research </a:t>
            </a:r>
            <a:endParaRPr kumimoji="0" lang="en-US" sz="4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800" b="1" i="1" u="none" strike="noStrike" cap="none" normalizeH="0" baseline="0" dirty="0" smtClean="0">
                <a:ln>
                  <a:noFill/>
                </a:ln>
                <a:solidFill>
                  <a:schemeClr val="tx1"/>
                </a:solidFill>
                <a:effectLst/>
                <a:latin typeface="Arial" pitchFamily="34" charset="0"/>
                <a:ea typeface="Calibri" pitchFamily="34" charset="0"/>
                <a:cs typeface="Arial" pitchFamily="34" charset="0"/>
              </a:rPr>
              <a:t>on Indian Tribal Populations</a:t>
            </a:r>
            <a:endParaRPr kumimoji="0" lang="en-US" sz="4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4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1" i="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1928802"/>
            <a:ext cx="7072362" cy="3785652"/>
          </a:xfrm>
          <a:prstGeom prst="rect">
            <a:avLst/>
          </a:prstGeom>
        </p:spPr>
        <p:txBody>
          <a:bodyPr wrap="square">
            <a:spAutoFit/>
          </a:bodyPr>
          <a:lstStyle/>
          <a:p>
            <a:r>
              <a:rPr lang="en-US" sz="4000" b="1" dirty="0" smtClean="0">
                <a:latin typeface="Arial" pitchFamily="34" charset="0"/>
                <a:cs typeface="Arial" pitchFamily="34" charset="0"/>
              </a:rPr>
              <a:t>In anthropology, research</a:t>
            </a:r>
            <a:r>
              <a:rPr lang="en-US" sz="4000" b="1" dirty="0" smtClean="0">
                <a:latin typeface="Arial" pitchFamily="34" charset="0"/>
                <a:cs typeface="Arial" pitchFamily="34" charset="0"/>
              </a:rPr>
              <a:t> is conducted to further our understanding of humanity. When this research is </a:t>
            </a:r>
            <a:r>
              <a:rPr lang="en-US" sz="4000" b="1" dirty="0" smtClean="0">
                <a:latin typeface="Arial" pitchFamily="34" charset="0"/>
                <a:cs typeface="Arial" pitchFamily="34" charset="0"/>
              </a:rPr>
              <a:t>conducted, </a:t>
            </a:r>
            <a:r>
              <a:rPr lang="en-US" sz="4000" b="1" dirty="0" smtClean="0">
                <a:latin typeface="Arial" pitchFamily="34" charset="0"/>
                <a:cs typeface="Arial" pitchFamily="34" charset="0"/>
              </a:rPr>
              <a:t>it must be done in an ethical manner.</a:t>
            </a:r>
            <a:endParaRPr lang="en-US" sz="4000" b="1"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28" y="642918"/>
            <a:ext cx="6429388" cy="5509200"/>
          </a:xfrm>
          <a:prstGeom prst="rect">
            <a:avLst/>
          </a:prstGeom>
        </p:spPr>
        <p:txBody>
          <a:bodyPr wrap="square">
            <a:spAutoFit/>
          </a:bodyPr>
          <a:lstStyle/>
          <a:p>
            <a:r>
              <a:rPr lang="en-US" sz="3200" b="1" dirty="0" smtClean="0">
                <a:latin typeface="Arial" pitchFamily="34" charset="0"/>
                <a:cs typeface="Arial" pitchFamily="34" charset="0"/>
              </a:rPr>
              <a:t>Ethics in anthropology basically reflects general moral principles of what is bad and what is good in terms of what one should not do and what one should do as a professional in the discipline. However, in practice the emphasis is mostly on the negative; that is, in essence to avoid harm, and most of all to research subjects.</a:t>
            </a:r>
            <a:endParaRPr lang="en-US" sz="3200" b="1"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1428736"/>
            <a:ext cx="7429552" cy="4524315"/>
          </a:xfrm>
          <a:prstGeom prst="rect">
            <a:avLst/>
          </a:prstGeom>
        </p:spPr>
        <p:txBody>
          <a:bodyPr wrap="square">
            <a:spAutoFit/>
          </a:bodyPr>
          <a:lstStyle/>
          <a:p>
            <a:r>
              <a:rPr lang="en-US" sz="3200" b="1" dirty="0" smtClean="0">
                <a:latin typeface="Arial" pitchFamily="34" charset="0"/>
                <a:cs typeface="Arial" pitchFamily="34" charset="0"/>
              </a:rPr>
              <a:t>All research, particularly field work, has an impact on the people in question that are being studied. Accordingly, anthropologists must ensure that their work does not negatively impact others and that they do not profit from another cultural group without giving something back to the community.</a:t>
            </a:r>
            <a:endParaRPr lang="en-US" sz="3200" b="1"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8662" y="1000108"/>
            <a:ext cx="7072362" cy="4524315"/>
          </a:xfrm>
          <a:prstGeom prst="rect">
            <a:avLst/>
          </a:prstGeom>
        </p:spPr>
        <p:txBody>
          <a:bodyPr wrap="square">
            <a:spAutoFit/>
          </a:bodyPr>
          <a:lstStyle/>
          <a:p>
            <a:r>
              <a:rPr lang="en-US" sz="3200" b="1" dirty="0" smtClean="0">
                <a:latin typeface="Arial" pitchFamily="34" charset="0"/>
                <a:cs typeface="Arial" pitchFamily="34" charset="0"/>
              </a:rPr>
              <a:t>In the final analysis, anthropological research is a human undertaking, dependent upon choices for which the individual bears ethical as well as scientific responsibility. That responsibility is a human, not superhuman, responsibility. To err is human, to forgive humane.</a:t>
            </a:r>
            <a:endParaRPr lang="en-US" sz="3200" b="1"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1285860"/>
            <a:ext cx="7072330" cy="4401205"/>
          </a:xfrm>
          <a:prstGeom prst="rect">
            <a:avLst/>
          </a:prstGeom>
        </p:spPr>
        <p:txBody>
          <a:bodyPr wrap="square">
            <a:spAutoFit/>
          </a:bodyPr>
          <a:lstStyle/>
          <a:p>
            <a:r>
              <a:rPr lang="en-US" sz="4000" b="1" dirty="0" smtClean="0">
                <a:latin typeface="Arial" pitchFamily="34" charset="0"/>
                <a:cs typeface="Arial" pitchFamily="34" charset="0"/>
              </a:rPr>
              <a:t>Until recently, anthropologists often displayed arrogance in their treatment of research subjects, justifying their actions by the search for truth.</a:t>
            </a:r>
            <a:endParaRPr lang="en-US" sz="4000" b="1" dirty="0">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1538" y="357166"/>
            <a:ext cx="6929454" cy="5078313"/>
          </a:xfrm>
          <a:prstGeom prst="rect">
            <a:avLst/>
          </a:prstGeom>
        </p:spPr>
        <p:txBody>
          <a:bodyPr wrap="square">
            <a:spAutoFit/>
          </a:bodyPr>
          <a:lstStyle/>
          <a:p>
            <a:r>
              <a:rPr lang="en-US" sz="3600" b="1" dirty="0">
                <a:latin typeface="Arial" pitchFamily="34" charset="0"/>
                <a:cs typeface="Arial" pitchFamily="34" charset="0"/>
              </a:rPr>
              <a:t>According to the latest Census, Indian tribes </a:t>
            </a:r>
            <a:r>
              <a:rPr lang="en-US" sz="3600" b="1" dirty="0" smtClean="0">
                <a:latin typeface="Arial" pitchFamily="34" charset="0"/>
                <a:cs typeface="Arial" pitchFamily="34" charset="0"/>
              </a:rPr>
              <a:t>constitute a </a:t>
            </a:r>
            <a:r>
              <a:rPr lang="en-US" sz="3600" b="1" dirty="0">
                <a:latin typeface="Arial" pitchFamily="34" charset="0"/>
                <a:cs typeface="Arial" pitchFamily="34" charset="0"/>
              </a:rPr>
              <a:t>population of 104.3 million out of the total of 1.21 billion people. India has the largest tribal population in the world that constitutes 8.6 % of the total inhabitants  of the country.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5852" y="1428736"/>
            <a:ext cx="6715172" cy="4401205"/>
          </a:xfrm>
          <a:prstGeom prst="rect">
            <a:avLst/>
          </a:prstGeom>
        </p:spPr>
        <p:txBody>
          <a:bodyPr wrap="square">
            <a:spAutoFit/>
          </a:bodyPr>
          <a:lstStyle/>
          <a:p>
            <a:r>
              <a:rPr lang="en-US" sz="2800" b="1" dirty="0">
                <a:latin typeface="Arial" pitchFamily="34" charset="0"/>
                <a:cs typeface="Arial" pitchFamily="34" charset="0"/>
              </a:rPr>
              <a:t>There are 705 Scheduled Tribes (ST) and 75 (approximately) Particularly Vulnerable Tribal Groups (PVTG) with diverse cultural and socio-economic developmental stages. Majority of the tribes live in scattered and small habitats located in remote and distant areas from main stream population near forests and hillocks of the country.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928662" y="714356"/>
            <a:ext cx="766427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36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The tribes in India are undisputedly considered to be the weakest sections of the population in view of common socio-economic and socio-demographic factors such as poverty, illiteracy, lack of developmental facilities and absence of adequate primary health care facilities.</a:t>
            </a:r>
            <a:endParaRPr kumimoji="0" lang="en-US" sz="36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14282" y="1000108"/>
            <a:ext cx="9063700" cy="5509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Tribal populations of our country</a:t>
            </a:r>
          </a:p>
          <a:p>
            <a:pPr marL="0" marR="0" lvl="0" indent="0" algn="just" defTabSz="914400" rtl="0" eaLnBrk="1" fontAlgn="base" latinLnBrk="0" hangingPunct="1">
              <a:lnSpc>
                <a:spcPct val="100000"/>
              </a:lnSpc>
              <a:spcBef>
                <a:spcPct val="0"/>
              </a:spcBef>
              <a:spcAft>
                <a:spcPct val="0"/>
              </a:spcAft>
              <a:buClrTx/>
              <a:buSzTx/>
              <a:buFontTx/>
              <a:buNone/>
              <a:tabLst/>
            </a:pPr>
            <a:r>
              <a:rPr lang="en-US" sz="4400" b="1" dirty="0">
                <a:solidFill>
                  <a:srgbClr val="000000"/>
                </a:solidFill>
                <a:latin typeface="Arial" pitchFamily="34" charset="0"/>
                <a:ea typeface="Calibri" pitchFamily="34" charset="0"/>
                <a:cs typeface="Arial" pitchFamily="34" charset="0"/>
              </a:rPr>
              <a:t>a</a:t>
            </a:r>
            <a:r>
              <a:rPr kumimoji="0" lang="en-US" sz="44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re at different transitional </a:t>
            </a:r>
          </a:p>
          <a:p>
            <a:pPr marL="0" marR="0" lvl="0" indent="0" algn="just" defTabSz="914400" rtl="0" eaLnBrk="1" fontAlgn="base" latinLnBrk="0" hangingPunct="1">
              <a:lnSpc>
                <a:spcPct val="100000"/>
              </a:lnSpc>
              <a:spcBef>
                <a:spcPct val="0"/>
              </a:spcBef>
              <a:spcAft>
                <a:spcPct val="0"/>
              </a:spcAft>
              <a:buClrTx/>
              <a:buSzTx/>
              <a:buFontTx/>
              <a:buNone/>
              <a:tabLst/>
            </a:pPr>
            <a:r>
              <a:rPr lang="en-US" sz="4400" b="1" dirty="0" smtClean="0">
                <a:solidFill>
                  <a:srgbClr val="000000"/>
                </a:solidFill>
                <a:latin typeface="Arial" pitchFamily="34" charset="0"/>
                <a:ea typeface="Calibri" pitchFamily="34" charset="0"/>
                <a:cs typeface="Arial" pitchFamily="34" charset="0"/>
              </a:rPr>
              <a:t>s</a:t>
            </a:r>
            <a:r>
              <a:rPr kumimoji="0" lang="en-US" sz="44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tages </a:t>
            </a:r>
            <a:r>
              <a:rPr lang="en-US" sz="4400" b="1" dirty="0" smtClean="0">
                <a:solidFill>
                  <a:srgbClr val="000000"/>
                </a:solidFill>
                <a:latin typeface="Arial" pitchFamily="34" charset="0"/>
                <a:ea typeface="Calibri" pitchFamily="34" charset="0"/>
                <a:cs typeface="Arial" pitchFamily="34" charset="0"/>
              </a:rPr>
              <a:t>o</a:t>
            </a:r>
            <a:r>
              <a:rPr kumimoji="0" lang="en-US" sz="44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f social, cultural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and economic development.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4400" b="1" i="0" u="none" strike="noStrike" cap="none" normalizeH="0" baseline="0" dirty="0" smtClean="0">
              <a:ln>
                <a:noFill/>
              </a:ln>
              <a:solidFill>
                <a:srgbClr val="000000"/>
              </a:solidFill>
              <a:effectLst/>
              <a:latin typeface="Arial" pitchFamily="34" charset="0"/>
              <a:ea typeface="Calibri"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The socio-cultural pattern varies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44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depending on region and tribe.</a:t>
            </a:r>
            <a:endParaRPr kumimoji="0" lang="en-US" sz="4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4400" b="1" i="0" u="none" strike="noStrike" cap="none" normalizeH="0" baseline="0" dirty="0" smtClean="0">
                <a:ln>
                  <a:noFill/>
                </a:ln>
                <a:solidFill>
                  <a:srgbClr val="000000"/>
                </a:solidFill>
                <a:effectLst/>
                <a:latin typeface="Arial" pitchFamily="34" charset="0"/>
                <a:ea typeface="Calibri" pitchFamily="34" charset="0"/>
                <a:cs typeface="Arial" pitchFamily="34" charset="0"/>
              </a:rPr>
              <a:t> </a:t>
            </a:r>
            <a:endParaRPr kumimoji="0" lang="en-US" sz="4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714348" y="785794"/>
            <a:ext cx="8072494"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914400" algn="l"/>
              </a:tabLst>
            </a:pPr>
            <a:r>
              <a:rPr kumimoji="0" lang="en-US" sz="1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 general, tribal populations may have one or more </a:t>
            </a:r>
          </a:p>
          <a:p>
            <a:pPr marL="0" marR="0" lvl="0" indent="0" algn="just" defTabSz="914400" rtl="0" eaLnBrk="1" fontAlgn="base" latinLnBrk="0" hangingPunct="1">
              <a:lnSpc>
                <a:spcPct val="100000"/>
              </a:lnSpc>
              <a:spcBef>
                <a:spcPct val="0"/>
              </a:spcBef>
              <a:spcAft>
                <a:spcPct val="0"/>
              </a:spcAft>
              <a:buClrTx/>
              <a:buSzTx/>
              <a:buFontTx/>
              <a:buNone/>
              <a:tabLst>
                <a:tab pos="914400" algn="l"/>
              </a:tabLst>
            </a:pP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of the following characteristics:</a:t>
            </a:r>
          </a:p>
          <a:p>
            <a:pPr marL="0" marR="0" lvl="0" indent="0" algn="just" defTabSz="914400" rtl="0" eaLnBrk="1" fontAlgn="base" latinLnBrk="0" hangingPunct="1">
              <a:lnSpc>
                <a:spcPct val="100000"/>
              </a:lnSpc>
              <a:spcBef>
                <a:spcPct val="0"/>
              </a:spcBef>
              <a:spcAft>
                <a:spcPct val="0"/>
              </a:spcAft>
              <a:buClrTx/>
              <a:buSzTx/>
              <a:buFontTx/>
              <a:buNone/>
              <a:tabLst>
                <a:tab pos="914400" algn="l"/>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
              <a:tabLst>
                <a:tab pos="914400" algn="l"/>
              </a:tabLst>
            </a:pP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Have indications of </a:t>
            </a:r>
            <a:r>
              <a:rPr kumimoji="0" lang="en-US" sz="2400" b="1"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so-called primitive</a:t>
            </a:r>
            <a:r>
              <a:rPr kumimoji="0" lang="en-US" sz="2400" b="1" i="0" u="none" strike="noStrike" cap="none" normalizeH="0" baseline="0" dirty="0" smtClean="0">
                <a:ln>
                  <a:noFill/>
                </a:ln>
                <a:solidFill>
                  <a:schemeClr val="tx1"/>
                </a:solidFill>
                <a:effectLst/>
                <a:latin typeface="Calibri"/>
                <a:ea typeface="Calibri" pitchFamily="34" charset="0"/>
                <a:cs typeface="Arial" pitchFamily="34" charset="0"/>
              </a:rPr>
              <a:t>”</a:t>
            </a: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or </a:t>
            </a:r>
          </a:p>
          <a:p>
            <a:pPr marL="457200" marR="0" lvl="1" indent="0" algn="just" defTabSz="914400" rtl="0" eaLnBrk="0" fontAlgn="base" latinLnBrk="0" hangingPunct="0">
              <a:lnSpc>
                <a:spcPct val="100000"/>
              </a:lnSpc>
              <a:spcBef>
                <a:spcPct val="0"/>
              </a:spcBef>
              <a:spcAft>
                <a:spcPct val="0"/>
              </a:spcAft>
              <a:buClrTx/>
              <a:buSzTx/>
              <a:tabLst>
                <a:tab pos="914400" algn="l"/>
              </a:tabLst>
            </a:pPr>
            <a:r>
              <a:rPr lang="en-US" sz="2400" b="1" dirty="0">
                <a:latin typeface="Arial" pitchFamily="34" charset="0"/>
                <a:ea typeface="Calibri" pitchFamily="34" charset="0"/>
                <a:cs typeface="Arial" pitchFamily="34" charset="0"/>
              </a:rPr>
              <a:t>	</a:t>
            </a: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pre-literate traits,</a:t>
            </a:r>
          </a:p>
          <a:p>
            <a:pPr marL="457200" marR="0" lvl="1" indent="0" algn="just" defTabSz="914400" rtl="0" eaLnBrk="0" fontAlgn="base" latinLnBrk="0" hangingPunct="0">
              <a:lnSpc>
                <a:spcPct val="100000"/>
              </a:lnSpc>
              <a:spcBef>
                <a:spcPct val="0"/>
              </a:spcBef>
              <a:spcAft>
                <a:spcPct val="0"/>
              </a:spcAft>
              <a:buClrTx/>
              <a:buSzTx/>
              <a:tabLst>
                <a:tab pos="914400" algn="l"/>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
              <a:tabLst>
                <a:tab pos="914400" algn="l"/>
              </a:tabLst>
            </a:pP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Distinctive culture,</a:t>
            </a:r>
          </a:p>
          <a:p>
            <a:pPr marL="457200" marR="0" lvl="1" indent="0" algn="just" defTabSz="914400" rtl="0" eaLnBrk="0" fontAlgn="base" latinLnBrk="0" hangingPunct="0">
              <a:lnSpc>
                <a:spcPct val="100000"/>
              </a:lnSpc>
              <a:spcBef>
                <a:spcPct val="0"/>
              </a:spcBef>
              <a:spcAft>
                <a:spcPct val="0"/>
              </a:spcAft>
              <a:buClrTx/>
              <a:buSzTx/>
              <a:tabLst>
                <a:tab pos="914400" algn="l"/>
              </a:tabLst>
            </a:pP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
              <a:tabLst>
                <a:tab pos="914400" algn="l"/>
              </a:tabLst>
            </a:pP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Geographical isolation, </a:t>
            </a: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
              <a:tabLst>
                <a:tab pos="914400" algn="l"/>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
              <a:tabLst>
                <a:tab pos="914400" algn="l"/>
              </a:tabLst>
            </a:pP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Shyness of contact with the community at large, and</a:t>
            </a: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
              <a:tabLst>
                <a:tab pos="914400" algn="l"/>
              </a:tabLst>
            </a:pP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
              <a:tabLst>
                <a:tab pos="914400" algn="l"/>
              </a:tabLst>
            </a:pP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Economic backwardness. </a:t>
            </a:r>
            <a:endParaRPr kumimoji="0" lang="en-US"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428605"/>
            <a:ext cx="7286676" cy="6124754"/>
          </a:xfrm>
          <a:prstGeom prst="rect">
            <a:avLst/>
          </a:prstGeom>
        </p:spPr>
        <p:txBody>
          <a:bodyPr wrap="square">
            <a:spAutoFit/>
          </a:bodyPr>
          <a:lstStyle/>
          <a:p>
            <a:pPr lvl="0" algn="ctr" eaLnBrk="0" fontAlgn="base" hangingPunct="0">
              <a:spcBef>
                <a:spcPct val="0"/>
              </a:spcBef>
              <a:spcAft>
                <a:spcPct val="0"/>
              </a:spcAft>
            </a:pPr>
            <a:r>
              <a:rPr lang="en-US" sz="2800" b="1" dirty="0" smtClean="0">
                <a:latin typeface="Arial" pitchFamily="34" charset="0"/>
                <a:ea typeface="Calibri" pitchFamily="34" charset="0"/>
                <a:cs typeface="Arial" pitchFamily="34" charset="0"/>
              </a:rPr>
              <a:t>Prof. </a:t>
            </a:r>
            <a:r>
              <a:rPr lang="en-US" sz="2800" b="1" dirty="0" err="1" smtClean="0">
                <a:latin typeface="Arial" pitchFamily="34" charset="0"/>
                <a:ea typeface="Calibri" pitchFamily="34" charset="0"/>
                <a:cs typeface="Arial" pitchFamily="34" charset="0"/>
              </a:rPr>
              <a:t>Kaushik</a:t>
            </a:r>
            <a:r>
              <a:rPr lang="en-US" sz="2800" b="1" dirty="0" smtClean="0">
                <a:latin typeface="Arial" pitchFamily="34" charset="0"/>
                <a:ea typeface="Calibri" pitchFamily="34" charset="0"/>
                <a:cs typeface="Arial" pitchFamily="34" charset="0"/>
              </a:rPr>
              <a:t> Bose,</a:t>
            </a:r>
          </a:p>
          <a:p>
            <a:pPr lvl="0" algn="ctr" eaLnBrk="0" fontAlgn="base" hangingPunct="0">
              <a:spcBef>
                <a:spcPct val="0"/>
              </a:spcBef>
              <a:spcAft>
                <a:spcPct val="0"/>
              </a:spcAft>
            </a:pPr>
            <a:r>
              <a:rPr lang="en-US" sz="2800" b="1" dirty="0" smtClean="0">
                <a:latin typeface="Arial" pitchFamily="34" charset="0"/>
                <a:ea typeface="Calibri" pitchFamily="34" charset="0"/>
                <a:cs typeface="Arial" pitchFamily="34" charset="0"/>
              </a:rPr>
              <a:t>International Fellow, </a:t>
            </a:r>
          </a:p>
          <a:p>
            <a:pPr lvl="0" algn="ctr" eaLnBrk="0" fontAlgn="base" hangingPunct="0">
              <a:spcBef>
                <a:spcPct val="0"/>
              </a:spcBef>
              <a:spcAft>
                <a:spcPct val="0"/>
              </a:spcAft>
            </a:pPr>
            <a:r>
              <a:rPr lang="en-US" sz="2800" b="1" dirty="0" smtClean="0">
                <a:latin typeface="Arial" pitchFamily="34" charset="0"/>
                <a:ea typeface="Calibri" pitchFamily="34" charset="0"/>
                <a:cs typeface="Arial" pitchFamily="34" charset="0"/>
              </a:rPr>
              <a:t>Unit for </a:t>
            </a:r>
            <a:r>
              <a:rPr lang="en-US" sz="2800" b="1" dirty="0" err="1" smtClean="0">
                <a:latin typeface="Arial" pitchFamily="34" charset="0"/>
                <a:ea typeface="Calibri" pitchFamily="34" charset="0"/>
                <a:cs typeface="Arial" pitchFamily="34" charset="0"/>
              </a:rPr>
              <a:t>Biocultural</a:t>
            </a:r>
            <a:r>
              <a:rPr lang="en-US" sz="2800" b="1" dirty="0" smtClean="0">
                <a:latin typeface="Arial" pitchFamily="34" charset="0"/>
                <a:ea typeface="Calibri" pitchFamily="34" charset="0"/>
                <a:cs typeface="Arial" pitchFamily="34" charset="0"/>
              </a:rPr>
              <a:t> Variation and Obesity (UBVO),  </a:t>
            </a:r>
          </a:p>
          <a:p>
            <a:pPr lvl="0" algn="ctr" eaLnBrk="0" fontAlgn="base" hangingPunct="0">
              <a:spcBef>
                <a:spcPct val="0"/>
              </a:spcBef>
              <a:spcAft>
                <a:spcPct val="0"/>
              </a:spcAft>
            </a:pPr>
            <a:r>
              <a:rPr lang="en-US" sz="2800" b="1" dirty="0" smtClean="0">
                <a:latin typeface="Arial" pitchFamily="34" charset="0"/>
                <a:ea typeface="Calibri" pitchFamily="34" charset="0"/>
                <a:cs typeface="Arial" pitchFamily="34" charset="0"/>
              </a:rPr>
              <a:t>University of Oxford, UK. </a:t>
            </a:r>
          </a:p>
          <a:p>
            <a:pPr lvl="0" algn="ctr" eaLnBrk="0" fontAlgn="base" hangingPunct="0">
              <a:spcBef>
                <a:spcPct val="0"/>
              </a:spcBef>
              <a:spcAft>
                <a:spcPct val="0"/>
              </a:spcAft>
            </a:pPr>
            <a:endParaRPr lang="en-US" sz="2800" b="1" dirty="0" smtClean="0">
              <a:latin typeface="Arial" pitchFamily="34" charset="0"/>
              <a:cs typeface="Arial" pitchFamily="34" charset="0"/>
            </a:endParaRPr>
          </a:p>
          <a:p>
            <a:pPr lvl="0" algn="ctr" eaLnBrk="0" fontAlgn="base" hangingPunct="0">
              <a:spcBef>
                <a:spcPct val="0"/>
              </a:spcBef>
              <a:spcAft>
                <a:spcPct val="0"/>
              </a:spcAft>
            </a:pPr>
            <a:r>
              <a:rPr lang="en-US" sz="2800" b="1" dirty="0" smtClean="0">
                <a:latin typeface="Arial" pitchFamily="34" charset="0"/>
                <a:cs typeface="Arial" pitchFamily="34" charset="0"/>
              </a:rPr>
              <a:t>Ph.D. (</a:t>
            </a:r>
            <a:r>
              <a:rPr lang="en-US" sz="2800" b="1" dirty="0" err="1" smtClean="0">
                <a:latin typeface="Arial" pitchFamily="34" charset="0"/>
                <a:cs typeface="Arial" pitchFamily="34" charset="0"/>
              </a:rPr>
              <a:t>Panjab</a:t>
            </a:r>
            <a:r>
              <a:rPr lang="en-US" sz="2800" b="1" dirty="0" smtClean="0">
                <a:latin typeface="Arial" pitchFamily="34" charset="0"/>
                <a:cs typeface="Arial" pitchFamily="34" charset="0"/>
              </a:rPr>
              <a:t>); Ph.D. (</a:t>
            </a:r>
            <a:r>
              <a:rPr lang="en-US" sz="2800" b="1" dirty="0" err="1" smtClean="0">
                <a:latin typeface="Arial" pitchFamily="34" charset="0"/>
                <a:cs typeface="Arial" pitchFamily="34" charset="0"/>
              </a:rPr>
              <a:t>Cantab.</a:t>
            </a:r>
            <a:r>
              <a:rPr lang="en-US" sz="2800" b="1" dirty="0" smtClean="0">
                <a:latin typeface="Arial" pitchFamily="34" charset="0"/>
                <a:cs typeface="Arial" pitchFamily="34" charset="0"/>
              </a:rPr>
              <a:t>); D.Sc. (</a:t>
            </a:r>
            <a:r>
              <a:rPr lang="en-US" sz="2800" b="1" dirty="0" err="1" smtClean="0">
                <a:latin typeface="Arial" pitchFamily="34" charset="0"/>
                <a:cs typeface="Arial" pitchFamily="34" charset="0"/>
              </a:rPr>
              <a:t>Vidyasagar</a:t>
            </a:r>
            <a:r>
              <a:rPr lang="en-US" sz="2800" b="1" dirty="0" smtClean="0">
                <a:latin typeface="Arial" pitchFamily="34" charset="0"/>
                <a:cs typeface="Arial" pitchFamily="34" charset="0"/>
              </a:rPr>
              <a:t>).</a:t>
            </a:r>
            <a:endParaRPr lang="en-US" sz="2800" dirty="0" smtClean="0">
              <a:latin typeface="Arial" pitchFamily="34" charset="0"/>
              <a:cs typeface="Arial" pitchFamily="34" charset="0"/>
            </a:endParaRPr>
          </a:p>
          <a:p>
            <a:pPr lvl="0" algn="ctr" eaLnBrk="0" fontAlgn="base" hangingPunct="0">
              <a:spcBef>
                <a:spcPct val="0"/>
              </a:spcBef>
              <a:spcAft>
                <a:spcPct val="0"/>
              </a:spcAft>
            </a:pPr>
            <a:r>
              <a:rPr lang="en-US" sz="2800" b="1" dirty="0" smtClean="0">
                <a:latin typeface="Arial" pitchFamily="34" charset="0"/>
                <a:ea typeface="Calibri" pitchFamily="34" charset="0"/>
                <a:cs typeface="Arial" pitchFamily="34" charset="0"/>
              </a:rPr>
              <a:t>Department of Anthropology,</a:t>
            </a:r>
            <a:endParaRPr lang="en-US" sz="2800" dirty="0" smtClean="0">
              <a:latin typeface="Arial" pitchFamily="34" charset="0"/>
              <a:cs typeface="Arial" pitchFamily="34" charset="0"/>
            </a:endParaRPr>
          </a:p>
          <a:p>
            <a:pPr lvl="0" algn="ctr" eaLnBrk="0" fontAlgn="base" hangingPunct="0">
              <a:spcBef>
                <a:spcPct val="0"/>
              </a:spcBef>
              <a:spcAft>
                <a:spcPct val="0"/>
              </a:spcAft>
            </a:pPr>
            <a:r>
              <a:rPr lang="en-US" sz="2800" b="1" dirty="0" err="1" smtClean="0">
                <a:latin typeface="Arial" pitchFamily="34" charset="0"/>
                <a:ea typeface="Calibri" pitchFamily="34" charset="0"/>
                <a:cs typeface="Arial" pitchFamily="34" charset="0"/>
              </a:rPr>
              <a:t>Vidyasagar</a:t>
            </a:r>
            <a:r>
              <a:rPr lang="en-US" sz="2800" b="1" dirty="0" smtClean="0">
                <a:latin typeface="Arial" pitchFamily="34" charset="0"/>
                <a:ea typeface="Calibri" pitchFamily="34" charset="0"/>
                <a:cs typeface="Arial" pitchFamily="34" charset="0"/>
              </a:rPr>
              <a:t> University, </a:t>
            </a:r>
          </a:p>
          <a:p>
            <a:pPr lvl="0" algn="ctr" eaLnBrk="0" fontAlgn="base" hangingPunct="0">
              <a:spcBef>
                <a:spcPct val="0"/>
              </a:spcBef>
              <a:spcAft>
                <a:spcPct val="0"/>
              </a:spcAft>
            </a:pPr>
            <a:r>
              <a:rPr lang="en-US" sz="2800" b="1" dirty="0" err="1" smtClean="0">
                <a:latin typeface="Arial" pitchFamily="34" charset="0"/>
                <a:ea typeface="Calibri" pitchFamily="34" charset="0"/>
                <a:cs typeface="Arial" pitchFamily="34" charset="0"/>
              </a:rPr>
              <a:t>Midnapore</a:t>
            </a:r>
            <a:r>
              <a:rPr lang="en-US" sz="2800" b="1" dirty="0" smtClean="0">
                <a:latin typeface="Arial" pitchFamily="34" charset="0"/>
                <a:ea typeface="Calibri" pitchFamily="34" charset="0"/>
                <a:cs typeface="Arial" pitchFamily="34" charset="0"/>
              </a:rPr>
              <a:t> – 721 102,</a:t>
            </a:r>
            <a:endParaRPr lang="en-US" sz="2800" dirty="0" smtClean="0">
              <a:latin typeface="Arial" pitchFamily="34" charset="0"/>
              <a:cs typeface="Arial" pitchFamily="34" charset="0"/>
            </a:endParaRPr>
          </a:p>
          <a:p>
            <a:pPr lvl="0" algn="ctr" eaLnBrk="0" fontAlgn="base" hangingPunct="0">
              <a:spcBef>
                <a:spcPct val="0"/>
              </a:spcBef>
              <a:spcAft>
                <a:spcPct val="0"/>
              </a:spcAft>
            </a:pPr>
            <a:r>
              <a:rPr lang="en-US" sz="2800" b="1" dirty="0" smtClean="0">
                <a:latin typeface="Arial" pitchFamily="34" charset="0"/>
                <a:ea typeface="Calibri" pitchFamily="34" charset="0"/>
                <a:cs typeface="Arial" pitchFamily="34" charset="0"/>
              </a:rPr>
              <a:t>West Bengal.</a:t>
            </a:r>
            <a:endParaRPr lang="en-US" sz="2800" dirty="0" smtClean="0">
              <a:latin typeface="Arial" pitchFamily="34" charset="0"/>
              <a:cs typeface="Arial" pitchFamily="34" charset="0"/>
            </a:endParaRPr>
          </a:p>
          <a:p>
            <a:pPr lvl="0" algn="ctr" eaLnBrk="0" fontAlgn="base" hangingPunct="0">
              <a:spcBef>
                <a:spcPct val="0"/>
              </a:spcBef>
              <a:spcAft>
                <a:spcPct val="0"/>
              </a:spcAft>
            </a:pPr>
            <a:endParaRPr lang="en-US" sz="2800" b="1" i="1" dirty="0" smtClean="0">
              <a:latin typeface="Arial" pitchFamily="34" charset="0"/>
              <a:ea typeface="Calibri" pitchFamily="34" charset="0"/>
              <a:cs typeface="Arial" pitchFamily="34" charset="0"/>
            </a:endParaRPr>
          </a:p>
          <a:p>
            <a:pPr lvl="0" algn="ctr" eaLnBrk="0" fontAlgn="base" hangingPunct="0">
              <a:spcBef>
                <a:spcPct val="0"/>
              </a:spcBef>
              <a:spcAft>
                <a:spcPct val="0"/>
              </a:spcAft>
            </a:pPr>
            <a:r>
              <a:rPr lang="en-US" sz="2800" b="1" i="1" dirty="0" smtClean="0">
                <a:latin typeface="Arial" pitchFamily="34" charset="0"/>
                <a:ea typeface="Calibri" pitchFamily="34" charset="0"/>
                <a:cs typeface="Arial" pitchFamily="34" charset="0"/>
              </a:rPr>
              <a:t>e-mail: </a:t>
            </a:r>
            <a:r>
              <a:rPr lang="en-US" sz="2800" b="1" i="1" dirty="0" smtClean="0">
                <a:latin typeface="Arial" pitchFamily="34" charset="0"/>
                <a:ea typeface="Calibri" pitchFamily="34" charset="0"/>
                <a:cs typeface="Arial" pitchFamily="34" charset="0"/>
                <a:hlinkClick r:id="rId2"/>
              </a:rPr>
              <a:t>kaushikbose@cantab.net</a:t>
            </a:r>
            <a:endParaRPr lang="en-US" sz="2800" b="1"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571472" y="1214422"/>
            <a:ext cx="8032968"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4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Thus, special consideration should be given to ethical issues</a:t>
            </a:r>
          </a:p>
          <a:p>
            <a:pPr marL="0" marR="0" lvl="0" indent="0" defTabSz="914400" rtl="0" eaLnBrk="1" fontAlgn="base" latinLnBrk="0" hangingPunct="1">
              <a:lnSpc>
                <a:spcPct val="100000"/>
              </a:lnSpc>
              <a:spcBef>
                <a:spcPct val="0"/>
              </a:spcBef>
              <a:spcAft>
                <a:spcPct val="0"/>
              </a:spcAft>
              <a:buClrTx/>
              <a:buSzTx/>
              <a:buFontTx/>
              <a:buNone/>
              <a:tabLst/>
            </a:pPr>
            <a:r>
              <a:rPr kumimoji="0" lang="en-US" sz="4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while undertaking research </a:t>
            </a:r>
            <a:r>
              <a:rPr kumimoji="0" lang="en-US" sz="4800" b="1" i="0" u="none" strike="noStrike" cap="none" normalizeH="0" baseline="0" smtClean="0">
                <a:ln>
                  <a:noFill/>
                </a:ln>
                <a:solidFill>
                  <a:schemeClr val="tx1"/>
                </a:solidFill>
                <a:effectLst/>
                <a:latin typeface="Arial" pitchFamily="34" charset="0"/>
                <a:ea typeface="Calibri" pitchFamily="34" charset="0"/>
                <a:cs typeface="Arial" pitchFamily="34" charset="0"/>
              </a:rPr>
              <a:t>on  </a:t>
            </a:r>
            <a:endParaRPr kumimoji="0" lang="en-US" sz="48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en-US" sz="4800" b="1" i="0" u="none" strike="noStrike" cap="none" normalizeH="0" baseline="0" dirty="0" smtClean="0">
                <a:ln>
                  <a:noFill/>
                </a:ln>
                <a:solidFill>
                  <a:schemeClr val="tx1"/>
                </a:solidFill>
                <a:effectLst/>
                <a:latin typeface="Arial" pitchFamily="34" charset="0"/>
                <a:ea typeface="Calibri" pitchFamily="34" charset="0"/>
                <a:cs typeface="Arial" pitchFamily="34" charset="0"/>
              </a:rPr>
              <a:t>Indian tribal communities.</a:t>
            </a:r>
            <a:endParaRPr kumimoji="0" lang="en-US" sz="4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500042"/>
            <a:ext cx="7858180" cy="5078313"/>
          </a:xfrm>
          <a:prstGeom prst="rect">
            <a:avLst/>
          </a:prstGeom>
        </p:spPr>
        <p:txBody>
          <a:bodyPr wrap="square">
            <a:spAutoFit/>
          </a:bodyPr>
          <a:lstStyle/>
          <a:p>
            <a:pPr lvl="0" fontAlgn="base">
              <a:spcBef>
                <a:spcPct val="0"/>
              </a:spcBef>
              <a:spcAft>
                <a:spcPct val="0"/>
              </a:spcAft>
            </a:pPr>
            <a:r>
              <a:rPr lang="en-US" sz="3600" b="1" dirty="0" smtClean="0">
                <a:latin typeface="Arial" pitchFamily="34" charset="0"/>
                <a:ea typeface="Calibri" pitchFamily="34" charset="0"/>
                <a:cs typeface="Arial" pitchFamily="34" charset="0"/>
              </a:rPr>
              <a:t>For a complete list of publications on </a:t>
            </a:r>
            <a:r>
              <a:rPr lang="en-US" sz="3600" b="1" dirty="0" err="1" smtClean="0">
                <a:latin typeface="Arial" pitchFamily="34" charset="0"/>
                <a:ea typeface="Calibri" pitchFamily="34" charset="0"/>
                <a:cs typeface="Arial" pitchFamily="34" charset="0"/>
              </a:rPr>
              <a:t>tribals</a:t>
            </a:r>
            <a:r>
              <a:rPr lang="en-US" sz="3600" b="1" dirty="0" smtClean="0">
                <a:latin typeface="Arial" pitchFamily="34" charset="0"/>
                <a:ea typeface="Calibri" pitchFamily="34" charset="0"/>
                <a:cs typeface="Arial" pitchFamily="34" charset="0"/>
              </a:rPr>
              <a:t>, please </a:t>
            </a:r>
            <a:r>
              <a:rPr lang="en-US" sz="3600" b="1" dirty="0" smtClean="0">
                <a:latin typeface="Arial" pitchFamily="34" charset="0"/>
                <a:ea typeface="Calibri" pitchFamily="34" charset="0"/>
                <a:cs typeface="Arial" pitchFamily="34" charset="0"/>
              </a:rPr>
              <a:t>refer to the following free </a:t>
            </a:r>
            <a:r>
              <a:rPr lang="en-US" sz="3600" b="1" dirty="0" smtClean="0">
                <a:latin typeface="Arial" pitchFamily="34" charset="0"/>
                <a:ea typeface="Calibri" pitchFamily="34" charset="0"/>
                <a:cs typeface="Arial" pitchFamily="34" charset="0"/>
              </a:rPr>
              <a:t>website:</a:t>
            </a:r>
          </a:p>
          <a:p>
            <a:pPr lvl="0" fontAlgn="base">
              <a:spcBef>
                <a:spcPct val="0"/>
              </a:spcBef>
              <a:spcAft>
                <a:spcPct val="0"/>
              </a:spcAft>
            </a:pPr>
            <a:endParaRPr lang="en-US" sz="3600" b="1" dirty="0" smtClean="0">
              <a:latin typeface="Arial" pitchFamily="34" charset="0"/>
              <a:ea typeface="Calibri" pitchFamily="34" charset="0"/>
              <a:cs typeface="Arial" pitchFamily="34" charset="0"/>
            </a:endParaRPr>
          </a:p>
          <a:p>
            <a:pPr algn="ctr" fontAlgn="base">
              <a:spcBef>
                <a:spcPct val="0"/>
              </a:spcBef>
              <a:spcAft>
                <a:spcPct val="0"/>
              </a:spcAft>
            </a:pPr>
            <a:r>
              <a:rPr lang="en-US" sz="3600" b="1" i="1" dirty="0" smtClean="0">
                <a:latin typeface="Arial" pitchFamily="34" charset="0"/>
                <a:ea typeface="Calibri" pitchFamily="34" charset="0"/>
                <a:cs typeface="Arial" pitchFamily="34" charset="0"/>
              </a:rPr>
              <a:t>Academia.edu</a:t>
            </a:r>
            <a:endParaRPr lang="en-US" sz="3600" b="1" i="1" dirty="0" smtClean="0">
              <a:latin typeface="Arial" pitchFamily="34" charset="0"/>
              <a:cs typeface="Arial" pitchFamily="34" charset="0"/>
            </a:endParaRPr>
          </a:p>
          <a:p>
            <a:pPr lvl="0" algn="ctr" fontAlgn="base">
              <a:spcBef>
                <a:spcPct val="0"/>
              </a:spcBef>
              <a:spcAft>
                <a:spcPct val="0"/>
              </a:spcAft>
            </a:pPr>
            <a:endParaRPr lang="en-US" sz="3600" dirty="0" smtClean="0">
              <a:latin typeface="Arial" pitchFamily="34" charset="0"/>
              <a:ea typeface="Calibri" pitchFamily="34" charset="0"/>
              <a:cs typeface="Arial" pitchFamily="34" charset="0"/>
            </a:endParaRPr>
          </a:p>
          <a:p>
            <a:pPr lvl="0" algn="ctr" fontAlgn="base">
              <a:spcBef>
                <a:spcPct val="0"/>
              </a:spcBef>
              <a:spcAft>
                <a:spcPct val="0"/>
              </a:spcAft>
            </a:pPr>
            <a:r>
              <a:rPr lang="en-US" sz="3600" b="1" dirty="0" smtClean="0">
                <a:latin typeface="Arial" pitchFamily="34" charset="0"/>
                <a:ea typeface="Calibri" pitchFamily="34" charset="0"/>
                <a:cs typeface="Arial" pitchFamily="34" charset="0"/>
              </a:rPr>
              <a:t>and </a:t>
            </a:r>
            <a:r>
              <a:rPr lang="en-US" sz="3600" b="1" dirty="0" smtClean="0">
                <a:latin typeface="Arial" pitchFamily="34" charset="0"/>
                <a:ea typeface="Calibri" pitchFamily="34" charset="0"/>
                <a:cs typeface="Arial" pitchFamily="34" charset="0"/>
              </a:rPr>
              <a:t>search for:</a:t>
            </a:r>
          </a:p>
          <a:p>
            <a:pPr lvl="0" algn="ctr" fontAlgn="base">
              <a:spcBef>
                <a:spcPct val="0"/>
              </a:spcBef>
              <a:spcAft>
                <a:spcPct val="0"/>
              </a:spcAft>
            </a:pPr>
            <a:endParaRPr lang="en-US" sz="3600" dirty="0" smtClean="0">
              <a:latin typeface="Arial" pitchFamily="34" charset="0"/>
              <a:cs typeface="Arial" pitchFamily="34" charset="0"/>
            </a:endParaRPr>
          </a:p>
          <a:p>
            <a:pPr lvl="0" algn="ctr" eaLnBrk="0" fontAlgn="base" hangingPunct="0">
              <a:spcBef>
                <a:spcPct val="0"/>
              </a:spcBef>
              <a:spcAft>
                <a:spcPct val="0"/>
              </a:spcAft>
            </a:pPr>
            <a:r>
              <a:rPr lang="en-US" sz="3600" b="1" i="1" dirty="0" err="1" smtClean="0">
                <a:latin typeface="Arial" pitchFamily="34" charset="0"/>
                <a:ea typeface="Calibri" pitchFamily="34" charset="0"/>
                <a:cs typeface="Arial" pitchFamily="34" charset="0"/>
              </a:rPr>
              <a:t>Kaushik</a:t>
            </a:r>
            <a:r>
              <a:rPr lang="en-US" sz="3600" b="1" i="1" dirty="0" smtClean="0">
                <a:latin typeface="Arial" pitchFamily="34" charset="0"/>
                <a:ea typeface="Calibri" pitchFamily="34" charset="0"/>
                <a:cs typeface="Arial" pitchFamily="34" charset="0"/>
              </a:rPr>
              <a:t> </a:t>
            </a:r>
            <a:r>
              <a:rPr lang="en-US" sz="3600" b="1" i="1" dirty="0" smtClean="0">
                <a:latin typeface="Arial" pitchFamily="34" charset="0"/>
                <a:ea typeface="Calibri" pitchFamily="34" charset="0"/>
                <a:cs typeface="Arial" pitchFamily="34" charset="0"/>
              </a:rPr>
              <a:t>Bose</a:t>
            </a:r>
            <a:endParaRPr lang="en-US" sz="3600" b="1" i="1" dirty="0" smtClean="0">
              <a:latin typeface="Arial" pitchFamily="34" charset="0"/>
              <a:ea typeface="Calibri"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48" y="500042"/>
            <a:ext cx="7429552" cy="3785652"/>
          </a:xfrm>
          <a:prstGeom prst="rect">
            <a:avLst/>
          </a:prstGeom>
        </p:spPr>
        <p:txBody>
          <a:bodyPr wrap="square">
            <a:spAutoFit/>
          </a:bodyPr>
          <a:lstStyle/>
          <a:p>
            <a:r>
              <a:rPr lang="en-US" sz="4800" b="1" dirty="0" smtClean="0">
                <a:latin typeface="Arial" pitchFamily="34" charset="0"/>
                <a:cs typeface="Arial" pitchFamily="34" charset="0"/>
              </a:rPr>
              <a:t>Research is an important tool for improving the health and well-being of tribal populations. </a:t>
            </a:r>
            <a:endParaRPr lang="en-US" sz="4800" b="1"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1428736"/>
            <a:ext cx="6786578" cy="4154984"/>
          </a:xfrm>
          <a:prstGeom prst="rect">
            <a:avLst/>
          </a:prstGeom>
        </p:spPr>
        <p:txBody>
          <a:bodyPr wrap="square">
            <a:spAutoFit/>
          </a:bodyPr>
          <a:lstStyle/>
          <a:p>
            <a:r>
              <a:rPr lang="en-US" sz="4400" dirty="0" smtClean="0">
                <a:latin typeface="Arial" pitchFamily="34" charset="0"/>
                <a:cs typeface="Arial" pitchFamily="34" charset="0"/>
              </a:rPr>
              <a:t>The most common way of defining "ethics": </a:t>
            </a:r>
            <a:r>
              <a:rPr lang="en-US" sz="4400" b="1" i="1" dirty="0" smtClean="0">
                <a:latin typeface="Arial" pitchFamily="34" charset="0"/>
                <a:cs typeface="Arial" pitchFamily="34" charset="0"/>
              </a:rPr>
              <a:t>norms for conduct</a:t>
            </a:r>
            <a:r>
              <a:rPr lang="en-US" sz="4400" i="1" dirty="0" smtClean="0">
                <a:latin typeface="Arial" pitchFamily="34" charset="0"/>
                <a:cs typeface="Arial" pitchFamily="34" charset="0"/>
              </a:rPr>
              <a:t> </a:t>
            </a:r>
            <a:r>
              <a:rPr lang="en-US" sz="4400" dirty="0" smtClean="0">
                <a:latin typeface="Arial" pitchFamily="34" charset="0"/>
                <a:cs typeface="Arial" pitchFamily="34" charset="0"/>
              </a:rPr>
              <a:t>that distinguish between acceptable and unacceptable behavior.</a:t>
            </a:r>
            <a:endParaRPr lang="en-US" sz="4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4414" y="357166"/>
            <a:ext cx="7143800" cy="6400623"/>
          </a:xfrm>
          <a:prstGeom prst="rect">
            <a:avLst/>
          </a:prstGeom>
        </p:spPr>
        <p:txBody>
          <a:bodyPr wrap="square">
            <a:spAutoFit/>
          </a:bodyPr>
          <a:lstStyle/>
          <a:p>
            <a:r>
              <a:rPr lang="en-US" sz="3600" b="1" dirty="0" smtClean="0">
                <a:latin typeface="Arial" pitchFamily="34" charset="0"/>
                <a:cs typeface="Arial" pitchFamily="34" charset="0"/>
              </a:rPr>
              <a:t>Research Ethics: The application of moral rules and professional codes of conduct to the collection, analysis, reporting, and publication of information about research subjects, in particular active acceptance of subjects' right to privacy, confidentiality, and informed consent.</a:t>
            </a:r>
            <a:endParaRPr lang="en-US" sz="3600" b="1"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214290"/>
            <a:ext cx="6929454" cy="6001643"/>
          </a:xfrm>
          <a:prstGeom prst="rect">
            <a:avLst/>
          </a:prstGeom>
        </p:spPr>
        <p:txBody>
          <a:bodyPr wrap="square">
            <a:spAutoFit/>
          </a:bodyPr>
          <a:lstStyle/>
          <a:p>
            <a:r>
              <a:rPr lang="en-US" sz="3200" b="1" dirty="0" smtClean="0">
                <a:latin typeface="Arial" pitchFamily="34" charset="0"/>
                <a:cs typeface="Arial" pitchFamily="34" charset="0"/>
              </a:rPr>
              <a:t>Research ethics provides guidelines for the responsible conduct of biomedical research. In addition, research ethics educates and monitors scientists conducting research to ensure a high ethical standard. </a:t>
            </a:r>
          </a:p>
          <a:p>
            <a:r>
              <a:rPr lang="en-US" sz="3200" b="1" dirty="0" smtClean="0">
                <a:latin typeface="Arial" pitchFamily="34" charset="0"/>
                <a:cs typeface="Arial" pitchFamily="34" charset="0"/>
              </a:rPr>
              <a:t>The birth of modern research ethics began with a desire to protect human subjects involved in research projects.</a:t>
            </a:r>
          </a:p>
          <a:p>
            <a:endParaRPr lang="en-US" sz="32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7290" y="571480"/>
            <a:ext cx="7358114" cy="4524315"/>
          </a:xfrm>
          <a:prstGeom prst="rect">
            <a:avLst/>
          </a:prstGeom>
        </p:spPr>
        <p:txBody>
          <a:bodyPr wrap="square">
            <a:spAutoFit/>
          </a:bodyPr>
          <a:lstStyle/>
          <a:p>
            <a:endParaRPr lang="en-US" sz="2800" b="1" dirty="0" smtClean="0">
              <a:latin typeface="Arial" pitchFamily="34" charset="0"/>
              <a:cs typeface="Arial" pitchFamily="34" charset="0"/>
            </a:endParaRPr>
          </a:p>
          <a:p>
            <a:r>
              <a:rPr lang="en-US" sz="2800" b="1" dirty="0" smtClean="0">
                <a:latin typeface="Arial" pitchFamily="34" charset="0"/>
                <a:cs typeface="Arial" pitchFamily="34" charset="0"/>
              </a:rPr>
              <a:t>Ethical norms also serve the aims or goals of research and apply to people who conduct scientific research or other scholarly or creative activities. There is even a specialized discipline, research ethics, which studies these norms. There are several reasons why it is important to adhere to ethical norms in research.</a:t>
            </a:r>
          </a:p>
          <a:p>
            <a:r>
              <a:rPr lang="en-US" b="1" dirty="0" smtClean="0"/>
              <a:t/>
            </a:r>
            <a:br>
              <a:rPr lang="en-US" b="1" dirty="0" smtClean="0"/>
            </a:br>
            <a:endParaRPr 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500042"/>
            <a:ext cx="7429520" cy="5509200"/>
          </a:xfrm>
          <a:prstGeom prst="rect">
            <a:avLst/>
          </a:prstGeom>
        </p:spPr>
        <p:txBody>
          <a:bodyPr wrap="square">
            <a:spAutoFit/>
          </a:bodyPr>
          <a:lstStyle/>
          <a:p>
            <a:r>
              <a:rPr lang="en-US" sz="3200" b="1" dirty="0" smtClean="0">
                <a:latin typeface="Arial" pitchFamily="34" charset="0"/>
                <a:cs typeface="Arial" pitchFamily="34" charset="0"/>
              </a:rPr>
              <a:t>Research ethics committees should ask: who is doing the research, what are they doing it for and how are they doing </a:t>
            </a:r>
            <a:r>
              <a:rPr lang="en-US" sz="3200" b="1" dirty="0" smtClean="0">
                <a:latin typeface="Arial" pitchFamily="34" charset="0"/>
                <a:cs typeface="Arial" pitchFamily="34" charset="0"/>
              </a:rPr>
              <a:t>it ? </a:t>
            </a:r>
            <a:r>
              <a:rPr lang="en-US" sz="3200" b="1" dirty="0" smtClean="0">
                <a:latin typeface="Arial" pitchFamily="34" charset="0"/>
                <a:cs typeface="Arial" pitchFamily="34" charset="0"/>
              </a:rPr>
              <a:t>They should help in estimating risks of harm to participants, researchers and </a:t>
            </a:r>
            <a:r>
              <a:rPr lang="en-US" sz="3200" b="1" dirty="0" err="1" smtClean="0">
                <a:latin typeface="Arial" pitchFamily="34" charset="0"/>
                <a:cs typeface="Arial" pitchFamily="34" charset="0"/>
              </a:rPr>
              <a:t>organisations</a:t>
            </a:r>
            <a:r>
              <a:rPr lang="en-US" sz="3200" b="1" dirty="0" smtClean="0">
                <a:latin typeface="Arial" pitchFamily="34" charset="0"/>
                <a:cs typeface="Arial" pitchFamily="34" charset="0"/>
              </a:rPr>
              <a:t> and balance those against benefits that might accrue to society as outcomes of the research.</a:t>
            </a:r>
          </a:p>
          <a:p>
            <a:r>
              <a:rPr lang="en-US" sz="3200" b="1" dirty="0" smtClean="0">
                <a:latin typeface="Arial" pitchFamily="34" charset="0"/>
                <a:cs typeface="Arial" pitchFamily="34" charset="0"/>
              </a:rPr>
              <a:t/>
            </a:r>
            <a:br>
              <a:rPr lang="en-US" sz="3200" b="1" dirty="0" smtClean="0">
                <a:latin typeface="Arial" pitchFamily="34" charset="0"/>
                <a:cs typeface="Arial" pitchFamily="34" charset="0"/>
              </a:rPr>
            </a:br>
            <a:endParaRPr lang="en-US" sz="3200" b="1"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500042"/>
            <a:ext cx="7286676" cy="5016758"/>
          </a:xfrm>
          <a:prstGeom prst="rect">
            <a:avLst/>
          </a:prstGeom>
        </p:spPr>
        <p:txBody>
          <a:bodyPr wrap="square">
            <a:spAutoFit/>
          </a:bodyPr>
          <a:lstStyle/>
          <a:p>
            <a:r>
              <a:rPr lang="en-US" sz="3200" b="1" dirty="0" smtClean="0">
                <a:latin typeface="Arial" pitchFamily="34" charset="0"/>
                <a:cs typeface="Arial" pitchFamily="34" charset="0"/>
              </a:rPr>
              <a:t>Research ethics is most developed as a concept in medical research, the most notable Code being the 1964 Declaration of Helsinki. Research in other fields such as social sciences , information technology , biotechnology , or engineering may generate different types of ethical concerns to those in medical research.</a:t>
            </a:r>
            <a:endParaRPr lang="en-US" sz="3200" b="1"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513</Words>
  <Application>Microsoft Office PowerPoint</Application>
  <PresentationFormat>On-screen Show (4:3)</PresentationFormat>
  <Paragraphs>66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43</cp:revision>
  <dcterms:created xsi:type="dcterms:W3CDTF">2019-11-01T04:56:42Z</dcterms:created>
  <dcterms:modified xsi:type="dcterms:W3CDTF">2019-11-03T13:11:02Z</dcterms:modified>
</cp:coreProperties>
</file>