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261" r:id="rId33"/>
    <p:sldId id="276" r:id="rId34"/>
    <p:sldId id="262" r:id="rId35"/>
    <p:sldId id="277" r:id="rId36"/>
    <p:sldId id="278" r:id="rId37"/>
    <p:sldId id="266" r:id="rId38"/>
    <p:sldId id="275" r:id="rId39"/>
    <p:sldId id="263" r:id="rId40"/>
    <p:sldId id="265" r:id="rId41"/>
    <p:sldId id="290" r:id="rId42"/>
    <p:sldId id="270" r:id="rId43"/>
    <p:sldId id="264" r:id="rId44"/>
    <p:sldId id="267" r:id="rId45"/>
    <p:sldId id="268" r:id="rId46"/>
    <p:sldId id="288" r:id="rId47"/>
    <p:sldId id="289" r:id="rId48"/>
    <p:sldId id="269" r:id="rId49"/>
    <p:sldId id="284" r:id="rId50"/>
    <p:sldId id="285" r:id="rId51"/>
    <p:sldId id="287" r:id="rId52"/>
    <p:sldId id="256" r:id="rId53"/>
    <p:sldId id="257" r:id="rId54"/>
    <p:sldId id="281" r:id="rId55"/>
    <p:sldId id="260" r:id="rId56"/>
    <p:sldId id="282" r:id="rId57"/>
    <p:sldId id="283" r:id="rId58"/>
    <p:sldId id="294" r:id="rId59"/>
    <p:sldId id="295" r:id="rId60"/>
    <p:sldId id="305" r:id="rId61"/>
    <p:sldId id="306" r:id="rId62"/>
    <p:sldId id="310" r:id="rId63"/>
    <p:sldId id="307" r:id="rId64"/>
    <p:sldId id="308" r:id="rId65"/>
    <p:sldId id="309" r:id="rId66"/>
    <p:sldId id="301" r:id="rId67"/>
    <p:sldId id="303" r:id="rId68"/>
    <p:sldId id="342" r:id="rId69"/>
    <p:sldId id="298" r:id="rId70"/>
    <p:sldId id="304" r:id="rId71"/>
    <p:sldId id="302" r:id="rId72"/>
    <p:sldId id="291" r:id="rId73"/>
    <p:sldId id="292" r:id="rId74"/>
    <p:sldId id="293" r:id="rId75"/>
    <p:sldId id="296" r:id="rId76"/>
    <p:sldId id="271" r:id="rId77"/>
    <p:sldId id="258" r:id="rId78"/>
    <p:sldId id="259" r:id="rId79"/>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409" autoAdjust="0"/>
    <p:restoredTop sz="90929"/>
  </p:normalViewPr>
  <p:slideViewPr>
    <p:cSldViewPr>
      <p:cViewPr varScale="1">
        <p:scale>
          <a:sx n="62" d="100"/>
          <a:sy n="62" d="100"/>
        </p:scale>
        <p:origin x="-33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65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655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655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4393368-4497-4FEB-AA1C-48487A3CCCB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819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566A265-15D0-4654-917D-0613452859C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AB89F1E-E9D4-42F3-BB06-0D856D2C7BE0}" type="slidenum">
              <a:rPr lang="en-US" altLang="zh-TW"/>
              <a:pPr/>
              <a:t>6</a:t>
            </a:fld>
            <a:endParaRPr lang="en-US" altLang="zh-TW"/>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ltLang="zh-TW" smtClean="0"/>
              <a:t>C: speed of the light in vaccum; V: frequency; </a:t>
            </a:r>
            <a:r>
              <a:rPr lang="en-US" altLang="zh-TW" smtClean="0">
                <a:latin typeface="Symbol" pitchFamily="18" charset="2"/>
              </a:rPr>
              <a:t>Lamda: wavelength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B55D560-8059-440E-8E09-0357A482D114}" type="slidenum">
              <a:rPr lang="en-US" altLang="zh-TW"/>
              <a:pPr/>
              <a:t>37</a:t>
            </a:fld>
            <a:endParaRPr lang="en-US" altLang="zh-TW"/>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spcBef>
                <a:spcPct val="50000"/>
              </a:spcBef>
            </a:pPr>
            <a:r>
              <a:rPr lang="en-US" altLang="zh-TW" sz="2400" smtClean="0"/>
              <a:t>The conservative bands in the CD spectrum of a biopolymer that arise from the degenerate interaction among the electron transition dipoles of the chromophores attest to the presence of secondary structure.</a:t>
            </a:r>
          </a:p>
          <a:p>
            <a:pPr eaLnBrk="1" hangingPunct="1"/>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A353C07-E5CE-481E-AAE5-F426401AB481}" type="slidenum">
              <a:rPr lang="en-US" altLang="zh-TW"/>
              <a:pPr/>
              <a:t>47</a:t>
            </a:fld>
            <a:endParaRPr lang="en-US" altLang="zh-TW"/>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ltLang="zh-TW" sz="2400" smtClean="0">
                <a:latin typeface="Dutch801BT-Roman" charset="0"/>
              </a:rPr>
              <a:t>The backbones are colored purple, and the bases are colored blue (guanine) and yellow (cytosine). The anionic oxygens of the phosphate groups are shown in red.</a:t>
            </a:r>
          </a:p>
          <a:p>
            <a:pPr eaLnBrk="1" hangingPunct="1"/>
            <a:endParaRPr lang="en-US" altLang="zh-TW" sz="2400" smtClean="0">
              <a:latin typeface="Dutch801BT-Roman" charset="0"/>
            </a:endParaRPr>
          </a:p>
          <a:p>
            <a:pPr eaLnBrk="1" hangingPunct="1"/>
            <a:endParaRPr lang="en-US" altLang="zh-TW" sz="2400" smtClean="0">
              <a:latin typeface="Dutch801BT-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2FB31E1-0597-4854-9111-EF860FDF0586}"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A779FFB-9ADA-480E-804E-08626300E9F3}"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85335D9-964B-4106-ACA5-B6240AA6ADA5}"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F075BB4-570C-4912-8435-36356977CA0F}"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1F82AB6-A929-4BC5-9ABC-8CA93FDDA6E9}"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FDA7615-DA4B-4F68-8D6B-6EFE1EACE12C}"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2FEA877-9682-4745-9BEA-5FB6319D8622}"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55CDCE2-E021-4856-A829-7FA08B95DEB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DD010D1-DBDE-4B9D-A5B8-C1C795ED0943}"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C8FE374-9681-4619-83ED-BAADD4879A7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2B57A67-5023-4D88-BE52-18A7FA89CA2D}"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F527AC8-888B-45D9-99DF-4DEC9D58EB74}"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3C26B75-4B96-42FE-B513-C7AF62FAC36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F3BE07-0194-4A6B-90E7-60B2FD7BA25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BD675CF-50D9-4F36-B114-9C8BC854985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png"/><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3" Type="http://schemas.openxmlformats.org/officeDocument/2006/relationships/image" Target="http://www.biotech.iastate.edu/facilities/protein/images/cd_fig1.jpg"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4.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3.png"/><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7.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oleObject" Target="../embeddings/oleObject41.bin"/><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65.png"/><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4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2286000"/>
            <a:ext cx="7772400" cy="1143000"/>
          </a:xfrm>
        </p:spPr>
        <p:txBody>
          <a:bodyPr/>
          <a:lstStyle/>
          <a:p>
            <a:pPr eaLnBrk="1" hangingPunct="1"/>
            <a:r>
              <a:rPr lang="en-US" altLang="zh-TW" smtClean="0"/>
              <a:t>Circular Dichroism</a:t>
            </a:r>
          </a:p>
        </p:txBody>
      </p:sp>
      <p:sp>
        <p:nvSpPr>
          <p:cNvPr id="36867" name="Rectangle 3"/>
          <p:cNvSpPr>
            <a:spLocks noGrp="1" noChangeArrowheads="1"/>
          </p:cNvSpPr>
          <p:nvPr>
            <p:ph type="subTitle" idx="1"/>
          </p:nvPr>
        </p:nvSpPr>
        <p:spPr>
          <a:xfrm>
            <a:off x="1371600" y="4191000"/>
            <a:ext cx="6400800" cy="533400"/>
          </a:xfrm>
        </p:spPr>
        <p:txBody>
          <a:bodyPr/>
          <a:lstStyle/>
          <a:p>
            <a:pPr eaLnBrk="1" hangingPunct="1"/>
            <a:r>
              <a:rPr lang="en-US" altLang="zh-TW" smtClean="0"/>
              <a:t>Part I.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609600" y="304800"/>
            <a:ext cx="7772400" cy="1143000"/>
          </a:xfrm>
        </p:spPr>
        <p:txBody>
          <a:bodyPr/>
          <a:lstStyle/>
          <a:p>
            <a:pPr eaLnBrk="1" hangingPunct="1"/>
            <a:r>
              <a:rPr lang="en-US" altLang="zh-TW" smtClean="0"/>
              <a:t>Optical Rotation</a:t>
            </a:r>
          </a:p>
        </p:txBody>
      </p:sp>
      <p:graphicFrame>
        <p:nvGraphicFramePr>
          <p:cNvPr id="5122" name="Object 2"/>
          <p:cNvGraphicFramePr>
            <a:graphicFrameLocks noChangeAspect="1"/>
          </p:cNvGraphicFramePr>
          <p:nvPr/>
        </p:nvGraphicFramePr>
        <p:xfrm>
          <a:off x="1447800" y="1371600"/>
          <a:ext cx="7391400" cy="1219200"/>
        </p:xfrm>
        <a:graphic>
          <a:graphicData uri="http://schemas.openxmlformats.org/presentationml/2006/ole">
            <p:oleObj spid="_x0000_s5122" name="Equation" r:id="rId3" imgW="1854000" imgH="355320" progId="Equation.3">
              <p:embed/>
            </p:oleObj>
          </a:graphicData>
        </a:graphic>
      </p:graphicFrame>
      <p:sp>
        <p:nvSpPr>
          <p:cNvPr id="5125" name="Text Box 4"/>
          <p:cNvSpPr txBox="1">
            <a:spLocks noChangeArrowheads="1"/>
          </p:cNvSpPr>
          <p:nvPr/>
        </p:nvSpPr>
        <p:spPr bwMode="auto">
          <a:xfrm>
            <a:off x="5181600" y="2819400"/>
            <a:ext cx="3962400" cy="1552575"/>
          </a:xfrm>
          <a:prstGeom prst="rect">
            <a:avLst/>
          </a:prstGeom>
          <a:noFill/>
          <a:ln w="9525">
            <a:noFill/>
            <a:miter lim="800000"/>
            <a:headEnd/>
            <a:tailEnd/>
          </a:ln>
        </p:spPr>
        <p:txBody>
          <a:bodyPr>
            <a:spAutoFit/>
          </a:bodyPr>
          <a:lstStyle/>
          <a:p>
            <a:pPr>
              <a:spcBef>
                <a:spcPct val="50000"/>
              </a:spcBef>
            </a:pPr>
            <a:r>
              <a:rPr lang="en-US" altLang="zh-TW" b="1" i="1"/>
              <a:t> n</a:t>
            </a:r>
            <a:r>
              <a:rPr lang="en-US" altLang="zh-TW"/>
              <a:t> 	refractive index</a:t>
            </a:r>
          </a:p>
          <a:p>
            <a:pPr>
              <a:spcBef>
                <a:spcPct val="50000"/>
              </a:spcBef>
            </a:pPr>
            <a:r>
              <a:rPr lang="en-US" altLang="zh-TW"/>
              <a:t> </a:t>
            </a:r>
            <a:r>
              <a:rPr lang="en-US" altLang="zh-TW">
                <a:latin typeface="Symbol" pitchFamily="18" charset="2"/>
              </a:rPr>
              <a:t>l	</a:t>
            </a:r>
            <a:r>
              <a:rPr lang="en-US" altLang="zh-TW"/>
              <a:t>wavelength of light</a:t>
            </a:r>
          </a:p>
          <a:p>
            <a:pPr>
              <a:spcBef>
                <a:spcPct val="50000"/>
              </a:spcBef>
            </a:pPr>
            <a:r>
              <a:rPr lang="en-US" altLang="zh-TW"/>
              <a:t> </a:t>
            </a:r>
            <a:r>
              <a:rPr lang="en-US" altLang="zh-TW">
                <a:latin typeface="Symbol" pitchFamily="18" charset="2"/>
              </a:rPr>
              <a:t>f	</a:t>
            </a:r>
            <a:r>
              <a:rPr lang="en-US" altLang="zh-TW"/>
              <a:t>angle of rotation</a:t>
            </a:r>
          </a:p>
        </p:txBody>
      </p:sp>
      <p:graphicFrame>
        <p:nvGraphicFramePr>
          <p:cNvPr id="5123" name="Object 3"/>
          <p:cNvGraphicFramePr>
            <a:graphicFrameLocks noChangeAspect="1"/>
          </p:cNvGraphicFramePr>
          <p:nvPr/>
        </p:nvGraphicFramePr>
        <p:xfrm>
          <a:off x="347663" y="2209800"/>
          <a:ext cx="4360862" cy="4648200"/>
        </p:xfrm>
        <a:graphic>
          <a:graphicData uri="http://schemas.openxmlformats.org/presentationml/2006/ole">
            <p:oleObj spid="_x0000_s5123" name="PhotoImpact" r:id="rId4" imgW="5019641" imgH="5349251" progId="PI3.Image">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TW" smtClean="0"/>
              <a:t>Optical Rotation</a:t>
            </a:r>
          </a:p>
        </p:txBody>
      </p:sp>
      <p:sp>
        <p:nvSpPr>
          <p:cNvPr id="6148" name="Rectangle 3"/>
          <p:cNvSpPr>
            <a:spLocks noGrp="1" noChangeArrowheads="1"/>
          </p:cNvSpPr>
          <p:nvPr>
            <p:ph type="body" sz="half" idx="1"/>
          </p:nvPr>
        </p:nvSpPr>
        <p:spPr>
          <a:xfrm>
            <a:off x="685800" y="1981200"/>
            <a:ext cx="7772400" cy="2000250"/>
          </a:xfrm>
        </p:spPr>
        <p:txBody>
          <a:bodyPr/>
          <a:lstStyle/>
          <a:p>
            <a:pPr eaLnBrk="1" hangingPunct="1"/>
            <a:r>
              <a:rPr lang="en-US" altLang="zh-TW" sz="2800" smtClean="0"/>
              <a:t>Usually reported as a specific rotation [</a:t>
            </a:r>
            <a:r>
              <a:rPr lang="en-US" altLang="zh-TW" sz="2800" smtClean="0">
                <a:sym typeface="Symbol" pitchFamily="18" charset="2"/>
              </a:rPr>
              <a:t>], measured at a particular T, concentration and  (normally 589; the Na D line)</a:t>
            </a:r>
          </a:p>
          <a:p>
            <a:pPr eaLnBrk="1" hangingPunct="1"/>
            <a:r>
              <a:rPr lang="en-US" altLang="zh-TW" sz="2800" smtClean="0">
                <a:sym typeface="Symbol" pitchFamily="18" charset="2"/>
              </a:rPr>
              <a:t>Molar rotation [] = []MW10</a:t>
            </a:r>
            <a:r>
              <a:rPr lang="en-US" altLang="zh-TW" sz="2800" baseline="30000" smtClean="0">
                <a:sym typeface="Symbol" pitchFamily="18" charset="2"/>
              </a:rPr>
              <a:t>-2</a:t>
            </a:r>
            <a:endParaRPr lang="en-US" altLang="zh-TW" sz="2800" smtClean="0">
              <a:sym typeface="Symbol" pitchFamily="18" charset="2"/>
            </a:endParaRPr>
          </a:p>
        </p:txBody>
      </p:sp>
      <p:graphicFrame>
        <p:nvGraphicFramePr>
          <p:cNvPr id="6146" name="Object 2"/>
          <p:cNvGraphicFramePr>
            <a:graphicFrameLocks noChangeAspect="1"/>
          </p:cNvGraphicFramePr>
          <p:nvPr>
            <p:ph sz="half" idx="2"/>
          </p:nvPr>
        </p:nvGraphicFramePr>
        <p:xfrm>
          <a:off x="2743200" y="3962400"/>
          <a:ext cx="4191000" cy="2589213"/>
        </p:xfrm>
        <a:graphic>
          <a:graphicData uri="http://schemas.openxmlformats.org/presentationml/2006/ole">
            <p:oleObj spid="_x0000_s6146" name="Equation" r:id="rId3" imgW="1726920" imgH="106668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0"/>
            <a:ext cx="7772400" cy="1143000"/>
          </a:xfrm>
        </p:spPr>
        <p:txBody>
          <a:bodyPr/>
          <a:lstStyle/>
          <a:p>
            <a:pPr eaLnBrk="1" hangingPunct="1"/>
            <a:r>
              <a:rPr lang="en-US" altLang="zh-TW" smtClean="0"/>
              <a:t>Optical rotary dispersion</a:t>
            </a:r>
          </a:p>
        </p:txBody>
      </p:sp>
      <p:graphicFrame>
        <p:nvGraphicFramePr>
          <p:cNvPr id="7170" name="Object 2"/>
          <p:cNvGraphicFramePr>
            <a:graphicFrameLocks noChangeAspect="1"/>
          </p:cNvGraphicFramePr>
          <p:nvPr>
            <p:ph sz="half" idx="1"/>
          </p:nvPr>
        </p:nvGraphicFramePr>
        <p:xfrm>
          <a:off x="3733800" y="1014413"/>
          <a:ext cx="1604963" cy="1081087"/>
        </p:xfrm>
        <a:graphic>
          <a:graphicData uri="http://schemas.openxmlformats.org/presentationml/2006/ole">
            <p:oleObj spid="_x0000_s7170" name="Equation" r:id="rId3" imgW="583920" imgH="393480" progId="Equation.3">
              <p:embed/>
            </p:oleObj>
          </a:graphicData>
        </a:graphic>
      </p:graphicFrame>
      <p:sp>
        <p:nvSpPr>
          <p:cNvPr id="7173" name="Rectangle 4"/>
          <p:cNvSpPr>
            <a:spLocks noGrp="1" noChangeArrowheads="1"/>
          </p:cNvSpPr>
          <p:nvPr>
            <p:ph type="body" sz="half" idx="2"/>
          </p:nvPr>
        </p:nvSpPr>
        <p:spPr>
          <a:xfrm>
            <a:off x="838200" y="2362200"/>
            <a:ext cx="7772400" cy="1066800"/>
          </a:xfrm>
        </p:spPr>
        <p:txBody>
          <a:bodyPr/>
          <a:lstStyle/>
          <a:p>
            <a:pPr eaLnBrk="1" hangingPunct="1"/>
            <a:r>
              <a:rPr lang="en-US" altLang="zh-TW" sz="2000" smtClean="0"/>
              <a:t>Concentration of an optically active substance, c’, expressed in g cm</a:t>
            </a:r>
            <a:r>
              <a:rPr lang="en-US" altLang="zh-TW" sz="2000" baseline="30000" smtClean="0"/>
              <a:t>-1</a:t>
            </a:r>
            <a:r>
              <a:rPr lang="en-US" altLang="zh-TW" sz="2000" smtClean="0"/>
              <a:t> (as density of a pure substance)</a:t>
            </a:r>
          </a:p>
          <a:p>
            <a:pPr eaLnBrk="1" hangingPunct="1"/>
            <a:r>
              <a:rPr lang="en-US" altLang="zh-TW" sz="2000" smtClean="0"/>
              <a:t>d’ = thickness of the sample in decimeters</a:t>
            </a:r>
          </a:p>
        </p:txBody>
      </p:sp>
      <p:graphicFrame>
        <p:nvGraphicFramePr>
          <p:cNvPr id="7171" name="Object 3"/>
          <p:cNvGraphicFramePr>
            <a:graphicFrameLocks noChangeAspect="1"/>
          </p:cNvGraphicFramePr>
          <p:nvPr/>
        </p:nvGraphicFramePr>
        <p:xfrm>
          <a:off x="2590800" y="3962400"/>
          <a:ext cx="4724400" cy="1054100"/>
        </p:xfrm>
        <a:graphic>
          <a:graphicData uri="http://schemas.openxmlformats.org/presentationml/2006/ole">
            <p:oleObj spid="_x0000_s7171" name="Equation" r:id="rId4" imgW="1879560" imgH="419040" progId="Equation.3">
              <p:embed/>
            </p:oleObj>
          </a:graphicData>
        </a:graphic>
      </p:graphicFrame>
      <p:sp>
        <p:nvSpPr>
          <p:cNvPr id="7174" name="Rectangle 7"/>
          <p:cNvSpPr>
            <a:spLocks noChangeArrowheads="1"/>
          </p:cNvSpPr>
          <p:nvPr/>
        </p:nvSpPr>
        <p:spPr bwMode="auto">
          <a:xfrm>
            <a:off x="914400" y="5276850"/>
            <a:ext cx="7848600" cy="1581150"/>
          </a:xfrm>
          <a:prstGeom prst="rect">
            <a:avLst/>
          </a:prstGeom>
          <a:noFill/>
          <a:ln w="9525">
            <a:noFill/>
            <a:miter lim="800000"/>
            <a:headEnd/>
            <a:tailEnd/>
          </a:ln>
        </p:spPr>
        <p:txBody>
          <a:bodyPr/>
          <a:lstStyle/>
          <a:p>
            <a:pPr marL="342900" indent="-342900">
              <a:spcBef>
                <a:spcPct val="20000"/>
              </a:spcBef>
              <a:buFontTx/>
              <a:buChar char="•"/>
            </a:pPr>
            <a:r>
              <a:rPr lang="en-US" altLang="zh-TW" sz="2000" i="1"/>
              <a:t>M</a:t>
            </a:r>
            <a:r>
              <a:rPr lang="en-US" altLang="zh-TW" sz="2000"/>
              <a:t> = molecular weight of the optically active component</a:t>
            </a:r>
          </a:p>
          <a:p>
            <a:pPr marL="342900" indent="-342900">
              <a:spcBef>
                <a:spcPct val="20000"/>
              </a:spcBef>
              <a:buFontTx/>
              <a:buChar char="•"/>
            </a:pPr>
            <a:r>
              <a:rPr lang="en-US" altLang="zh-TW" sz="2000"/>
              <a:t>the 10</a:t>
            </a:r>
            <a:r>
              <a:rPr lang="en-US" altLang="zh-TW" sz="2000" baseline="30000"/>
              <a:t>-2</a:t>
            </a:r>
            <a:r>
              <a:rPr lang="en-US" altLang="zh-TW" sz="2000"/>
              <a:t> factor is subject to convention and is not always included in [</a:t>
            </a:r>
            <a:r>
              <a:rPr lang="en-US" altLang="zh-TW" sz="2000" i="1"/>
              <a:t>M</a:t>
            </a:r>
            <a:r>
              <a:rPr lang="en-US" altLang="zh-TW" sz="2000"/>
              <a:t>]</a:t>
            </a:r>
            <a:endParaRPr lang="en-US" altLang="zh-TW" sz="20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zh-TW" smtClean="0"/>
              <a:t>Optical rotary dispersion</a:t>
            </a:r>
          </a:p>
        </p:txBody>
      </p:sp>
      <p:graphicFrame>
        <p:nvGraphicFramePr>
          <p:cNvPr id="8194" name="Object 2"/>
          <p:cNvGraphicFramePr>
            <a:graphicFrameLocks noChangeAspect="1"/>
          </p:cNvGraphicFramePr>
          <p:nvPr>
            <p:ph sz="half" idx="1"/>
          </p:nvPr>
        </p:nvGraphicFramePr>
        <p:xfrm>
          <a:off x="2554288" y="2055813"/>
          <a:ext cx="4235450" cy="944562"/>
        </p:xfrm>
        <a:graphic>
          <a:graphicData uri="http://schemas.openxmlformats.org/presentationml/2006/ole">
            <p:oleObj spid="_x0000_s8194" name="Equation" r:id="rId3" imgW="1879560" imgH="419040" progId="Equation.3">
              <p:embed/>
            </p:oleObj>
          </a:graphicData>
        </a:graphic>
      </p:graphicFrame>
      <p:sp>
        <p:nvSpPr>
          <p:cNvPr id="8196" name="Rectangle 4"/>
          <p:cNvSpPr>
            <a:spLocks noGrp="1" noChangeArrowheads="1"/>
          </p:cNvSpPr>
          <p:nvPr>
            <p:ph type="body" sz="half" idx="2"/>
          </p:nvPr>
        </p:nvSpPr>
        <p:spPr>
          <a:xfrm>
            <a:off x="685800" y="3600450"/>
            <a:ext cx="7772400" cy="2495550"/>
          </a:xfrm>
        </p:spPr>
        <p:txBody>
          <a:bodyPr/>
          <a:lstStyle/>
          <a:p>
            <a:pPr eaLnBrk="1" hangingPunct="1"/>
            <a:r>
              <a:rPr lang="en-US" altLang="zh-TW" i="1" smtClean="0"/>
              <a:t>M</a:t>
            </a:r>
            <a:r>
              <a:rPr lang="en-US" altLang="zh-TW" smtClean="0"/>
              <a:t> = molecular weight of the optically active component</a:t>
            </a:r>
          </a:p>
          <a:p>
            <a:pPr eaLnBrk="1" hangingPunct="1"/>
            <a:r>
              <a:rPr lang="en-US" altLang="zh-TW" smtClean="0"/>
              <a:t>n. b. the 10</a:t>
            </a:r>
            <a:r>
              <a:rPr lang="en-US" altLang="zh-TW" baseline="30000" smtClean="0"/>
              <a:t>-2</a:t>
            </a:r>
            <a:r>
              <a:rPr lang="en-US" altLang="zh-TW" smtClean="0"/>
              <a:t> factor is subject to convention and is not always included in [</a:t>
            </a:r>
            <a:r>
              <a:rPr lang="en-US" altLang="zh-TW" i="1" smtClean="0"/>
              <a:t>M</a:t>
            </a:r>
            <a:r>
              <a:rPr lang="en-US" altLang="zh-TW" smtClean="0"/>
              <a:t>]</a:t>
            </a:r>
            <a:endParaRPr lang="en-US" altLang="zh-TW" i="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TW" smtClean="0"/>
              <a:t>Optical rotary dispersion</a:t>
            </a:r>
          </a:p>
        </p:txBody>
      </p:sp>
      <p:sp>
        <p:nvSpPr>
          <p:cNvPr id="41987" name="Rectangle 3"/>
          <p:cNvSpPr>
            <a:spLocks noGrp="1" noChangeArrowheads="1"/>
          </p:cNvSpPr>
          <p:nvPr>
            <p:ph type="body" idx="1"/>
          </p:nvPr>
        </p:nvSpPr>
        <p:spPr>
          <a:xfrm>
            <a:off x="304800" y="1981200"/>
            <a:ext cx="8458200" cy="4114800"/>
          </a:xfrm>
        </p:spPr>
        <p:txBody>
          <a:bodyPr/>
          <a:lstStyle/>
          <a:p>
            <a:pPr eaLnBrk="1" hangingPunct="1"/>
            <a:r>
              <a:rPr lang="en-US" altLang="zh-TW" sz="2800" smtClean="0"/>
              <a:t>ORD curve is a plot of molar rotation </a:t>
            </a:r>
            <a:r>
              <a:rPr lang="en-US" altLang="zh-TW" sz="2800" b="1" smtClean="0">
                <a:solidFill>
                  <a:schemeClr val="accent2"/>
                </a:solidFill>
              </a:rPr>
              <a:t>[</a:t>
            </a:r>
            <a:r>
              <a:rPr lang="en-US" altLang="zh-TW" sz="2800" b="1" smtClean="0">
                <a:solidFill>
                  <a:schemeClr val="accent2"/>
                </a:solidFill>
                <a:sym typeface="Symbol" pitchFamily="18" charset="2"/>
              </a:rPr>
              <a:t>]</a:t>
            </a:r>
            <a:r>
              <a:rPr lang="en-US" altLang="zh-TW" sz="2800" smtClean="0">
                <a:sym typeface="Symbol" pitchFamily="18" charset="2"/>
              </a:rPr>
              <a:t> or </a:t>
            </a:r>
            <a:r>
              <a:rPr lang="en-US" altLang="zh-TW" sz="2800" b="1" smtClean="0">
                <a:solidFill>
                  <a:schemeClr val="accent2"/>
                </a:solidFill>
                <a:sym typeface="Symbol" pitchFamily="18" charset="2"/>
              </a:rPr>
              <a:t>[</a:t>
            </a:r>
            <a:r>
              <a:rPr lang="en-US" altLang="zh-TW" sz="2800" b="1" i="1" smtClean="0">
                <a:solidFill>
                  <a:schemeClr val="accent2"/>
                </a:solidFill>
                <a:sym typeface="Symbol" pitchFamily="18" charset="2"/>
              </a:rPr>
              <a:t>M</a:t>
            </a:r>
            <a:r>
              <a:rPr lang="en-US" altLang="zh-TW" sz="2800" b="1" smtClean="0">
                <a:solidFill>
                  <a:schemeClr val="accent2"/>
                </a:solidFill>
                <a:sym typeface="Symbol" pitchFamily="18" charset="2"/>
              </a:rPr>
              <a:t>]</a:t>
            </a:r>
            <a:r>
              <a:rPr lang="en-US" altLang="zh-TW" sz="2800" smtClean="0">
                <a:sym typeface="Symbol" pitchFamily="18" charset="2"/>
              </a:rPr>
              <a:t> vs </a:t>
            </a:r>
            <a:r>
              <a:rPr lang="en-US" altLang="zh-TW" sz="2800" b="1" i="1" smtClean="0">
                <a:solidFill>
                  <a:schemeClr val="accent2"/>
                </a:solidFill>
                <a:sym typeface="Symbol" pitchFamily="18" charset="2"/>
              </a:rPr>
              <a:t></a:t>
            </a:r>
          </a:p>
          <a:p>
            <a:pPr eaLnBrk="1" hangingPunct="1"/>
            <a:r>
              <a:rPr lang="en-US" altLang="zh-TW" sz="2800" smtClean="0">
                <a:sym typeface="Symbol" pitchFamily="18" charset="2"/>
              </a:rPr>
              <a:t>Clockwise rotation is plotted positively; counterclockwise rotation is plotted negatively</a:t>
            </a:r>
          </a:p>
          <a:p>
            <a:pPr eaLnBrk="1" hangingPunct="1"/>
            <a:r>
              <a:rPr lang="en-US" altLang="zh-TW" sz="2800" smtClean="0">
                <a:sym typeface="Symbol" pitchFamily="18" charset="2"/>
              </a:rPr>
              <a:t>ORD is based solely on the index of refraction</a:t>
            </a:r>
          </a:p>
          <a:p>
            <a:pPr eaLnBrk="1" hangingPunct="1"/>
            <a:r>
              <a:rPr lang="en-US" altLang="zh-TW" sz="2800" smtClean="0">
                <a:sym typeface="Symbol" pitchFamily="18" charset="2"/>
              </a:rPr>
              <a:t>So-called plain curve is the ORD for a chiral compound that lacks a chromophore</a:t>
            </a:r>
          </a:p>
          <a:p>
            <a:pPr eaLnBrk="1" hangingPunct="1"/>
            <a:r>
              <a:rPr lang="en-US" altLang="zh-TW" sz="2800" smtClean="0">
                <a:sym typeface="Symbol" pitchFamily="18" charset="2"/>
              </a:rPr>
              <a:t>Chiral compounds containing a chromophore can give anomalous, or Cotton effect, curves</a:t>
            </a:r>
            <a:endParaRPr lang="en-US" altLang="zh-TW"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04800"/>
            <a:ext cx="7772400" cy="1143000"/>
          </a:xfrm>
        </p:spPr>
        <p:txBody>
          <a:bodyPr/>
          <a:lstStyle/>
          <a:p>
            <a:pPr eaLnBrk="1" hangingPunct="1"/>
            <a:r>
              <a:rPr lang="en-US" altLang="zh-TW" b="1" smtClean="0">
                <a:solidFill>
                  <a:schemeClr val="accent2"/>
                </a:solidFill>
              </a:rPr>
              <a:t>Cotton Effect</a:t>
            </a:r>
          </a:p>
        </p:txBody>
      </p:sp>
      <p:pic>
        <p:nvPicPr>
          <p:cNvPr id="43011" name="Picture 3" descr="C:\WINDOWS\TEMP\~max0025.BMP"/>
          <p:cNvPicPr>
            <a:picLocks noChangeAspect="1" noChangeArrowheads="1"/>
          </p:cNvPicPr>
          <p:nvPr>
            <p:ph idx="1"/>
          </p:nvPr>
        </p:nvPicPr>
        <p:blipFill>
          <a:blip r:embed="rId2">
            <a:lum bright="-42000" contrast="72000"/>
          </a:blip>
          <a:srcRect/>
          <a:stretch>
            <a:fillRect/>
          </a:stretch>
        </p:blipFill>
        <p:spPr>
          <a:xfrm>
            <a:off x="4495800" y="2209800"/>
            <a:ext cx="4648200" cy="2708275"/>
          </a:xfrm>
          <a:noFill/>
        </p:spPr>
      </p:pic>
      <p:sp>
        <p:nvSpPr>
          <p:cNvPr id="43012" name="Text Box 4"/>
          <p:cNvSpPr txBox="1">
            <a:spLocks noChangeArrowheads="1"/>
          </p:cNvSpPr>
          <p:nvPr/>
        </p:nvSpPr>
        <p:spPr bwMode="auto">
          <a:xfrm>
            <a:off x="457200" y="1447800"/>
            <a:ext cx="4267200" cy="5057775"/>
          </a:xfrm>
          <a:prstGeom prst="rect">
            <a:avLst/>
          </a:prstGeom>
          <a:noFill/>
          <a:ln w="9525">
            <a:noFill/>
            <a:miter lim="800000"/>
            <a:headEnd/>
            <a:tailEnd/>
          </a:ln>
        </p:spPr>
        <p:txBody>
          <a:bodyPr>
            <a:spAutoFit/>
          </a:bodyPr>
          <a:lstStyle/>
          <a:p>
            <a:pPr>
              <a:spcBef>
                <a:spcPct val="20000"/>
              </a:spcBef>
              <a:buFontTx/>
              <a:buChar char="•"/>
            </a:pPr>
            <a:r>
              <a:rPr lang="en-US" altLang="zh-TW"/>
              <a:t>Positive Cotton effect is where the peak is at a higher wavelength than the trough</a:t>
            </a:r>
          </a:p>
          <a:p>
            <a:pPr>
              <a:spcBef>
                <a:spcPct val="20000"/>
              </a:spcBef>
              <a:buFontTx/>
              <a:buChar char="•"/>
            </a:pPr>
            <a:r>
              <a:rPr lang="en-US" altLang="zh-TW"/>
              <a:t>Negative Cotton effect is the opposite</a:t>
            </a:r>
          </a:p>
          <a:p>
            <a:pPr>
              <a:spcBef>
                <a:spcPct val="20000"/>
              </a:spcBef>
              <a:buFontTx/>
              <a:buChar char="•"/>
            </a:pPr>
            <a:r>
              <a:rPr lang="en-US" altLang="zh-TW"/>
              <a:t>Optically pure enantiomers always display opposite Cotton effect ORD curves of identical magnitude</a:t>
            </a:r>
          </a:p>
          <a:p>
            <a:pPr>
              <a:spcBef>
                <a:spcPct val="20000"/>
              </a:spcBef>
              <a:buFontTx/>
              <a:buChar char="•"/>
            </a:pPr>
            <a:r>
              <a:rPr lang="en-US" altLang="zh-TW"/>
              <a:t>Zero crossover point between the peak and the trough closely corresponds to the normal UV </a:t>
            </a:r>
            <a:r>
              <a:rPr lang="en-US" altLang="zh-TW">
                <a:sym typeface="Symbol" pitchFamily="18" charset="2"/>
              </a:rPr>
              <a:t></a:t>
            </a:r>
            <a:r>
              <a:rPr lang="en-US" altLang="zh-TW" baseline="-25000">
                <a:sym typeface="Symbol" pitchFamily="18" charset="2"/>
              </a:rPr>
              <a:t>max</a:t>
            </a:r>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http://broccoli.mfn.ki.se/pps_course_96/ss_960723_AFrame_79.gif"/>
          <p:cNvPicPr>
            <a:picLocks noChangeAspect="1" noChangeArrowheads="1"/>
          </p:cNvPicPr>
          <p:nvPr/>
        </p:nvPicPr>
        <p:blipFill>
          <a:blip r:embed="rId2">
            <a:lum bright="-48000" contrast="72000"/>
          </a:blip>
          <a:srcRect/>
          <a:stretch>
            <a:fillRect/>
          </a:stretch>
        </p:blipFill>
        <p:spPr bwMode="auto">
          <a:xfrm>
            <a:off x="0" y="1562100"/>
            <a:ext cx="9144000" cy="3733800"/>
          </a:xfrm>
          <a:prstGeom prst="rect">
            <a:avLst/>
          </a:prstGeom>
          <a:noFill/>
          <a:ln w="9525">
            <a:noFill/>
            <a:miter lim="800000"/>
            <a:headEnd/>
            <a:tailEnd/>
          </a:ln>
        </p:spPr>
      </p:pic>
      <p:sp>
        <p:nvSpPr>
          <p:cNvPr id="44035" name="Rectangle 5"/>
          <p:cNvSpPr>
            <a:spLocks noGrp="1" noChangeArrowheads="1"/>
          </p:cNvSpPr>
          <p:nvPr>
            <p:ph type="title" idx="4294967295"/>
          </p:nvPr>
        </p:nvSpPr>
        <p:spPr/>
        <p:txBody>
          <a:bodyPr/>
          <a:lstStyle/>
          <a:p>
            <a:pPr eaLnBrk="1" hangingPunct="1"/>
            <a:r>
              <a:rPr lang="en-US" altLang="zh-TW" smtClean="0"/>
              <a:t>Circular Polarized Light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F:\課程檔案\光譜技術\CD\Circular Dichroism (NTHU).files\CD_1.gif"/>
          <p:cNvPicPr>
            <a:picLocks noChangeAspect="1" noChangeArrowheads="1"/>
          </p:cNvPicPr>
          <p:nvPr/>
        </p:nvPicPr>
        <p:blipFill>
          <a:blip r:embed="rId2">
            <a:lum bright="-24000" contrast="48000"/>
          </a:blip>
          <a:srcRect/>
          <a:stretch>
            <a:fillRect/>
          </a:stretch>
        </p:blipFill>
        <p:spPr bwMode="auto">
          <a:xfrm>
            <a:off x="0" y="3429000"/>
            <a:ext cx="9144000" cy="3429000"/>
          </a:xfrm>
          <a:prstGeom prst="rect">
            <a:avLst/>
          </a:prstGeom>
          <a:noFill/>
          <a:ln w="9525">
            <a:noFill/>
            <a:miter lim="800000"/>
            <a:headEnd/>
            <a:tailEnd/>
          </a:ln>
        </p:spPr>
      </p:pic>
      <p:sp>
        <p:nvSpPr>
          <p:cNvPr id="45059" name="Rectangle 4"/>
          <p:cNvSpPr>
            <a:spLocks noGrp="1" noChangeArrowheads="1"/>
          </p:cNvSpPr>
          <p:nvPr>
            <p:ph type="title" idx="4294967295"/>
          </p:nvPr>
        </p:nvSpPr>
        <p:spPr>
          <a:xfrm>
            <a:off x="609600" y="0"/>
            <a:ext cx="7772400" cy="1143000"/>
          </a:xfrm>
        </p:spPr>
        <p:txBody>
          <a:bodyPr/>
          <a:lstStyle/>
          <a:p>
            <a:pPr eaLnBrk="1" hangingPunct="1"/>
            <a:r>
              <a:rPr lang="en-US" altLang="zh-TW" smtClean="0"/>
              <a:t>Circular Polarized Light</a:t>
            </a:r>
          </a:p>
        </p:txBody>
      </p:sp>
      <p:pic>
        <p:nvPicPr>
          <p:cNvPr id="45060" name="Picture 5"/>
          <p:cNvPicPr>
            <a:picLocks noChangeAspect="1" noChangeArrowheads="1"/>
          </p:cNvPicPr>
          <p:nvPr/>
        </p:nvPicPr>
        <p:blipFill>
          <a:blip r:embed="rId3"/>
          <a:srcRect/>
          <a:stretch>
            <a:fillRect/>
          </a:stretch>
        </p:blipFill>
        <p:spPr bwMode="auto">
          <a:xfrm>
            <a:off x="2819400" y="914400"/>
            <a:ext cx="3457575"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zh-TW" smtClean="0"/>
              <a:t>Circular dichroism</a:t>
            </a:r>
          </a:p>
        </p:txBody>
      </p:sp>
      <p:sp>
        <p:nvSpPr>
          <p:cNvPr id="9220" name="Rectangle 3"/>
          <p:cNvSpPr>
            <a:spLocks noGrp="1" noChangeArrowheads="1"/>
          </p:cNvSpPr>
          <p:nvPr>
            <p:ph type="body" sz="half" idx="1"/>
          </p:nvPr>
        </p:nvSpPr>
        <p:spPr>
          <a:xfrm>
            <a:off x="685800" y="1600200"/>
            <a:ext cx="7772400" cy="2743200"/>
          </a:xfrm>
        </p:spPr>
        <p:txBody>
          <a:bodyPr/>
          <a:lstStyle/>
          <a:p>
            <a:pPr eaLnBrk="1" hangingPunct="1">
              <a:lnSpc>
                <a:spcPct val="90000"/>
              </a:lnSpc>
            </a:pPr>
            <a:r>
              <a:rPr lang="en-US" altLang="zh-TW" sz="2400" smtClean="0"/>
              <a:t>Measurement of how an optically active compound </a:t>
            </a:r>
            <a:r>
              <a:rPr lang="en-US" altLang="zh-TW" sz="2400" i="1" smtClean="0"/>
              <a:t>absorbs</a:t>
            </a:r>
            <a:r>
              <a:rPr lang="en-US" altLang="zh-TW" sz="2400" smtClean="0"/>
              <a:t> right- and left-handed circularly polarized light</a:t>
            </a:r>
          </a:p>
          <a:p>
            <a:pPr eaLnBrk="1" hangingPunct="1">
              <a:lnSpc>
                <a:spcPct val="90000"/>
              </a:lnSpc>
            </a:pPr>
            <a:r>
              <a:rPr lang="en-US" altLang="zh-TW" sz="2400" smtClean="0"/>
              <a:t>All optically active compounds ex-hibit CD in the region of the appropriate absorption band</a:t>
            </a:r>
          </a:p>
          <a:p>
            <a:pPr eaLnBrk="1" hangingPunct="1">
              <a:lnSpc>
                <a:spcPct val="90000"/>
              </a:lnSpc>
            </a:pPr>
            <a:r>
              <a:rPr lang="en-US" altLang="zh-TW" sz="2400" smtClean="0"/>
              <a:t>CD is plotted as </a:t>
            </a:r>
            <a:r>
              <a:rPr lang="en-US" altLang="zh-TW" sz="2400" smtClean="0">
                <a:sym typeface="Symbol" pitchFamily="18" charset="2"/>
              </a:rPr>
              <a:t></a:t>
            </a:r>
            <a:r>
              <a:rPr lang="en-US" altLang="zh-TW" sz="2400" baseline="-25000" smtClean="0">
                <a:sym typeface="Symbol" pitchFamily="18" charset="2"/>
              </a:rPr>
              <a:t>l</a:t>
            </a:r>
            <a:r>
              <a:rPr lang="en-US" altLang="zh-TW" sz="2400" smtClean="0">
                <a:sym typeface="Symbol" pitchFamily="18" charset="2"/>
              </a:rPr>
              <a:t>-</a:t>
            </a:r>
            <a:r>
              <a:rPr lang="en-US" altLang="zh-TW" sz="2400" baseline="-25000" smtClean="0">
                <a:sym typeface="Symbol" pitchFamily="18" charset="2"/>
              </a:rPr>
              <a:t>r</a:t>
            </a:r>
            <a:r>
              <a:rPr lang="en-US" altLang="zh-TW" sz="2400" smtClean="0">
                <a:sym typeface="Symbol" pitchFamily="18" charset="2"/>
              </a:rPr>
              <a:t> vs </a:t>
            </a:r>
            <a:r>
              <a:rPr lang="en-US" altLang="zh-TW" sz="2400" smtClean="0"/>
              <a:t>  </a:t>
            </a:r>
          </a:p>
          <a:p>
            <a:pPr eaLnBrk="1" hangingPunct="1">
              <a:lnSpc>
                <a:spcPct val="90000"/>
              </a:lnSpc>
            </a:pPr>
            <a:r>
              <a:rPr lang="en-US" altLang="zh-TW" sz="2400" smtClean="0"/>
              <a:t>For CD, the resulting transmitted radiation is not plane-polarized but elliptically polarized</a:t>
            </a:r>
          </a:p>
        </p:txBody>
      </p:sp>
      <p:graphicFrame>
        <p:nvGraphicFramePr>
          <p:cNvPr id="9218" name="Object 2"/>
          <p:cNvGraphicFramePr>
            <a:graphicFrameLocks noChangeAspect="1"/>
          </p:cNvGraphicFramePr>
          <p:nvPr>
            <p:ph sz="half" idx="2"/>
          </p:nvPr>
        </p:nvGraphicFramePr>
        <p:xfrm>
          <a:off x="1219200" y="4648200"/>
          <a:ext cx="6780213" cy="1711325"/>
        </p:xfrm>
        <a:graphic>
          <a:graphicData uri="http://schemas.openxmlformats.org/presentationml/2006/ole">
            <p:oleObj spid="_x0000_s9218" name="Equation" r:id="rId3" imgW="2616120" imgH="6602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81000" y="1371600"/>
          <a:ext cx="2562225" cy="4572000"/>
        </p:xfrm>
        <a:graphic>
          <a:graphicData uri="http://schemas.openxmlformats.org/presentationml/2006/ole">
            <p:oleObj spid="_x0000_s10242" name="PhotoImpact" r:id="rId3" imgW="1154139" imgH="2059559" progId="PI3.Image">
              <p:embed/>
            </p:oleObj>
          </a:graphicData>
        </a:graphic>
      </p:graphicFrame>
      <p:graphicFrame>
        <p:nvGraphicFramePr>
          <p:cNvPr id="10243" name="Object 3"/>
          <p:cNvGraphicFramePr>
            <a:graphicFrameLocks noChangeAspect="1"/>
          </p:cNvGraphicFramePr>
          <p:nvPr/>
        </p:nvGraphicFramePr>
        <p:xfrm>
          <a:off x="3505200" y="2057400"/>
          <a:ext cx="5410200" cy="1128713"/>
        </p:xfrm>
        <a:graphic>
          <a:graphicData uri="http://schemas.openxmlformats.org/presentationml/2006/ole">
            <p:oleObj spid="_x0000_s10243" name="Equation" r:id="rId4" imgW="1536480" imgH="355320" progId="Equation.3">
              <p:embed/>
            </p:oleObj>
          </a:graphicData>
        </a:graphic>
      </p:graphicFrame>
      <p:sp>
        <p:nvSpPr>
          <p:cNvPr id="10244" name="Text Box 5"/>
          <p:cNvSpPr txBox="1">
            <a:spLocks noChangeArrowheads="1"/>
          </p:cNvSpPr>
          <p:nvPr/>
        </p:nvSpPr>
        <p:spPr bwMode="auto">
          <a:xfrm>
            <a:off x="4038600" y="3505200"/>
            <a:ext cx="5105400" cy="1552575"/>
          </a:xfrm>
          <a:prstGeom prst="rect">
            <a:avLst/>
          </a:prstGeom>
          <a:noFill/>
          <a:ln w="9525">
            <a:noFill/>
            <a:miter lim="800000"/>
            <a:headEnd/>
            <a:tailEnd/>
          </a:ln>
        </p:spPr>
        <p:txBody>
          <a:bodyPr>
            <a:spAutoFit/>
          </a:bodyPr>
          <a:lstStyle/>
          <a:p>
            <a:pPr>
              <a:spcBef>
                <a:spcPct val="50000"/>
              </a:spcBef>
            </a:pPr>
            <a:r>
              <a:rPr lang="en-US" altLang="zh-TW">
                <a:latin typeface="Symbol" pitchFamily="18" charset="2"/>
              </a:rPr>
              <a:t> q	</a:t>
            </a:r>
            <a:r>
              <a:rPr lang="en-US" altLang="zh-TW"/>
              <a:t>ellipticity</a:t>
            </a:r>
          </a:p>
          <a:p>
            <a:pPr>
              <a:spcBef>
                <a:spcPct val="50000"/>
              </a:spcBef>
            </a:pPr>
            <a:r>
              <a:rPr lang="en-US" altLang="zh-TW"/>
              <a:t>  </a:t>
            </a:r>
            <a:r>
              <a:rPr lang="en-US" altLang="zh-TW" i="1"/>
              <a:t>l	</a:t>
            </a:r>
            <a:r>
              <a:rPr lang="en-US" altLang="zh-TW"/>
              <a:t>path length through the sample</a:t>
            </a:r>
          </a:p>
          <a:p>
            <a:pPr>
              <a:spcBef>
                <a:spcPct val="50000"/>
              </a:spcBef>
            </a:pPr>
            <a:r>
              <a:rPr lang="en-US" altLang="zh-TW"/>
              <a:t>  A	absorption</a:t>
            </a:r>
            <a:endParaRPr lang="en-US" altLang="zh-TW" i="1"/>
          </a:p>
        </p:txBody>
      </p:sp>
      <p:sp>
        <p:nvSpPr>
          <p:cNvPr id="10245" name="Rectangle 6"/>
          <p:cNvSpPr>
            <a:spLocks noGrp="1" noChangeArrowheads="1"/>
          </p:cNvSpPr>
          <p:nvPr>
            <p:ph type="title" idx="4294967295"/>
          </p:nvPr>
        </p:nvSpPr>
        <p:spPr>
          <a:xfrm>
            <a:off x="609600" y="0"/>
            <a:ext cx="7772400" cy="1143000"/>
          </a:xfrm>
        </p:spPr>
        <p:txBody>
          <a:bodyPr/>
          <a:lstStyle/>
          <a:p>
            <a:pPr eaLnBrk="1" hangingPunct="1"/>
            <a:r>
              <a:rPr lang="en-US" altLang="zh-TW" b="1" smtClean="0">
                <a:solidFill>
                  <a:srgbClr val="FF3300"/>
                </a:solidFill>
              </a:rPr>
              <a:t>Circular Dichroism</a:t>
            </a:r>
          </a:p>
        </p:txBody>
      </p:sp>
      <p:pic>
        <p:nvPicPr>
          <p:cNvPr id="10246" name="Picture 8" descr="http://www.newark.rutgers.edu/chemistry/grad/chem585/img/CD_lec2.gif"/>
          <p:cNvPicPr>
            <a:picLocks noChangeAspect="1" noChangeArrowheads="1"/>
          </p:cNvPicPr>
          <p:nvPr/>
        </p:nvPicPr>
        <p:blipFill>
          <a:blip r:embed="rId5"/>
          <a:srcRect/>
          <a:stretch>
            <a:fillRect/>
          </a:stretch>
        </p:blipFill>
        <p:spPr bwMode="auto">
          <a:xfrm>
            <a:off x="2514600" y="4343400"/>
            <a:ext cx="1474788"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t>Circular Dichroism</a:t>
            </a:r>
          </a:p>
        </p:txBody>
      </p:sp>
      <p:sp>
        <p:nvSpPr>
          <p:cNvPr id="37891" name="Rectangle 3"/>
          <p:cNvSpPr>
            <a:spLocks noGrp="1" noChangeArrowheads="1"/>
          </p:cNvSpPr>
          <p:nvPr>
            <p:ph type="body" idx="1"/>
          </p:nvPr>
        </p:nvSpPr>
        <p:spPr>
          <a:xfrm>
            <a:off x="381000" y="1905000"/>
            <a:ext cx="8763000" cy="3429000"/>
          </a:xfrm>
        </p:spPr>
        <p:txBody>
          <a:bodyPr/>
          <a:lstStyle/>
          <a:p>
            <a:pPr marL="0" indent="0" eaLnBrk="1" hangingPunct="1">
              <a:buFontTx/>
              <a:buNone/>
            </a:pPr>
            <a:r>
              <a:rPr lang="en-US" altLang="zh-TW" sz="2800" smtClean="0">
                <a:cs typeface="Arial" pitchFamily="34" charset="0"/>
              </a:rPr>
              <a:t>Circular dichroism (CD) spectroscopy measures differences in the absorption of left-handed polarized light versus right-handed polarized light which arise due to structural asymmetry. The absence of regular structure results in zero CD intensity, while an ordered structure results in a spectrum which can contain both positive and negative signals.</a:t>
            </a:r>
            <a:r>
              <a:rPr lang="en-US" altLang="zh-TW" sz="2800" smtClean="0"/>
              <a:t> </a:t>
            </a:r>
          </a:p>
        </p:txBody>
      </p:sp>
      <p:pic>
        <p:nvPicPr>
          <p:cNvPr id="37892" name="Picture 5" descr="J-810 Spectropolarimeter"/>
          <p:cNvPicPr>
            <a:picLocks noChangeAspect="1" noChangeArrowheads="1"/>
          </p:cNvPicPr>
          <p:nvPr/>
        </p:nvPicPr>
        <p:blipFill>
          <a:blip r:embed="rId2"/>
          <a:srcRect/>
          <a:stretch>
            <a:fillRect/>
          </a:stretch>
        </p:blipFill>
        <p:spPr bwMode="auto">
          <a:xfrm>
            <a:off x="2819400" y="4724400"/>
            <a:ext cx="5791200" cy="1592263"/>
          </a:xfrm>
          <a:prstGeom prst="rect">
            <a:avLst/>
          </a:prstGeom>
          <a:noFill/>
          <a:ln w="9525">
            <a:noFill/>
            <a:miter lim="800000"/>
            <a:headEnd/>
            <a:tailEnd/>
          </a:ln>
        </p:spPr>
      </p:pic>
      <p:sp>
        <p:nvSpPr>
          <p:cNvPr id="37893" name="Text Box 6"/>
          <p:cNvSpPr txBox="1">
            <a:spLocks noChangeArrowheads="1"/>
          </p:cNvSpPr>
          <p:nvPr/>
        </p:nvSpPr>
        <p:spPr bwMode="auto">
          <a:xfrm>
            <a:off x="2895600" y="6400800"/>
            <a:ext cx="6248400" cy="457200"/>
          </a:xfrm>
          <a:prstGeom prst="rect">
            <a:avLst/>
          </a:prstGeom>
          <a:noFill/>
          <a:ln w="9525">
            <a:noFill/>
            <a:miter lim="800000"/>
            <a:headEnd/>
            <a:tailEnd/>
          </a:ln>
        </p:spPr>
        <p:txBody>
          <a:bodyPr>
            <a:spAutoFit/>
          </a:bodyPr>
          <a:lstStyle/>
          <a:p>
            <a:pPr>
              <a:spcBef>
                <a:spcPct val="50000"/>
              </a:spcBef>
            </a:pPr>
            <a:r>
              <a:rPr lang="en-US" altLang="zh-TW" b="1">
                <a:solidFill>
                  <a:srgbClr val="FF0000"/>
                </a:solidFill>
                <a:latin typeface="Arial" pitchFamily="34" charset="0"/>
                <a:cs typeface="Arial" pitchFamily="34" charset="0"/>
              </a:rPr>
              <a:t>Jasco J-810 Circular Dichroism System</a:t>
            </a:r>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228600"/>
            <a:ext cx="7772400" cy="704850"/>
          </a:xfrm>
        </p:spPr>
        <p:txBody>
          <a:bodyPr/>
          <a:lstStyle/>
          <a:p>
            <a:pPr eaLnBrk="1" hangingPunct="1"/>
            <a:r>
              <a:rPr lang="en-US" altLang="zh-TW" sz="4000" smtClean="0"/>
              <a:t>Circular dichroism</a:t>
            </a:r>
          </a:p>
        </p:txBody>
      </p:sp>
      <p:sp>
        <p:nvSpPr>
          <p:cNvPr id="11268" name="Rectangle 3"/>
          <p:cNvSpPr>
            <a:spLocks noGrp="1" noChangeArrowheads="1"/>
          </p:cNvSpPr>
          <p:nvPr>
            <p:ph type="body" sz="half" idx="1"/>
          </p:nvPr>
        </p:nvSpPr>
        <p:spPr>
          <a:xfrm>
            <a:off x="457200" y="990600"/>
            <a:ext cx="8686800" cy="3200400"/>
          </a:xfrm>
        </p:spPr>
        <p:txBody>
          <a:bodyPr/>
          <a:lstStyle/>
          <a:p>
            <a:pPr eaLnBrk="1" hangingPunct="1">
              <a:lnSpc>
                <a:spcPct val="90000"/>
              </a:lnSpc>
            </a:pPr>
            <a:r>
              <a:rPr lang="en-US" altLang="zh-TW" sz="2400" smtClean="0">
                <a:sym typeface="Symbol" pitchFamily="18" charset="2"/>
              </a:rPr>
              <a:t> is therefore the angle between the initial plane of polarization and the major axis of the ellipse of the resultant transmitted light</a:t>
            </a:r>
          </a:p>
          <a:p>
            <a:pPr eaLnBrk="1" hangingPunct="1">
              <a:lnSpc>
                <a:spcPct val="90000"/>
              </a:lnSpc>
            </a:pPr>
            <a:r>
              <a:rPr lang="en-US" altLang="zh-TW" sz="2400" smtClean="0">
                <a:sym typeface="Symbol" pitchFamily="18" charset="2"/>
              </a:rPr>
              <a:t>A quantity  is defined such that</a:t>
            </a:r>
            <a:br>
              <a:rPr lang="en-US" altLang="zh-TW" sz="2400" smtClean="0">
                <a:sym typeface="Symbol" pitchFamily="18" charset="2"/>
              </a:rPr>
            </a:br>
            <a:r>
              <a:rPr lang="en-US" altLang="zh-TW" sz="2400" smtClean="0">
                <a:sym typeface="Symbol" pitchFamily="18" charset="2"/>
              </a:rPr>
              <a:t>tan  is the ratio of the major and minor axis of the ellipse of the transmitted light</a:t>
            </a:r>
          </a:p>
          <a:p>
            <a:pPr eaLnBrk="1" hangingPunct="1">
              <a:lnSpc>
                <a:spcPct val="90000"/>
              </a:lnSpc>
            </a:pPr>
            <a:r>
              <a:rPr lang="en-US" altLang="zh-TW" sz="2400" smtClean="0">
                <a:sym typeface="Symbol" pitchFamily="18" charset="2"/>
              </a:rPr>
              <a:t>’ approximates the ellipticity</a:t>
            </a:r>
          </a:p>
          <a:p>
            <a:pPr eaLnBrk="1" hangingPunct="1">
              <a:lnSpc>
                <a:spcPct val="90000"/>
              </a:lnSpc>
            </a:pPr>
            <a:r>
              <a:rPr lang="en-US" altLang="zh-TW" sz="2400" smtClean="0">
                <a:sym typeface="Symbol" pitchFamily="18" charset="2"/>
              </a:rPr>
              <a:t>When expressed in degrees, ’ can be converted to a specific ellipticity [] or a molar ellipticity []</a:t>
            </a:r>
          </a:p>
          <a:p>
            <a:pPr eaLnBrk="1" hangingPunct="1">
              <a:lnSpc>
                <a:spcPct val="90000"/>
              </a:lnSpc>
            </a:pPr>
            <a:r>
              <a:rPr lang="en-US" altLang="zh-TW" sz="2400" smtClean="0">
                <a:sym typeface="Symbol" pitchFamily="18" charset="2"/>
              </a:rPr>
              <a:t>CD is usually plotted as []</a:t>
            </a:r>
          </a:p>
        </p:txBody>
      </p:sp>
      <p:graphicFrame>
        <p:nvGraphicFramePr>
          <p:cNvPr id="11266" name="Object 2"/>
          <p:cNvGraphicFramePr>
            <a:graphicFrameLocks noChangeAspect="1"/>
          </p:cNvGraphicFramePr>
          <p:nvPr>
            <p:ph sz="half" idx="2"/>
          </p:nvPr>
        </p:nvGraphicFramePr>
        <p:xfrm>
          <a:off x="1676400" y="4338638"/>
          <a:ext cx="5715000" cy="2387600"/>
        </p:xfrm>
        <a:graphic>
          <a:graphicData uri="http://schemas.openxmlformats.org/presentationml/2006/ole">
            <p:oleObj spid="_x0000_s11266" name="Equation" r:id="rId3" imgW="2158920" imgH="9014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http://www-structure.llnl.gov/cd/CD-sketch.gif"/>
          <p:cNvPicPr>
            <a:picLocks noChangeAspect="1" noChangeArrowheads="1"/>
          </p:cNvPicPr>
          <p:nvPr/>
        </p:nvPicPr>
        <p:blipFill>
          <a:blip r:embed="rId2"/>
          <a:srcRect/>
          <a:stretch>
            <a:fillRect/>
          </a:stretch>
        </p:blipFill>
        <p:spPr bwMode="auto">
          <a:xfrm>
            <a:off x="1600200" y="685800"/>
            <a:ext cx="5943600" cy="4197350"/>
          </a:xfrm>
          <a:prstGeom prst="rect">
            <a:avLst/>
          </a:prstGeom>
          <a:noFill/>
          <a:ln w="9525">
            <a:noFill/>
            <a:miter lim="800000"/>
            <a:headEnd/>
            <a:tailEnd/>
          </a:ln>
        </p:spPr>
      </p:pic>
      <p:sp>
        <p:nvSpPr>
          <p:cNvPr id="46083" name="Text Box 4"/>
          <p:cNvSpPr txBox="1">
            <a:spLocks noChangeArrowheads="1"/>
          </p:cNvSpPr>
          <p:nvPr/>
        </p:nvSpPr>
        <p:spPr bwMode="auto">
          <a:xfrm>
            <a:off x="1447800" y="5089525"/>
            <a:ext cx="3124200" cy="1625600"/>
          </a:xfrm>
          <a:prstGeom prst="rect">
            <a:avLst/>
          </a:prstGeom>
          <a:noFill/>
          <a:ln w="9525">
            <a:solidFill>
              <a:schemeClr val="tx1"/>
            </a:solidFill>
            <a:miter lim="800000"/>
            <a:headEnd/>
            <a:tailEnd/>
          </a:ln>
        </p:spPr>
        <p:txBody>
          <a:bodyPr>
            <a:spAutoFit/>
          </a:bodyPr>
          <a:lstStyle/>
          <a:p>
            <a:pPr>
              <a:spcBef>
                <a:spcPct val="50000"/>
              </a:spcBef>
            </a:pPr>
            <a:r>
              <a:rPr lang="en-US" altLang="zh-TW" sz="2000"/>
              <a:t>Linear polarized light can be viewed as a superposition of opposite circular polarized light of equal amplitude and phase </a:t>
            </a:r>
          </a:p>
        </p:txBody>
      </p:sp>
      <p:sp>
        <p:nvSpPr>
          <p:cNvPr id="46084" name="Text Box 5"/>
          <p:cNvSpPr txBox="1">
            <a:spLocks noChangeArrowheads="1"/>
          </p:cNvSpPr>
          <p:nvPr/>
        </p:nvSpPr>
        <p:spPr bwMode="auto">
          <a:xfrm>
            <a:off x="4800600" y="5105400"/>
            <a:ext cx="3505200" cy="1381125"/>
          </a:xfrm>
          <a:prstGeom prst="rect">
            <a:avLst/>
          </a:prstGeom>
          <a:noFill/>
          <a:ln w="9525">
            <a:solidFill>
              <a:schemeClr val="tx1"/>
            </a:solidFill>
            <a:miter lim="800000"/>
            <a:headEnd/>
            <a:tailEnd/>
          </a:ln>
        </p:spPr>
        <p:txBody>
          <a:bodyPr>
            <a:spAutoFit/>
          </a:bodyPr>
          <a:lstStyle/>
          <a:p>
            <a:pPr>
              <a:spcBef>
                <a:spcPct val="50000"/>
              </a:spcBef>
            </a:pPr>
            <a:r>
              <a:rPr lang="en-US" altLang="zh-TW" sz="2000"/>
              <a:t>different absorption of the left- and right hand polarized component leads to ellipticity (CD) and optical rotation (OR).</a:t>
            </a:r>
            <a:r>
              <a:rPr lang="en-US" altLang="zh-TW"/>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219200"/>
            <a:ext cx="9144000" cy="2528888"/>
          </a:xfrm>
          <a:prstGeom prst="rect">
            <a:avLst/>
          </a:prstGeom>
          <a:noFill/>
          <a:ln w="9525">
            <a:noFill/>
            <a:miter lim="800000"/>
            <a:headEnd/>
            <a:tailEnd/>
          </a:ln>
        </p:spPr>
        <p:txBody>
          <a:bodyPr>
            <a:spAutoFit/>
          </a:bodyPr>
          <a:lstStyle/>
          <a:p>
            <a:r>
              <a:rPr lang="en-US" altLang="zh-TW" sz="3200"/>
              <a:t>The</a:t>
            </a:r>
            <a:r>
              <a:rPr lang="en-US" altLang="zh-TW" sz="3200" i="1"/>
              <a:t> </a:t>
            </a:r>
            <a:r>
              <a:rPr lang="en-US" altLang="zh-TW" sz="3200">
                <a:solidFill>
                  <a:srgbClr val="008000"/>
                </a:solidFill>
              </a:rPr>
              <a:t>difference</a:t>
            </a:r>
            <a:r>
              <a:rPr lang="en-US" altLang="zh-TW" sz="3200"/>
              <a:t> between the absorption of </a:t>
            </a:r>
            <a:r>
              <a:rPr lang="en-US" altLang="zh-TW" sz="3200">
                <a:solidFill>
                  <a:srgbClr val="0000FF"/>
                </a:solidFill>
              </a:rPr>
              <a:t>left</a:t>
            </a:r>
            <a:r>
              <a:rPr lang="en-US" altLang="zh-TW" sz="3200"/>
              <a:t> and </a:t>
            </a:r>
            <a:r>
              <a:rPr lang="en-US" altLang="zh-TW" sz="3200">
                <a:solidFill>
                  <a:srgbClr val="FF0000"/>
                </a:solidFill>
              </a:rPr>
              <a:t>right</a:t>
            </a:r>
            <a:r>
              <a:rPr lang="en-US" altLang="zh-TW" sz="3200"/>
              <a:t> handed circularly-polarised light and is measured as a function of wavelength. CD is measured as a quantity called </a:t>
            </a:r>
            <a:r>
              <a:rPr lang="en-US" altLang="zh-TW" sz="3200" b="1"/>
              <a:t>mean residue ellipticity</a:t>
            </a:r>
            <a:r>
              <a:rPr lang="en-US" altLang="zh-TW" sz="3200"/>
              <a:t>, whose units are </a:t>
            </a:r>
            <a:r>
              <a:rPr lang="en-US" altLang="zh-TW" sz="3200" i="1"/>
              <a:t>degrees-cm</a:t>
            </a:r>
            <a:r>
              <a:rPr lang="en-US" altLang="zh-TW" sz="3200" i="1" baseline="30000"/>
              <a:t>2</a:t>
            </a:r>
            <a:r>
              <a:rPr lang="en-US" altLang="zh-TW" sz="3200" i="1"/>
              <a:t>/dmol.</a:t>
            </a:r>
          </a:p>
        </p:txBody>
      </p:sp>
      <p:pic>
        <p:nvPicPr>
          <p:cNvPr id="47107" name="Picture 5" descr="dichroism"/>
          <p:cNvPicPr>
            <a:picLocks noChangeAspect="1" noChangeArrowheads="1"/>
          </p:cNvPicPr>
          <p:nvPr/>
        </p:nvPicPr>
        <p:blipFill>
          <a:blip r:embed="rId2"/>
          <a:srcRect/>
          <a:stretch>
            <a:fillRect/>
          </a:stretch>
        </p:blipFill>
        <p:spPr bwMode="auto">
          <a:xfrm>
            <a:off x="1447800" y="3802063"/>
            <a:ext cx="6019800" cy="3055937"/>
          </a:xfrm>
          <a:prstGeom prst="rect">
            <a:avLst/>
          </a:prstGeom>
          <a:noFill/>
          <a:ln w="9525">
            <a:noFill/>
            <a:miter lim="800000"/>
            <a:headEnd/>
            <a:tailEnd/>
          </a:ln>
        </p:spPr>
      </p:pic>
      <p:sp>
        <p:nvSpPr>
          <p:cNvPr id="47108" name="Rectangle 6"/>
          <p:cNvSpPr>
            <a:spLocks noGrp="1" noChangeArrowheads="1"/>
          </p:cNvSpPr>
          <p:nvPr>
            <p:ph type="title" idx="4294967295"/>
          </p:nvPr>
        </p:nvSpPr>
        <p:spPr>
          <a:xfrm>
            <a:off x="685800" y="0"/>
            <a:ext cx="7772400" cy="1143000"/>
          </a:xfrm>
        </p:spPr>
        <p:txBody>
          <a:bodyPr/>
          <a:lstStyle/>
          <a:p>
            <a:pPr eaLnBrk="1" hangingPunct="1"/>
            <a:r>
              <a:rPr lang="en-US" altLang="zh-TW" smtClean="0"/>
              <a:t>Circular Dichroism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pPr eaLnBrk="1" hangingPunct="1"/>
            <a:r>
              <a:rPr lang="en-US" altLang="zh-TW" smtClean="0"/>
              <a:t>ORD and CD</a:t>
            </a:r>
          </a:p>
        </p:txBody>
      </p:sp>
      <p:sp>
        <p:nvSpPr>
          <p:cNvPr id="48131" name="Rectangle 3"/>
          <p:cNvSpPr>
            <a:spLocks noGrp="1" noChangeArrowheads="1"/>
          </p:cNvSpPr>
          <p:nvPr>
            <p:ph type="body" idx="1"/>
          </p:nvPr>
        </p:nvSpPr>
        <p:spPr>
          <a:xfrm>
            <a:off x="304800" y="1219200"/>
            <a:ext cx="8534400" cy="4876800"/>
          </a:xfrm>
        </p:spPr>
        <p:txBody>
          <a:bodyPr/>
          <a:lstStyle/>
          <a:p>
            <a:pPr eaLnBrk="1" hangingPunct="1">
              <a:lnSpc>
                <a:spcPct val="90000"/>
              </a:lnSpc>
            </a:pPr>
            <a:r>
              <a:rPr lang="en-US" altLang="zh-TW" sz="2800" smtClean="0"/>
              <a:t>CD plots are Gaussian rather than S-shaped.</a:t>
            </a:r>
          </a:p>
          <a:p>
            <a:pPr eaLnBrk="1" hangingPunct="1">
              <a:lnSpc>
                <a:spcPct val="90000"/>
              </a:lnSpc>
            </a:pPr>
            <a:r>
              <a:rPr lang="en-US" altLang="zh-TW" sz="2800" smtClean="0"/>
              <a:t>Positive or negative deflections depend on the sign of </a:t>
            </a:r>
            <a:r>
              <a:rPr lang="en-US" altLang="zh-TW" sz="2800" smtClean="0">
                <a:sym typeface="Symbol" pitchFamily="18" charset="2"/>
              </a:rPr>
              <a:t> or [] and corresponds to the sign of the Cotton effect</a:t>
            </a:r>
          </a:p>
          <a:p>
            <a:pPr eaLnBrk="1" hangingPunct="1">
              <a:lnSpc>
                <a:spcPct val="90000"/>
              </a:lnSpc>
            </a:pPr>
            <a:r>
              <a:rPr lang="en-US" altLang="zh-TW" sz="2800" smtClean="0">
                <a:sym typeface="Symbol" pitchFamily="18" charset="2"/>
              </a:rPr>
              <a:t>ORD spectra are dispersive (called a </a:t>
            </a:r>
            <a:r>
              <a:rPr lang="en-US" altLang="zh-TW" sz="2800" i="1" smtClean="0">
                <a:sym typeface="Symbol" pitchFamily="18" charset="2"/>
              </a:rPr>
              <a:t>Cotton effect</a:t>
            </a:r>
            <a:r>
              <a:rPr lang="en-US" altLang="zh-TW" sz="2800" smtClean="0">
                <a:sym typeface="Symbol" pitchFamily="18" charset="2"/>
              </a:rPr>
              <a:t> for a single band) whereas circular dichroism spectra are absorptive. The two phenomena are related by the so-called König-Kramers transforms. </a:t>
            </a:r>
          </a:p>
          <a:p>
            <a:pPr eaLnBrk="1" hangingPunct="1">
              <a:lnSpc>
                <a:spcPct val="90000"/>
              </a:lnSpc>
            </a:pPr>
            <a:r>
              <a:rPr lang="en-US" altLang="zh-TW" sz="2800" smtClean="0">
                <a:sym typeface="Symbol" pitchFamily="18" charset="2"/>
              </a:rPr>
              <a:t>Maximum of the CD occurs at the absorption </a:t>
            </a:r>
            <a:r>
              <a:rPr lang="en-US" altLang="zh-TW" sz="2800" baseline="-25000" smtClean="0">
                <a:sym typeface="Symbol" pitchFamily="18" charset="2"/>
              </a:rPr>
              <a:t>max</a:t>
            </a:r>
          </a:p>
          <a:p>
            <a:pPr eaLnBrk="1" hangingPunct="1">
              <a:lnSpc>
                <a:spcPct val="90000"/>
              </a:lnSpc>
            </a:pPr>
            <a:r>
              <a:rPr lang="en-US" altLang="zh-TW" sz="2800" smtClean="0">
                <a:sym typeface="Symbol" pitchFamily="18" charset="2"/>
              </a:rPr>
              <a:t>Where more than one overlapping Cotton effect, the CD may be easier to interpret than the ORD with overlapping S-shaped bands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524000" y="0"/>
            <a:ext cx="6477000" cy="4894263"/>
          </a:xfrm>
          <a:prstGeom prst="rect">
            <a:avLst/>
          </a:prstGeom>
          <a:noFill/>
          <a:ln w="9525">
            <a:noFill/>
            <a:miter lim="800000"/>
            <a:headEnd/>
            <a:tailEnd/>
          </a:ln>
        </p:spPr>
      </p:pic>
      <p:sp>
        <p:nvSpPr>
          <p:cNvPr id="49155" name="Rectangle 3"/>
          <p:cNvSpPr>
            <a:spLocks noChangeArrowheads="1"/>
          </p:cNvSpPr>
          <p:nvPr/>
        </p:nvSpPr>
        <p:spPr bwMode="auto">
          <a:xfrm>
            <a:off x="304800" y="5229225"/>
            <a:ext cx="8839200" cy="1628775"/>
          </a:xfrm>
          <a:prstGeom prst="rect">
            <a:avLst/>
          </a:prstGeom>
          <a:noFill/>
          <a:ln w="9525">
            <a:noFill/>
            <a:miter lim="800000"/>
            <a:headEnd/>
            <a:tailEnd/>
          </a:ln>
        </p:spPr>
        <p:txBody>
          <a:bodyPr>
            <a:spAutoFit/>
          </a:bodyPr>
          <a:lstStyle/>
          <a:p>
            <a:pPr>
              <a:lnSpc>
                <a:spcPct val="90000"/>
              </a:lnSpc>
              <a:spcBef>
                <a:spcPct val="50000"/>
              </a:spcBef>
            </a:pPr>
            <a:r>
              <a:rPr lang="en-US" altLang="zh-TW" sz="2800">
                <a:sym typeface="Symbol" pitchFamily="18" charset="2"/>
              </a:rPr>
              <a:t>ORD spectra are dispersive (called a </a:t>
            </a:r>
            <a:r>
              <a:rPr lang="en-US" altLang="zh-TW" sz="2800" i="1">
                <a:sym typeface="Symbol" pitchFamily="18" charset="2"/>
              </a:rPr>
              <a:t>Cotton effect</a:t>
            </a:r>
            <a:r>
              <a:rPr lang="en-US" altLang="zh-TW" sz="2800">
                <a:sym typeface="Symbol" pitchFamily="18" charset="2"/>
              </a:rPr>
              <a:t> for a single band) whereas circular dichroism spectra are absorptive. The two phenomena are related by the so-called König-Kramers transforms.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685800" y="0"/>
          <a:ext cx="7239000" cy="6704013"/>
        </p:xfrm>
        <a:graphic>
          <a:graphicData uri="http://schemas.openxmlformats.org/presentationml/2006/ole">
            <p:oleObj spid="_x0000_s12290" name="PhotoImpact" r:id="rId3" imgW="3460571" imgH="3204571" progId="PI3.Image">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119313" y="1952625"/>
            <a:ext cx="9144000" cy="0"/>
          </a:xfrm>
          <a:prstGeom prst="rect">
            <a:avLst/>
          </a:prstGeom>
          <a:noFill/>
          <a:ln w="9525">
            <a:noFill/>
            <a:miter lim="800000"/>
            <a:headEnd/>
            <a:tailEnd/>
          </a:ln>
        </p:spPr>
        <p:txBody>
          <a:bodyPr>
            <a:spAutoFit/>
          </a:bodyPr>
          <a:lstStyle/>
          <a:p>
            <a:endParaRPr lang="en-US"/>
          </a:p>
        </p:txBody>
      </p:sp>
      <p:pic>
        <p:nvPicPr>
          <p:cNvPr id="50179" name="Picture 2" descr="CD diagram"/>
          <p:cNvPicPr>
            <a:picLocks noChangeAspect="1" noChangeArrowheads="1"/>
          </p:cNvPicPr>
          <p:nvPr/>
        </p:nvPicPr>
        <p:blipFill>
          <a:blip r:embed="rId2" r:link="rId3"/>
          <a:srcRect/>
          <a:stretch>
            <a:fillRect/>
          </a:stretch>
        </p:blipFill>
        <p:spPr bwMode="auto">
          <a:xfrm>
            <a:off x="609600" y="1219200"/>
            <a:ext cx="8229600" cy="495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TW" smtClean="0"/>
              <a:t>Sample Preparation</a:t>
            </a:r>
          </a:p>
        </p:txBody>
      </p:sp>
      <p:sp>
        <p:nvSpPr>
          <p:cNvPr id="51203" name="Rectangle 3"/>
          <p:cNvSpPr>
            <a:spLocks noGrp="1" noChangeArrowheads="1"/>
          </p:cNvSpPr>
          <p:nvPr>
            <p:ph type="body" idx="1"/>
          </p:nvPr>
        </p:nvSpPr>
        <p:spPr>
          <a:xfrm>
            <a:off x="304800" y="1981200"/>
            <a:ext cx="8458200" cy="4114800"/>
          </a:xfrm>
        </p:spPr>
        <p:txBody>
          <a:bodyPr/>
          <a:lstStyle/>
          <a:p>
            <a:pPr eaLnBrk="1" hangingPunct="1"/>
            <a:r>
              <a:rPr lang="en-US" altLang="zh-TW" smtClean="0">
                <a:solidFill>
                  <a:srgbClr val="800000"/>
                </a:solidFill>
              </a:rPr>
              <a:t>Additives, buffers and stabilizing compounds</a:t>
            </a:r>
            <a:r>
              <a:rPr lang="en-US" altLang="zh-TW" smtClean="0"/>
              <a:t>: Any compound which absorbs in the region of interest (250 - 190 nm) should be avoided.</a:t>
            </a:r>
          </a:p>
          <a:p>
            <a:pPr eaLnBrk="1" hangingPunct="1"/>
            <a:r>
              <a:rPr lang="en-US" altLang="zh-TW" smtClean="0"/>
              <a:t>A buffer or detergent or other chemical should not be used unless it can be shown that the compound in question will not mask the protein signal.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TW" smtClean="0"/>
              <a:t>Sample Preparation</a:t>
            </a:r>
          </a:p>
        </p:txBody>
      </p:sp>
      <p:sp>
        <p:nvSpPr>
          <p:cNvPr id="52227" name="Rectangle 3"/>
          <p:cNvSpPr>
            <a:spLocks noGrp="1" noChangeArrowheads="1"/>
          </p:cNvSpPr>
          <p:nvPr>
            <p:ph type="body" idx="1"/>
          </p:nvPr>
        </p:nvSpPr>
        <p:spPr/>
        <p:txBody>
          <a:bodyPr/>
          <a:lstStyle/>
          <a:p>
            <a:pPr eaLnBrk="1" hangingPunct="1"/>
            <a:r>
              <a:rPr lang="en-US" altLang="zh-TW" sz="2800" smtClean="0">
                <a:solidFill>
                  <a:srgbClr val="800000"/>
                </a:solidFill>
              </a:rPr>
              <a:t>Protein solution</a:t>
            </a:r>
            <a:r>
              <a:rPr lang="en-US" altLang="zh-TW" sz="2800" smtClean="0"/>
              <a:t>: From the above follows that the protein solution should contain only those chemicals necessary to maintain protein stability, and at the lowest concentrations possible</a:t>
            </a:r>
            <a:r>
              <a:rPr lang="en-US" altLang="zh-TW" sz="2800" b="1" smtClean="0">
                <a:latin typeface="Arial" pitchFamily="34" charset="0"/>
                <a:cs typeface="Arial" pitchFamily="34" charset="0"/>
              </a:rPr>
              <a:t>.</a:t>
            </a:r>
            <a:r>
              <a:rPr lang="en-US" altLang="zh-TW" sz="2800" b="1" smtClean="0">
                <a:cs typeface="Arial" pitchFamily="34" charset="0"/>
              </a:rPr>
              <a:t> </a:t>
            </a:r>
            <a:r>
              <a:rPr lang="en-US" altLang="zh-TW" sz="2800" smtClean="0"/>
              <a:t>Avoid any chemical that is unnecessary for protein stability/solubility. The protein itself should be as pure as possible, any additional protein or peptide will contribute to the CD signal.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zh-TW" smtClean="0"/>
              <a:t>Sample Preparation</a:t>
            </a:r>
          </a:p>
        </p:txBody>
      </p:sp>
      <p:sp>
        <p:nvSpPr>
          <p:cNvPr id="53251" name="Rectangle 3"/>
          <p:cNvSpPr>
            <a:spLocks noGrp="1" noChangeArrowheads="1"/>
          </p:cNvSpPr>
          <p:nvPr>
            <p:ph type="body" idx="1"/>
          </p:nvPr>
        </p:nvSpPr>
        <p:spPr/>
        <p:txBody>
          <a:bodyPr/>
          <a:lstStyle/>
          <a:p>
            <a:pPr eaLnBrk="1" hangingPunct="1">
              <a:lnSpc>
                <a:spcPct val="90000"/>
              </a:lnSpc>
            </a:pPr>
            <a:r>
              <a:rPr lang="en-US" altLang="zh-TW" sz="2800" smtClean="0">
                <a:solidFill>
                  <a:srgbClr val="800000"/>
                </a:solidFill>
              </a:rPr>
              <a:t>Contaminants</a:t>
            </a:r>
            <a:r>
              <a:rPr lang="en-US" altLang="zh-TW" sz="2800" smtClean="0"/>
              <a:t>: Unfolded protein, peptides, particulate matter (scattering particles), anything that adds significant noise (or artifical signal contributions) to the CD spectrum must be avoided. Filtering of the solutions (0.02 </a:t>
            </a:r>
            <a:r>
              <a:rPr lang="en-US" altLang="zh-TW" sz="2800" i="1" smtClean="0"/>
              <a:t>u</a:t>
            </a:r>
            <a:r>
              <a:rPr lang="en-US" altLang="zh-TW" sz="2800" smtClean="0"/>
              <a:t>m syringe filters) may improve signal to noise ratio.</a:t>
            </a:r>
          </a:p>
          <a:p>
            <a:pPr eaLnBrk="1" hangingPunct="1">
              <a:lnSpc>
                <a:spcPct val="90000"/>
              </a:lnSpc>
            </a:pPr>
            <a:r>
              <a:rPr lang="en-US" altLang="zh-TW" sz="2800" smtClean="0">
                <a:solidFill>
                  <a:srgbClr val="800000"/>
                </a:solidFill>
              </a:rPr>
              <a:t>Data collection</a:t>
            </a:r>
            <a:r>
              <a:rPr lang="en-US" altLang="zh-TW" sz="2800" smtClean="0"/>
              <a:t>: </a:t>
            </a:r>
            <a:r>
              <a:rPr lang="en-US" altLang="zh-TW" sz="2800" smtClean="0">
                <a:cs typeface="Arial" pitchFamily="34" charset="0"/>
              </a:rPr>
              <a:t> </a:t>
            </a:r>
            <a:r>
              <a:rPr lang="en-US" altLang="zh-TW" sz="2800" smtClean="0"/>
              <a:t>Initial experiments are useful to establish the best conditions for the "real" experiment. Cells of 0.5 mm path length offer a good starting point.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990600"/>
            <a:ext cx="8305800" cy="4800600"/>
          </a:xfrm>
        </p:spPr>
        <p:txBody>
          <a:bodyPr/>
          <a:lstStyle/>
          <a:p>
            <a:pPr marL="0" indent="0" eaLnBrk="1" hangingPunct="1">
              <a:lnSpc>
                <a:spcPct val="90000"/>
              </a:lnSpc>
              <a:buFontTx/>
              <a:buNone/>
              <a:defRPr/>
            </a:pPr>
            <a:r>
              <a:rPr lang="en-US" altLang="zh-TW" smtClean="0"/>
              <a:t>Chiral structure can be distinguished and characterized by polarized light</a:t>
            </a:r>
          </a:p>
          <a:p>
            <a:pPr marL="0" indent="0" eaLnBrk="1" hangingPunct="1">
              <a:lnSpc>
                <a:spcPct val="90000"/>
              </a:lnSpc>
              <a:buFontTx/>
              <a:buNone/>
              <a:defRPr/>
            </a:pPr>
            <a:endParaRPr lang="en-US" altLang="zh-TW" b="1" i="1" smtClean="0">
              <a:effectLst>
                <a:outerShdw blurRad="38100" dist="38100" dir="2700000" algn="tl">
                  <a:srgbClr val="C0C0C0"/>
                </a:outerShdw>
              </a:effectLst>
            </a:endParaRPr>
          </a:p>
          <a:p>
            <a:pPr marL="0" indent="0" eaLnBrk="1" hangingPunct="1">
              <a:lnSpc>
                <a:spcPct val="90000"/>
              </a:lnSpc>
              <a:buFontTx/>
              <a:buNone/>
              <a:defRPr/>
            </a:pPr>
            <a:r>
              <a:rPr lang="en-US" altLang="zh-TW" b="1" i="1" smtClean="0">
                <a:effectLst>
                  <a:outerShdw blurRad="38100" dist="38100" dir="2700000" algn="tl">
                    <a:srgbClr val="C0C0C0"/>
                  </a:outerShdw>
                </a:effectLst>
              </a:rPr>
              <a:t>Optical rotation</a:t>
            </a:r>
            <a:r>
              <a:rPr lang="en-US" altLang="zh-TW" smtClean="0"/>
              <a:t>: </a:t>
            </a:r>
            <a:r>
              <a:rPr lang="en-US" altLang="zh-TW" sz="2400" smtClean="0"/>
              <a:t>the rotation of linearly polarized light by  the sample</a:t>
            </a:r>
            <a:endParaRPr lang="en-US" altLang="zh-TW" sz="2400" b="1" i="1" smtClean="0">
              <a:effectLst>
                <a:outerShdw blurRad="38100" dist="38100" dir="2700000" algn="tl">
                  <a:srgbClr val="C0C0C0"/>
                </a:outerShdw>
              </a:effectLst>
            </a:endParaRPr>
          </a:p>
          <a:p>
            <a:pPr marL="0" indent="0" eaLnBrk="1" hangingPunct="1">
              <a:lnSpc>
                <a:spcPct val="90000"/>
              </a:lnSpc>
              <a:buFontTx/>
              <a:buNone/>
              <a:defRPr/>
            </a:pPr>
            <a:r>
              <a:rPr lang="en-US" altLang="zh-TW" b="1" i="1" smtClean="0">
                <a:effectLst>
                  <a:outerShdw blurRad="38100" dist="38100" dir="2700000" algn="tl">
                    <a:srgbClr val="C0C0C0"/>
                  </a:outerShdw>
                </a:effectLst>
              </a:rPr>
              <a:t>Optical rotary dispersion</a:t>
            </a:r>
            <a:r>
              <a:rPr lang="en-US" altLang="zh-TW" smtClean="0"/>
              <a:t>: </a:t>
            </a:r>
            <a:r>
              <a:rPr lang="en-US" altLang="zh-TW" sz="2400" smtClean="0"/>
              <a:t>the variation  of optical rotation as a function of wavelength. The spectrum of optical rotation.</a:t>
            </a:r>
            <a:endParaRPr lang="en-US" altLang="zh-TW" sz="2400" b="1" i="1" smtClean="0">
              <a:effectLst>
                <a:outerShdw blurRad="38100" dist="38100" dir="2700000" algn="tl">
                  <a:srgbClr val="C0C0C0"/>
                </a:outerShdw>
              </a:effectLst>
            </a:endParaRPr>
          </a:p>
          <a:p>
            <a:pPr marL="0" indent="0" eaLnBrk="1" hangingPunct="1">
              <a:lnSpc>
                <a:spcPct val="90000"/>
              </a:lnSpc>
              <a:buFontTx/>
              <a:buNone/>
              <a:defRPr/>
            </a:pPr>
            <a:r>
              <a:rPr lang="en-US" altLang="zh-TW" b="1" i="1" smtClean="0">
                <a:effectLst>
                  <a:outerShdw blurRad="38100" dist="38100" dir="2700000" algn="tl">
                    <a:srgbClr val="C0C0C0"/>
                  </a:outerShdw>
                </a:effectLst>
              </a:rPr>
              <a:t>Circular Dichroism</a:t>
            </a:r>
            <a:r>
              <a:rPr lang="en-US" altLang="zh-TW" smtClean="0"/>
              <a:t>: </a:t>
            </a:r>
            <a:r>
              <a:rPr lang="en-US" altLang="zh-TW" sz="2400" smtClean="0"/>
              <a:t>the difference in absorption of left and right circularly light.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zh-TW" b="1" smtClean="0">
                <a:solidFill>
                  <a:srgbClr val="800040"/>
                </a:solidFill>
              </a:rPr>
              <a:t>Typical Initial Concentrations</a:t>
            </a:r>
            <a:endParaRPr lang="en-US" altLang="zh-TW" smtClean="0"/>
          </a:p>
        </p:txBody>
      </p:sp>
      <p:sp>
        <p:nvSpPr>
          <p:cNvPr id="54275" name="Rectangle 3"/>
          <p:cNvSpPr>
            <a:spLocks noGrp="1" noChangeArrowheads="1"/>
          </p:cNvSpPr>
          <p:nvPr>
            <p:ph type="body" idx="1"/>
          </p:nvPr>
        </p:nvSpPr>
        <p:spPr>
          <a:xfrm>
            <a:off x="685800" y="1981200"/>
            <a:ext cx="8153400" cy="4114800"/>
          </a:xfrm>
        </p:spPr>
        <p:txBody>
          <a:bodyPr/>
          <a:lstStyle/>
          <a:p>
            <a:pPr eaLnBrk="1" hangingPunct="1">
              <a:lnSpc>
                <a:spcPct val="90000"/>
              </a:lnSpc>
              <a:buFontTx/>
              <a:buNone/>
            </a:pPr>
            <a:r>
              <a:rPr lang="en-US" altLang="zh-TW" i="1" smtClean="0"/>
              <a:t>Protein Concentration</a:t>
            </a:r>
            <a:r>
              <a:rPr lang="en-US" altLang="zh-TW" smtClean="0"/>
              <a:t>: 0.5 mg/ml</a:t>
            </a:r>
            <a:br>
              <a:rPr lang="en-US" altLang="zh-TW" smtClean="0"/>
            </a:br>
            <a:endParaRPr lang="en-US" altLang="zh-TW" smtClean="0"/>
          </a:p>
          <a:p>
            <a:pPr eaLnBrk="1" hangingPunct="1">
              <a:lnSpc>
                <a:spcPct val="90000"/>
              </a:lnSpc>
              <a:buFontTx/>
              <a:buNone/>
            </a:pPr>
            <a:r>
              <a:rPr lang="en-US" altLang="zh-TW" i="1" smtClean="0"/>
              <a:t>Cell Path Length</a:t>
            </a:r>
            <a:r>
              <a:rPr lang="en-US" altLang="zh-TW" smtClean="0"/>
              <a:t>: 0.5 mm</a:t>
            </a:r>
            <a:br>
              <a:rPr lang="en-US" altLang="zh-TW" smtClean="0"/>
            </a:br>
            <a:endParaRPr lang="en-US" altLang="zh-TW" smtClean="0"/>
          </a:p>
          <a:p>
            <a:pPr eaLnBrk="1" hangingPunct="1">
              <a:lnSpc>
                <a:spcPct val="90000"/>
              </a:lnSpc>
              <a:buFontTx/>
              <a:buNone/>
            </a:pPr>
            <a:r>
              <a:rPr lang="en-US" altLang="zh-TW" i="1" smtClean="0"/>
              <a:t>Stabilizers (Metal ions, etc.):</a:t>
            </a:r>
            <a:r>
              <a:rPr lang="en-US" altLang="zh-TW" smtClean="0"/>
              <a:t> minimum</a:t>
            </a:r>
            <a:br>
              <a:rPr lang="en-US" altLang="zh-TW" smtClean="0"/>
            </a:br>
            <a:endParaRPr lang="en-US" altLang="zh-TW" smtClean="0"/>
          </a:p>
          <a:p>
            <a:pPr eaLnBrk="1" hangingPunct="1">
              <a:lnSpc>
                <a:spcPct val="90000"/>
              </a:lnSpc>
              <a:buFontTx/>
              <a:buNone/>
            </a:pPr>
            <a:r>
              <a:rPr lang="en-US" altLang="zh-TW" i="1" smtClean="0"/>
              <a:t>Buffer Concentration :</a:t>
            </a:r>
            <a:r>
              <a:rPr lang="en-US" altLang="zh-TW" smtClean="0"/>
              <a:t> 5 mM or as low as possible while maintaining protein stability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subTitle" idx="1"/>
          </p:nvPr>
        </p:nvSpPr>
        <p:spPr>
          <a:xfrm>
            <a:off x="1371600" y="3886200"/>
            <a:ext cx="6400800" cy="533400"/>
          </a:xfrm>
        </p:spPr>
        <p:txBody>
          <a:bodyPr/>
          <a:lstStyle/>
          <a:p>
            <a:pPr eaLnBrk="1" hangingPunct="1"/>
            <a:r>
              <a:rPr lang="en-US" altLang="zh-TW" smtClean="0"/>
              <a:t>Part II. CD spectra of Nucleocide</a:t>
            </a:r>
          </a:p>
        </p:txBody>
      </p:sp>
      <p:sp>
        <p:nvSpPr>
          <p:cNvPr id="55299" name="Rectangle 4"/>
          <p:cNvSpPr>
            <a:spLocks noGrp="1" noChangeArrowheads="1"/>
          </p:cNvSpPr>
          <p:nvPr>
            <p:ph type="ctrTitle"/>
          </p:nvPr>
        </p:nvSpPr>
        <p:spPr>
          <a:xfrm>
            <a:off x="685800" y="2286000"/>
            <a:ext cx="7772400" cy="1143000"/>
          </a:xfrm>
          <a:noFill/>
        </p:spPr>
        <p:txBody>
          <a:bodyPr/>
          <a:lstStyle/>
          <a:p>
            <a:pPr eaLnBrk="1" hangingPunct="1"/>
            <a:r>
              <a:rPr lang="en-US" altLang="zh-TW" smtClean="0"/>
              <a:t>Circular Dichroism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886200" y="2046288"/>
          <a:ext cx="5257800" cy="4130675"/>
        </p:xfrm>
        <a:graphic>
          <a:graphicData uri="http://schemas.openxmlformats.org/presentationml/2006/ole">
            <p:oleObj spid="_x0000_s13314" name="PhotoImpact" r:id="rId3" imgW="2428850" imgH="1908052" progId="PI3.Image">
              <p:embed/>
            </p:oleObj>
          </a:graphicData>
        </a:graphic>
      </p:graphicFrame>
      <p:graphicFrame>
        <p:nvGraphicFramePr>
          <p:cNvPr id="13315" name="Object 3"/>
          <p:cNvGraphicFramePr>
            <a:graphicFrameLocks noChangeAspect="1"/>
          </p:cNvGraphicFramePr>
          <p:nvPr/>
        </p:nvGraphicFramePr>
        <p:xfrm>
          <a:off x="990600" y="2438400"/>
          <a:ext cx="2362200" cy="838200"/>
        </p:xfrm>
        <a:graphic>
          <a:graphicData uri="http://schemas.openxmlformats.org/presentationml/2006/ole">
            <p:oleObj spid="_x0000_s13315" name="PhotoImpact" r:id="rId4" imgW="1383443" imgH="490687" progId="PI3.Image">
              <p:embed/>
            </p:oleObj>
          </a:graphicData>
        </a:graphic>
      </p:graphicFrame>
      <p:graphicFrame>
        <p:nvGraphicFramePr>
          <p:cNvPr id="13316" name="Object 4"/>
          <p:cNvGraphicFramePr>
            <a:graphicFrameLocks noChangeAspect="1"/>
          </p:cNvGraphicFramePr>
          <p:nvPr/>
        </p:nvGraphicFramePr>
        <p:xfrm>
          <a:off x="685800" y="3886200"/>
          <a:ext cx="3124200" cy="2438400"/>
        </p:xfrm>
        <a:graphic>
          <a:graphicData uri="http://schemas.openxmlformats.org/presentationml/2006/ole">
            <p:oleObj spid="_x0000_s13316" name="PhotoImpact" r:id="rId5" imgW="2526583" imgH="1971726" progId="PI3.Image">
              <p:embed/>
            </p:oleObj>
          </a:graphicData>
        </a:graphic>
      </p:graphicFrame>
      <p:sp>
        <p:nvSpPr>
          <p:cNvPr id="7173" name="Rectangle 5"/>
          <p:cNvSpPr>
            <a:spLocks noGrp="1" noChangeArrowheads="1"/>
          </p:cNvSpPr>
          <p:nvPr>
            <p:ph type="title" idx="4294967295"/>
          </p:nvPr>
        </p:nvSpPr>
        <p:spPr/>
        <p:txBody>
          <a:bodyPr/>
          <a:lstStyle/>
          <a:p>
            <a:pPr eaLnBrk="1" hangingPunct="1">
              <a:defRPr/>
            </a:pPr>
            <a:r>
              <a:rPr lang="en-US" altLang="zh-TW" b="1" smtClean="0">
                <a:solidFill>
                  <a:schemeClr val="accent2"/>
                </a:solidFill>
                <a:effectLst>
                  <a:outerShdw blurRad="38100" dist="38100" dir="2700000" algn="tl">
                    <a:srgbClr val="C0C0C0"/>
                  </a:outerShdw>
                </a:effectLst>
              </a:rPr>
              <a:t>Electron Molecular Energy</a:t>
            </a:r>
            <a:r>
              <a:rPr lang="en-US" altLang="zh-TW"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533400"/>
            <a:ext cx="7772400" cy="1143000"/>
          </a:xfrm>
        </p:spPr>
        <p:txBody>
          <a:bodyPr/>
          <a:lstStyle/>
          <a:p>
            <a:pPr eaLnBrk="1" hangingPunct="1"/>
            <a:r>
              <a:rPr lang="en-US" altLang="zh-TW" smtClean="0"/>
              <a:t>Chromophores of Nucleic Acid</a:t>
            </a:r>
          </a:p>
        </p:txBody>
      </p:sp>
      <p:sp>
        <p:nvSpPr>
          <p:cNvPr id="56323" name="Rectangle 3"/>
          <p:cNvSpPr>
            <a:spLocks noGrp="1" noChangeArrowheads="1"/>
          </p:cNvSpPr>
          <p:nvPr>
            <p:ph type="body" idx="1"/>
          </p:nvPr>
        </p:nvSpPr>
        <p:spPr>
          <a:xfrm>
            <a:off x="381000" y="2209800"/>
            <a:ext cx="8534400" cy="3124200"/>
          </a:xfrm>
        </p:spPr>
        <p:txBody>
          <a:bodyPr/>
          <a:lstStyle/>
          <a:p>
            <a:pPr marL="4763" indent="-4763" eaLnBrk="1" hangingPunct="1"/>
            <a:r>
              <a:rPr lang="en-US" altLang="zh-TW" b="1" smtClean="0">
                <a:solidFill>
                  <a:schemeClr val="accent2"/>
                </a:solidFill>
              </a:rPr>
              <a:t> </a:t>
            </a:r>
            <a:r>
              <a:rPr lang="en-US" altLang="zh-TW" b="1" smtClean="0">
                <a:solidFill>
                  <a:schemeClr val="accent2"/>
                </a:solidFill>
                <a:latin typeface="Symbol" pitchFamily="18" charset="2"/>
              </a:rPr>
              <a:t>p</a:t>
            </a:r>
            <a:r>
              <a:rPr lang="en-US" altLang="zh-TW" b="1" smtClean="0">
                <a:solidFill>
                  <a:schemeClr val="accent2"/>
                </a:solidFill>
              </a:rPr>
              <a:t> </a:t>
            </a:r>
            <a:r>
              <a:rPr lang="en-US" altLang="zh-TW" sz="2400" smtClean="0">
                <a:solidFill>
                  <a:schemeClr val="accent2"/>
                </a:solidFill>
                <a:sym typeface="Wingdings" pitchFamily="2" charset="2"/>
              </a:rPr>
              <a:t></a:t>
            </a:r>
            <a:r>
              <a:rPr lang="en-US" altLang="zh-TW" b="1" smtClean="0">
                <a:solidFill>
                  <a:schemeClr val="accent2"/>
                </a:solidFill>
                <a:latin typeface="Symbol" pitchFamily="18" charset="2"/>
              </a:rPr>
              <a:t> p</a:t>
            </a:r>
            <a:r>
              <a:rPr lang="en-US" altLang="zh-TW" b="1" smtClean="0">
                <a:solidFill>
                  <a:schemeClr val="accent2"/>
                </a:solidFill>
              </a:rPr>
              <a:t>*</a:t>
            </a:r>
            <a:r>
              <a:rPr lang="en-US" altLang="zh-TW" b="1" smtClean="0"/>
              <a:t> </a:t>
            </a:r>
            <a:r>
              <a:rPr lang="en-US" altLang="zh-TW" sz="2800" smtClean="0"/>
              <a:t>transitions</a:t>
            </a:r>
            <a:r>
              <a:rPr lang="en-US" altLang="zh-TW" b="1" smtClean="0"/>
              <a:t> </a:t>
            </a:r>
            <a:r>
              <a:rPr lang="en-US" altLang="zh-TW" sz="2800" smtClean="0"/>
              <a:t>begin about</a:t>
            </a:r>
            <a:r>
              <a:rPr lang="en-US" altLang="zh-TW" sz="2800" b="1" i="1" smtClean="0"/>
              <a:t> </a:t>
            </a:r>
            <a:r>
              <a:rPr lang="en-US" altLang="zh-TW" sz="2800" b="1" i="1" smtClean="0">
                <a:solidFill>
                  <a:schemeClr val="accent2"/>
                </a:solidFill>
              </a:rPr>
              <a:t>300</a:t>
            </a:r>
            <a:r>
              <a:rPr lang="en-US" altLang="zh-TW" sz="2800" b="1" smtClean="0">
                <a:solidFill>
                  <a:schemeClr val="accent2"/>
                </a:solidFill>
              </a:rPr>
              <a:t> </a:t>
            </a:r>
            <a:r>
              <a:rPr lang="en-US" altLang="zh-TW" sz="2800" smtClean="0"/>
              <a:t>nm</a:t>
            </a:r>
            <a:endParaRPr lang="en-US" altLang="zh-TW" sz="2400" smtClean="0"/>
          </a:p>
          <a:p>
            <a:pPr marL="4763" indent="-4763" eaLnBrk="1" hangingPunct="1"/>
            <a:r>
              <a:rPr lang="en-US" altLang="zh-TW" b="1" smtClean="0">
                <a:solidFill>
                  <a:schemeClr val="accent2"/>
                </a:solidFill>
              </a:rPr>
              <a:t> n </a:t>
            </a:r>
            <a:r>
              <a:rPr lang="en-US" altLang="zh-TW" sz="2400" smtClean="0">
                <a:solidFill>
                  <a:schemeClr val="accent2"/>
                </a:solidFill>
                <a:sym typeface="Wingdings" pitchFamily="2" charset="2"/>
              </a:rPr>
              <a:t> </a:t>
            </a:r>
            <a:r>
              <a:rPr lang="en-US" altLang="zh-TW" b="1" smtClean="0">
                <a:solidFill>
                  <a:schemeClr val="accent2"/>
                </a:solidFill>
                <a:latin typeface="Symbol" pitchFamily="18" charset="2"/>
              </a:rPr>
              <a:t>p</a:t>
            </a:r>
            <a:r>
              <a:rPr lang="en-US" altLang="zh-TW" b="1" smtClean="0">
                <a:solidFill>
                  <a:schemeClr val="accent2"/>
                </a:solidFill>
              </a:rPr>
              <a:t>*</a:t>
            </a:r>
            <a:r>
              <a:rPr lang="en-US" altLang="zh-TW" b="1" smtClean="0"/>
              <a:t>  </a:t>
            </a:r>
            <a:r>
              <a:rPr lang="en-US" altLang="zh-TW" sz="2800" smtClean="0"/>
              <a:t>buried under </a:t>
            </a:r>
            <a:r>
              <a:rPr lang="en-US" altLang="zh-TW" b="1" smtClean="0">
                <a:solidFill>
                  <a:schemeClr val="accent2"/>
                </a:solidFill>
                <a:latin typeface="Symbol" pitchFamily="18" charset="2"/>
              </a:rPr>
              <a:t>p</a:t>
            </a:r>
            <a:r>
              <a:rPr lang="en-US" altLang="zh-TW" b="1" smtClean="0">
                <a:solidFill>
                  <a:schemeClr val="accent2"/>
                </a:solidFill>
              </a:rPr>
              <a:t> </a:t>
            </a:r>
            <a:r>
              <a:rPr lang="en-US" altLang="zh-TW" sz="2400" smtClean="0">
                <a:solidFill>
                  <a:schemeClr val="accent2"/>
                </a:solidFill>
                <a:sym typeface="Wingdings" pitchFamily="2" charset="2"/>
              </a:rPr>
              <a:t></a:t>
            </a:r>
            <a:r>
              <a:rPr lang="en-US" altLang="zh-TW" b="1" smtClean="0">
                <a:solidFill>
                  <a:schemeClr val="accent2"/>
                </a:solidFill>
                <a:latin typeface="Symbol" pitchFamily="18" charset="2"/>
              </a:rPr>
              <a:t> p</a:t>
            </a:r>
            <a:r>
              <a:rPr lang="en-US" altLang="zh-TW" b="1" smtClean="0">
                <a:solidFill>
                  <a:schemeClr val="accent2"/>
                </a:solidFill>
              </a:rPr>
              <a:t>*</a:t>
            </a:r>
            <a:r>
              <a:rPr lang="en-US" altLang="zh-TW" b="1" smtClean="0"/>
              <a:t> </a:t>
            </a:r>
            <a:r>
              <a:rPr lang="en-US" altLang="zh-TW" sz="2800" smtClean="0"/>
              <a:t>transitions</a:t>
            </a:r>
            <a:r>
              <a:rPr lang="en-US" altLang="zh-TW" b="1" smtClean="0"/>
              <a:t> </a:t>
            </a:r>
          </a:p>
          <a:p>
            <a:pPr marL="4763" indent="-4763" eaLnBrk="1" hangingPunct="1"/>
            <a:endParaRPr lang="en-US" altLang="zh-TW" sz="2800" smtClean="0"/>
          </a:p>
          <a:p>
            <a:pPr marL="4763" indent="-4763" eaLnBrk="1" hangingPunct="1">
              <a:buFontTx/>
              <a:buNone/>
            </a:pPr>
            <a:r>
              <a:rPr lang="en-US" altLang="zh-TW" sz="2800" smtClean="0"/>
              <a:t>The intensity of the CD is low because it is a secondary effect of the asymmetric sugar inducing a CD in the chomophoric, but symmetric base. </a:t>
            </a:r>
            <a:r>
              <a:rPr lang="en-US" altLang="zh-TW" sz="2800" smtClean="0">
                <a:sym typeface="Wingdings 2" pitchFamily="18" charset="2"/>
                <a:hlinkClick r:id="rId2" action="ppaction://hlinksldjump"/>
              </a:rPr>
              <a:t></a:t>
            </a:r>
            <a:endParaRPr lang="en-US" altLang="zh-TW"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6611938" y="0"/>
          <a:ext cx="2532062" cy="6629400"/>
        </p:xfrm>
        <a:graphic>
          <a:graphicData uri="http://schemas.openxmlformats.org/presentationml/2006/ole">
            <p:oleObj spid="_x0000_s14338" name="PhotoImpact" r:id="rId3" imgW="1661023" imgH="4343409" progId="PI3.Image">
              <p:embed/>
            </p:oleObj>
          </a:graphicData>
        </a:graphic>
      </p:graphicFrame>
      <p:graphicFrame>
        <p:nvGraphicFramePr>
          <p:cNvPr id="14339" name="Object 3"/>
          <p:cNvGraphicFramePr>
            <a:graphicFrameLocks noChangeAspect="1"/>
          </p:cNvGraphicFramePr>
          <p:nvPr/>
        </p:nvGraphicFramePr>
        <p:xfrm>
          <a:off x="0" y="1828800"/>
          <a:ext cx="3014663" cy="4419600"/>
        </p:xfrm>
        <a:graphic>
          <a:graphicData uri="http://schemas.openxmlformats.org/presentationml/2006/ole">
            <p:oleObj spid="_x0000_s14339" name="PhotoImpact" r:id="rId4" imgW="2733830" imgH="4007789" progId="PI3.Image">
              <p:embed/>
            </p:oleObj>
          </a:graphicData>
        </a:graphic>
      </p:graphicFrame>
      <p:graphicFrame>
        <p:nvGraphicFramePr>
          <p:cNvPr id="14340" name="Object 4"/>
          <p:cNvGraphicFramePr>
            <a:graphicFrameLocks noChangeAspect="1"/>
          </p:cNvGraphicFramePr>
          <p:nvPr/>
        </p:nvGraphicFramePr>
        <p:xfrm>
          <a:off x="3124200" y="1600200"/>
          <a:ext cx="3135313" cy="4921250"/>
        </p:xfrm>
        <a:graphic>
          <a:graphicData uri="http://schemas.openxmlformats.org/presentationml/2006/ole">
            <p:oleObj spid="_x0000_s14340" name="PhotoImpact" r:id="rId5" imgW="3474727" imgH="5454407" progId="PI3.Image">
              <p:embed/>
            </p:oleObj>
          </a:graphicData>
        </a:graphic>
      </p:graphicFrame>
      <p:sp>
        <p:nvSpPr>
          <p:cNvPr id="8197" name="Rectangle 5"/>
          <p:cNvSpPr>
            <a:spLocks noGrp="1" noChangeArrowheads="1"/>
          </p:cNvSpPr>
          <p:nvPr>
            <p:ph type="title" idx="4294967295"/>
          </p:nvPr>
        </p:nvSpPr>
        <p:spPr>
          <a:xfrm>
            <a:off x="0" y="0"/>
            <a:ext cx="6477000" cy="1143000"/>
          </a:xfrm>
        </p:spPr>
        <p:txBody>
          <a:bodyPr/>
          <a:lstStyle/>
          <a:p>
            <a:pPr eaLnBrk="1" hangingPunct="1">
              <a:defRPr/>
            </a:pPr>
            <a:r>
              <a:rPr lang="en-US" altLang="zh-TW" sz="3600" b="1" smtClean="0">
                <a:solidFill>
                  <a:schemeClr val="accent1"/>
                </a:solidFill>
                <a:effectLst>
                  <a:outerShdw blurRad="38100" dist="38100" dir="2700000" algn="tl">
                    <a:srgbClr val="C0C0C0"/>
                  </a:outerShdw>
                </a:effectLst>
              </a:rPr>
              <a:t>Chromophores of Nucleic Acid</a:t>
            </a:r>
          </a:p>
        </p:txBody>
      </p:sp>
      <p:sp>
        <p:nvSpPr>
          <p:cNvPr id="14342" name="Text Box 6"/>
          <p:cNvSpPr txBox="1">
            <a:spLocks noChangeArrowheads="1"/>
          </p:cNvSpPr>
          <p:nvPr/>
        </p:nvSpPr>
        <p:spPr bwMode="auto">
          <a:xfrm>
            <a:off x="228600" y="1143000"/>
            <a:ext cx="2286000" cy="406400"/>
          </a:xfrm>
          <a:prstGeom prst="rect">
            <a:avLst/>
          </a:prstGeom>
          <a:noFill/>
          <a:ln w="9525">
            <a:solidFill>
              <a:schemeClr val="tx1"/>
            </a:solidFill>
            <a:miter lim="800000"/>
            <a:headEnd/>
            <a:tailEnd/>
          </a:ln>
        </p:spPr>
        <p:txBody>
          <a:bodyPr>
            <a:spAutoFit/>
          </a:bodyPr>
          <a:lstStyle/>
          <a:p>
            <a:pPr algn="ctr">
              <a:spcBef>
                <a:spcPct val="50000"/>
              </a:spcBef>
            </a:pPr>
            <a:r>
              <a:rPr lang="en-US" altLang="zh-TW" sz="2000">
                <a:solidFill>
                  <a:schemeClr val="accent2"/>
                </a:solidFill>
              </a:rPr>
              <a:t>Absorption Spectra</a:t>
            </a:r>
          </a:p>
        </p:txBody>
      </p:sp>
      <p:sp>
        <p:nvSpPr>
          <p:cNvPr id="14343" name="Text Box 7"/>
          <p:cNvSpPr txBox="1">
            <a:spLocks noChangeArrowheads="1"/>
          </p:cNvSpPr>
          <p:nvPr/>
        </p:nvSpPr>
        <p:spPr bwMode="auto">
          <a:xfrm>
            <a:off x="3581400" y="1143000"/>
            <a:ext cx="2286000" cy="406400"/>
          </a:xfrm>
          <a:prstGeom prst="rect">
            <a:avLst/>
          </a:prstGeom>
          <a:noFill/>
          <a:ln w="9525">
            <a:solidFill>
              <a:schemeClr val="tx1"/>
            </a:solidFill>
            <a:miter lim="800000"/>
            <a:headEnd/>
            <a:tailEnd/>
          </a:ln>
        </p:spPr>
        <p:txBody>
          <a:bodyPr>
            <a:spAutoFit/>
          </a:bodyPr>
          <a:lstStyle/>
          <a:p>
            <a:pPr algn="ctr">
              <a:spcBef>
                <a:spcPct val="50000"/>
              </a:spcBef>
            </a:pPr>
            <a:r>
              <a:rPr lang="en-US" altLang="zh-TW" sz="2000">
                <a:solidFill>
                  <a:schemeClr val="accent2"/>
                </a:solidFill>
              </a:rPr>
              <a:t>CD Spectra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Base Stacking &amp; CD spectra of Nucleic Acid</a:t>
            </a:r>
          </a:p>
        </p:txBody>
      </p:sp>
      <p:sp>
        <p:nvSpPr>
          <p:cNvPr id="57347" name="Rectangle 3"/>
          <p:cNvSpPr>
            <a:spLocks noGrp="1" noChangeArrowheads="1"/>
          </p:cNvSpPr>
          <p:nvPr>
            <p:ph type="body" idx="1"/>
          </p:nvPr>
        </p:nvSpPr>
        <p:spPr>
          <a:xfrm>
            <a:off x="381000" y="1371600"/>
            <a:ext cx="8458200" cy="3200400"/>
          </a:xfrm>
        </p:spPr>
        <p:txBody>
          <a:bodyPr/>
          <a:lstStyle/>
          <a:p>
            <a:pPr eaLnBrk="1" hangingPunct="1">
              <a:lnSpc>
                <a:spcPct val="90000"/>
              </a:lnSpc>
            </a:pPr>
            <a:r>
              <a:rPr lang="en-US" altLang="zh-TW" sz="2400" smtClean="0"/>
              <a:t>The benzene-like </a:t>
            </a:r>
            <a:r>
              <a:rPr lang="en-US" altLang="zh-TW" sz="2400" smtClean="0">
                <a:latin typeface="Symbol" pitchFamily="18" charset="2"/>
              </a:rPr>
              <a:t>p-</a:t>
            </a:r>
            <a:r>
              <a:rPr lang="en-US" altLang="zh-TW" sz="2400" smtClean="0"/>
              <a:t>electron systems of the bases make them hydrophobic, so the bases tend to stack in hydrogen bonding solvents to minimize the </a:t>
            </a:r>
            <a:r>
              <a:rPr lang="en-US" altLang="zh-TW" sz="2400" smtClean="0">
                <a:latin typeface="Symbol" pitchFamily="18" charset="2"/>
              </a:rPr>
              <a:t>p-</a:t>
            </a:r>
            <a:r>
              <a:rPr lang="en-US" altLang="zh-TW" sz="2400" smtClean="0"/>
              <a:t>electron surface area exposed to the solvent.</a:t>
            </a:r>
          </a:p>
          <a:p>
            <a:pPr eaLnBrk="1" hangingPunct="1">
              <a:lnSpc>
                <a:spcPct val="90000"/>
              </a:lnSpc>
            </a:pPr>
            <a:r>
              <a:rPr lang="en-US" altLang="zh-TW" sz="2400" smtClean="0"/>
              <a:t>The NH, NH</a:t>
            </a:r>
            <a:r>
              <a:rPr lang="en-US" altLang="zh-TW" sz="2400" baseline="-25000" smtClean="0"/>
              <a:t>2</a:t>
            </a:r>
            <a:r>
              <a:rPr lang="en-US" altLang="zh-TW" sz="2400" smtClean="0"/>
              <a:t> and CO groups are hydrophilic, so the edges of the bases will interact well with hydrogen bonding solvents</a:t>
            </a:r>
          </a:p>
          <a:p>
            <a:pPr eaLnBrk="1" hangingPunct="1">
              <a:lnSpc>
                <a:spcPct val="90000"/>
              </a:lnSpc>
            </a:pPr>
            <a:r>
              <a:rPr lang="en-US" altLang="zh-TW" sz="2400" smtClean="0"/>
              <a:t>For nucleic acids the hydrophobic planes, the hydrophilic edges and charge-charge interactions cause the bases to stack and the polymers to assume a helical structure.</a:t>
            </a:r>
          </a:p>
          <a:p>
            <a:pPr eaLnBrk="1" hangingPunct="1">
              <a:lnSpc>
                <a:spcPct val="90000"/>
              </a:lnSpc>
            </a:pPr>
            <a:r>
              <a:rPr lang="en-US" altLang="zh-TW" sz="2400" smtClean="0"/>
              <a:t>The electronic transitions of the chromophoric bases are in close proximity, and can interact to give CD spectra of high intensity.</a:t>
            </a:r>
          </a:p>
        </p:txBody>
      </p:sp>
      <p:pic>
        <p:nvPicPr>
          <p:cNvPr id="57348" name="Picture 5" descr="C:\Program Files\Common Files\Microsoft Shared\Clipart\cagcat50\SY01265_.wmf">
            <a:hlinkClick r:id="rId2" action="ppaction://hlinksldjump"/>
          </p:cNvPr>
          <p:cNvPicPr>
            <a:picLocks noChangeAspect="1" noChangeArrowheads="1"/>
          </p:cNvPicPr>
          <p:nvPr/>
        </p:nvPicPr>
        <p:blipFill>
          <a:blip r:embed="rId3"/>
          <a:srcRect/>
          <a:stretch>
            <a:fillRect/>
          </a:stretch>
        </p:blipFill>
        <p:spPr bwMode="auto">
          <a:xfrm>
            <a:off x="1219200" y="5638800"/>
            <a:ext cx="242888"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304800"/>
            <a:ext cx="7772400" cy="1143000"/>
          </a:xfrm>
        </p:spPr>
        <p:txBody>
          <a:bodyPr/>
          <a:lstStyle/>
          <a:p>
            <a:pPr eaLnBrk="1" hangingPunct="1"/>
            <a:r>
              <a:rPr lang="en-US" altLang="zh-TW" smtClean="0"/>
              <a:t>Polymorphic properties of Nucleic Acid</a:t>
            </a:r>
          </a:p>
        </p:txBody>
      </p:sp>
      <p:sp>
        <p:nvSpPr>
          <p:cNvPr id="27651" name="Rectangle 3"/>
          <p:cNvSpPr>
            <a:spLocks noGrp="1" noChangeArrowheads="1"/>
          </p:cNvSpPr>
          <p:nvPr>
            <p:ph type="body" idx="1"/>
          </p:nvPr>
        </p:nvSpPr>
        <p:spPr>
          <a:xfrm>
            <a:off x="457200" y="1752600"/>
            <a:ext cx="8382000" cy="4114800"/>
          </a:xfrm>
        </p:spPr>
        <p:txBody>
          <a:bodyPr/>
          <a:lstStyle/>
          <a:p>
            <a:pPr marL="4763" indent="-4763" eaLnBrk="1" hangingPunct="1">
              <a:buFontTx/>
              <a:buNone/>
              <a:defRPr/>
            </a:pPr>
            <a:r>
              <a:rPr lang="en-US" altLang="zh-TW" sz="2800" b="1" smtClean="0">
                <a:solidFill>
                  <a:srgbClr val="FF3300"/>
                </a:solidFill>
                <a:effectLst>
                  <a:outerShdw blurRad="38100" dist="38100" dir="2700000" algn="tl">
                    <a:srgbClr val="C0C0C0"/>
                  </a:outerShdw>
                </a:effectLst>
              </a:rPr>
              <a:t>Polymorphism</a:t>
            </a:r>
            <a:r>
              <a:rPr lang="en-US" altLang="zh-TW" sz="2800" smtClean="0"/>
              <a:t> of nucleic acid in secondary structure</a:t>
            </a:r>
            <a:endParaRPr lang="en-US" altLang="zh-TW" sz="2800" b="1" i="1" smtClean="0">
              <a:effectLst>
                <a:outerShdw blurRad="38100" dist="38100" dir="2700000" algn="tl">
                  <a:srgbClr val="C0C0C0"/>
                </a:outerShdw>
              </a:effectLst>
            </a:endParaRPr>
          </a:p>
          <a:p>
            <a:pPr marL="4763" indent="-4763" eaLnBrk="1" hangingPunct="1">
              <a:defRPr/>
            </a:pPr>
            <a:r>
              <a:rPr lang="en-US" altLang="zh-TW" sz="2800" b="1" i="1" smtClean="0">
                <a:effectLst>
                  <a:outerShdw blurRad="38100" dist="38100" dir="2700000" algn="tl">
                    <a:srgbClr val="C0C0C0"/>
                  </a:outerShdw>
                </a:effectLst>
              </a:rPr>
              <a:t>Number of base pairs per turn</a:t>
            </a:r>
          </a:p>
          <a:p>
            <a:pPr marL="4763" indent="-4763" eaLnBrk="1" hangingPunct="1">
              <a:defRPr/>
            </a:pPr>
            <a:r>
              <a:rPr lang="en-US" altLang="zh-TW" sz="2800" b="1" i="1" smtClean="0">
                <a:effectLst>
                  <a:outerShdw blurRad="38100" dist="38100" dir="2700000" algn="tl">
                    <a:srgbClr val="C0C0C0"/>
                  </a:outerShdw>
                </a:effectLst>
              </a:rPr>
              <a:t>Inclination of the base with respect to the helix axis</a:t>
            </a:r>
          </a:p>
          <a:p>
            <a:pPr marL="4763" indent="-4763" eaLnBrk="1" hangingPunct="1">
              <a:defRPr/>
            </a:pPr>
            <a:r>
              <a:rPr lang="en-US" altLang="zh-TW" sz="2800" b="1" i="1" smtClean="0">
                <a:effectLst>
                  <a:outerShdw blurRad="38100" dist="38100" dir="2700000" algn="tl">
                    <a:srgbClr val="C0C0C0"/>
                  </a:outerShdw>
                </a:effectLst>
              </a:rPr>
              <a:t>The distance of the bases from the helix axis</a:t>
            </a:r>
          </a:p>
          <a:p>
            <a:pPr marL="4763" indent="-4763" eaLnBrk="1" hangingPunct="1">
              <a:defRPr/>
            </a:pPr>
            <a:r>
              <a:rPr lang="en-US" altLang="zh-TW" sz="2800" b="1" i="1" smtClean="0">
                <a:effectLst>
                  <a:outerShdw blurRad="38100" dist="38100" dir="2700000" algn="tl">
                    <a:srgbClr val="C0C0C0"/>
                  </a:outerShdw>
                </a:effectLst>
              </a:rPr>
              <a:t>The rise per base-pair</a:t>
            </a:r>
          </a:p>
          <a:p>
            <a:pPr marL="4763" indent="-4763" eaLnBrk="1" hangingPunct="1">
              <a:defRPr/>
            </a:pPr>
            <a:r>
              <a:rPr lang="en-US" altLang="zh-TW" sz="2800" b="1" i="1" smtClean="0">
                <a:effectLst>
                  <a:outerShdw blurRad="38100" dist="38100" dir="2700000" algn="tl">
                    <a:srgbClr val="C0C0C0"/>
                  </a:outerShdw>
                </a:effectLst>
              </a:rPr>
              <a:t>Handedness of the helix</a:t>
            </a:r>
          </a:p>
          <a:p>
            <a:pPr marL="4763" indent="-4763" eaLnBrk="1" hangingPunct="1">
              <a:buFontTx/>
              <a:buNone/>
              <a:defRPr/>
            </a:pPr>
            <a:r>
              <a:rPr lang="en-US" altLang="zh-TW" sz="2800" smtClean="0"/>
              <a:t>CD can measure the change in secondary structure as a function of solvent conditions.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733800" y="381000"/>
          <a:ext cx="5102225" cy="6248400"/>
        </p:xfrm>
        <a:graphic>
          <a:graphicData uri="http://schemas.openxmlformats.org/presentationml/2006/ole">
            <p:oleObj spid="_x0000_s15362" name="PhotoImpact" r:id="rId4" imgW="2910599" imgH="3355571" progId="PI3.Image">
              <p:embed/>
            </p:oleObj>
          </a:graphicData>
        </a:graphic>
      </p:graphicFrame>
      <p:sp>
        <p:nvSpPr>
          <p:cNvPr id="15363" name="Text Box 3"/>
          <p:cNvSpPr txBox="1">
            <a:spLocks noChangeArrowheads="1"/>
          </p:cNvSpPr>
          <p:nvPr/>
        </p:nvSpPr>
        <p:spPr bwMode="auto">
          <a:xfrm>
            <a:off x="6781800" y="533400"/>
            <a:ext cx="1219200" cy="457200"/>
          </a:xfrm>
          <a:prstGeom prst="rect">
            <a:avLst/>
          </a:prstGeom>
          <a:noFill/>
          <a:ln w="9525">
            <a:noFill/>
            <a:miter lim="800000"/>
            <a:headEnd/>
            <a:tailEnd/>
          </a:ln>
        </p:spPr>
        <p:txBody>
          <a:bodyPr>
            <a:spAutoFit/>
          </a:bodyPr>
          <a:lstStyle/>
          <a:p>
            <a:pPr>
              <a:spcBef>
                <a:spcPct val="50000"/>
              </a:spcBef>
            </a:pPr>
            <a:r>
              <a:rPr lang="en-US" altLang="zh-TW"/>
              <a:t>Polymer</a:t>
            </a:r>
          </a:p>
        </p:txBody>
      </p:sp>
      <p:sp>
        <p:nvSpPr>
          <p:cNvPr id="15364" name="Text Box 4"/>
          <p:cNvSpPr txBox="1">
            <a:spLocks noChangeArrowheads="1"/>
          </p:cNvSpPr>
          <p:nvPr/>
        </p:nvSpPr>
        <p:spPr bwMode="auto">
          <a:xfrm>
            <a:off x="7391400" y="1905000"/>
            <a:ext cx="1219200" cy="457200"/>
          </a:xfrm>
          <a:prstGeom prst="rect">
            <a:avLst/>
          </a:prstGeom>
          <a:noFill/>
          <a:ln w="9525">
            <a:noFill/>
            <a:miter lim="800000"/>
            <a:headEnd/>
            <a:tailEnd/>
          </a:ln>
        </p:spPr>
        <p:txBody>
          <a:bodyPr>
            <a:spAutoFit/>
          </a:bodyPr>
          <a:lstStyle/>
          <a:p>
            <a:pPr>
              <a:spcBef>
                <a:spcPct val="50000"/>
              </a:spcBef>
            </a:pPr>
            <a:r>
              <a:rPr lang="en-US" altLang="zh-TW"/>
              <a:t>dimer</a:t>
            </a:r>
          </a:p>
        </p:txBody>
      </p:sp>
      <p:sp>
        <p:nvSpPr>
          <p:cNvPr id="15365" name="Text Box 5"/>
          <p:cNvSpPr txBox="1">
            <a:spLocks noChangeArrowheads="1"/>
          </p:cNvSpPr>
          <p:nvPr/>
        </p:nvSpPr>
        <p:spPr bwMode="auto">
          <a:xfrm>
            <a:off x="6553200" y="4114800"/>
            <a:ext cx="1524000" cy="457200"/>
          </a:xfrm>
          <a:prstGeom prst="rect">
            <a:avLst/>
          </a:prstGeom>
          <a:noFill/>
          <a:ln w="9525">
            <a:noFill/>
            <a:miter lim="800000"/>
            <a:headEnd/>
            <a:tailEnd/>
          </a:ln>
        </p:spPr>
        <p:txBody>
          <a:bodyPr>
            <a:spAutoFit/>
          </a:bodyPr>
          <a:lstStyle/>
          <a:p>
            <a:pPr>
              <a:spcBef>
                <a:spcPct val="50000"/>
              </a:spcBef>
            </a:pPr>
            <a:r>
              <a:rPr lang="en-US" altLang="zh-TW"/>
              <a:t>monomer</a:t>
            </a:r>
          </a:p>
        </p:txBody>
      </p:sp>
      <p:sp>
        <p:nvSpPr>
          <p:cNvPr id="15366" name="Text Box 6"/>
          <p:cNvSpPr txBox="1">
            <a:spLocks noChangeArrowheads="1"/>
          </p:cNvSpPr>
          <p:nvPr/>
        </p:nvSpPr>
        <p:spPr bwMode="auto">
          <a:xfrm>
            <a:off x="0" y="5257800"/>
            <a:ext cx="4572000" cy="822325"/>
          </a:xfrm>
          <a:prstGeom prst="rect">
            <a:avLst/>
          </a:prstGeom>
          <a:noFill/>
          <a:ln w="9525">
            <a:noFill/>
            <a:miter lim="800000"/>
            <a:headEnd/>
            <a:tailEnd/>
          </a:ln>
        </p:spPr>
        <p:txBody>
          <a:bodyPr>
            <a:spAutoFit/>
          </a:bodyPr>
          <a:lstStyle/>
          <a:p>
            <a:pPr>
              <a:spcBef>
                <a:spcPct val="50000"/>
              </a:spcBef>
            </a:pPr>
            <a:r>
              <a:rPr lang="en-US" altLang="zh-TW"/>
              <a:t>CD of single stranded oilgo(rA) in aqueous solution at pH 7</a:t>
            </a:r>
          </a:p>
        </p:txBody>
      </p:sp>
      <p:sp>
        <p:nvSpPr>
          <p:cNvPr id="15367" name="Text Box 7"/>
          <p:cNvSpPr txBox="1">
            <a:spLocks noChangeArrowheads="1"/>
          </p:cNvSpPr>
          <p:nvPr/>
        </p:nvSpPr>
        <p:spPr bwMode="auto">
          <a:xfrm>
            <a:off x="381000" y="1905000"/>
            <a:ext cx="3352800" cy="2657475"/>
          </a:xfrm>
          <a:prstGeom prst="rect">
            <a:avLst/>
          </a:prstGeom>
          <a:noFill/>
          <a:ln w="9525">
            <a:solidFill>
              <a:schemeClr val="tx1"/>
            </a:solidFill>
            <a:miter lim="800000"/>
            <a:headEnd/>
            <a:tailEnd/>
          </a:ln>
        </p:spPr>
        <p:txBody>
          <a:bodyPr>
            <a:spAutoFit/>
          </a:bodyPr>
          <a:lstStyle/>
          <a:p>
            <a:pPr>
              <a:spcBef>
                <a:spcPct val="50000"/>
              </a:spcBef>
            </a:pPr>
            <a:r>
              <a:rPr lang="en-US" altLang="zh-TW"/>
              <a:t>Formation of helical structure is a super asymmetry that gives rise to degenerate interactions between chromophoric bases and results in intense CD spectra</a:t>
            </a:r>
          </a:p>
        </p:txBody>
      </p:sp>
      <p:sp>
        <p:nvSpPr>
          <p:cNvPr id="12296" name="Rectangle 8"/>
          <p:cNvSpPr>
            <a:spLocks noGrp="1" noChangeArrowheads="1"/>
          </p:cNvSpPr>
          <p:nvPr>
            <p:ph type="title" idx="4294967295"/>
          </p:nvPr>
        </p:nvSpPr>
        <p:spPr>
          <a:xfrm>
            <a:off x="0" y="0"/>
            <a:ext cx="4038600" cy="1143000"/>
          </a:xfrm>
        </p:spPr>
        <p:txBody>
          <a:bodyPr/>
          <a:lstStyle/>
          <a:p>
            <a:pPr eaLnBrk="1" hangingPunct="1">
              <a:defRPr/>
            </a:pPr>
            <a:r>
              <a:rPr lang="en-US" altLang="zh-TW" sz="3600" b="1" smtClean="0">
                <a:solidFill>
                  <a:schemeClr val="accent2"/>
                </a:solidFill>
                <a:effectLst>
                  <a:outerShdw blurRad="38100" dist="38100" dir="2700000" algn="tl">
                    <a:srgbClr val="C0C0C0"/>
                  </a:outerShdw>
                </a:effectLst>
              </a:rPr>
              <a:t>From monomer to polymer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733925" y="990600"/>
          <a:ext cx="4410075" cy="5562600"/>
        </p:xfrm>
        <a:graphic>
          <a:graphicData uri="http://schemas.openxmlformats.org/presentationml/2006/ole">
            <p:oleObj spid="_x0000_s16386" name="PhotoImpact" r:id="rId3" imgW="3203183" imgH="4041314" progId="PI3.Image">
              <p:embed/>
            </p:oleObj>
          </a:graphicData>
        </a:graphic>
      </p:graphicFrame>
      <p:sp>
        <p:nvSpPr>
          <p:cNvPr id="16387" name="Text Box 3"/>
          <p:cNvSpPr txBox="1">
            <a:spLocks noChangeArrowheads="1"/>
          </p:cNvSpPr>
          <p:nvPr/>
        </p:nvSpPr>
        <p:spPr bwMode="auto">
          <a:xfrm>
            <a:off x="381000" y="2362200"/>
            <a:ext cx="3429000" cy="396875"/>
          </a:xfrm>
          <a:prstGeom prst="rect">
            <a:avLst/>
          </a:prstGeom>
          <a:noFill/>
          <a:ln w="9525">
            <a:noFill/>
            <a:miter lim="800000"/>
            <a:headEnd/>
            <a:tailEnd/>
          </a:ln>
        </p:spPr>
        <p:txBody>
          <a:bodyPr>
            <a:spAutoFit/>
          </a:bodyPr>
          <a:lstStyle/>
          <a:p>
            <a:pPr algn="ctr">
              <a:spcBef>
                <a:spcPct val="50000"/>
              </a:spcBef>
            </a:pPr>
            <a:r>
              <a:rPr lang="en-US" altLang="zh-TW" sz="2000"/>
              <a:t>CD of single stranded poly(rA)</a:t>
            </a:r>
          </a:p>
        </p:txBody>
      </p:sp>
      <p:sp>
        <p:nvSpPr>
          <p:cNvPr id="16388" name="Text Box 4"/>
          <p:cNvSpPr txBox="1">
            <a:spLocks noChangeArrowheads="1"/>
          </p:cNvSpPr>
          <p:nvPr/>
        </p:nvSpPr>
        <p:spPr bwMode="auto">
          <a:xfrm>
            <a:off x="304800" y="4800600"/>
            <a:ext cx="3581400" cy="396875"/>
          </a:xfrm>
          <a:prstGeom prst="rect">
            <a:avLst/>
          </a:prstGeom>
          <a:noFill/>
          <a:ln w="9525">
            <a:noFill/>
            <a:miter lim="800000"/>
            <a:headEnd/>
            <a:tailEnd/>
          </a:ln>
        </p:spPr>
        <p:txBody>
          <a:bodyPr>
            <a:spAutoFit/>
          </a:bodyPr>
          <a:lstStyle/>
          <a:p>
            <a:pPr algn="ctr">
              <a:spcBef>
                <a:spcPct val="50000"/>
              </a:spcBef>
            </a:pPr>
            <a:r>
              <a:rPr lang="en-US" altLang="zh-TW" sz="2000"/>
              <a:t>CD of single stranded poly(rC)</a:t>
            </a:r>
          </a:p>
        </p:txBody>
      </p:sp>
      <p:sp>
        <p:nvSpPr>
          <p:cNvPr id="22533" name="Rectangle 5"/>
          <p:cNvSpPr>
            <a:spLocks noGrp="1" noChangeArrowheads="1"/>
          </p:cNvSpPr>
          <p:nvPr>
            <p:ph type="title" idx="4294967295"/>
          </p:nvPr>
        </p:nvSpPr>
        <p:spPr>
          <a:xfrm>
            <a:off x="0" y="0"/>
            <a:ext cx="89154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Base-stacked helices in aqueous solution</a:t>
            </a:r>
          </a:p>
        </p:txBody>
      </p:sp>
      <p:sp>
        <p:nvSpPr>
          <p:cNvPr id="16390" name="Text Box 6"/>
          <p:cNvSpPr txBox="1">
            <a:spLocks noChangeArrowheads="1"/>
          </p:cNvSpPr>
          <p:nvPr/>
        </p:nvSpPr>
        <p:spPr bwMode="auto">
          <a:xfrm>
            <a:off x="0" y="1295400"/>
            <a:ext cx="4572000" cy="466725"/>
          </a:xfrm>
          <a:prstGeom prst="rect">
            <a:avLst/>
          </a:prstGeom>
          <a:noFill/>
          <a:ln w="9525">
            <a:solidFill>
              <a:schemeClr val="tx1"/>
            </a:solidFill>
            <a:miter lim="800000"/>
            <a:headEnd/>
            <a:tailEnd/>
          </a:ln>
        </p:spPr>
        <p:txBody>
          <a:bodyPr>
            <a:spAutoFit/>
          </a:bodyPr>
          <a:lstStyle/>
          <a:p>
            <a:pPr algn="ctr">
              <a:spcBef>
                <a:spcPct val="50000"/>
              </a:spcBef>
            </a:pPr>
            <a:r>
              <a:rPr lang="en-US" altLang="zh-TW"/>
              <a:t>Spectra is Composition dependent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4756150" y="0"/>
          <a:ext cx="4387850" cy="6858000"/>
        </p:xfrm>
        <a:graphic>
          <a:graphicData uri="http://schemas.openxmlformats.org/presentationml/2006/ole">
            <p:oleObj spid="_x0000_s17410" name="PhotoImpact" r:id="rId3" imgW="3078486" imgH="4809754" progId="PI3.Image">
              <p:embed/>
            </p:oleObj>
          </a:graphicData>
        </a:graphic>
      </p:graphicFrame>
      <p:sp>
        <p:nvSpPr>
          <p:cNvPr id="9219" name="Rectangle 3"/>
          <p:cNvSpPr>
            <a:spLocks noGrp="1" noChangeArrowheads="1"/>
          </p:cNvSpPr>
          <p:nvPr>
            <p:ph type="title" idx="4294967295"/>
          </p:nvPr>
        </p:nvSpPr>
        <p:spPr>
          <a:xfrm>
            <a:off x="0" y="304800"/>
            <a:ext cx="4953000" cy="838200"/>
          </a:xfrm>
        </p:spPr>
        <p:txBody>
          <a:bodyPr/>
          <a:lstStyle/>
          <a:p>
            <a:pPr eaLnBrk="1" hangingPunct="1">
              <a:defRPr/>
            </a:pPr>
            <a:r>
              <a:rPr lang="en-US" altLang="zh-TW" sz="3600" b="1" smtClean="0">
                <a:solidFill>
                  <a:schemeClr val="accent2"/>
                </a:solidFill>
                <a:effectLst>
                  <a:outerShdw blurRad="38100" dist="38100" dir="2700000" algn="tl">
                    <a:srgbClr val="C0C0C0"/>
                  </a:outerShdw>
                </a:effectLst>
              </a:rPr>
              <a:t>CD of double-stranded DNA and RNA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pPr eaLnBrk="1" hangingPunct="1"/>
            <a:r>
              <a:rPr lang="en-US" altLang="zh-TW" smtClean="0"/>
              <a:t>Types of polarized light</a:t>
            </a:r>
          </a:p>
        </p:txBody>
      </p:sp>
      <p:sp>
        <p:nvSpPr>
          <p:cNvPr id="39939" name="Rectangle 3"/>
          <p:cNvSpPr>
            <a:spLocks noGrp="1" noChangeArrowheads="1"/>
          </p:cNvSpPr>
          <p:nvPr>
            <p:ph type="body" idx="1"/>
          </p:nvPr>
        </p:nvSpPr>
        <p:spPr>
          <a:xfrm>
            <a:off x="762000" y="1219200"/>
            <a:ext cx="7772400" cy="5638800"/>
          </a:xfrm>
        </p:spPr>
        <p:txBody>
          <a:bodyPr/>
          <a:lstStyle/>
          <a:p>
            <a:pPr eaLnBrk="1" hangingPunct="1">
              <a:lnSpc>
                <a:spcPct val="90000"/>
              </a:lnSpc>
            </a:pPr>
            <a:r>
              <a:rPr lang="en-US" altLang="zh-TW" sz="2800" smtClean="0"/>
              <a:t>Plane polarized light consists two circularly polarized components of equal intensity</a:t>
            </a:r>
          </a:p>
          <a:p>
            <a:pPr eaLnBrk="1" hangingPunct="1">
              <a:lnSpc>
                <a:spcPct val="90000"/>
              </a:lnSpc>
            </a:pPr>
            <a:r>
              <a:rPr lang="en-US" altLang="zh-TW" sz="2800" smtClean="0"/>
              <a:t>Two circularly polarized components are like left- and right-handed springs</a:t>
            </a:r>
          </a:p>
          <a:p>
            <a:pPr eaLnBrk="1" hangingPunct="1">
              <a:lnSpc>
                <a:spcPct val="90000"/>
              </a:lnSpc>
            </a:pPr>
            <a:r>
              <a:rPr lang="en-US" altLang="zh-TW" sz="2800" smtClean="0"/>
              <a:t>As observed by looking at the source, right-handed circularly polarized light rotates clockwise</a:t>
            </a:r>
          </a:p>
          <a:p>
            <a:pPr eaLnBrk="1" hangingPunct="1">
              <a:lnSpc>
                <a:spcPct val="90000"/>
              </a:lnSpc>
            </a:pPr>
            <a:r>
              <a:rPr lang="en-US" altLang="zh-TW" sz="2800" smtClean="0"/>
              <a:t>Frequency of rotation is related to the frequency of the light</a:t>
            </a:r>
          </a:p>
          <a:p>
            <a:pPr eaLnBrk="1" hangingPunct="1">
              <a:lnSpc>
                <a:spcPct val="90000"/>
              </a:lnSpc>
            </a:pPr>
            <a:r>
              <a:rPr lang="en-US" altLang="zh-TW" sz="2800" smtClean="0"/>
              <a:t>Can be resolved into its two circularly polarized components</a:t>
            </a:r>
          </a:p>
          <a:p>
            <a:pPr eaLnBrk="1" hangingPunct="1">
              <a:lnSpc>
                <a:spcPct val="90000"/>
              </a:lnSpc>
            </a:pPr>
            <a:r>
              <a:rPr lang="en-US" altLang="zh-TW" sz="2800" smtClean="0"/>
              <a:t>When added together after passing through an optically isotropic medium, plane polarized light results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3513138" y="0"/>
          <a:ext cx="5630862" cy="6858000"/>
        </p:xfrm>
        <a:graphic>
          <a:graphicData uri="http://schemas.openxmlformats.org/presentationml/2006/ole">
            <p:oleObj spid="_x0000_s18434" name="PhotoImpact" r:id="rId3" imgW="3148590" imgH="3834392" progId="PI3.Image">
              <p:embed/>
            </p:oleObj>
          </a:graphicData>
        </a:graphic>
      </p:graphicFrame>
      <p:sp>
        <p:nvSpPr>
          <p:cNvPr id="18435" name="Text Box 4"/>
          <p:cNvSpPr txBox="1">
            <a:spLocks noChangeArrowheads="1"/>
          </p:cNvSpPr>
          <p:nvPr/>
        </p:nvSpPr>
        <p:spPr bwMode="auto">
          <a:xfrm>
            <a:off x="5105400" y="381000"/>
            <a:ext cx="1828800" cy="396875"/>
          </a:xfrm>
          <a:prstGeom prst="rect">
            <a:avLst/>
          </a:prstGeom>
          <a:noFill/>
          <a:ln w="9525">
            <a:noFill/>
            <a:miter lim="800000"/>
            <a:headEnd/>
            <a:tailEnd/>
          </a:ln>
        </p:spPr>
        <p:txBody>
          <a:bodyPr>
            <a:spAutoFit/>
          </a:bodyPr>
          <a:lstStyle/>
          <a:p>
            <a:pPr>
              <a:spcBef>
                <a:spcPct val="50000"/>
              </a:spcBef>
            </a:pPr>
            <a:r>
              <a:rPr lang="en-US" altLang="zh-TW" sz="2000"/>
              <a:t>Native DNA</a:t>
            </a:r>
          </a:p>
        </p:txBody>
      </p:sp>
      <p:sp>
        <p:nvSpPr>
          <p:cNvPr id="18436" name="Text Box 5"/>
          <p:cNvSpPr txBox="1">
            <a:spLocks noChangeArrowheads="1"/>
          </p:cNvSpPr>
          <p:nvPr/>
        </p:nvSpPr>
        <p:spPr bwMode="auto">
          <a:xfrm>
            <a:off x="5334000" y="1143000"/>
            <a:ext cx="2971800" cy="396875"/>
          </a:xfrm>
          <a:prstGeom prst="rect">
            <a:avLst/>
          </a:prstGeom>
          <a:noFill/>
          <a:ln w="9525">
            <a:noFill/>
            <a:miter lim="800000"/>
            <a:headEnd/>
            <a:tailEnd/>
          </a:ln>
        </p:spPr>
        <p:txBody>
          <a:bodyPr>
            <a:spAutoFit/>
          </a:bodyPr>
          <a:lstStyle/>
          <a:p>
            <a:pPr>
              <a:spcBef>
                <a:spcPct val="50000"/>
              </a:spcBef>
            </a:pPr>
            <a:r>
              <a:rPr lang="en-US" altLang="zh-TW" sz="2000"/>
              <a:t>Denatured Native DNA</a:t>
            </a:r>
          </a:p>
        </p:txBody>
      </p:sp>
      <p:sp>
        <p:nvSpPr>
          <p:cNvPr id="18437" name="Line 6"/>
          <p:cNvSpPr>
            <a:spLocks noChangeShapeType="1"/>
          </p:cNvSpPr>
          <p:nvPr/>
        </p:nvSpPr>
        <p:spPr bwMode="auto">
          <a:xfrm flipH="1">
            <a:off x="5181600" y="762000"/>
            <a:ext cx="457200" cy="304800"/>
          </a:xfrm>
          <a:prstGeom prst="line">
            <a:avLst/>
          </a:prstGeom>
          <a:noFill/>
          <a:ln w="9525">
            <a:solidFill>
              <a:schemeClr val="tx1"/>
            </a:solidFill>
            <a:round/>
            <a:headEnd/>
            <a:tailEnd type="triangle" w="lg" len="lg"/>
          </a:ln>
        </p:spPr>
        <p:txBody>
          <a:bodyPr/>
          <a:lstStyle/>
          <a:p>
            <a:endParaRPr lang="en-US"/>
          </a:p>
        </p:txBody>
      </p:sp>
      <p:sp>
        <p:nvSpPr>
          <p:cNvPr id="18438" name="Line 7"/>
          <p:cNvSpPr>
            <a:spLocks noChangeShapeType="1"/>
          </p:cNvSpPr>
          <p:nvPr/>
        </p:nvSpPr>
        <p:spPr bwMode="auto">
          <a:xfrm flipH="1">
            <a:off x="5105400" y="1524000"/>
            <a:ext cx="609600" cy="685800"/>
          </a:xfrm>
          <a:prstGeom prst="line">
            <a:avLst/>
          </a:prstGeom>
          <a:noFill/>
          <a:ln w="9525">
            <a:solidFill>
              <a:schemeClr val="tx1"/>
            </a:solidFill>
            <a:round/>
            <a:headEnd/>
            <a:tailEnd type="triangle" w="lg" len="lg"/>
          </a:ln>
        </p:spPr>
        <p:txBody>
          <a:bodyPr/>
          <a:lstStyle/>
          <a:p>
            <a:endParaRPr lang="en-US"/>
          </a:p>
        </p:txBody>
      </p:sp>
      <p:sp>
        <p:nvSpPr>
          <p:cNvPr id="18439" name="Text Box 8"/>
          <p:cNvSpPr txBox="1">
            <a:spLocks noChangeArrowheads="1"/>
          </p:cNvSpPr>
          <p:nvPr/>
        </p:nvSpPr>
        <p:spPr bwMode="auto">
          <a:xfrm>
            <a:off x="5181600" y="3276600"/>
            <a:ext cx="2895600" cy="590550"/>
          </a:xfrm>
          <a:prstGeom prst="rect">
            <a:avLst/>
          </a:prstGeom>
          <a:solidFill>
            <a:srgbClr val="FFFF99"/>
          </a:solidFill>
          <a:ln w="9525">
            <a:solidFill>
              <a:schemeClr val="folHlink"/>
            </a:solidFill>
            <a:miter lim="800000"/>
            <a:headEnd/>
            <a:tailEnd/>
          </a:ln>
        </p:spPr>
        <p:txBody>
          <a:bodyPr>
            <a:spAutoFit/>
          </a:bodyPr>
          <a:lstStyle/>
          <a:p>
            <a:pPr>
              <a:spcBef>
                <a:spcPct val="50000"/>
              </a:spcBef>
            </a:pPr>
            <a:r>
              <a:rPr lang="en-US" altLang="zh-TW" sz="1600"/>
              <a:t>Average spectrum for the four component deoxynucleotides</a:t>
            </a:r>
          </a:p>
        </p:txBody>
      </p:sp>
      <p:sp>
        <p:nvSpPr>
          <p:cNvPr id="18440" name="Line 9"/>
          <p:cNvSpPr>
            <a:spLocks noChangeShapeType="1"/>
          </p:cNvSpPr>
          <p:nvPr/>
        </p:nvSpPr>
        <p:spPr bwMode="auto">
          <a:xfrm flipV="1">
            <a:off x="5867400" y="2971800"/>
            <a:ext cx="0" cy="304800"/>
          </a:xfrm>
          <a:prstGeom prst="line">
            <a:avLst/>
          </a:prstGeom>
          <a:noFill/>
          <a:ln w="9525">
            <a:solidFill>
              <a:schemeClr val="tx1"/>
            </a:solidFill>
            <a:round/>
            <a:headEnd/>
            <a:tailEnd type="triangle" w="lg" len="lg"/>
          </a:ln>
        </p:spPr>
        <p:txBody>
          <a:bodyPr/>
          <a:lstStyle/>
          <a:p>
            <a:endParaRPr lang="en-US"/>
          </a:p>
        </p:txBody>
      </p:sp>
      <p:sp>
        <p:nvSpPr>
          <p:cNvPr id="18441" name="Line 10"/>
          <p:cNvSpPr>
            <a:spLocks noChangeShapeType="1"/>
          </p:cNvSpPr>
          <p:nvPr/>
        </p:nvSpPr>
        <p:spPr bwMode="auto">
          <a:xfrm flipH="1">
            <a:off x="5638800" y="3886200"/>
            <a:ext cx="228600" cy="533400"/>
          </a:xfrm>
          <a:prstGeom prst="line">
            <a:avLst/>
          </a:prstGeom>
          <a:noFill/>
          <a:ln w="9525">
            <a:solidFill>
              <a:schemeClr val="tx1"/>
            </a:solidFill>
            <a:round/>
            <a:headEnd/>
            <a:tailEnd type="triangle" w="lg" len="lg"/>
          </a:ln>
        </p:spPr>
        <p:txBody>
          <a:bodyPr/>
          <a:lstStyle/>
          <a:p>
            <a:endParaRPr lang="en-US"/>
          </a:p>
        </p:txBody>
      </p:sp>
      <p:sp>
        <p:nvSpPr>
          <p:cNvPr id="18442" name="Text Box 11"/>
          <p:cNvSpPr txBox="1">
            <a:spLocks noChangeArrowheads="1"/>
          </p:cNvSpPr>
          <p:nvPr/>
        </p:nvSpPr>
        <p:spPr bwMode="auto">
          <a:xfrm>
            <a:off x="0" y="2590800"/>
            <a:ext cx="4038600" cy="2465388"/>
          </a:xfrm>
          <a:prstGeom prst="rect">
            <a:avLst/>
          </a:prstGeom>
          <a:noFill/>
          <a:ln w="9525">
            <a:noFill/>
            <a:miter lim="800000"/>
            <a:headEnd/>
            <a:tailEnd/>
          </a:ln>
        </p:spPr>
        <p:txBody>
          <a:bodyPr>
            <a:spAutoFit/>
          </a:bodyPr>
          <a:lstStyle/>
          <a:p>
            <a:pPr marL="100013" indent="-100013">
              <a:spcBef>
                <a:spcPct val="50000"/>
              </a:spcBef>
              <a:buFontTx/>
              <a:buChar char="•"/>
            </a:pPr>
            <a:r>
              <a:rPr lang="en-US" altLang="zh-TW"/>
              <a:t>CD occurs only where normal absorption occurs</a:t>
            </a:r>
          </a:p>
          <a:p>
            <a:pPr marL="100013" indent="-100013">
              <a:spcBef>
                <a:spcPct val="50000"/>
              </a:spcBef>
              <a:buFontTx/>
              <a:buChar char="•"/>
            </a:pPr>
            <a:r>
              <a:rPr lang="en-US" altLang="zh-TW"/>
              <a:t>CD is more complicated revealing bands that not separated in the normal absorption spectrum</a:t>
            </a:r>
          </a:p>
        </p:txBody>
      </p:sp>
      <p:sp>
        <p:nvSpPr>
          <p:cNvPr id="11276" name="Rectangle 12"/>
          <p:cNvSpPr>
            <a:spLocks noGrp="1" noChangeArrowheads="1"/>
          </p:cNvSpPr>
          <p:nvPr>
            <p:ph type="title" idx="4294967295"/>
          </p:nvPr>
        </p:nvSpPr>
        <p:spPr>
          <a:xfrm>
            <a:off x="0" y="0"/>
            <a:ext cx="43434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CD vs. Absorption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http://www.imb-jena.de/image_library/DNA/DNA_models/Z-DNA/zdna_small.gif"/>
          <p:cNvPicPr>
            <a:picLocks noChangeAspect="1" noChangeArrowheads="1"/>
          </p:cNvPicPr>
          <p:nvPr/>
        </p:nvPicPr>
        <p:blipFill>
          <a:blip r:embed="rId2"/>
          <a:srcRect/>
          <a:stretch>
            <a:fillRect/>
          </a:stretch>
        </p:blipFill>
        <p:spPr bwMode="auto">
          <a:xfrm>
            <a:off x="6477000" y="1447800"/>
            <a:ext cx="1360488" cy="2640013"/>
          </a:xfrm>
          <a:prstGeom prst="rect">
            <a:avLst/>
          </a:prstGeom>
          <a:noFill/>
          <a:ln w="9525">
            <a:noFill/>
            <a:miter lim="800000"/>
            <a:headEnd/>
            <a:tailEnd/>
          </a:ln>
        </p:spPr>
      </p:pic>
      <p:pic>
        <p:nvPicPr>
          <p:cNvPr id="59395" name="Picture 5" descr="http://www.imb-jena.de/image_library/DNA/DNA_models/Z-DNA/zdna_21_small.jpg"/>
          <p:cNvPicPr>
            <a:picLocks noChangeAspect="1" noChangeArrowheads="1"/>
          </p:cNvPicPr>
          <p:nvPr/>
        </p:nvPicPr>
        <p:blipFill>
          <a:blip r:embed="rId3"/>
          <a:srcRect/>
          <a:stretch>
            <a:fillRect/>
          </a:stretch>
        </p:blipFill>
        <p:spPr bwMode="auto">
          <a:xfrm>
            <a:off x="5943600" y="4419600"/>
            <a:ext cx="2590800" cy="1727200"/>
          </a:xfrm>
          <a:prstGeom prst="rect">
            <a:avLst/>
          </a:prstGeom>
          <a:noFill/>
          <a:ln w="9525">
            <a:noFill/>
            <a:miter lim="800000"/>
            <a:headEnd/>
            <a:tailEnd/>
          </a:ln>
        </p:spPr>
      </p:pic>
      <p:pic>
        <p:nvPicPr>
          <p:cNvPr id="59396" name="Picture 7" descr="http://www.imb-jena.de/image_library/DNA/DNA_models/B-DNA/bdna_small.gif"/>
          <p:cNvPicPr>
            <a:picLocks noChangeAspect="1" noChangeArrowheads="1"/>
          </p:cNvPicPr>
          <p:nvPr/>
        </p:nvPicPr>
        <p:blipFill>
          <a:blip r:embed="rId4"/>
          <a:srcRect/>
          <a:stretch>
            <a:fillRect/>
          </a:stretch>
        </p:blipFill>
        <p:spPr bwMode="auto">
          <a:xfrm>
            <a:off x="3810000" y="1447800"/>
            <a:ext cx="1787525" cy="2620963"/>
          </a:xfrm>
          <a:prstGeom prst="rect">
            <a:avLst/>
          </a:prstGeom>
          <a:noFill/>
          <a:ln w="9525">
            <a:noFill/>
            <a:miter lim="800000"/>
            <a:headEnd/>
            <a:tailEnd/>
          </a:ln>
        </p:spPr>
      </p:pic>
      <p:pic>
        <p:nvPicPr>
          <p:cNvPr id="59397" name="Picture 9" descr="http://www.imb-jena.de/image_library/DNA/DNA_models/B-DNA/bdna_21_small.jpg"/>
          <p:cNvPicPr>
            <a:picLocks noChangeAspect="1" noChangeArrowheads="1"/>
          </p:cNvPicPr>
          <p:nvPr/>
        </p:nvPicPr>
        <p:blipFill>
          <a:blip r:embed="rId5"/>
          <a:srcRect/>
          <a:stretch>
            <a:fillRect/>
          </a:stretch>
        </p:blipFill>
        <p:spPr bwMode="auto">
          <a:xfrm>
            <a:off x="3429000" y="4419600"/>
            <a:ext cx="2590800" cy="1727200"/>
          </a:xfrm>
          <a:prstGeom prst="rect">
            <a:avLst/>
          </a:prstGeom>
          <a:noFill/>
          <a:ln w="9525">
            <a:noFill/>
            <a:miter lim="800000"/>
            <a:headEnd/>
            <a:tailEnd/>
          </a:ln>
        </p:spPr>
      </p:pic>
      <p:pic>
        <p:nvPicPr>
          <p:cNvPr id="59398" name="Picture 11" descr="http://www.imb-jena.de/image_library/DNA/DNA_models/A-DNA/adna_small.gif"/>
          <p:cNvPicPr>
            <a:picLocks noChangeAspect="1" noChangeArrowheads="1"/>
          </p:cNvPicPr>
          <p:nvPr/>
        </p:nvPicPr>
        <p:blipFill>
          <a:blip r:embed="rId6"/>
          <a:srcRect/>
          <a:stretch>
            <a:fillRect/>
          </a:stretch>
        </p:blipFill>
        <p:spPr bwMode="auto">
          <a:xfrm>
            <a:off x="1219200" y="1447800"/>
            <a:ext cx="1668463" cy="2606675"/>
          </a:xfrm>
          <a:prstGeom prst="rect">
            <a:avLst/>
          </a:prstGeom>
          <a:noFill/>
          <a:ln w="9525">
            <a:noFill/>
            <a:miter lim="800000"/>
            <a:headEnd/>
            <a:tailEnd/>
          </a:ln>
        </p:spPr>
      </p:pic>
      <p:pic>
        <p:nvPicPr>
          <p:cNvPr id="59399" name="Picture 13" descr="http://www.imb-jena.de/image_library/DNA/DNA_models/A-DNA/adna_21_small.jpg"/>
          <p:cNvPicPr>
            <a:picLocks noChangeAspect="1" noChangeArrowheads="1"/>
          </p:cNvPicPr>
          <p:nvPr/>
        </p:nvPicPr>
        <p:blipFill>
          <a:blip r:embed="rId7"/>
          <a:srcRect/>
          <a:stretch>
            <a:fillRect/>
          </a:stretch>
        </p:blipFill>
        <p:spPr bwMode="auto">
          <a:xfrm>
            <a:off x="762000" y="4419600"/>
            <a:ext cx="2514600" cy="1676400"/>
          </a:xfrm>
          <a:prstGeom prst="rect">
            <a:avLst/>
          </a:prstGeom>
          <a:noFill/>
          <a:ln w="9525">
            <a:noFill/>
            <a:miter lim="800000"/>
            <a:headEnd/>
            <a:tailEnd/>
          </a:ln>
        </p:spPr>
      </p:pic>
      <p:sp>
        <p:nvSpPr>
          <p:cNvPr id="41998" name="Rectangle 14"/>
          <p:cNvSpPr>
            <a:spLocks noGrp="1" noChangeArrowheads="1"/>
          </p:cNvSpPr>
          <p:nvPr>
            <p:ph type="title" idx="4294967295"/>
          </p:nvPr>
        </p:nvSpPr>
        <p:spPr>
          <a:xfrm>
            <a:off x="609600" y="304800"/>
            <a:ext cx="7772400" cy="685800"/>
          </a:xfrm>
        </p:spPr>
        <p:txBody>
          <a:bodyPr/>
          <a:lstStyle/>
          <a:p>
            <a:pPr eaLnBrk="1" hangingPunct="1">
              <a:defRPr/>
            </a:pPr>
            <a:r>
              <a:rPr lang="en-US" altLang="zh-TW" b="1" smtClean="0">
                <a:solidFill>
                  <a:schemeClr val="accent2"/>
                </a:solidFill>
                <a:effectLst>
                  <a:outerShdw blurRad="38100" dist="38100" dir="2700000" algn="tl">
                    <a:srgbClr val="C0C0C0"/>
                  </a:outerShdw>
                </a:effectLst>
              </a:rPr>
              <a:t>Structure of DNA</a:t>
            </a:r>
          </a:p>
        </p:txBody>
      </p:sp>
      <p:sp>
        <p:nvSpPr>
          <p:cNvPr id="59401" name="Text Box 15"/>
          <p:cNvSpPr txBox="1">
            <a:spLocks noChangeArrowheads="1"/>
          </p:cNvSpPr>
          <p:nvPr/>
        </p:nvSpPr>
        <p:spPr bwMode="auto">
          <a:xfrm>
            <a:off x="1143000" y="6400800"/>
            <a:ext cx="1752600" cy="457200"/>
          </a:xfrm>
          <a:prstGeom prst="rect">
            <a:avLst/>
          </a:prstGeom>
          <a:noFill/>
          <a:ln w="9525">
            <a:noFill/>
            <a:miter lim="800000"/>
            <a:headEnd/>
            <a:tailEnd/>
          </a:ln>
        </p:spPr>
        <p:txBody>
          <a:bodyPr>
            <a:spAutoFit/>
          </a:bodyPr>
          <a:lstStyle/>
          <a:p>
            <a:pPr algn="ctr">
              <a:spcBef>
                <a:spcPct val="50000"/>
              </a:spcBef>
            </a:pPr>
            <a:r>
              <a:rPr lang="en-US" altLang="zh-TW"/>
              <a:t>A-DNA</a:t>
            </a:r>
          </a:p>
        </p:txBody>
      </p:sp>
      <p:sp>
        <p:nvSpPr>
          <p:cNvPr id="59402" name="Text Box 16"/>
          <p:cNvSpPr txBox="1">
            <a:spLocks noChangeArrowheads="1"/>
          </p:cNvSpPr>
          <p:nvPr/>
        </p:nvSpPr>
        <p:spPr bwMode="auto">
          <a:xfrm>
            <a:off x="3886200" y="6400800"/>
            <a:ext cx="1752600" cy="457200"/>
          </a:xfrm>
          <a:prstGeom prst="rect">
            <a:avLst/>
          </a:prstGeom>
          <a:noFill/>
          <a:ln w="9525">
            <a:noFill/>
            <a:miter lim="800000"/>
            <a:headEnd/>
            <a:tailEnd/>
          </a:ln>
        </p:spPr>
        <p:txBody>
          <a:bodyPr>
            <a:spAutoFit/>
          </a:bodyPr>
          <a:lstStyle/>
          <a:p>
            <a:pPr algn="ctr">
              <a:spcBef>
                <a:spcPct val="50000"/>
              </a:spcBef>
            </a:pPr>
            <a:r>
              <a:rPr lang="en-US" altLang="zh-TW"/>
              <a:t>B-DNA</a:t>
            </a:r>
          </a:p>
        </p:txBody>
      </p:sp>
      <p:sp>
        <p:nvSpPr>
          <p:cNvPr id="59403" name="Text Box 17"/>
          <p:cNvSpPr txBox="1">
            <a:spLocks noChangeArrowheads="1"/>
          </p:cNvSpPr>
          <p:nvPr/>
        </p:nvSpPr>
        <p:spPr bwMode="auto">
          <a:xfrm>
            <a:off x="6324600" y="6400800"/>
            <a:ext cx="1752600" cy="457200"/>
          </a:xfrm>
          <a:prstGeom prst="rect">
            <a:avLst/>
          </a:prstGeom>
          <a:noFill/>
          <a:ln w="9525">
            <a:noFill/>
            <a:miter lim="800000"/>
            <a:headEnd/>
            <a:tailEnd/>
          </a:ln>
        </p:spPr>
        <p:txBody>
          <a:bodyPr>
            <a:spAutoFit/>
          </a:bodyPr>
          <a:lstStyle/>
          <a:p>
            <a:pPr algn="ctr">
              <a:spcBef>
                <a:spcPct val="50000"/>
              </a:spcBef>
            </a:pPr>
            <a:r>
              <a:rPr lang="en-US" altLang="zh-TW"/>
              <a:t>Z-DNA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3886200" y="1676400"/>
          <a:ext cx="4914900" cy="5181600"/>
        </p:xfrm>
        <a:graphic>
          <a:graphicData uri="http://schemas.openxmlformats.org/presentationml/2006/ole">
            <p:oleObj spid="_x0000_s19458" name="PhotoImpact" r:id="rId3" imgW="3389096" imgH="3575311" progId="PI3.Image">
              <p:embed/>
            </p:oleObj>
          </a:graphicData>
        </a:graphic>
      </p:graphicFrame>
      <p:sp>
        <p:nvSpPr>
          <p:cNvPr id="19459" name="Text Box 3"/>
          <p:cNvSpPr txBox="1">
            <a:spLocks noChangeArrowheads="1"/>
          </p:cNvSpPr>
          <p:nvPr/>
        </p:nvSpPr>
        <p:spPr bwMode="auto">
          <a:xfrm>
            <a:off x="7239000" y="3962400"/>
            <a:ext cx="1219200" cy="457200"/>
          </a:xfrm>
          <a:prstGeom prst="rect">
            <a:avLst/>
          </a:prstGeom>
          <a:noFill/>
          <a:ln w="9525">
            <a:noFill/>
            <a:miter lim="800000"/>
            <a:headEnd/>
            <a:tailEnd/>
          </a:ln>
        </p:spPr>
        <p:txBody>
          <a:bodyPr>
            <a:spAutoFit/>
          </a:bodyPr>
          <a:lstStyle/>
          <a:p>
            <a:pPr algn="ctr">
              <a:spcBef>
                <a:spcPct val="50000"/>
              </a:spcBef>
            </a:pPr>
            <a:r>
              <a:rPr lang="en-US" altLang="zh-TW"/>
              <a:t>A-DNA</a:t>
            </a:r>
          </a:p>
        </p:txBody>
      </p:sp>
      <p:sp>
        <p:nvSpPr>
          <p:cNvPr id="19460" name="Text Box 4"/>
          <p:cNvSpPr txBox="1">
            <a:spLocks noChangeArrowheads="1"/>
          </p:cNvSpPr>
          <p:nvPr/>
        </p:nvSpPr>
        <p:spPr bwMode="auto">
          <a:xfrm>
            <a:off x="6477000" y="5105400"/>
            <a:ext cx="1219200" cy="457200"/>
          </a:xfrm>
          <a:prstGeom prst="rect">
            <a:avLst/>
          </a:prstGeom>
          <a:noFill/>
          <a:ln w="9525">
            <a:noFill/>
            <a:miter lim="800000"/>
            <a:headEnd/>
            <a:tailEnd/>
          </a:ln>
        </p:spPr>
        <p:txBody>
          <a:bodyPr>
            <a:spAutoFit/>
          </a:bodyPr>
          <a:lstStyle/>
          <a:p>
            <a:pPr algn="ctr">
              <a:spcBef>
                <a:spcPct val="50000"/>
              </a:spcBef>
            </a:pPr>
            <a:r>
              <a:rPr lang="en-US" altLang="zh-TW"/>
              <a:t>B-DNA</a:t>
            </a:r>
          </a:p>
        </p:txBody>
      </p:sp>
      <p:sp>
        <p:nvSpPr>
          <p:cNvPr id="19461" name="Text Box 5"/>
          <p:cNvSpPr txBox="1">
            <a:spLocks noChangeArrowheads="1"/>
          </p:cNvSpPr>
          <p:nvPr/>
        </p:nvSpPr>
        <p:spPr bwMode="auto">
          <a:xfrm>
            <a:off x="6172200" y="5791200"/>
            <a:ext cx="1219200" cy="457200"/>
          </a:xfrm>
          <a:prstGeom prst="rect">
            <a:avLst/>
          </a:prstGeom>
          <a:noFill/>
          <a:ln w="9525">
            <a:noFill/>
            <a:miter lim="800000"/>
            <a:headEnd/>
            <a:tailEnd/>
          </a:ln>
        </p:spPr>
        <p:txBody>
          <a:bodyPr>
            <a:spAutoFit/>
          </a:bodyPr>
          <a:lstStyle/>
          <a:p>
            <a:pPr algn="ctr">
              <a:spcBef>
                <a:spcPct val="50000"/>
              </a:spcBef>
            </a:pPr>
            <a:r>
              <a:rPr lang="en-US" altLang="zh-TW"/>
              <a:t>Z-DNA</a:t>
            </a:r>
          </a:p>
        </p:txBody>
      </p:sp>
      <p:sp>
        <p:nvSpPr>
          <p:cNvPr id="19462" name="Line 6"/>
          <p:cNvSpPr>
            <a:spLocks noChangeShapeType="1"/>
          </p:cNvSpPr>
          <p:nvPr/>
        </p:nvSpPr>
        <p:spPr bwMode="auto">
          <a:xfrm flipH="1">
            <a:off x="5715000" y="6019800"/>
            <a:ext cx="304800" cy="0"/>
          </a:xfrm>
          <a:prstGeom prst="line">
            <a:avLst/>
          </a:prstGeom>
          <a:noFill/>
          <a:ln w="9525">
            <a:solidFill>
              <a:schemeClr val="tx1"/>
            </a:solidFill>
            <a:round/>
            <a:headEnd/>
            <a:tailEnd type="triangle" w="med" len="med"/>
          </a:ln>
        </p:spPr>
        <p:txBody>
          <a:bodyPr/>
          <a:lstStyle/>
          <a:p>
            <a:endParaRPr lang="en-US"/>
          </a:p>
        </p:txBody>
      </p:sp>
      <p:sp>
        <p:nvSpPr>
          <p:cNvPr id="19463" name="Line 7"/>
          <p:cNvSpPr>
            <a:spLocks noChangeShapeType="1"/>
          </p:cNvSpPr>
          <p:nvPr/>
        </p:nvSpPr>
        <p:spPr bwMode="auto">
          <a:xfrm flipH="1" flipV="1">
            <a:off x="6934200" y="4953000"/>
            <a:ext cx="76200" cy="228600"/>
          </a:xfrm>
          <a:prstGeom prst="line">
            <a:avLst/>
          </a:prstGeom>
          <a:noFill/>
          <a:ln w="9525">
            <a:solidFill>
              <a:schemeClr val="tx1"/>
            </a:solidFill>
            <a:round/>
            <a:headEnd/>
            <a:tailEnd type="triangle" w="med" len="med"/>
          </a:ln>
        </p:spPr>
        <p:txBody>
          <a:bodyPr/>
          <a:lstStyle/>
          <a:p>
            <a:endParaRPr lang="en-US"/>
          </a:p>
        </p:txBody>
      </p:sp>
      <p:sp>
        <p:nvSpPr>
          <p:cNvPr id="19464" name="Line 8"/>
          <p:cNvSpPr>
            <a:spLocks noChangeShapeType="1"/>
          </p:cNvSpPr>
          <p:nvPr/>
        </p:nvSpPr>
        <p:spPr bwMode="auto">
          <a:xfrm flipH="1">
            <a:off x="7543800" y="4343400"/>
            <a:ext cx="228600" cy="228600"/>
          </a:xfrm>
          <a:prstGeom prst="line">
            <a:avLst/>
          </a:prstGeom>
          <a:noFill/>
          <a:ln w="9525">
            <a:solidFill>
              <a:schemeClr val="tx1"/>
            </a:solidFill>
            <a:round/>
            <a:headEnd/>
            <a:tailEnd type="triangle" w="med" len="med"/>
          </a:ln>
        </p:spPr>
        <p:txBody>
          <a:bodyPr/>
          <a:lstStyle/>
          <a:p>
            <a:endParaRPr lang="en-US"/>
          </a:p>
        </p:txBody>
      </p:sp>
      <p:sp>
        <p:nvSpPr>
          <p:cNvPr id="19465" name="Rectangle 9"/>
          <p:cNvSpPr>
            <a:spLocks noChangeArrowheads="1"/>
          </p:cNvSpPr>
          <p:nvPr/>
        </p:nvSpPr>
        <p:spPr bwMode="auto">
          <a:xfrm>
            <a:off x="304800" y="1981200"/>
            <a:ext cx="3581400" cy="4572000"/>
          </a:xfrm>
          <a:prstGeom prst="rect">
            <a:avLst/>
          </a:prstGeom>
          <a:noFill/>
          <a:ln w="9525">
            <a:solidFill>
              <a:schemeClr val="tx1"/>
            </a:solidFill>
            <a:miter lim="800000"/>
            <a:headEnd/>
            <a:tailEnd/>
          </a:ln>
        </p:spPr>
        <p:txBody>
          <a:bodyPr anchor="b"/>
          <a:lstStyle/>
          <a:p>
            <a:r>
              <a:rPr lang="en-US" altLang="zh-TW"/>
              <a:t>The Z-form DNA</a:t>
            </a:r>
          </a:p>
          <a:p>
            <a:pPr>
              <a:buFontTx/>
              <a:buChar char="•"/>
            </a:pPr>
            <a:r>
              <a:rPr lang="en-US" altLang="zh-TW"/>
              <a:t>negative band at 290 </a:t>
            </a:r>
          </a:p>
          <a:p>
            <a:pPr>
              <a:buFontTx/>
              <a:buChar char="•"/>
            </a:pPr>
            <a:r>
              <a:rPr lang="en-US" altLang="zh-TW"/>
              <a:t>positive band at 260 nm.</a:t>
            </a:r>
          </a:p>
          <a:p>
            <a:pPr>
              <a:buFontTx/>
              <a:buChar char="•"/>
            </a:pPr>
            <a:r>
              <a:rPr lang="en-US" altLang="zh-TW"/>
              <a:t>crossover about 185 nm </a:t>
            </a:r>
          </a:p>
          <a:p>
            <a:endParaRPr lang="en-US" altLang="zh-TW"/>
          </a:p>
          <a:p>
            <a:r>
              <a:rPr lang="en-US" altLang="zh-TW"/>
              <a:t>Z-form is not the mirror image of the B-form, the </a:t>
            </a:r>
            <a:r>
              <a:rPr lang="en-US" altLang="zh-TW">
                <a:solidFill>
                  <a:srgbClr val="0000CC"/>
                </a:solidFill>
              </a:rPr>
              <a:t>blue shift of the 200 nm</a:t>
            </a:r>
            <a:r>
              <a:rPr lang="en-US" altLang="zh-TW"/>
              <a:t> of the B-form to 185 nm in the Z-form appears to be the trademark of the B to Z transition.</a:t>
            </a:r>
          </a:p>
        </p:txBody>
      </p:sp>
      <p:sp>
        <p:nvSpPr>
          <p:cNvPr id="16394" name="Rectangle 10"/>
          <p:cNvSpPr>
            <a:spLocks noGrp="1" noChangeArrowheads="1"/>
          </p:cNvSpPr>
          <p:nvPr>
            <p:ph type="title" idx="4294967295"/>
          </p:nvPr>
        </p:nvSpPr>
        <p:spPr>
          <a:xfrm>
            <a:off x="762000" y="0"/>
            <a:ext cx="7620000" cy="533400"/>
          </a:xfrm>
        </p:spPr>
        <p:txBody>
          <a:bodyPr/>
          <a:lstStyle/>
          <a:p>
            <a:pPr eaLnBrk="1" hangingPunct="1">
              <a:defRPr/>
            </a:pPr>
            <a:r>
              <a:rPr lang="en-US" altLang="zh-TW" b="1" smtClean="0">
                <a:solidFill>
                  <a:schemeClr val="accent2"/>
                </a:solidFill>
                <a:effectLst>
                  <a:outerShdw blurRad="38100" dist="38100" dir="2700000" algn="tl">
                    <a:srgbClr val="C0C0C0"/>
                  </a:outerShdw>
                </a:effectLst>
              </a:rPr>
              <a:t>Discovery of Z-form DNA</a:t>
            </a:r>
          </a:p>
        </p:txBody>
      </p:sp>
      <p:sp>
        <p:nvSpPr>
          <p:cNvPr id="19467" name="Rectangle 11"/>
          <p:cNvSpPr>
            <a:spLocks noChangeArrowheads="1"/>
          </p:cNvSpPr>
          <p:nvPr/>
        </p:nvSpPr>
        <p:spPr bwMode="auto">
          <a:xfrm>
            <a:off x="304800" y="685800"/>
            <a:ext cx="8534400" cy="990600"/>
          </a:xfrm>
          <a:prstGeom prst="rect">
            <a:avLst/>
          </a:prstGeom>
          <a:noFill/>
          <a:ln w="9525">
            <a:solidFill>
              <a:schemeClr val="tx1"/>
            </a:solidFill>
            <a:miter lim="800000"/>
            <a:headEnd/>
            <a:tailEnd/>
          </a:ln>
        </p:spPr>
        <p:txBody>
          <a:bodyPr anchor="b"/>
          <a:lstStyle/>
          <a:p>
            <a:pPr algn="ctr"/>
            <a:r>
              <a:rPr lang="en-US" altLang="zh-TW" sz="2000"/>
              <a:t>Pohl and Jovin (1972 JMB, 67,p375 ) were the first to observe the </a:t>
            </a:r>
          </a:p>
          <a:p>
            <a:pPr algn="ctr"/>
            <a:r>
              <a:rPr lang="en-US" altLang="zh-TW" sz="2000"/>
              <a:t>left-handed Z-form of poly(dGC)-poly(dGC), and they did this by using</a:t>
            </a:r>
          </a:p>
          <a:p>
            <a:pPr algn="ctr"/>
            <a:r>
              <a:rPr lang="en-US" altLang="zh-TW" sz="2000"/>
              <a:t> circular dichroism spectroscopy.</a:t>
            </a:r>
          </a:p>
        </p:txBody>
      </p:sp>
      <p:sp>
        <p:nvSpPr>
          <p:cNvPr id="16396" name="Line 12"/>
          <p:cNvSpPr>
            <a:spLocks noChangeShapeType="1"/>
          </p:cNvSpPr>
          <p:nvPr/>
        </p:nvSpPr>
        <p:spPr bwMode="auto">
          <a:xfrm>
            <a:off x="3200400" y="2667000"/>
            <a:ext cx="4648200" cy="2209800"/>
          </a:xfrm>
          <a:prstGeom prst="line">
            <a:avLst/>
          </a:prstGeom>
          <a:noFill/>
          <a:ln w="12700">
            <a:solidFill>
              <a:srgbClr val="FF0000"/>
            </a:solidFill>
            <a:prstDash val="dash"/>
            <a:round/>
            <a:headEnd/>
            <a:tailEnd type="triangle" w="lg" len="lg"/>
          </a:ln>
        </p:spPr>
        <p:txBody>
          <a:bodyPr/>
          <a:lstStyle/>
          <a:p>
            <a:endParaRPr lang="en-US"/>
          </a:p>
        </p:txBody>
      </p:sp>
      <p:sp>
        <p:nvSpPr>
          <p:cNvPr id="16397" name="Line 13"/>
          <p:cNvSpPr>
            <a:spLocks noChangeShapeType="1"/>
          </p:cNvSpPr>
          <p:nvPr/>
        </p:nvSpPr>
        <p:spPr bwMode="auto">
          <a:xfrm>
            <a:off x="3505200" y="3048000"/>
            <a:ext cx="3505200" cy="1524000"/>
          </a:xfrm>
          <a:prstGeom prst="line">
            <a:avLst/>
          </a:prstGeom>
          <a:noFill/>
          <a:ln w="12700">
            <a:solidFill>
              <a:srgbClr val="FF6600"/>
            </a:solidFill>
            <a:prstDash val="dash"/>
            <a:round/>
            <a:headEnd/>
            <a:tailEnd type="triangle" w="lg" len="lg"/>
          </a:ln>
        </p:spPr>
        <p:txBody>
          <a:bodyPr/>
          <a:lstStyle/>
          <a:p>
            <a:endParaRPr lang="en-US"/>
          </a:p>
        </p:txBody>
      </p:sp>
      <p:sp>
        <p:nvSpPr>
          <p:cNvPr id="16398" name="Line 14"/>
          <p:cNvSpPr>
            <a:spLocks noChangeShapeType="1"/>
          </p:cNvSpPr>
          <p:nvPr/>
        </p:nvSpPr>
        <p:spPr bwMode="auto">
          <a:xfrm>
            <a:off x="3352800" y="3429000"/>
            <a:ext cx="1828800" cy="1219200"/>
          </a:xfrm>
          <a:prstGeom prst="line">
            <a:avLst/>
          </a:prstGeom>
          <a:noFill/>
          <a:ln w="12700">
            <a:solidFill>
              <a:srgbClr val="FF6600"/>
            </a:solidFill>
            <a:prstDash val="dash"/>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barn(outHorizontal)">
                                      <p:cBhvr>
                                        <p:cTn id="7" dur="500"/>
                                        <p:tgtEl>
                                          <p:spTgt spid="163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barn(outHorizontal)">
                                      <p:cBhvr>
                                        <p:cTn id="12" dur="500"/>
                                        <p:tgtEl>
                                          <p:spTgt spid="163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6398"/>
                                        </p:tgtEl>
                                        <p:attrNameLst>
                                          <p:attrName>style.visibility</p:attrName>
                                        </p:attrNameLst>
                                      </p:cBhvr>
                                      <p:to>
                                        <p:strVal val="visible"/>
                                      </p:to>
                                    </p:set>
                                    <p:animEffect transition="in" filter="barn(outHorizontal)">
                                      <p:cBhvr>
                                        <p:cTn id="17"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animBg="1"/>
      <p:bldP spid="1639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a:xfrm>
            <a:off x="762000" y="0"/>
            <a:ext cx="77724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DNA Secondary Structure &amp; </a:t>
            </a:r>
            <a:br>
              <a:rPr lang="en-US" altLang="zh-TW" sz="4000" b="1" smtClean="0">
                <a:solidFill>
                  <a:schemeClr val="accent2"/>
                </a:solidFill>
                <a:effectLst>
                  <a:outerShdw blurRad="38100" dist="38100" dir="2700000" algn="tl">
                    <a:srgbClr val="C0C0C0"/>
                  </a:outerShdw>
                </a:effectLst>
              </a:rPr>
            </a:br>
            <a:r>
              <a:rPr lang="en-US" altLang="zh-TW" sz="4000" b="1" smtClean="0">
                <a:solidFill>
                  <a:schemeClr val="accent2"/>
                </a:solidFill>
                <a:effectLst>
                  <a:outerShdw blurRad="38100" dist="38100" dir="2700000" algn="tl">
                    <a:srgbClr val="C0C0C0"/>
                  </a:outerShdw>
                </a:effectLst>
              </a:rPr>
              <a:t>CD Spectra</a:t>
            </a:r>
          </a:p>
        </p:txBody>
      </p:sp>
      <p:sp>
        <p:nvSpPr>
          <p:cNvPr id="20484" name="Text Box 4"/>
          <p:cNvSpPr txBox="1">
            <a:spLocks noChangeArrowheads="1"/>
          </p:cNvSpPr>
          <p:nvPr/>
        </p:nvSpPr>
        <p:spPr bwMode="auto">
          <a:xfrm>
            <a:off x="304800" y="1676400"/>
            <a:ext cx="3810000" cy="2100263"/>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A DNA</a:t>
            </a:r>
          </a:p>
          <a:p>
            <a:pPr>
              <a:spcBef>
                <a:spcPct val="50000"/>
              </a:spcBef>
            </a:pPr>
            <a:r>
              <a:rPr lang="en-US" altLang="zh-TW"/>
              <a:t>260 nm positive</a:t>
            </a:r>
          </a:p>
          <a:p>
            <a:pPr>
              <a:spcBef>
                <a:spcPct val="50000"/>
              </a:spcBef>
            </a:pPr>
            <a:r>
              <a:rPr lang="en-US" altLang="zh-TW"/>
              <a:t>210 nm intense negative</a:t>
            </a:r>
          </a:p>
          <a:p>
            <a:pPr>
              <a:spcBef>
                <a:spcPct val="50000"/>
              </a:spcBef>
            </a:pPr>
            <a:r>
              <a:rPr lang="en-US" altLang="zh-TW"/>
              <a:t>190 nm intense positive</a:t>
            </a:r>
          </a:p>
        </p:txBody>
      </p:sp>
      <p:sp>
        <p:nvSpPr>
          <p:cNvPr id="20485" name="Text Box 5"/>
          <p:cNvSpPr txBox="1">
            <a:spLocks noChangeArrowheads="1"/>
          </p:cNvSpPr>
          <p:nvPr/>
        </p:nvSpPr>
        <p:spPr bwMode="auto">
          <a:xfrm>
            <a:off x="304800" y="4343400"/>
            <a:ext cx="3810000" cy="2100263"/>
          </a:xfrm>
          <a:prstGeom prst="rect">
            <a:avLst/>
          </a:prstGeom>
          <a:noFill/>
          <a:ln w="9525">
            <a:noFill/>
            <a:miter lim="800000"/>
            <a:headEnd/>
            <a:tailEnd/>
          </a:ln>
        </p:spPr>
        <p:txBody>
          <a:bodyPr>
            <a:spAutoFit/>
          </a:bodyPr>
          <a:lstStyle/>
          <a:p>
            <a:pPr algn="ctr">
              <a:spcBef>
                <a:spcPct val="50000"/>
              </a:spcBef>
            </a:pPr>
            <a:r>
              <a:rPr lang="en-US" altLang="zh-TW" b="1">
                <a:solidFill>
                  <a:schemeClr val="accent1"/>
                </a:solidFill>
              </a:rPr>
              <a:t>B DNA</a:t>
            </a:r>
          </a:p>
          <a:p>
            <a:pPr>
              <a:spcBef>
                <a:spcPct val="50000"/>
              </a:spcBef>
            </a:pPr>
            <a:r>
              <a:rPr lang="en-US" altLang="zh-TW"/>
              <a:t>275 nm positive</a:t>
            </a:r>
          </a:p>
          <a:p>
            <a:pPr>
              <a:spcBef>
                <a:spcPct val="50000"/>
              </a:spcBef>
            </a:pPr>
            <a:r>
              <a:rPr lang="en-US" altLang="zh-TW"/>
              <a:t>240 nm negative</a:t>
            </a:r>
          </a:p>
          <a:p>
            <a:pPr>
              <a:spcBef>
                <a:spcPct val="50000"/>
              </a:spcBef>
            </a:pPr>
            <a:r>
              <a:rPr lang="en-US" altLang="zh-TW"/>
              <a:t>258 nm crossover</a:t>
            </a:r>
          </a:p>
        </p:txBody>
      </p:sp>
      <p:graphicFrame>
        <p:nvGraphicFramePr>
          <p:cNvPr id="20482" name="Object 6"/>
          <p:cNvGraphicFramePr>
            <a:graphicFrameLocks noChangeAspect="1"/>
          </p:cNvGraphicFramePr>
          <p:nvPr/>
        </p:nvGraphicFramePr>
        <p:xfrm>
          <a:off x="3940175" y="1371600"/>
          <a:ext cx="5203825" cy="5486400"/>
        </p:xfrm>
        <a:graphic>
          <a:graphicData uri="http://schemas.openxmlformats.org/presentationml/2006/ole">
            <p:oleObj spid="_x0000_s20482" name="PhotoImpact" r:id="rId3" imgW="3389096" imgH="3575311" progId="PI3.Image">
              <p:embed/>
            </p:oleObj>
          </a:graphicData>
        </a:graphic>
      </p:graphicFrame>
      <p:sp>
        <p:nvSpPr>
          <p:cNvPr id="20486" name="Text Box 7"/>
          <p:cNvSpPr txBox="1">
            <a:spLocks noChangeArrowheads="1"/>
          </p:cNvSpPr>
          <p:nvPr/>
        </p:nvSpPr>
        <p:spPr bwMode="auto">
          <a:xfrm>
            <a:off x="7086600" y="3810000"/>
            <a:ext cx="1219200" cy="457200"/>
          </a:xfrm>
          <a:prstGeom prst="rect">
            <a:avLst/>
          </a:prstGeom>
          <a:noFill/>
          <a:ln w="9525">
            <a:noFill/>
            <a:miter lim="800000"/>
            <a:headEnd/>
            <a:tailEnd/>
          </a:ln>
        </p:spPr>
        <p:txBody>
          <a:bodyPr>
            <a:spAutoFit/>
          </a:bodyPr>
          <a:lstStyle/>
          <a:p>
            <a:pPr algn="ctr">
              <a:spcBef>
                <a:spcPct val="50000"/>
              </a:spcBef>
            </a:pPr>
            <a:r>
              <a:rPr lang="en-US" altLang="zh-TW"/>
              <a:t>A-DNA</a:t>
            </a:r>
          </a:p>
        </p:txBody>
      </p:sp>
      <p:sp>
        <p:nvSpPr>
          <p:cNvPr id="20487" name="Text Box 8"/>
          <p:cNvSpPr txBox="1">
            <a:spLocks noChangeArrowheads="1"/>
          </p:cNvSpPr>
          <p:nvPr/>
        </p:nvSpPr>
        <p:spPr bwMode="auto">
          <a:xfrm>
            <a:off x="6629400" y="4876800"/>
            <a:ext cx="1219200" cy="457200"/>
          </a:xfrm>
          <a:prstGeom prst="rect">
            <a:avLst/>
          </a:prstGeom>
          <a:noFill/>
          <a:ln w="9525">
            <a:noFill/>
            <a:miter lim="800000"/>
            <a:headEnd/>
            <a:tailEnd/>
          </a:ln>
        </p:spPr>
        <p:txBody>
          <a:bodyPr>
            <a:spAutoFit/>
          </a:bodyPr>
          <a:lstStyle/>
          <a:p>
            <a:pPr algn="ctr">
              <a:spcBef>
                <a:spcPct val="50000"/>
              </a:spcBef>
            </a:pPr>
            <a:r>
              <a:rPr lang="en-US" altLang="zh-TW"/>
              <a:t>B-DNA</a:t>
            </a:r>
          </a:p>
        </p:txBody>
      </p:sp>
      <p:pic>
        <p:nvPicPr>
          <p:cNvPr id="20488" name="Picture 9" descr="http://www.imb-jena.de/image_library/DNA/DNA_models/A-DNA/adna_small.gif"/>
          <p:cNvPicPr>
            <a:picLocks noChangeAspect="1" noChangeArrowheads="1"/>
          </p:cNvPicPr>
          <p:nvPr/>
        </p:nvPicPr>
        <p:blipFill>
          <a:blip r:embed="rId4"/>
          <a:srcRect/>
          <a:stretch>
            <a:fillRect/>
          </a:stretch>
        </p:blipFill>
        <p:spPr bwMode="auto">
          <a:xfrm>
            <a:off x="2971800" y="1219200"/>
            <a:ext cx="1023938" cy="1600200"/>
          </a:xfrm>
          <a:prstGeom prst="rect">
            <a:avLst/>
          </a:prstGeom>
          <a:noFill/>
          <a:ln w="9525">
            <a:noFill/>
            <a:miter lim="800000"/>
            <a:headEnd/>
            <a:tailEnd/>
          </a:ln>
        </p:spPr>
      </p:pic>
      <p:pic>
        <p:nvPicPr>
          <p:cNvPr id="20489" name="Picture 10" descr="http://www.imb-jena.de/image_library/DNA/DNA_models/B-DNA/bdna_small.gif"/>
          <p:cNvPicPr>
            <a:picLocks noChangeAspect="1" noChangeArrowheads="1"/>
          </p:cNvPicPr>
          <p:nvPr/>
        </p:nvPicPr>
        <p:blipFill>
          <a:blip r:embed="rId5"/>
          <a:srcRect/>
          <a:stretch>
            <a:fillRect/>
          </a:stretch>
        </p:blipFill>
        <p:spPr bwMode="auto">
          <a:xfrm>
            <a:off x="2971800" y="4572000"/>
            <a:ext cx="1066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4495800" y="457200"/>
          <a:ext cx="4037013" cy="6019800"/>
        </p:xfrm>
        <a:graphic>
          <a:graphicData uri="http://schemas.openxmlformats.org/presentationml/2006/ole">
            <p:oleObj spid="_x0000_s21506" name="PhotoImpact" r:id="rId3" imgW="2959614" imgH="4413139" progId="PI3.Image">
              <p:embed/>
            </p:oleObj>
          </a:graphicData>
        </a:graphic>
      </p:graphicFrame>
      <p:sp>
        <p:nvSpPr>
          <p:cNvPr id="21507" name="Text Box 4"/>
          <p:cNvSpPr txBox="1">
            <a:spLocks noChangeArrowheads="1"/>
          </p:cNvSpPr>
          <p:nvPr/>
        </p:nvSpPr>
        <p:spPr bwMode="auto">
          <a:xfrm>
            <a:off x="304800" y="609600"/>
            <a:ext cx="4038600" cy="831850"/>
          </a:xfrm>
          <a:prstGeom prst="rect">
            <a:avLst/>
          </a:prstGeom>
          <a:noFill/>
          <a:ln w="9525">
            <a:solidFill>
              <a:schemeClr val="tx1"/>
            </a:solidFill>
            <a:miter lim="800000"/>
            <a:headEnd/>
            <a:tailEnd/>
          </a:ln>
        </p:spPr>
        <p:txBody>
          <a:bodyPr>
            <a:spAutoFit/>
          </a:bodyPr>
          <a:lstStyle/>
          <a:p>
            <a:pPr>
              <a:spcBef>
                <a:spcPct val="50000"/>
              </a:spcBef>
            </a:pPr>
            <a:r>
              <a:rPr lang="en-US" altLang="zh-TW"/>
              <a:t>The CD of E. coli DNA in various structure</a:t>
            </a:r>
          </a:p>
        </p:txBody>
      </p:sp>
      <p:sp>
        <p:nvSpPr>
          <p:cNvPr id="21508" name="Text Box 5"/>
          <p:cNvSpPr txBox="1">
            <a:spLocks noChangeArrowheads="1"/>
          </p:cNvSpPr>
          <p:nvPr/>
        </p:nvSpPr>
        <p:spPr bwMode="auto">
          <a:xfrm>
            <a:off x="7467600" y="4267200"/>
            <a:ext cx="1676400" cy="396875"/>
          </a:xfrm>
          <a:prstGeom prst="rect">
            <a:avLst/>
          </a:prstGeom>
          <a:noFill/>
          <a:ln w="9525">
            <a:noFill/>
            <a:miter lim="800000"/>
            <a:headEnd/>
            <a:tailEnd/>
          </a:ln>
        </p:spPr>
        <p:txBody>
          <a:bodyPr>
            <a:spAutoFit/>
          </a:bodyPr>
          <a:lstStyle/>
          <a:p>
            <a:pPr algn="ctr">
              <a:spcBef>
                <a:spcPct val="50000"/>
              </a:spcBef>
            </a:pPr>
            <a:r>
              <a:rPr lang="en-US" altLang="zh-TW" sz="2000"/>
              <a:t>10.4 B-DNA</a:t>
            </a:r>
          </a:p>
        </p:txBody>
      </p:sp>
      <p:sp>
        <p:nvSpPr>
          <p:cNvPr id="21509" name="Text Box 6"/>
          <p:cNvSpPr txBox="1">
            <a:spLocks noChangeArrowheads="1"/>
          </p:cNvSpPr>
          <p:nvPr/>
        </p:nvSpPr>
        <p:spPr bwMode="auto">
          <a:xfrm>
            <a:off x="6781800" y="4724400"/>
            <a:ext cx="1676400" cy="396875"/>
          </a:xfrm>
          <a:prstGeom prst="rect">
            <a:avLst/>
          </a:prstGeom>
          <a:noFill/>
          <a:ln w="9525">
            <a:noFill/>
            <a:miter lim="800000"/>
            <a:headEnd/>
            <a:tailEnd/>
          </a:ln>
        </p:spPr>
        <p:txBody>
          <a:bodyPr>
            <a:spAutoFit/>
          </a:bodyPr>
          <a:lstStyle/>
          <a:p>
            <a:pPr algn="ctr">
              <a:spcBef>
                <a:spcPct val="50000"/>
              </a:spcBef>
            </a:pPr>
            <a:r>
              <a:rPr lang="en-US" altLang="zh-TW" sz="2000"/>
              <a:t>10.2 B-DNA</a:t>
            </a:r>
          </a:p>
        </p:txBody>
      </p:sp>
      <p:sp>
        <p:nvSpPr>
          <p:cNvPr id="21510" name="Line 7"/>
          <p:cNvSpPr>
            <a:spLocks noChangeShapeType="1"/>
          </p:cNvSpPr>
          <p:nvPr/>
        </p:nvSpPr>
        <p:spPr bwMode="auto">
          <a:xfrm flipH="1" flipV="1">
            <a:off x="7239000" y="3810000"/>
            <a:ext cx="762000" cy="457200"/>
          </a:xfrm>
          <a:prstGeom prst="line">
            <a:avLst/>
          </a:prstGeom>
          <a:noFill/>
          <a:ln w="9525">
            <a:solidFill>
              <a:schemeClr val="tx1"/>
            </a:solidFill>
            <a:round/>
            <a:headEnd/>
            <a:tailEnd type="triangle" w="med" len="med"/>
          </a:ln>
        </p:spPr>
        <p:txBody>
          <a:bodyPr/>
          <a:lstStyle/>
          <a:p>
            <a:endParaRPr lang="en-US"/>
          </a:p>
        </p:txBody>
      </p:sp>
      <p:sp>
        <p:nvSpPr>
          <p:cNvPr id="21511" name="Line 8"/>
          <p:cNvSpPr>
            <a:spLocks noChangeShapeType="1"/>
          </p:cNvSpPr>
          <p:nvPr/>
        </p:nvSpPr>
        <p:spPr bwMode="auto">
          <a:xfrm flipH="1" flipV="1">
            <a:off x="7086600" y="4191000"/>
            <a:ext cx="228600" cy="533400"/>
          </a:xfrm>
          <a:prstGeom prst="line">
            <a:avLst/>
          </a:prstGeom>
          <a:noFill/>
          <a:ln w="9525">
            <a:solidFill>
              <a:schemeClr val="tx1"/>
            </a:solidFill>
            <a:round/>
            <a:headEnd/>
            <a:tailEnd type="triangle" w="med" len="med"/>
          </a:ln>
        </p:spPr>
        <p:txBody>
          <a:bodyPr/>
          <a:lstStyle/>
          <a:p>
            <a:endParaRPr lang="en-US"/>
          </a:p>
        </p:txBody>
      </p:sp>
      <p:sp>
        <p:nvSpPr>
          <p:cNvPr id="21512" name="Text Box 9"/>
          <p:cNvSpPr txBox="1">
            <a:spLocks noChangeArrowheads="1"/>
          </p:cNvSpPr>
          <p:nvPr/>
        </p:nvSpPr>
        <p:spPr bwMode="auto">
          <a:xfrm>
            <a:off x="6629400" y="2438400"/>
            <a:ext cx="1295400" cy="396875"/>
          </a:xfrm>
          <a:prstGeom prst="rect">
            <a:avLst/>
          </a:prstGeom>
          <a:noFill/>
          <a:ln w="9525">
            <a:noFill/>
            <a:miter lim="800000"/>
            <a:headEnd/>
            <a:tailEnd/>
          </a:ln>
        </p:spPr>
        <p:txBody>
          <a:bodyPr>
            <a:spAutoFit/>
          </a:bodyPr>
          <a:lstStyle/>
          <a:p>
            <a:pPr algn="ctr">
              <a:spcBef>
                <a:spcPct val="50000"/>
              </a:spcBef>
            </a:pPr>
            <a:r>
              <a:rPr lang="en-US" altLang="zh-TW" sz="2000"/>
              <a:t>A-DNA</a:t>
            </a:r>
          </a:p>
        </p:txBody>
      </p:sp>
      <p:sp>
        <p:nvSpPr>
          <p:cNvPr id="21513" name="Line 10"/>
          <p:cNvSpPr>
            <a:spLocks noChangeShapeType="1"/>
          </p:cNvSpPr>
          <p:nvPr/>
        </p:nvSpPr>
        <p:spPr bwMode="auto">
          <a:xfrm>
            <a:off x="7239000" y="2895600"/>
            <a:ext cx="0" cy="381000"/>
          </a:xfrm>
          <a:prstGeom prst="line">
            <a:avLst/>
          </a:prstGeom>
          <a:noFill/>
          <a:ln w="9525">
            <a:solidFill>
              <a:schemeClr val="tx1"/>
            </a:solidFill>
            <a:round/>
            <a:headEnd/>
            <a:tailEnd type="triangle" w="med" len="med"/>
          </a:ln>
        </p:spPr>
        <p:txBody>
          <a:bodyPr/>
          <a:lstStyle/>
          <a:p>
            <a:endParaRPr lang="en-US"/>
          </a:p>
        </p:txBody>
      </p:sp>
      <p:sp>
        <p:nvSpPr>
          <p:cNvPr id="21514" name="Text Box 11"/>
          <p:cNvSpPr txBox="1">
            <a:spLocks noChangeArrowheads="1"/>
          </p:cNvSpPr>
          <p:nvPr/>
        </p:nvSpPr>
        <p:spPr bwMode="auto">
          <a:xfrm>
            <a:off x="381000" y="5791200"/>
            <a:ext cx="3962400" cy="366713"/>
          </a:xfrm>
          <a:prstGeom prst="rect">
            <a:avLst/>
          </a:prstGeom>
          <a:noFill/>
          <a:ln w="9525">
            <a:noFill/>
            <a:miter lim="800000"/>
            <a:headEnd/>
            <a:tailEnd/>
          </a:ln>
        </p:spPr>
        <p:txBody>
          <a:bodyPr>
            <a:spAutoFit/>
          </a:bodyPr>
          <a:lstStyle/>
          <a:p>
            <a:pPr algn="ctr">
              <a:spcBef>
                <a:spcPct val="50000"/>
              </a:spcBef>
            </a:pPr>
            <a:r>
              <a:rPr lang="en-US" altLang="zh-TW" sz="1800"/>
              <a:t>Sprecher et.al. Biopolymer 17,1009</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1457325"/>
          <a:ext cx="8153400" cy="5400675"/>
        </p:xfrm>
        <a:graphic>
          <a:graphicData uri="http://schemas.openxmlformats.org/presentationml/2006/ole">
            <p:oleObj spid="_x0000_s22530" name="PhotoImpact" r:id="rId3" imgW="3360427" imgH="2226286" progId="PI3.Image">
              <p:embed/>
            </p:oleObj>
          </a:graphicData>
        </a:graphic>
      </p:graphicFrame>
      <p:sp>
        <p:nvSpPr>
          <p:cNvPr id="14339" name="Rectangle 3"/>
          <p:cNvSpPr>
            <a:spLocks noGrp="1" noChangeArrowheads="1"/>
          </p:cNvSpPr>
          <p:nvPr>
            <p:ph type="title" idx="4294967295"/>
          </p:nvPr>
        </p:nvSpPr>
        <p:spPr>
          <a:xfrm>
            <a:off x="609600" y="304800"/>
            <a:ext cx="7772400" cy="762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Solvent Effect on DNA Structure I</a:t>
            </a:r>
          </a:p>
        </p:txBody>
      </p:sp>
      <p:sp>
        <p:nvSpPr>
          <p:cNvPr id="22532" name="Text Box 4"/>
          <p:cNvSpPr txBox="1">
            <a:spLocks noChangeArrowheads="1"/>
          </p:cNvSpPr>
          <p:nvPr/>
        </p:nvSpPr>
        <p:spPr bwMode="auto">
          <a:xfrm>
            <a:off x="838200" y="1600200"/>
            <a:ext cx="2438400" cy="457200"/>
          </a:xfrm>
          <a:prstGeom prst="rect">
            <a:avLst/>
          </a:prstGeom>
          <a:noFill/>
          <a:ln w="9525">
            <a:noFill/>
            <a:miter lim="800000"/>
            <a:headEnd/>
            <a:tailEnd/>
          </a:ln>
        </p:spPr>
        <p:txBody>
          <a:bodyPr>
            <a:spAutoFit/>
          </a:bodyPr>
          <a:lstStyle/>
          <a:p>
            <a:pPr>
              <a:spcBef>
                <a:spcPct val="50000"/>
              </a:spcBef>
            </a:pPr>
            <a:r>
              <a:rPr lang="en-US" altLang="zh-TW"/>
              <a:t>Calf thymus DNA</a:t>
            </a:r>
          </a:p>
        </p:txBody>
      </p:sp>
      <p:sp>
        <p:nvSpPr>
          <p:cNvPr id="22533" name="Text Box 5"/>
          <p:cNvSpPr txBox="1">
            <a:spLocks noChangeArrowheads="1"/>
          </p:cNvSpPr>
          <p:nvPr/>
        </p:nvSpPr>
        <p:spPr bwMode="auto">
          <a:xfrm>
            <a:off x="7010400" y="2133600"/>
            <a:ext cx="2133600" cy="457200"/>
          </a:xfrm>
          <a:prstGeom prst="rect">
            <a:avLst/>
          </a:prstGeom>
          <a:noFill/>
          <a:ln w="9525">
            <a:noFill/>
            <a:miter lim="800000"/>
            <a:headEnd/>
            <a:tailEnd/>
          </a:ln>
        </p:spPr>
        <p:txBody>
          <a:bodyPr>
            <a:spAutoFit/>
          </a:bodyPr>
          <a:lstStyle/>
          <a:p>
            <a:pPr>
              <a:spcBef>
                <a:spcPct val="50000"/>
              </a:spcBef>
            </a:pPr>
            <a:r>
              <a:rPr lang="en-US" altLang="zh-TW"/>
              <a:t>25% methanol</a:t>
            </a:r>
          </a:p>
        </p:txBody>
      </p:sp>
      <p:sp>
        <p:nvSpPr>
          <p:cNvPr id="22534" name="Text Box 6"/>
          <p:cNvSpPr txBox="1">
            <a:spLocks noChangeArrowheads="1"/>
          </p:cNvSpPr>
          <p:nvPr/>
        </p:nvSpPr>
        <p:spPr bwMode="auto">
          <a:xfrm>
            <a:off x="7010400" y="2514600"/>
            <a:ext cx="2133600" cy="457200"/>
          </a:xfrm>
          <a:prstGeom prst="rect">
            <a:avLst/>
          </a:prstGeom>
          <a:noFill/>
          <a:ln w="9525">
            <a:noFill/>
            <a:miter lim="800000"/>
            <a:headEnd/>
            <a:tailEnd/>
          </a:ln>
        </p:spPr>
        <p:txBody>
          <a:bodyPr>
            <a:spAutoFit/>
          </a:bodyPr>
          <a:lstStyle/>
          <a:p>
            <a:pPr>
              <a:spcBef>
                <a:spcPct val="50000"/>
              </a:spcBef>
            </a:pPr>
            <a:r>
              <a:rPr lang="en-US" altLang="zh-TW"/>
              <a:t>50% methanol</a:t>
            </a:r>
          </a:p>
        </p:txBody>
      </p:sp>
      <p:sp>
        <p:nvSpPr>
          <p:cNvPr id="22535" name="Text Box 7"/>
          <p:cNvSpPr txBox="1">
            <a:spLocks noChangeArrowheads="1"/>
          </p:cNvSpPr>
          <p:nvPr/>
        </p:nvSpPr>
        <p:spPr bwMode="auto">
          <a:xfrm>
            <a:off x="7010400" y="2895600"/>
            <a:ext cx="2133600" cy="457200"/>
          </a:xfrm>
          <a:prstGeom prst="rect">
            <a:avLst/>
          </a:prstGeom>
          <a:noFill/>
          <a:ln w="9525">
            <a:noFill/>
            <a:miter lim="800000"/>
            <a:headEnd/>
            <a:tailEnd/>
          </a:ln>
        </p:spPr>
        <p:txBody>
          <a:bodyPr>
            <a:spAutoFit/>
          </a:bodyPr>
          <a:lstStyle/>
          <a:p>
            <a:pPr>
              <a:spcBef>
                <a:spcPct val="50000"/>
              </a:spcBef>
            </a:pPr>
            <a:r>
              <a:rPr lang="en-US" altLang="zh-TW"/>
              <a:t>65% methanol</a:t>
            </a:r>
          </a:p>
        </p:txBody>
      </p:sp>
      <p:sp>
        <p:nvSpPr>
          <p:cNvPr id="22536" name="Text Box 8"/>
          <p:cNvSpPr txBox="1">
            <a:spLocks noChangeArrowheads="1"/>
          </p:cNvSpPr>
          <p:nvPr/>
        </p:nvSpPr>
        <p:spPr bwMode="auto">
          <a:xfrm>
            <a:off x="7010400" y="3276600"/>
            <a:ext cx="2133600" cy="457200"/>
          </a:xfrm>
          <a:prstGeom prst="rect">
            <a:avLst/>
          </a:prstGeom>
          <a:noFill/>
          <a:ln w="9525">
            <a:noFill/>
            <a:miter lim="800000"/>
            <a:headEnd/>
            <a:tailEnd/>
          </a:ln>
        </p:spPr>
        <p:txBody>
          <a:bodyPr>
            <a:spAutoFit/>
          </a:bodyPr>
          <a:lstStyle/>
          <a:p>
            <a:pPr>
              <a:spcBef>
                <a:spcPct val="50000"/>
              </a:spcBef>
            </a:pPr>
            <a:r>
              <a:rPr lang="en-US" altLang="zh-TW"/>
              <a:t>75% methanol</a:t>
            </a:r>
          </a:p>
        </p:txBody>
      </p:sp>
      <p:sp>
        <p:nvSpPr>
          <p:cNvPr id="22537" name="Text Box 9"/>
          <p:cNvSpPr txBox="1">
            <a:spLocks noChangeArrowheads="1"/>
          </p:cNvSpPr>
          <p:nvPr/>
        </p:nvSpPr>
        <p:spPr bwMode="auto">
          <a:xfrm>
            <a:off x="7010400" y="1752600"/>
            <a:ext cx="2133600" cy="457200"/>
          </a:xfrm>
          <a:prstGeom prst="rect">
            <a:avLst/>
          </a:prstGeom>
          <a:noFill/>
          <a:ln w="9525">
            <a:noFill/>
            <a:miter lim="800000"/>
            <a:headEnd/>
            <a:tailEnd/>
          </a:ln>
        </p:spPr>
        <p:txBody>
          <a:bodyPr>
            <a:spAutoFit/>
          </a:bodyPr>
          <a:lstStyle/>
          <a:p>
            <a:pPr>
              <a:spcBef>
                <a:spcPct val="50000"/>
              </a:spcBef>
            </a:pPr>
            <a:r>
              <a:rPr lang="en-US" altLang="zh-TW"/>
              <a:t>0%  methanol</a:t>
            </a:r>
          </a:p>
        </p:txBody>
      </p:sp>
      <p:sp>
        <p:nvSpPr>
          <p:cNvPr id="22538" name="Text Box 10"/>
          <p:cNvSpPr txBox="1">
            <a:spLocks noChangeArrowheads="1"/>
          </p:cNvSpPr>
          <p:nvPr/>
        </p:nvSpPr>
        <p:spPr bwMode="auto">
          <a:xfrm>
            <a:off x="7010400" y="3657600"/>
            <a:ext cx="2133600" cy="457200"/>
          </a:xfrm>
          <a:prstGeom prst="rect">
            <a:avLst/>
          </a:prstGeom>
          <a:noFill/>
          <a:ln w="9525">
            <a:noFill/>
            <a:miter lim="800000"/>
            <a:headEnd/>
            <a:tailEnd/>
          </a:ln>
        </p:spPr>
        <p:txBody>
          <a:bodyPr>
            <a:spAutoFit/>
          </a:bodyPr>
          <a:lstStyle/>
          <a:p>
            <a:pPr>
              <a:spcBef>
                <a:spcPct val="50000"/>
              </a:spcBef>
            </a:pPr>
            <a:r>
              <a:rPr lang="en-US" altLang="zh-TW"/>
              <a:t>95% methanol</a:t>
            </a:r>
          </a:p>
        </p:txBody>
      </p:sp>
      <p:sp>
        <p:nvSpPr>
          <p:cNvPr id="22539" name="Line 11"/>
          <p:cNvSpPr>
            <a:spLocks noChangeShapeType="1"/>
          </p:cNvSpPr>
          <p:nvPr/>
        </p:nvSpPr>
        <p:spPr bwMode="auto">
          <a:xfrm flipH="1">
            <a:off x="5562600" y="1981200"/>
            <a:ext cx="1447800" cy="457200"/>
          </a:xfrm>
          <a:prstGeom prst="line">
            <a:avLst/>
          </a:prstGeom>
          <a:noFill/>
          <a:ln w="9525">
            <a:solidFill>
              <a:schemeClr val="tx1"/>
            </a:solidFill>
            <a:round/>
            <a:headEnd/>
            <a:tailEnd type="triangle" w="med" len="med"/>
          </a:ln>
        </p:spPr>
        <p:txBody>
          <a:bodyPr/>
          <a:lstStyle/>
          <a:p>
            <a:endParaRPr lang="en-US"/>
          </a:p>
        </p:txBody>
      </p:sp>
      <p:sp>
        <p:nvSpPr>
          <p:cNvPr id="22540" name="Line 12"/>
          <p:cNvSpPr>
            <a:spLocks noChangeShapeType="1"/>
          </p:cNvSpPr>
          <p:nvPr/>
        </p:nvSpPr>
        <p:spPr bwMode="auto">
          <a:xfrm flipH="1">
            <a:off x="5638800" y="2362200"/>
            <a:ext cx="1371600" cy="457200"/>
          </a:xfrm>
          <a:prstGeom prst="line">
            <a:avLst/>
          </a:prstGeom>
          <a:noFill/>
          <a:ln w="9525">
            <a:solidFill>
              <a:schemeClr val="tx1"/>
            </a:solidFill>
            <a:round/>
            <a:headEnd/>
            <a:tailEnd type="triangle" w="med" len="med"/>
          </a:ln>
        </p:spPr>
        <p:txBody>
          <a:bodyPr/>
          <a:lstStyle/>
          <a:p>
            <a:endParaRPr lang="en-US"/>
          </a:p>
        </p:txBody>
      </p:sp>
      <p:sp>
        <p:nvSpPr>
          <p:cNvPr id="22541" name="Line 13"/>
          <p:cNvSpPr>
            <a:spLocks noChangeShapeType="1"/>
          </p:cNvSpPr>
          <p:nvPr/>
        </p:nvSpPr>
        <p:spPr bwMode="auto">
          <a:xfrm flipH="1">
            <a:off x="5562600" y="2743200"/>
            <a:ext cx="1524000" cy="381000"/>
          </a:xfrm>
          <a:prstGeom prst="line">
            <a:avLst/>
          </a:prstGeom>
          <a:noFill/>
          <a:ln w="9525">
            <a:solidFill>
              <a:schemeClr val="tx1"/>
            </a:solidFill>
            <a:round/>
            <a:headEnd/>
            <a:tailEnd type="triangle" w="med" len="med"/>
          </a:ln>
        </p:spPr>
        <p:txBody>
          <a:bodyPr/>
          <a:lstStyle/>
          <a:p>
            <a:endParaRPr lang="en-US"/>
          </a:p>
        </p:txBody>
      </p:sp>
      <p:sp>
        <p:nvSpPr>
          <p:cNvPr id="22542" name="Line 14"/>
          <p:cNvSpPr>
            <a:spLocks noChangeShapeType="1"/>
          </p:cNvSpPr>
          <p:nvPr/>
        </p:nvSpPr>
        <p:spPr bwMode="auto">
          <a:xfrm flipH="1">
            <a:off x="5562600" y="3124200"/>
            <a:ext cx="1447800" cy="228600"/>
          </a:xfrm>
          <a:prstGeom prst="line">
            <a:avLst/>
          </a:prstGeom>
          <a:noFill/>
          <a:ln w="9525">
            <a:solidFill>
              <a:schemeClr val="tx1"/>
            </a:solidFill>
            <a:round/>
            <a:headEnd/>
            <a:tailEnd type="triangle" w="med" len="med"/>
          </a:ln>
        </p:spPr>
        <p:txBody>
          <a:bodyPr/>
          <a:lstStyle/>
          <a:p>
            <a:endParaRPr lang="en-US"/>
          </a:p>
        </p:txBody>
      </p:sp>
      <p:sp>
        <p:nvSpPr>
          <p:cNvPr id="22543" name="Line 15"/>
          <p:cNvSpPr>
            <a:spLocks noChangeShapeType="1"/>
          </p:cNvSpPr>
          <p:nvPr/>
        </p:nvSpPr>
        <p:spPr bwMode="auto">
          <a:xfrm flipH="1">
            <a:off x="5486400" y="3505200"/>
            <a:ext cx="1524000" cy="228600"/>
          </a:xfrm>
          <a:prstGeom prst="line">
            <a:avLst/>
          </a:prstGeom>
          <a:noFill/>
          <a:ln w="9525">
            <a:solidFill>
              <a:schemeClr val="tx1"/>
            </a:solidFill>
            <a:round/>
            <a:headEnd/>
            <a:tailEnd type="triangle" w="med" len="med"/>
          </a:ln>
        </p:spPr>
        <p:txBody>
          <a:bodyPr/>
          <a:lstStyle/>
          <a:p>
            <a:endParaRPr lang="en-US"/>
          </a:p>
        </p:txBody>
      </p:sp>
      <p:sp>
        <p:nvSpPr>
          <p:cNvPr id="22544" name="Line 16"/>
          <p:cNvSpPr>
            <a:spLocks noChangeShapeType="1"/>
          </p:cNvSpPr>
          <p:nvPr/>
        </p:nvSpPr>
        <p:spPr bwMode="auto">
          <a:xfrm flipH="1">
            <a:off x="5486400" y="3810000"/>
            <a:ext cx="1600200" cy="533400"/>
          </a:xfrm>
          <a:prstGeom prst="line">
            <a:avLst/>
          </a:prstGeom>
          <a:noFill/>
          <a:ln w="9525">
            <a:solidFill>
              <a:schemeClr val="tx1"/>
            </a:solidFill>
            <a:round/>
            <a:headEnd/>
            <a:tailEnd type="triangle" w="med" len="med"/>
          </a:ln>
        </p:spPr>
        <p:txBody>
          <a:bodyPr/>
          <a:lstStyle/>
          <a:p>
            <a:endParaRPr lang="en-US"/>
          </a:p>
        </p:txBody>
      </p:sp>
      <p:sp>
        <p:nvSpPr>
          <p:cNvPr id="22545" name="Text Box 17"/>
          <p:cNvSpPr txBox="1">
            <a:spLocks noChangeArrowheads="1"/>
          </p:cNvSpPr>
          <p:nvPr/>
        </p:nvSpPr>
        <p:spPr bwMode="auto">
          <a:xfrm>
            <a:off x="5105400" y="4800600"/>
            <a:ext cx="2895600" cy="466725"/>
          </a:xfrm>
          <a:prstGeom prst="rect">
            <a:avLst/>
          </a:prstGeom>
          <a:noFill/>
          <a:ln w="9525">
            <a:solidFill>
              <a:schemeClr val="tx1"/>
            </a:solidFill>
            <a:miter lim="800000"/>
            <a:headEnd/>
            <a:tailEnd/>
          </a:ln>
        </p:spPr>
        <p:txBody>
          <a:bodyPr>
            <a:spAutoFit/>
          </a:bodyPr>
          <a:lstStyle/>
          <a:p>
            <a:pPr>
              <a:spcBef>
                <a:spcPct val="50000"/>
              </a:spcBef>
            </a:pPr>
            <a:r>
              <a:rPr lang="en-US" altLang="zh-TW"/>
              <a:t>10.2 base pair B-form</a:t>
            </a:r>
          </a:p>
        </p:txBody>
      </p:sp>
      <p:sp>
        <p:nvSpPr>
          <p:cNvPr id="22546" name="Text Box 18"/>
          <p:cNvSpPr txBox="1">
            <a:spLocks noChangeArrowheads="1"/>
          </p:cNvSpPr>
          <p:nvPr/>
        </p:nvSpPr>
        <p:spPr bwMode="auto">
          <a:xfrm>
            <a:off x="2057400" y="2286000"/>
            <a:ext cx="2895600" cy="466725"/>
          </a:xfrm>
          <a:prstGeom prst="rect">
            <a:avLst/>
          </a:prstGeom>
          <a:noFill/>
          <a:ln w="9525">
            <a:solidFill>
              <a:schemeClr val="tx1"/>
            </a:solidFill>
            <a:miter lim="800000"/>
            <a:headEnd/>
            <a:tailEnd/>
          </a:ln>
        </p:spPr>
        <p:txBody>
          <a:bodyPr>
            <a:spAutoFit/>
          </a:bodyPr>
          <a:lstStyle/>
          <a:p>
            <a:pPr>
              <a:spcBef>
                <a:spcPct val="50000"/>
              </a:spcBef>
            </a:pPr>
            <a:r>
              <a:rPr lang="en-US" altLang="zh-TW"/>
              <a:t>10.4 base pair B-form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3978275" y="0"/>
          <a:ext cx="5165725" cy="6858000"/>
        </p:xfrm>
        <a:graphic>
          <a:graphicData uri="http://schemas.openxmlformats.org/presentationml/2006/ole">
            <p:oleObj spid="_x0000_s23554" name="PhotoImpact" r:id="rId3" imgW="3568913" imgH="4736601" progId="PI3.Image">
              <p:embed/>
            </p:oleObj>
          </a:graphicData>
        </a:graphic>
      </p:graphicFrame>
      <p:sp>
        <p:nvSpPr>
          <p:cNvPr id="39939" name="Rectangle 3"/>
          <p:cNvSpPr>
            <a:spLocks noGrp="1" noChangeArrowheads="1"/>
          </p:cNvSpPr>
          <p:nvPr>
            <p:ph type="title" idx="4294967295"/>
          </p:nvPr>
        </p:nvSpPr>
        <p:spPr>
          <a:xfrm>
            <a:off x="0" y="0"/>
            <a:ext cx="40386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Solvent Effect on DNA Structure II</a:t>
            </a:r>
            <a:endParaRPr lang="en-US" altLang="zh-TW" smtClean="0"/>
          </a:p>
        </p:txBody>
      </p:sp>
      <p:sp>
        <p:nvSpPr>
          <p:cNvPr id="23556" name="Text Box 4"/>
          <p:cNvSpPr txBox="1">
            <a:spLocks noChangeArrowheads="1"/>
          </p:cNvSpPr>
          <p:nvPr/>
        </p:nvSpPr>
        <p:spPr bwMode="auto">
          <a:xfrm>
            <a:off x="6553200" y="5257800"/>
            <a:ext cx="1981200" cy="366713"/>
          </a:xfrm>
          <a:prstGeom prst="rect">
            <a:avLst/>
          </a:prstGeom>
          <a:noFill/>
          <a:ln w="9525">
            <a:noFill/>
            <a:miter lim="800000"/>
            <a:headEnd/>
            <a:tailEnd/>
          </a:ln>
        </p:spPr>
        <p:txBody>
          <a:bodyPr>
            <a:spAutoFit/>
          </a:bodyPr>
          <a:lstStyle/>
          <a:p>
            <a:pPr>
              <a:spcBef>
                <a:spcPct val="50000"/>
              </a:spcBef>
            </a:pPr>
            <a:r>
              <a:rPr lang="en-US" altLang="zh-TW" sz="1800"/>
              <a:t>65% methanol</a:t>
            </a:r>
          </a:p>
        </p:txBody>
      </p:sp>
      <p:sp>
        <p:nvSpPr>
          <p:cNvPr id="23557" name="Text Box 5"/>
          <p:cNvSpPr txBox="1">
            <a:spLocks noChangeArrowheads="1"/>
          </p:cNvSpPr>
          <p:nvPr/>
        </p:nvSpPr>
        <p:spPr bwMode="auto">
          <a:xfrm>
            <a:off x="6477000" y="4572000"/>
            <a:ext cx="1981200" cy="366713"/>
          </a:xfrm>
          <a:prstGeom prst="rect">
            <a:avLst/>
          </a:prstGeom>
          <a:noFill/>
          <a:ln w="9525">
            <a:noFill/>
            <a:miter lim="800000"/>
            <a:headEnd/>
            <a:tailEnd/>
          </a:ln>
        </p:spPr>
        <p:txBody>
          <a:bodyPr>
            <a:spAutoFit/>
          </a:bodyPr>
          <a:lstStyle/>
          <a:p>
            <a:pPr algn="ctr">
              <a:spcBef>
                <a:spcPct val="50000"/>
              </a:spcBef>
            </a:pPr>
            <a:r>
              <a:rPr lang="en-US" altLang="zh-TW" sz="1800"/>
              <a:t>70% methanol</a:t>
            </a:r>
          </a:p>
        </p:txBody>
      </p:sp>
      <p:sp>
        <p:nvSpPr>
          <p:cNvPr id="23558" name="Text Box 6"/>
          <p:cNvSpPr txBox="1">
            <a:spLocks noChangeArrowheads="1"/>
          </p:cNvSpPr>
          <p:nvPr/>
        </p:nvSpPr>
        <p:spPr bwMode="auto">
          <a:xfrm>
            <a:off x="6248400" y="3429000"/>
            <a:ext cx="1981200" cy="366713"/>
          </a:xfrm>
          <a:prstGeom prst="rect">
            <a:avLst/>
          </a:prstGeom>
          <a:noFill/>
          <a:ln w="9525">
            <a:noFill/>
            <a:miter lim="800000"/>
            <a:headEnd/>
            <a:tailEnd/>
          </a:ln>
        </p:spPr>
        <p:txBody>
          <a:bodyPr>
            <a:spAutoFit/>
          </a:bodyPr>
          <a:lstStyle/>
          <a:p>
            <a:pPr algn="ctr">
              <a:spcBef>
                <a:spcPct val="50000"/>
              </a:spcBef>
            </a:pPr>
            <a:r>
              <a:rPr lang="en-US" altLang="zh-TW" sz="1800"/>
              <a:t>75% methanol</a:t>
            </a:r>
          </a:p>
        </p:txBody>
      </p:sp>
      <p:sp>
        <p:nvSpPr>
          <p:cNvPr id="23559" name="Text Box 7"/>
          <p:cNvSpPr txBox="1">
            <a:spLocks noChangeArrowheads="1"/>
          </p:cNvSpPr>
          <p:nvPr/>
        </p:nvSpPr>
        <p:spPr bwMode="auto">
          <a:xfrm>
            <a:off x="6324600" y="2971800"/>
            <a:ext cx="1981200" cy="366713"/>
          </a:xfrm>
          <a:prstGeom prst="rect">
            <a:avLst/>
          </a:prstGeom>
          <a:noFill/>
          <a:ln w="9525">
            <a:noFill/>
            <a:miter lim="800000"/>
            <a:headEnd/>
            <a:tailEnd/>
          </a:ln>
        </p:spPr>
        <p:txBody>
          <a:bodyPr>
            <a:spAutoFit/>
          </a:bodyPr>
          <a:lstStyle/>
          <a:p>
            <a:pPr algn="ctr">
              <a:spcBef>
                <a:spcPct val="50000"/>
              </a:spcBef>
            </a:pPr>
            <a:r>
              <a:rPr lang="en-US" altLang="zh-TW" sz="1800"/>
              <a:t>90% methanol</a:t>
            </a:r>
          </a:p>
        </p:txBody>
      </p:sp>
      <p:sp>
        <p:nvSpPr>
          <p:cNvPr id="23560" name="Text Box 8"/>
          <p:cNvSpPr txBox="1">
            <a:spLocks noChangeArrowheads="1"/>
          </p:cNvSpPr>
          <p:nvPr/>
        </p:nvSpPr>
        <p:spPr bwMode="auto">
          <a:xfrm>
            <a:off x="304800" y="3352800"/>
            <a:ext cx="3733800" cy="1927225"/>
          </a:xfrm>
          <a:prstGeom prst="rect">
            <a:avLst/>
          </a:prstGeom>
          <a:noFill/>
          <a:ln w="9525">
            <a:solidFill>
              <a:schemeClr val="tx1"/>
            </a:solidFill>
            <a:miter lim="800000"/>
            <a:headEnd/>
            <a:tailEnd/>
          </a:ln>
        </p:spPr>
        <p:txBody>
          <a:bodyPr>
            <a:spAutoFit/>
          </a:bodyPr>
          <a:lstStyle/>
          <a:p>
            <a:pPr>
              <a:spcBef>
                <a:spcPct val="50000"/>
              </a:spcBef>
            </a:pPr>
            <a:r>
              <a:rPr lang="en-US" altLang="zh-TW"/>
              <a:t>Titration with ethanol causes the same changes as with methanol in CD up to 65%. Adding more ethanol causes a change to A form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2743200" y="1295400"/>
          <a:ext cx="6400800" cy="4730750"/>
        </p:xfrm>
        <a:graphic>
          <a:graphicData uri="http://schemas.openxmlformats.org/presentationml/2006/ole">
            <p:oleObj spid="_x0000_s24578" name="PhotoImpact" r:id="rId4" imgW="3541783" imgH="2618016" progId="PI3.Image">
              <p:embed/>
            </p:oleObj>
          </a:graphicData>
        </a:graphic>
      </p:graphicFrame>
      <p:sp>
        <p:nvSpPr>
          <p:cNvPr id="40963" name="Rectangle 3"/>
          <p:cNvSpPr>
            <a:spLocks noGrp="1" noChangeArrowheads="1"/>
          </p:cNvSpPr>
          <p:nvPr>
            <p:ph type="title" idx="4294967295"/>
          </p:nvPr>
        </p:nvSpPr>
        <p:spPr>
          <a:xfrm>
            <a:off x="2590800" y="0"/>
            <a:ext cx="4495800" cy="914400"/>
          </a:xfrm>
        </p:spPr>
        <p:txBody>
          <a:bodyPr/>
          <a:lstStyle/>
          <a:p>
            <a:pPr eaLnBrk="1" hangingPunct="1">
              <a:defRPr/>
            </a:pPr>
            <a:r>
              <a:rPr lang="en-US" altLang="zh-TW" b="1" smtClean="0">
                <a:solidFill>
                  <a:schemeClr val="accent2"/>
                </a:solidFill>
                <a:effectLst>
                  <a:outerShdw blurRad="38100" dist="38100" dir="2700000" algn="tl">
                    <a:srgbClr val="C0C0C0"/>
                  </a:outerShdw>
                </a:effectLst>
              </a:rPr>
              <a:t>P Form DNA</a:t>
            </a:r>
          </a:p>
        </p:txBody>
      </p:sp>
      <p:pic>
        <p:nvPicPr>
          <p:cNvPr id="24580" name="Picture 4"/>
          <p:cNvPicPr>
            <a:picLocks noChangeAspect="1" noChangeArrowheads="1"/>
          </p:cNvPicPr>
          <p:nvPr/>
        </p:nvPicPr>
        <p:blipFill>
          <a:blip r:embed="rId5"/>
          <a:srcRect/>
          <a:stretch>
            <a:fillRect/>
          </a:stretch>
        </p:blipFill>
        <p:spPr bwMode="auto">
          <a:xfrm>
            <a:off x="457200" y="1600200"/>
            <a:ext cx="2273300" cy="3886200"/>
          </a:xfrm>
          <a:prstGeom prst="rect">
            <a:avLst/>
          </a:prstGeom>
          <a:noFill/>
          <a:ln w="9525">
            <a:noFill/>
            <a:miter lim="800000"/>
            <a:headEnd/>
            <a:tailEnd/>
          </a:ln>
        </p:spPr>
      </p:pic>
      <p:sp>
        <p:nvSpPr>
          <p:cNvPr id="24581" name="Text Box 6"/>
          <p:cNvSpPr txBox="1">
            <a:spLocks noChangeArrowheads="1"/>
          </p:cNvSpPr>
          <p:nvPr/>
        </p:nvSpPr>
        <p:spPr bwMode="auto">
          <a:xfrm>
            <a:off x="1524000" y="5638800"/>
            <a:ext cx="1371600" cy="457200"/>
          </a:xfrm>
          <a:prstGeom prst="rect">
            <a:avLst/>
          </a:prstGeom>
          <a:noFill/>
          <a:ln w="9525">
            <a:noFill/>
            <a:miter lim="800000"/>
            <a:headEnd/>
            <a:tailEnd/>
          </a:ln>
        </p:spPr>
        <p:txBody>
          <a:bodyPr>
            <a:spAutoFit/>
          </a:bodyPr>
          <a:lstStyle/>
          <a:p>
            <a:pPr algn="ctr">
              <a:spcBef>
                <a:spcPct val="50000"/>
              </a:spcBef>
            </a:pPr>
            <a:r>
              <a:rPr lang="en-US" altLang="zh-TW"/>
              <a:t>P-DNA</a:t>
            </a:r>
          </a:p>
        </p:txBody>
      </p:sp>
      <p:sp>
        <p:nvSpPr>
          <p:cNvPr id="24582" name="Text Box 7"/>
          <p:cNvSpPr txBox="1">
            <a:spLocks noChangeArrowheads="1"/>
          </p:cNvSpPr>
          <p:nvPr/>
        </p:nvSpPr>
        <p:spPr bwMode="auto">
          <a:xfrm>
            <a:off x="457200" y="4572000"/>
            <a:ext cx="1371600" cy="457200"/>
          </a:xfrm>
          <a:prstGeom prst="rect">
            <a:avLst/>
          </a:prstGeom>
          <a:noFill/>
          <a:ln w="9525">
            <a:noFill/>
            <a:miter lim="800000"/>
            <a:headEnd/>
            <a:tailEnd/>
          </a:ln>
        </p:spPr>
        <p:txBody>
          <a:bodyPr>
            <a:spAutoFit/>
          </a:bodyPr>
          <a:lstStyle/>
          <a:p>
            <a:pPr algn="ctr">
              <a:spcBef>
                <a:spcPct val="50000"/>
              </a:spcBef>
            </a:pPr>
            <a:r>
              <a:rPr lang="en-US" altLang="zh-TW"/>
              <a:t>B-DNA</a:t>
            </a:r>
          </a:p>
        </p:txBody>
      </p:sp>
      <p:sp>
        <p:nvSpPr>
          <p:cNvPr id="24583" name="Text Box 8"/>
          <p:cNvSpPr txBox="1">
            <a:spLocks noChangeArrowheads="1"/>
          </p:cNvSpPr>
          <p:nvPr/>
        </p:nvSpPr>
        <p:spPr bwMode="auto">
          <a:xfrm>
            <a:off x="4876800" y="6096000"/>
            <a:ext cx="4267200" cy="457200"/>
          </a:xfrm>
          <a:prstGeom prst="rect">
            <a:avLst/>
          </a:prstGeom>
          <a:noFill/>
          <a:ln w="9525">
            <a:noFill/>
            <a:miter lim="800000"/>
            <a:headEnd/>
            <a:tailEnd/>
          </a:ln>
        </p:spPr>
        <p:txBody>
          <a:bodyPr>
            <a:spAutoFit/>
          </a:bodyPr>
          <a:lstStyle/>
          <a:p>
            <a:pPr>
              <a:spcBef>
                <a:spcPct val="50000"/>
              </a:spcBef>
            </a:pPr>
            <a:r>
              <a:rPr lang="en-US" altLang="zh-TW"/>
              <a:t>10.2 B-DNA </a:t>
            </a:r>
            <a:r>
              <a:rPr lang="en-US" altLang="zh-TW" sz="2000"/>
              <a:t>(95% methanol/5% 8</a:t>
            </a:r>
            <a:r>
              <a:rPr lang="en-US" altLang="zh-TW" sz="2000" baseline="30000"/>
              <a:t>0</a:t>
            </a:r>
            <a:r>
              <a:rPr lang="en-US" altLang="zh-TW" sz="2000"/>
              <a:t>C)</a:t>
            </a:r>
          </a:p>
        </p:txBody>
      </p:sp>
      <p:sp>
        <p:nvSpPr>
          <p:cNvPr id="24584" name="Text Box 9"/>
          <p:cNvSpPr txBox="1">
            <a:spLocks noChangeArrowheads="1"/>
          </p:cNvSpPr>
          <p:nvPr/>
        </p:nvSpPr>
        <p:spPr bwMode="auto">
          <a:xfrm>
            <a:off x="4343400" y="1752600"/>
            <a:ext cx="1447800" cy="1682750"/>
          </a:xfrm>
          <a:prstGeom prst="rect">
            <a:avLst/>
          </a:prstGeom>
          <a:noFill/>
          <a:ln w="6350">
            <a:solidFill>
              <a:schemeClr val="tx1"/>
            </a:solidFill>
            <a:prstDash val="sysDot"/>
            <a:miter lim="800000"/>
            <a:headEnd/>
            <a:tailEnd/>
          </a:ln>
        </p:spPr>
        <p:txBody>
          <a:bodyPr>
            <a:spAutoFit/>
          </a:bodyPr>
          <a:lstStyle/>
          <a:p>
            <a:pPr>
              <a:spcBef>
                <a:spcPct val="50000"/>
              </a:spcBef>
            </a:pPr>
            <a:r>
              <a:rPr lang="en-US" altLang="zh-TW"/>
              <a:t>P-DNA </a:t>
            </a:r>
            <a:r>
              <a:rPr lang="en-US" altLang="zh-TW" sz="2000"/>
              <a:t>(95% methanol/5% buffer) 33</a:t>
            </a:r>
            <a:r>
              <a:rPr lang="en-US" altLang="zh-TW" sz="2000" baseline="30000"/>
              <a:t>0</a:t>
            </a:r>
            <a:r>
              <a:rPr lang="en-US" altLang="zh-TW" sz="2000"/>
              <a:t>C</a:t>
            </a:r>
          </a:p>
        </p:txBody>
      </p:sp>
      <p:sp>
        <p:nvSpPr>
          <p:cNvPr id="24585" name="Text Box 10"/>
          <p:cNvSpPr txBox="1">
            <a:spLocks noChangeArrowheads="1"/>
          </p:cNvSpPr>
          <p:nvPr/>
        </p:nvSpPr>
        <p:spPr bwMode="auto">
          <a:xfrm>
            <a:off x="5867400" y="2438400"/>
            <a:ext cx="3276600" cy="1069975"/>
          </a:xfrm>
          <a:prstGeom prst="rect">
            <a:avLst/>
          </a:prstGeom>
          <a:noFill/>
          <a:ln w="3175" cap="rnd">
            <a:solidFill>
              <a:schemeClr val="tx1"/>
            </a:solidFill>
            <a:prstDash val="sysDot"/>
            <a:miter lim="800000"/>
            <a:headEnd/>
            <a:tailEnd/>
          </a:ln>
        </p:spPr>
        <p:txBody>
          <a:bodyPr>
            <a:spAutoFit/>
          </a:bodyPr>
          <a:lstStyle/>
          <a:p>
            <a:pPr>
              <a:spcBef>
                <a:spcPct val="50000"/>
              </a:spcBef>
            </a:pPr>
            <a:r>
              <a:rPr lang="en-US" altLang="zh-TW"/>
              <a:t>P-DNA </a:t>
            </a:r>
            <a:r>
              <a:rPr lang="en-US" altLang="zh-TW" sz="2000"/>
              <a:t>(47.5% methanol/5% buffer/4.5% ethanol) 8</a:t>
            </a:r>
            <a:r>
              <a:rPr lang="en-US" altLang="zh-TW" sz="2000" baseline="30000"/>
              <a:t>0</a:t>
            </a:r>
            <a:r>
              <a:rPr lang="en-US" altLang="zh-TW" sz="2000"/>
              <a:t>C</a:t>
            </a:r>
          </a:p>
        </p:txBody>
      </p:sp>
      <p:sp>
        <p:nvSpPr>
          <p:cNvPr id="24586" name="Line 11"/>
          <p:cNvSpPr>
            <a:spLocks noChangeShapeType="1"/>
          </p:cNvSpPr>
          <p:nvPr/>
        </p:nvSpPr>
        <p:spPr bwMode="auto">
          <a:xfrm flipH="1" flipV="1">
            <a:off x="6781800" y="4953000"/>
            <a:ext cx="533400" cy="1295400"/>
          </a:xfrm>
          <a:prstGeom prst="line">
            <a:avLst/>
          </a:prstGeom>
          <a:noFill/>
          <a:ln w="9525">
            <a:solidFill>
              <a:schemeClr val="tx1"/>
            </a:solidFill>
            <a:round/>
            <a:headEnd/>
            <a:tailEnd type="triangle" w="med" len="med"/>
          </a:ln>
        </p:spPr>
        <p:txBody>
          <a:bodyPr/>
          <a:lstStyle/>
          <a:p>
            <a:endParaRPr lang="en-US"/>
          </a:p>
        </p:txBody>
      </p:sp>
      <p:sp>
        <p:nvSpPr>
          <p:cNvPr id="24587" name="Line 13"/>
          <p:cNvSpPr>
            <a:spLocks noChangeShapeType="1"/>
          </p:cNvSpPr>
          <p:nvPr/>
        </p:nvSpPr>
        <p:spPr bwMode="auto">
          <a:xfrm flipH="1">
            <a:off x="7162800" y="3505200"/>
            <a:ext cx="228600" cy="762000"/>
          </a:xfrm>
          <a:prstGeom prst="line">
            <a:avLst/>
          </a:prstGeom>
          <a:noFill/>
          <a:ln w="9525">
            <a:solidFill>
              <a:schemeClr val="tx1"/>
            </a:solidFill>
            <a:round/>
            <a:headEnd/>
            <a:tailEnd type="triangle" w="lg" len="lg"/>
          </a:ln>
        </p:spPr>
        <p:txBody>
          <a:bodyPr/>
          <a:lstStyle/>
          <a:p>
            <a:endParaRPr lang="en-US"/>
          </a:p>
        </p:txBody>
      </p:sp>
      <p:sp>
        <p:nvSpPr>
          <p:cNvPr id="24588" name="Line 14"/>
          <p:cNvSpPr>
            <a:spLocks noChangeShapeType="1"/>
          </p:cNvSpPr>
          <p:nvPr/>
        </p:nvSpPr>
        <p:spPr bwMode="auto">
          <a:xfrm>
            <a:off x="5105400" y="3429000"/>
            <a:ext cx="1752600" cy="685800"/>
          </a:xfrm>
          <a:prstGeom prst="line">
            <a:avLst/>
          </a:prstGeom>
          <a:noFill/>
          <a:ln w="952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4419600" y="0"/>
          <a:ext cx="4159250" cy="6858000"/>
        </p:xfrm>
        <a:graphic>
          <a:graphicData uri="http://schemas.openxmlformats.org/presentationml/2006/ole">
            <p:oleObj spid="_x0000_s25602" name="PhotoImpact" r:id="rId3" imgW="2145615" imgH="3538435" progId="PI3.Image">
              <p:embed/>
            </p:oleObj>
          </a:graphicData>
        </a:graphic>
      </p:graphicFrame>
      <p:sp>
        <p:nvSpPr>
          <p:cNvPr id="25603" name="Text Box 3"/>
          <p:cNvSpPr txBox="1">
            <a:spLocks noChangeArrowheads="1"/>
          </p:cNvSpPr>
          <p:nvPr/>
        </p:nvSpPr>
        <p:spPr bwMode="auto">
          <a:xfrm>
            <a:off x="381000" y="1676400"/>
            <a:ext cx="4038600" cy="822325"/>
          </a:xfrm>
          <a:prstGeom prst="rect">
            <a:avLst/>
          </a:prstGeom>
          <a:noFill/>
          <a:ln w="9525">
            <a:noFill/>
            <a:miter lim="800000"/>
            <a:headEnd/>
            <a:tailEnd/>
          </a:ln>
        </p:spPr>
        <p:txBody>
          <a:bodyPr>
            <a:spAutoFit/>
          </a:bodyPr>
          <a:lstStyle/>
          <a:p>
            <a:pPr>
              <a:spcBef>
                <a:spcPct val="50000"/>
              </a:spcBef>
            </a:pPr>
            <a:r>
              <a:rPr lang="en-US" altLang="zh-TW"/>
              <a:t>The CD of poly(dA) poly(dT) as a function of temperature</a:t>
            </a:r>
          </a:p>
        </p:txBody>
      </p:sp>
      <p:sp>
        <p:nvSpPr>
          <p:cNvPr id="15364" name="Rectangle 4"/>
          <p:cNvSpPr>
            <a:spLocks noGrp="1" noChangeArrowheads="1"/>
          </p:cNvSpPr>
          <p:nvPr>
            <p:ph type="title" idx="4294967295"/>
          </p:nvPr>
        </p:nvSpPr>
        <p:spPr>
          <a:xfrm>
            <a:off x="0" y="0"/>
            <a:ext cx="4495800" cy="17526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Temperature Effect on DNA</a:t>
            </a:r>
            <a:r>
              <a:rPr lang="en-US" altLang="zh-TW" smtClean="0"/>
              <a:t> </a:t>
            </a:r>
          </a:p>
        </p:txBody>
      </p:sp>
      <p:sp>
        <p:nvSpPr>
          <p:cNvPr id="25605" name="Text Box 6"/>
          <p:cNvSpPr txBox="1">
            <a:spLocks noChangeArrowheads="1"/>
          </p:cNvSpPr>
          <p:nvPr/>
        </p:nvSpPr>
        <p:spPr bwMode="auto">
          <a:xfrm>
            <a:off x="7467600" y="3581400"/>
            <a:ext cx="838200" cy="396875"/>
          </a:xfrm>
          <a:prstGeom prst="rect">
            <a:avLst/>
          </a:prstGeom>
          <a:noFill/>
          <a:ln w="9525">
            <a:noFill/>
            <a:miter lim="800000"/>
            <a:headEnd/>
            <a:tailEnd/>
          </a:ln>
        </p:spPr>
        <p:txBody>
          <a:bodyPr>
            <a:spAutoFit/>
          </a:bodyPr>
          <a:lstStyle/>
          <a:p>
            <a:pPr algn="ctr">
              <a:spcBef>
                <a:spcPct val="50000"/>
              </a:spcBef>
            </a:pPr>
            <a:r>
              <a:rPr lang="en-US" altLang="zh-TW" sz="2000"/>
              <a:t>1</a:t>
            </a:r>
            <a:r>
              <a:rPr lang="en-US" altLang="zh-TW" sz="2000" baseline="30000"/>
              <a:t>0 </a:t>
            </a:r>
            <a:r>
              <a:rPr lang="en-US" altLang="zh-TW" sz="2000"/>
              <a:t>C</a:t>
            </a:r>
          </a:p>
        </p:txBody>
      </p:sp>
      <p:sp>
        <p:nvSpPr>
          <p:cNvPr id="25606" name="Text Box 7"/>
          <p:cNvSpPr txBox="1">
            <a:spLocks noChangeArrowheads="1"/>
          </p:cNvSpPr>
          <p:nvPr/>
        </p:nvSpPr>
        <p:spPr bwMode="auto">
          <a:xfrm>
            <a:off x="8001000" y="2438400"/>
            <a:ext cx="1143000" cy="396875"/>
          </a:xfrm>
          <a:prstGeom prst="rect">
            <a:avLst/>
          </a:prstGeom>
          <a:noFill/>
          <a:ln w="9525">
            <a:noFill/>
            <a:miter lim="800000"/>
            <a:headEnd/>
            <a:tailEnd/>
          </a:ln>
        </p:spPr>
        <p:txBody>
          <a:bodyPr>
            <a:spAutoFit/>
          </a:bodyPr>
          <a:lstStyle/>
          <a:p>
            <a:pPr algn="ctr">
              <a:spcBef>
                <a:spcPct val="50000"/>
              </a:spcBef>
            </a:pPr>
            <a:r>
              <a:rPr lang="en-US" altLang="zh-TW" sz="2000"/>
              <a:t>38.8</a:t>
            </a:r>
            <a:r>
              <a:rPr lang="en-US" altLang="zh-TW" sz="2000" baseline="30000"/>
              <a:t>0 </a:t>
            </a:r>
            <a:r>
              <a:rPr lang="en-US" altLang="zh-TW" sz="2000"/>
              <a:t>C</a:t>
            </a:r>
          </a:p>
        </p:txBody>
      </p:sp>
      <p:sp>
        <p:nvSpPr>
          <p:cNvPr id="25607" name="Text Box 8"/>
          <p:cNvSpPr txBox="1">
            <a:spLocks noChangeArrowheads="1"/>
          </p:cNvSpPr>
          <p:nvPr/>
        </p:nvSpPr>
        <p:spPr bwMode="auto">
          <a:xfrm>
            <a:off x="7924800" y="1905000"/>
            <a:ext cx="1219200" cy="396875"/>
          </a:xfrm>
          <a:prstGeom prst="rect">
            <a:avLst/>
          </a:prstGeom>
          <a:noFill/>
          <a:ln w="9525">
            <a:noFill/>
            <a:miter lim="800000"/>
            <a:headEnd/>
            <a:tailEnd/>
          </a:ln>
        </p:spPr>
        <p:txBody>
          <a:bodyPr>
            <a:spAutoFit/>
          </a:bodyPr>
          <a:lstStyle/>
          <a:p>
            <a:pPr algn="ctr">
              <a:spcBef>
                <a:spcPct val="50000"/>
              </a:spcBef>
            </a:pPr>
            <a:r>
              <a:rPr lang="en-US" altLang="zh-TW" sz="2000"/>
              <a:t>44.7</a:t>
            </a:r>
            <a:r>
              <a:rPr lang="en-US" altLang="zh-TW" sz="2000" baseline="30000"/>
              <a:t>0 </a:t>
            </a:r>
            <a:r>
              <a:rPr lang="en-US" altLang="zh-TW" sz="2000"/>
              <a:t>C</a:t>
            </a:r>
          </a:p>
        </p:txBody>
      </p:sp>
      <p:sp>
        <p:nvSpPr>
          <p:cNvPr id="25608" name="Text Box 9"/>
          <p:cNvSpPr txBox="1">
            <a:spLocks noChangeArrowheads="1"/>
          </p:cNvSpPr>
          <p:nvPr/>
        </p:nvSpPr>
        <p:spPr bwMode="auto">
          <a:xfrm>
            <a:off x="6705600" y="1219200"/>
            <a:ext cx="1295400" cy="396875"/>
          </a:xfrm>
          <a:prstGeom prst="rect">
            <a:avLst/>
          </a:prstGeom>
          <a:noFill/>
          <a:ln w="9525">
            <a:noFill/>
            <a:miter lim="800000"/>
            <a:headEnd/>
            <a:tailEnd/>
          </a:ln>
        </p:spPr>
        <p:txBody>
          <a:bodyPr>
            <a:spAutoFit/>
          </a:bodyPr>
          <a:lstStyle/>
          <a:p>
            <a:pPr algn="ctr">
              <a:spcBef>
                <a:spcPct val="50000"/>
              </a:spcBef>
            </a:pPr>
            <a:r>
              <a:rPr lang="en-US" altLang="zh-TW" sz="2000"/>
              <a:t>58.3</a:t>
            </a:r>
            <a:r>
              <a:rPr lang="en-US" altLang="zh-TW" sz="2000" baseline="30000"/>
              <a:t>0 </a:t>
            </a:r>
            <a:r>
              <a:rPr lang="en-US" altLang="zh-TW" sz="2000"/>
              <a:t>C</a:t>
            </a:r>
          </a:p>
        </p:txBody>
      </p:sp>
      <p:sp>
        <p:nvSpPr>
          <p:cNvPr id="25609" name="Text Box 11"/>
          <p:cNvSpPr txBox="1">
            <a:spLocks noChangeArrowheads="1"/>
          </p:cNvSpPr>
          <p:nvPr/>
        </p:nvSpPr>
        <p:spPr bwMode="auto">
          <a:xfrm>
            <a:off x="7696200" y="1447800"/>
            <a:ext cx="1447800" cy="396875"/>
          </a:xfrm>
          <a:prstGeom prst="rect">
            <a:avLst/>
          </a:prstGeom>
          <a:noFill/>
          <a:ln w="9525">
            <a:noFill/>
            <a:miter lim="800000"/>
            <a:headEnd/>
            <a:tailEnd/>
          </a:ln>
        </p:spPr>
        <p:txBody>
          <a:bodyPr>
            <a:spAutoFit/>
          </a:bodyPr>
          <a:lstStyle/>
          <a:p>
            <a:pPr algn="ctr">
              <a:spcBef>
                <a:spcPct val="50000"/>
              </a:spcBef>
            </a:pPr>
            <a:r>
              <a:rPr lang="en-US" altLang="zh-TW" sz="2000"/>
              <a:t>48.2</a:t>
            </a:r>
            <a:r>
              <a:rPr lang="en-US" altLang="zh-TW" sz="2000" baseline="30000"/>
              <a:t>0 </a:t>
            </a:r>
            <a:r>
              <a:rPr lang="en-US" altLang="zh-TW" sz="2000"/>
              <a:t>C</a:t>
            </a:r>
          </a:p>
        </p:txBody>
      </p:sp>
      <p:sp>
        <p:nvSpPr>
          <p:cNvPr id="25610" name="Line 13"/>
          <p:cNvSpPr>
            <a:spLocks noChangeShapeType="1"/>
          </p:cNvSpPr>
          <p:nvPr/>
        </p:nvSpPr>
        <p:spPr bwMode="auto">
          <a:xfrm flipH="1" flipV="1">
            <a:off x="7543800" y="3200400"/>
            <a:ext cx="228600" cy="304800"/>
          </a:xfrm>
          <a:prstGeom prst="line">
            <a:avLst/>
          </a:prstGeom>
          <a:noFill/>
          <a:ln w="9525">
            <a:solidFill>
              <a:schemeClr val="tx1"/>
            </a:solidFill>
            <a:round/>
            <a:headEnd/>
            <a:tailEnd type="triangle" w="med" len="med"/>
          </a:ln>
        </p:spPr>
        <p:txBody>
          <a:bodyPr/>
          <a:lstStyle/>
          <a:p>
            <a:endParaRPr lang="en-US"/>
          </a:p>
        </p:txBody>
      </p:sp>
      <p:sp>
        <p:nvSpPr>
          <p:cNvPr id="25611" name="Line 14"/>
          <p:cNvSpPr>
            <a:spLocks noChangeShapeType="1"/>
          </p:cNvSpPr>
          <p:nvPr/>
        </p:nvSpPr>
        <p:spPr bwMode="auto">
          <a:xfrm flipH="1">
            <a:off x="7391400" y="2667000"/>
            <a:ext cx="762000" cy="76200"/>
          </a:xfrm>
          <a:prstGeom prst="line">
            <a:avLst/>
          </a:prstGeom>
          <a:noFill/>
          <a:ln w="9525">
            <a:solidFill>
              <a:schemeClr val="tx1"/>
            </a:solidFill>
            <a:round/>
            <a:headEnd/>
            <a:tailEnd type="triangle" w="med" len="med"/>
          </a:ln>
        </p:spPr>
        <p:txBody>
          <a:bodyPr/>
          <a:lstStyle/>
          <a:p>
            <a:endParaRPr lang="en-US"/>
          </a:p>
        </p:txBody>
      </p:sp>
      <p:sp>
        <p:nvSpPr>
          <p:cNvPr id="25612" name="Line 15"/>
          <p:cNvSpPr>
            <a:spLocks noChangeShapeType="1"/>
          </p:cNvSpPr>
          <p:nvPr/>
        </p:nvSpPr>
        <p:spPr bwMode="auto">
          <a:xfrm flipH="1">
            <a:off x="7315200" y="2133600"/>
            <a:ext cx="762000" cy="381000"/>
          </a:xfrm>
          <a:prstGeom prst="line">
            <a:avLst/>
          </a:prstGeom>
          <a:noFill/>
          <a:ln w="9525">
            <a:solidFill>
              <a:schemeClr val="tx1"/>
            </a:solidFill>
            <a:round/>
            <a:headEnd/>
            <a:tailEnd type="triangle" w="med" len="med"/>
          </a:ln>
        </p:spPr>
        <p:txBody>
          <a:bodyPr/>
          <a:lstStyle/>
          <a:p>
            <a:endParaRPr lang="en-US"/>
          </a:p>
        </p:txBody>
      </p:sp>
      <p:sp>
        <p:nvSpPr>
          <p:cNvPr id="25613" name="Line 16"/>
          <p:cNvSpPr>
            <a:spLocks noChangeShapeType="1"/>
          </p:cNvSpPr>
          <p:nvPr/>
        </p:nvSpPr>
        <p:spPr bwMode="auto">
          <a:xfrm flipH="1">
            <a:off x="7391400" y="1676400"/>
            <a:ext cx="609600" cy="685800"/>
          </a:xfrm>
          <a:prstGeom prst="line">
            <a:avLst/>
          </a:prstGeom>
          <a:noFill/>
          <a:ln w="9525">
            <a:solidFill>
              <a:schemeClr val="tx1"/>
            </a:solidFill>
            <a:round/>
            <a:headEnd/>
            <a:tailEnd type="triangle" w="med" len="med"/>
          </a:ln>
        </p:spPr>
        <p:txBody>
          <a:bodyPr/>
          <a:lstStyle/>
          <a:p>
            <a:endParaRPr lang="en-US"/>
          </a:p>
        </p:txBody>
      </p:sp>
      <p:sp>
        <p:nvSpPr>
          <p:cNvPr id="25614" name="Line 17"/>
          <p:cNvSpPr>
            <a:spLocks noChangeShapeType="1"/>
          </p:cNvSpPr>
          <p:nvPr/>
        </p:nvSpPr>
        <p:spPr bwMode="auto">
          <a:xfrm>
            <a:off x="7239000" y="1524000"/>
            <a:ext cx="76200" cy="685800"/>
          </a:xfrm>
          <a:prstGeom prst="line">
            <a:avLst/>
          </a:prstGeom>
          <a:noFill/>
          <a:ln w="9525">
            <a:solidFill>
              <a:schemeClr val="tx1"/>
            </a:solidFill>
            <a:round/>
            <a:headEnd/>
            <a:tailEnd type="triangle" w="med" len="med"/>
          </a:ln>
        </p:spPr>
        <p:txBody>
          <a:bodyPr/>
          <a:lstStyle/>
          <a:p>
            <a:endParaRPr lang="en-US"/>
          </a:p>
        </p:txBody>
      </p:sp>
      <p:sp>
        <p:nvSpPr>
          <p:cNvPr id="25615" name="Text Box 18"/>
          <p:cNvSpPr txBox="1">
            <a:spLocks noChangeArrowheads="1"/>
          </p:cNvSpPr>
          <p:nvPr/>
        </p:nvSpPr>
        <p:spPr bwMode="auto">
          <a:xfrm>
            <a:off x="304800" y="3581400"/>
            <a:ext cx="4267200" cy="1196975"/>
          </a:xfrm>
          <a:prstGeom prst="rect">
            <a:avLst/>
          </a:prstGeom>
          <a:noFill/>
          <a:ln w="9525">
            <a:solidFill>
              <a:schemeClr val="tx1"/>
            </a:solidFill>
            <a:miter lim="800000"/>
            <a:headEnd/>
            <a:tailEnd/>
          </a:ln>
        </p:spPr>
        <p:txBody>
          <a:bodyPr>
            <a:spAutoFit/>
          </a:bodyPr>
          <a:lstStyle/>
          <a:p>
            <a:pPr>
              <a:spcBef>
                <a:spcPct val="50000"/>
              </a:spcBef>
            </a:pPr>
            <a:r>
              <a:rPr lang="en-US" altLang="zh-TW"/>
              <a:t>CD is sensitive to the change in conformation when DNA melts with increasing temperature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914400" y="1828800"/>
          <a:ext cx="7478713" cy="4075113"/>
        </p:xfrm>
        <a:graphic>
          <a:graphicData uri="http://schemas.openxmlformats.org/presentationml/2006/ole">
            <p:oleObj spid="_x0000_s26626" name="PhotoImpact" r:id="rId3" imgW="3221742" imgH="2291713" progId="PI3.Image">
              <p:embed/>
            </p:oleObj>
          </a:graphicData>
        </a:graphic>
      </p:graphicFrame>
      <p:sp>
        <p:nvSpPr>
          <p:cNvPr id="26627" name="Rectangle 3"/>
          <p:cNvSpPr>
            <a:spLocks noGrp="1" noChangeArrowheads="1"/>
          </p:cNvSpPr>
          <p:nvPr>
            <p:ph type="title" idx="4294967295"/>
          </p:nvPr>
        </p:nvSpPr>
        <p:spPr>
          <a:xfrm>
            <a:off x="533400" y="0"/>
            <a:ext cx="7772400" cy="1143000"/>
          </a:xfrm>
        </p:spPr>
        <p:txBody>
          <a:bodyPr/>
          <a:lstStyle/>
          <a:p>
            <a:pPr eaLnBrk="1" hangingPunct="1"/>
            <a:r>
              <a:rPr lang="en-US" altLang="zh-TW" smtClean="0"/>
              <a:t>Triplex Nucleic Acid</a:t>
            </a:r>
          </a:p>
        </p:txBody>
      </p:sp>
      <p:sp>
        <p:nvSpPr>
          <p:cNvPr id="26628" name="Text Box 4"/>
          <p:cNvSpPr txBox="1">
            <a:spLocks noChangeArrowheads="1"/>
          </p:cNvSpPr>
          <p:nvPr/>
        </p:nvSpPr>
        <p:spPr bwMode="auto">
          <a:xfrm>
            <a:off x="6324600" y="2362200"/>
            <a:ext cx="2286000" cy="1014413"/>
          </a:xfrm>
          <a:prstGeom prst="rect">
            <a:avLst/>
          </a:prstGeom>
          <a:noFill/>
          <a:ln w="9525">
            <a:solidFill>
              <a:schemeClr val="tx1"/>
            </a:solidFill>
            <a:miter lim="800000"/>
            <a:headEnd/>
            <a:tailEnd/>
          </a:ln>
        </p:spPr>
        <p:txBody>
          <a:bodyPr>
            <a:spAutoFit/>
          </a:bodyPr>
          <a:lstStyle/>
          <a:p>
            <a:pPr algn="ctr">
              <a:spcBef>
                <a:spcPct val="50000"/>
              </a:spcBef>
            </a:pPr>
            <a:r>
              <a:rPr lang="en-US" altLang="zh-TW"/>
              <a:t>Triplex</a:t>
            </a:r>
          </a:p>
          <a:p>
            <a:pPr algn="ctr">
              <a:spcBef>
                <a:spcPct val="50000"/>
              </a:spcBef>
            </a:pPr>
            <a:r>
              <a:rPr lang="en-US" altLang="zh-TW"/>
              <a:t>Poly(dA dT dT)</a:t>
            </a:r>
          </a:p>
        </p:txBody>
      </p:sp>
      <p:sp>
        <p:nvSpPr>
          <p:cNvPr id="26629" name="Text Box 5"/>
          <p:cNvSpPr txBox="1">
            <a:spLocks noChangeArrowheads="1"/>
          </p:cNvSpPr>
          <p:nvPr/>
        </p:nvSpPr>
        <p:spPr bwMode="auto">
          <a:xfrm>
            <a:off x="6934200" y="4800600"/>
            <a:ext cx="1752600" cy="1014413"/>
          </a:xfrm>
          <a:prstGeom prst="rect">
            <a:avLst/>
          </a:prstGeom>
          <a:noFill/>
          <a:ln w="9525">
            <a:solidFill>
              <a:schemeClr val="tx1"/>
            </a:solidFill>
            <a:miter lim="800000"/>
            <a:headEnd/>
            <a:tailEnd/>
          </a:ln>
        </p:spPr>
        <p:txBody>
          <a:bodyPr>
            <a:spAutoFit/>
          </a:bodyPr>
          <a:lstStyle/>
          <a:p>
            <a:pPr algn="ctr">
              <a:spcBef>
                <a:spcPct val="50000"/>
              </a:spcBef>
            </a:pPr>
            <a:r>
              <a:rPr lang="en-US" altLang="zh-TW"/>
              <a:t>Duplex</a:t>
            </a:r>
          </a:p>
          <a:p>
            <a:pPr algn="ctr">
              <a:spcBef>
                <a:spcPct val="50000"/>
              </a:spcBef>
            </a:pPr>
            <a:r>
              <a:rPr lang="en-US" altLang="zh-TW"/>
              <a:t>Poly(dA dT)</a:t>
            </a:r>
          </a:p>
        </p:txBody>
      </p:sp>
      <p:sp>
        <p:nvSpPr>
          <p:cNvPr id="26630" name="Line 6"/>
          <p:cNvSpPr>
            <a:spLocks noChangeShapeType="1"/>
          </p:cNvSpPr>
          <p:nvPr/>
        </p:nvSpPr>
        <p:spPr bwMode="auto">
          <a:xfrm flipH="1">
            <a:off x="6705600" y="3352800"/>
            <a:ext cx="533400" cy="609600"/>
          </a:xfrm>
          <a:prstGeom prst="line">
            <a:avLst/>
          </a:prstGeom>
          <a:noFill/>
          <a:ln w="9525">
            <a:solidFill>
              <a:schemeClr val="tx1"/>
            </a:solidFill>
            <a:round/>
            <a:headEnd/>
            <a:tailEnd type="triangle" w="lg" len="lg"/>
          </a:ln>
        </p:spPr>
        <p:txBody>
          <a:bodyPr/>
          <a:lstStyle/>
          <a:p>
            <a:endParaRPr lang="en-US"/>
          </a:p>
        </p:txBody>
      </p:sp>
      <p:sp>
        <p:nvSpPr>
          <p:cNvPr id="26631" name="Line 7"/>
          <p:cNvSpPr>
            <a:spLocks noChangeShapeType="1"/>
          </p:cNvSpPr>
          <p:nvPr/>
        </p:nvSpPr>
        <p:spPr bwMode="auto">
          <a:xfrm flipH="1" flipV="1">
            <a:off x="6019800" y="5029200"/>
            <a:ext cx="914400" cy="304800"/>
          </a:xfrm>
          <a:prstGeom prst="line">
            <a:avLst/>
          </a:prstGeom>
          <a:noFill/>
          <a:ln w="9525">
            <a:solidFill>
              <a:schemeClr val="tx1"/>
            </a:solidFill>
            <a:round/>
            <a:headEnd/>
            <a:tailEnd type="triangle" w="med" len="med"/>
          </a:ln>
        </p:spPr>
        <p:txBody>
          <a:bodyPr/>
          <a:lstStyle/>
          <a:p>
            <a:endParaRPr lang="en-US"/>
          </a:p>
        </p:txBody>
      </p:sp>
      <p:sp>
        <p:nvSpPr>
          <p:cNvPr id="26632" name="Text Box 8"/>
          <p:cNvSpPr txBox="1">
            <a:spLocks noChangeArrowheads="1"/>
          </p:cNvSpPr>
          <p:nvPr/>
        </p:nvSpPr>
        <p:spPr bwMode="auto">
          <a:xfrm>
            <a:off x="2209800" y="23622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177</a:t>
            </a:r>
            <a:r>
              <a:rPr lang="en-US" altLang="zh-TW"/>
              <a:t> </a:t>
            </a:r>
          </a:p>
        </p:txBody>
      </p:sp>
      <p:sp>
        <p:nvSpPr>
          <p:cNvPr id="26633" name="Text Box 9"/>
          <p:cNvSpPr txBox="1">
            <a:spLocks noChangeArrowheads="1"/>
          </p:cNvSpPr>
          <p:nvPr/>
        </p:nvSpPr>
        <p:spPr bwMode="auto">
          <a:xfrm>
            <a:off x="2971800" y="25908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190</a:t>
            </a:r>
            <a:r>
              <a:rPr lang="en-US" altLang="zh-TW"/>
              <a:t> </a:t>
            </a:r>
          </a:p>
        </p:txBody>
      </p:sp>
      <p:sp>
        <p:nvSpPr>
          <p:cNvPr id="26634" name="Text Box 10"/>
          <p:cNvSpPr txBox="1">
            <a:spLocks noChangeArrowheads="1"/>
          </p:cNvSpPr>
          <p:nvPr/>
        </p:nvSpPr>
        <p:spPr bwMode="auto">
          <a:xfrm>
            <a:off x="3733800" y="48006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210</a:t>
            </a:r>
            <a:r>
              <a:rPr lang="en-US" altLang="zh-TW"/>
              <a:t> </a:t>
            </a:r>
          </a:p>
        </p:txBody>
      </p:sp>
      <p:sp>
        <p:nvSpPr>
          <p:cNvPr id="26635" name="Text Box 11"/>
          <p:cNvSpPr txBox="1">
            <a:spLocks noChangeArrowheads="1"/>
          </p:cNvSpPr>
          <p:nvPr/>
        </p:nvSpPr>
        <p:spPr bwMode="auto">
          <a:xfrm>
            <a:off x="5105400" y="48768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250</a:t>
            </a:r>
            <a:r>
              <a:rPr lang="en-US" altLang="zh-TW"/>
              <a:t> </a:t>
            </a:r>
          </a:p>
        </p:txBody>
      </p:sp>
      <p:sp>
        <p:nvSpPr>
          <p:cNvPr id="26636" name="Text Box 12"/>
          <p:cNvSpPr txBox="1">
            <a:spLocks noChangeArrowheads="1"/>
          </p:cNvSpPr>
          <p:nvPr/>
        </p:nvSpPr>
        <p:spPr bwMode="auto">
          <a:xfrm>
            <a:off x="5943600" y="34290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260</a:t>
            </a:r>
            <a:r>
              <a:rPr lang="en-US" altLang="zh-TW"/>
              <a:t> </a:t>
            </a:r>
          </a:p>
        </p:txBody>
      </p:sp>
      <p:sp>
        <p:nvSpPr>
          <p:cNvPr id="26637" name="Text Box 13"/>
          <p:cNvSpPr txBox="1">
            <a:spLocks noChangeArrowheads="1"/>
          </p:cNvSpPr>
          <p:nvPr/>
        </p:nvSpPr>
        <p:spPr bwMode="auto">
          <a:xfrm>
            <a:off x="7010400" y="3581400"/>
            <a:ext cx="685800" cy="457200"/>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280</a:t>
            </a:r>
            <a:r>
              <a:rPr lang="en-US" altLang="zh-TW"/>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0"/>
          <a:ext cx="6640513" cy="6858000"/>
        </p:xfrm>
        <a:graphic>
          <a:graphicData uri="http://schemas.openxmlformats.org/presentationml/2006/ole">
            <p:oleObj spid="_x0000_s1026" name="PhotoImpact" r:id="rId3" imgW="4105317" imgH="4239776" progId="PI3.Image">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230563" y="762000"/>
          <a:ext cx="5913437" cy="6096000"/>
        </p:xfrm>
        <a:graphic>
          <a:graphicData uri="http://schemas.openxmlformats.org/presentationml/2006/ole">
            <p:oleObj spid="_x0000_s27650" name="PhotoImpact" r:id="rId3" imgW="3541783" imgH="3651511" progId="PI3.Image">
              <p:embed/>
            </p:oleObj>
          </a:graphicData>
        </a:graphic>
      </p:graphicFrame>
      <p:sp>
        <p:nvSpPr>
          <p:cNvPr id="27651" name="Text Box 3"/>
          <p:cNvSpPr txBox="1">
            <a:spLocks noChangeArrowheads="1"/>
          </p:cNvSpPr>
          <p:nvPr/>
        </p:nvSpPr>
        <p:spPr bwMode="auto">
          <a:xfrm>
            <a:off x="6400800" y="1905000"/>
            <a:ext cx="2133600" cy="457200"/>
          </a:xfrm>
          <a:prstGeom prst="rect">
            <a:avLst/>
          </a:prstGeom>
          <a:noFill/>
          <a:ln w="9525">
            <a:noFill/>
            <a:miter lim="800000"/>
            <a:headEnd/>
            <a:tailEnd/>
          </a:ln>
        </p:spPr>
        <p:txBody>
          <a:bodyPr>
            <a:spAutoFit/>
          </a:bodyPr>
          <a:lstStyle/>
          <a:p>
            <a:pPr>
              <a:spcBef>
                <a:spcPct val="50000"/>
              </a:spcBef>
            </a:pPr>
            <a:r>
              <a:rPr lang="en-US" altLang="zh-TW"/>
              <a:t>Without Mg</a:t>
            </a:r>
            <a:r>
              <a:rPr lang="en-US" altLang="zh-TW" baseline="30000"/>
              <a:t>+2</a:t>
            </a:r>
            <a:endParaRPr lang="en-US" altLang="zh-TW"/>
          </a:p>
        </p:txBody>
      </p:sp>
      <p:sp>
        <p:nvSpPr>
          <p:cNvPr id="27652" name="Text Box 5"/>
          <p:cNvSpPr txBox="1">
            <a:spLocks noChangeArrowheads="1"/>
          </p:cNvSpPr>
          <p:nvPr/>
        </p:nvSpPr>
        <p:spPr bwMode="auto">
          <a:xfrm>
            <a:off x="5638800" y="4343400"/>
            <a:ext cx="2971800" cy="1004888"/>
          </a:xfrm>
          <a:prstGeom prst="rect">
            <a:avLst/>
          </a:prstGeom>
          <a:noFill/>
          <a:ln w="9525">
            <a:noFill/>
            <a:miter lim="800000"/>
            <a:headEnd/>
            <a:tailEnd/>
          </a:ln>
        </p:spPr>
        <p:txBody>
          <a:bodyPr>
            <a:spAutoFit/>
          </a:bodyPr>
          <a:lstStyle/>
          <a:p>
            <a:pPr algn="ctr">
              <a:spcBef>
                <a:spcPct val="50000"/>
              </a:spcBef>
            </a:pPr>
            <a:r>
              <a:rPr lang="en-US" altLang="zh-TW"/>
              <a:t>With Mg</a:t>
            </a:r>
            <a:r>
              <a:rPr lang="en-US" altLang="zh-TW" baseline="30000"/>
              <a:t>+2</a:t>
            </a:r>
            <a:endParaRPr lang="en-US" altLang="zh-TW"/>
          </a:p>
          <a:p>
            <a:pPr>
              <a:spcBef>
                <a:spcPct val="50000"/>
              </a:spcBef>
            </a:pPr>
            <a:r>
              <a:rPr lang="en-US" altLang="zh-TW"/>
              <a:t>Intra-molecular triplex</a:t>
            </a:r>
          </a:p>
        </p:txBody>
      </p:sp>
      <p:sp>
        <p:nvSpPr>
          <p:cNvPr id="27653" name="Text Box 6"/>
          <p:cNvSpPr txBox="1">
            <a:spLocks noChangeArrowheads="1"/>
          </p:cNvSpPr>
          <p:nvPr/>
        </p:nvSpPr>
        <p:spPr bwMode="auto">
          <a:xfrm>
            <a:off x="4419600" y="457200"/>
            <a:ext cx="2971800" cy="1004888"/>
          </a:xfrm>
          <a:prstGeom prst="rect">
            <a:avLst/>
          </a:prstGeom>
          <a:noFill/>
          <a:ln w="9525">
            <a:noFill/>
            <a:miter lim="800000"/>
            <a:headEnd/>
            <a:tailEnd/>
          </a:ln>
        </p:spPr>
        <p:txBody>
          <a:bodyPr>
            <a:spAutoFit/>
          </a:bodyPr>
          <a:lstStyle/>
          <a:p>
            <a:pPr algn="ctr">
              <a:spcBef>
                <a:spcPct val="50000"/>
              </a:spcBef>
            </a:pPr>
            <a:r>
              <a:rPr lang="en-US" altLang="zh-TW"/>
              <a:t>With Mg</a:t>
            </a:r>
            <a:r>
              <a:rPr lang="en-US" altLang="zh-TW" baseline="30000"/>
              <a:t>+2</a:t>
            </a:r>
            <a:endParaRPr lang="en-US" altLang="zh-TW"/>
          </a:p>
          <a:p>
            <a:pPr>
              <a:spcBef>
                <a:spcPct val="50000"/>
              </a:spcBef>
            </a:pPr>
            <a:r>
              <a:rPr lang="en-US" altLang="zh-TW"/>
              <a:t>Intra-molecular triplex</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414713" y="0"/>
          <a:ext cx="5729287" cy="6858000"/>
        </p:xfrm>
        <a:graphic>
          <a:graphicData uri="http://schemas.openxmlformats.org/presentationml/2006/ole">
            <p:oleObj spid="_x0000_s28674" name="PhotoImpact" r:id="rId3" imgW="3227838" imgH="3864545" progId="PI3.Image">
              <p:embed/>
            </p:oleObj>
          </a:graphicData>
        </a:graphic>
      </p:graphicFrame>
      <p:sp>
        <p:nvSpPr>
          <p:cNvPr id="28675" name="Text Box 3"/>
          <p:cNvSpPr txBox="1">
            <a:spLocks noChangeArrowheads="1"/>
          </p:cNvSpPr>
          <p:nvPr/>
        </p:nvSpPr>
        <p:spPr bwMode="auto">
          <a:xfrm>
            <a:off x="0" y="0"/>
            <a:ext cx="3429000" cy="1554163"/>
          </a:xfrm>
          <a:prstGeom prst="rect">
            <a:avLst/>
          </a:prstGeom>
          <a:noFill/>
          <a:ln w="9525">
            <a:noFill/>
            <a:miter lim="800000"/>
            <a:headEnd/>
            <a:tailEnd/>
          </a:ln>
        </p:spPr>
        <p:txBody>
          <a:bodyPr>
            <a:spAutoFit/>
          </a:bodyPr>
          <a:lstStyle/>
          <a:p>
            <a:pPr>
              <a:spcBef>
                <a:spcPct val="50000"/>
              </a:spcBef>
            </a:pPr>
            <a:r>
              <a:rPr lang="en-US" altLang="zh-TW" sz="3200" b="1"/>
              <a:t>Influence of the temperature on the parallel triplex</a:t>
            </a:r>
          </a:p>
        </p:txBody>
      </p:sp>
      <p:sp>
        <p:nvSpPr>
          <p:cNvPr id="28676" name="Text Box 4"/>
          <p:cNvSpPr txBox="1">
            <a:spLocks noChangeArrowheads="1"/>
          </p:cNvSpPr>
          <p:nvPr/>
        </p:nvSpPr>
        <p:spPr bwMode="auto">
          <a:xfrm>
            <a:off x="6324600" y="3810000"/>
            <a:ext cx="1371600" cy="1004888"/>
          </a:xfrm>
          <a:prstGeom prst="rect">
            <a:avLst/>
          </a:prstGeom>
          <a:noFill/>
          <a:ln w="9525">
            <a:noFill/>
            <a:miter lim="800000"/>
            <a:headEnd/>
            <a:tailEnd/>
          </a:ln>
        </p:spPr>
        <p:txBody>
          <a:bodyPr>
            <a:spAutoFit/>
          </a:bodyPr>
          <a:lstStyle/>
          <a:p>
            <a:pPr algn="ctr">
              <a:spcBef>
                <a:spcPct val="50000"/>
              </a:spcBef>
            </a:pPr>
            <a:r>
              <a:rPr lang="en-US" altLang="zh-TW" b="1">
                <a:solidFill>
                  <a:srgbClr val="FF3300"/>
                </a:solidFill>
              </a:rPr>
              <a:t>93</a:t>
            </a:r>
            <a:r>
              <a:rPr lang="en-US" altLang="zh-TW" b="1" baseline="30000">
                <a:solidFill>
                  <a:srgbClr val="FF3300"/>
                </a:solidFill>
              </a:rPr>
              <a:t>0</a:t>
            </a:r>
            <a:r>
              <a:rPr lang="en-US" altLang="zh-TW" b="1">
                <a:solidFill>
                  <a:srgbClr val="FF3300"/>
                </a:solidFill>
              </a:rPr>
              <a:t>C</a:t>
            </a:r>
          </a:p>
          <a:p>
            <a:pPr algn="ctr">
              <a:spcBef>
                <a:spcPct val="50000"/>
              </a:spcBef>
            </a:pPr>
            <a:r>
              <a:rPr lang="en-US" altLang="zh-TW" b="1">
                <a:solidFill>
                  <a:srgbClr val="FF3300"/>
                </a:solidFill>
              </a:rPr>
              <a:t>denature</a:t>
            </a:r>
            <a:endParaRPr lang="en-US" altLang="zh-TW" b="1" baseline="30000">
              <a:solidFill>
                <a:srgbClr val="FF3300"/>
              </a:solidFill>
            </a:endParaRPr>
          </a:p>
        </p:txBody>
      </p:sp>
      <p:sp>
        <p:nvSpPr>
          <p:cNvPr id="28677" name="Line 5"/>
          <p:cNvSpPr>
            <a:spLocks noChangeShapeType="1"/>
          </p:cNvSpPr>
          <p:nvPr/>
        </p:nvSpPr>
        <p:spPr bwMode="auto">
          <a:xfrm flipH="1" flipV="1">
            <a:off x="5943600" y="3124200"/>
            <a:ext cx="762000" cy="685800"/>
          </a:xfrm>
          <a:prstGeom prst="line">
            <a:avLst/>
          </a:prstGeom>
          <a:noFill/>
          <a:ln w="9525">
            <a:solidFill>
              <a:schemeClr val="tx1"/>
            </a:solidFill>
            <a:round/>
            <a:headEnd/>
            <a:tailEnd type="triangle" w="med" len="med"/>
          </a:ln>
        </p:spPr>
        <p:txBody>
          <a:bodyPr/>
          <a:lstStyle/>
          <a:p>
            <a:endParaRPr lang="en-US"/>
          </a:p>
        </p:txBody>
      </p:sp>
      <p:sp>
        <p:nvSpPr>
          <p:cNvPr id="28678" name="Text Box 6"/>
          <p:cNvSpPr txBox="1">
            <a:spLocks noChangeArrowheads="1"/>
          </p:cNvSpPr>
          <p:nvPr/>
        </p:nvSpPr>
        <p:spPr bwMode="auto">
          <a:xfrm>
            <a:off x="7772400" y="304800"/>
            <a:ext cx="1371600" cy="396875"/>
          </a:xfrm>
          <a:prstGeom prst="rect">
            <a:avLst/>
          </a:prstGeom>
          <a:noFill/>
          <a:ln w="9525">
            <a:noFill/>
            <a:miter lim="800000"/>
            <a:headEnd/>
            <a:tailEnd/>
          </a:ln>
        </p:spPr>
        <p:txBody>
          <a:bodyPr>
            <a:spAutoFit/>
          </a:bodyPr>
          <a:lstStyle/>
          <a:p>
            <a:pPr algn="ctr">
              <a:spcBef>
                <a:spcPct val="50000"/>
              </a:spcBef>
            </a:pPr>
            <a:r>
              <a:rPr lang="en-US" altLang="zh-TW" sz="2000"/>
              <a:t>260nm</a:t>
            </a:r>
          </a:p>
        </p:txBody>
      </p:sp>
      <p:sp>
        <p:nvSpPr>
          <p:cNvPr id="28679" name="Text Box 7"/>
          <p:cNvSpPr txBox="1">
            <a:spLocks noChangeArrowheads="1"/>
          </p:cNvSpPr>
          <p:nvPr/>
        </p:nvSpPr>
        <p:spPr bwMode="auto">
          <a:xfrm>
            <a:off x="7010400" y="838200"/>
            <a:ext cx="1371600" cy="396875"/>
          </a:xfrm>
          <a:prstGeom prst="rect">
            <a:avLst/>
          </a:prstGeom>
          <a:noFill/>
          <a:ln w="9525">
            <a:noFill/>
            <a:miter lim="800000"/>
            <a:headEnd/>
            <a:tailEnd/>
          </a:ln>
        </p:spPr>
        <p:txBody>
          <a:bodyPr>
            <a:spAutoFit/>
          </a:bodyPr>
          <a:lstStyle/>
          <a:p>
            <a:pPr algn="ctr">
              <a:spcBef>
                <a:spcPct val="50000"/>
              </a:spcBef>
            </a:pPr>
            <a:r>
              <a:rPr lang="en-US" altLang="zh-TW" sz="2000"/>
              <a:t>280nm</a:t>
            </a:r>
          </a:p>
        </p:txBody>
      </p:sp>
      <p:sp>
        <p:nvSpPr>
          <p:cNvPr id="28680" name="Text Box 8"/>
          <p:cNvSpPr txBox="1">
            <a:spLocks noChangeArrowheads="1"/>
          </p:cNvSpPr>
          <p:nvPr/>
        </p:nvSpPr>
        <p:spPr bwMode="auto">
          <a:xfrm>
            <a:off x="7086600" y="1905000"/>
            <a:ext cx="2057400" cy="457200"/>
          </a:xfrm>
          <a:prstGeom prst="rect">
            <a:avLst/>
          </a:prstGeom>
          <a:noFill/>
          <a:ln w="9525">
            <a:noFill/>
            <a:miter lim="800000"/>
            <a:headEnd/>
            <a:tailEnd/>
          </a:ln>
        </p:spPr>
        <p:txBody>
          <a:bodyPr>
            <a:spAutoFit/>
          </a:bodyPr>
          <a:lstStyle/>
          <a:p>
            <a:pPr algn="ctr">
              <a:spcBef>
                <a:spcPct val="50000"/>
              </a:spcBef>
            </a:pPr>
            <a:r>
              <a:rPr lang="en-US" altLang="zh-TW" b="1">
                <a:solidFill>
                  <a:schemeClr val="accent1"/>
                </a:solidFill>
              </a:rPr>
              <a:t>66</a:t>
            </a:r>
            <a:r>
              <a:rPr lang="en-US" altLang="zh-TW" b="1" baseline="30000">
                <a:solidFill>
                  <a:schemeClr val="accent1"/>
                </a:solidFill>
              </a:rPr>
              <a:t>0</a:t>
            </a:r>
            <a:r>
              <a:rPr lang="en-US" altLang="zh-TW" b="1">
                <a:solidFill>
                  <a:schemeClr val="accent1"/>
                </a:solidFill>
              </a:rPr>
              <a:t>C duplex</a:t>
            </a:r>
          </a:p>
        </p:txBody>
      </p:sp>
      <p:sp>
        <p:nvSpPr>
          <p:cNvPr id="28681" name="Line 9"/>
          <p:cNvSpPr>
            <a:spLocks noChangeShapeType="1"/>
          </p:cNvSpPr>
          <p:nvPr/>
        </p:nvSpPr>
        <p:spPr bwMode="auto">
          <a:xfrm flipH="1">
            <a:off x="6781800" y="2209800"/>
            <a:ext cx="457200" cy="228600"/>
          </a:xfrm>
          <a:prstGeom prst="line">
            <a:avLst/>
          </a:prstGeom>
          <a:noFill/>
          <a:ln w="9525">
            <a:solidFill>
              <a:schemeClr val="tx1"/>
            </a:solidFill>
            <a:round/>
            <a:headEnd/>
            <a:tailEnd type="triangle" w="lg" len="lg"/>
          </a:ln>
        </p:spPr>
        <p:txBody>
          <a:bodyPr/>
          <a:lstStyle/>
          <a:p>
            <a:endParaRPr lang="en-US"/>
          </a:p>
        </p:txBody>
      </p:sp>
      <p:sp>
        <p:nvSpPr>
          <p:cNvPr id="28682" name="Text Box 10"/>
          <p:cNvSpPr txBox="1">
            <a:spLocks noChangeArrowheads="1"/>
          </p:cNvSpPr>
          <p:nvPr/>
        </p:nvSpPr>
        <p:spPr bwMode="auto">
          <a:xfrm>
            <a:off x="5181600" y="0"/>
            <a:ext cx="1295400" cy="822325"/>
          </a:xfrm>
          <a:prstGeom prst="rect">
            <a:avLst/>
          </a:prstGeom>
          <a:noFill/>
          <a:ln w="9525">
            <a:noFill/>
            <a:miter lim="800000"/>
            <a:headEnd/>
            <a:tailEnd/>
          </a:ln>
        </p:spPr>
        <p:txBody>
          <a:bodyPr>
            <a:spAutoFit/>
          </a:bodyPr>
          <a:lstStyle/>
          <a:p>
            <a:pPr algn="ctr">
              <a:spcBef>
                <a:spcPct val="50000"/>
              </a:spcBef>
            </a:pPr>
            <a:r>
              <a:rPr lang="en-US" altLang="zh-TW" b="1">
                <a:solidFill>
                  <a:schemeClr val="accent2"/>
                </a:solidFill>
              </a:rPr>
              <a:t>3</a:t>
            </a:r>
            <a:r>
              <a:rPr lang="en-US" altLang="zh-TW" b="1" baseline="30000">
                <a:solidFill>
                  <a:schemeClr val="accent2"/>
                </a:solidFill>
              </a:rPr>
              <a:t>0</a:t>
            </a:r>
            <a:r>
              <a:rPr lang="en-US" altLang="zh-TW" b="1">
                <a:solidFill>
                  <a:schemeClr val="accent2"/>
                </a:solidFill>
              </a:rPr>
              <a:t>C triplex</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p>
            <a:pPr eaLnBrk="1" hangingPunct="1"/>
            <a:r>
              <a:rPr lang="en-US" altLang="zh-TW" smtClean="0"/>
              <a:t>Circular Dichroism</a:t>
            </a:r>
          </a:p>
        </p:txBody>
      </p:sp>
      <p:sp>
        <p:nvSpPr>
          <p:cNvPr id="60419" name="Rectangle 3"/>
          <p:cNvSpPr>
            <a:spLocks noGrp="1" noChangeArrowheads="1"/>
          </p:cNvSpPr>
          <p:nvPr>
            <p:ph type="subTitle" idx="1"/>
          </p:nvPr>
        </p:nvSpPr>
        <p:spPr>
          <a:xfrm>
            <a:off x="1371600" y="3886200"/>
            <a:ext cx="6400800" cy="609600"/>
          </a:xfrm>
        </p:spPr>
        <p:txBody>
          <a:bodyPr/>
          <a:lstStyle/>
          <a:p>
            <a:pPr eaLnBrk="1" hangingPunct="1"/>
            <a:r>
              <a:rPr lang="en-US" altLang="zh-TW" smtClean="0"/>
              <a:t>Part III. CD spectra of Protein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0"/>
            <a:ext cx="7772400" cy="1143000"/>
          </a:xfrm>
        </p:spPr>
        <p:txBody>
          <a:bodyPr/>
          <a:lstStyle/>
          <a:p>
            <a:pPr eaLnBrk="1" hangingPunct="1">
              <a:defRPr/>
            </a:pPr>
            <a:r>
              <a:rPr lang="en-US" altLang="zh-TW" b="1" smtClean="0">
                <a:solidFill>
                  <a:schemeClr val="accent2"/>
                </a:solidFill>
                <a:effectLst>
                  <a:outerShdw blurRad="38100" dist="38100" dir="2700000" algn="tl">
                    <a:srgbClr val="C0C0C0"/>
                  </a:outerShdw>
                </a:effectLst>
              </a:rPr>
              <a:t>Amide Chromphore</a:t>
            </a:r>
          </a:p>
        </p:txBody>
      </p:sp>
      <p:sp>
        <p:nvSpPr>
          <p:cNvPr id="29700" name="Rectangle 3"/>
          <p:cNvSpPr>
            <a:spLocks noGrp="1" noChangeArrowheads="1"/>
          </p:cNvSpPr>
          <p:nvPr>
            <p:ph type="body" idx="1"/>
          </p:nvPr>
        </p:nvSpPr>
        <p:spPr>
          <a:xfrm>
            <a:off x="3810000" y="3962400"/>
            <a:ext cx="5334000" cy="2590800"/>
          </a:xfrm>
          <a:noFill/>
          <a:ln w="57150" cmpd="thinThick">
            <a:solidFill>
              <a:schemeClr val="tx1"/>
            </a:solidFill>
          </a:ln>
        </p:spPr>
        <p:txBody>
          <a:bodyPr/>
          <a:lstStyle/>
          <a:p>
            <a:pPr marL="4763" indent="-4763" eaLnBrk="1" hangingPunct="1"/>
            <a:r>
              <a:rPr lang="en-US" altLang="zh-TW" sz="2800" b="1" smtClean="0"/>
              <a:t> </a:t>
            </a:r>
            <a:r>
              <a:rPr lang="en-US" altLang="zh-TW" sz="2800" b="1" smtClean="0">
                <a:solidFill>
                  <a:schemeClr val="accent2"/>
                </a:solidFill>
              </a:rPr>
              <a:t>n </a:t>
            </a:r>
            <a:r>
              <a:rPr lang="en-US" altLang="zh-TW" sz="2000" smtClean="0">
                <a:solidFill>
                  <a:schemeClr val="accent2"/>
                </a:solidFill>
                <a:sym typeface="Wingdings" pitchFamily="2" charset="2"/>
              </a:rPr>
              <a:t> </a:t>
            </a:r>
            <a:r>
              <a:rPr lang="en-US" altLang="zh-TW" sz="2800" b="1" smtClean="0">
                <a:solidFill>
                  <a:schemeClr val="accent2"/>
                </a:solidFill>
                <a:latin typeface="Symbol" pitchFamily="18" charset="2"/>
              </a:rPr>
              <a:t>p</a:t>
            </a:r>
            <a:r>
              <a:rPr lang="en-US" altLang="zh-TW" sz="2800" b="1" smtClean="0">
                <a:solidFill>
                  <a:schemeClr val="accent2"/>
                </a:solidFill>
              </a:rPr>
              <a:t>*</a:t>
            </a:r>
            <a:r>
              <a:rPr lang="en-US" altLang="zh-TW" sz="2800" b="1" smtClean="0"/>
              <a:t> </a:t>
            </a:r>
            <a:r>
              <a:rPr lang="en-US" altLang="zh-TW" sz="2400" smtClean="0"/>
              <a:t>centered around </a:t>
            </a:r>
            <a:r>
              <a:rPr lang="en-US" altLang="zh-TW" sz="2400" b="1" i="1" smtClean="0">
                <a:solidFill>
                  <a:schemeClr val="accent2"/>
                </a:solidFill>
              </a:rPr>
              <a:t>220</a:t>
            </a:r>
            <a:r>
              <a:rPr lang="en-US" altLang="zh-TW" sz="2400" smtClean="0"/>
              <a:t> nm</a:t>
            </a:r>
          </a:p>
          <a:p>
            <a:pPr marL="4763" indent="-4763" eaLnBrk="1" hangingPunct="1"/>
            <a:r>
              <a:rPr lang="en-US" altLang="zh-TW" sz="2800" b="1" smtClean="0"/>
              <a:t> </a:t>
            </a:r>
            <a:r>
              <a:rPr lang="en-US" altLang="zh-TW" sz="2800" b="1" smtClean="0">
                <a:solidFill>
                  <a:schemeClr val="accent2"/>
                </a:solidFill>
                <a:latin typeface="Symbol" pitchFamily="18" charset="2"/>
              </a:rPr>
              <a:t>p</a:t>
            </a:r>
            <a:r>
              <a:rPr lang="en-US" altLang="zh-TW" sz="2800" b="1" smtClean="0">
                <a:solidFill>
                  <a:schemeClr val="accent2"/>
                </a:solidFill>
              </a:rPr>
              <a:t> </a:t>
            </a:r>
            <a:r>
              <a:rPr lang="en-US" altLang="zh-TW" sz="2000" smtClean="0">
                <a:solidFill>
                  <a:schemeClr val="accent2"/>
                </a:solidFill>
                <a:sym typeface="Wingdings" pitchFamily="2" charset="2"/>
              </a:rPr>
              <a:t></a:t>
            </a:r>
            <a:r>
              <a:rPr lang="en-US" altLang="zh-TW" sz="2800" b="1" smtClean="0">
                <a:solidFill>
                  <a:schemeClr val="accent2"/>
                </a:solidFill>
                <a:latin typeface="Symbol" pitchFamily="18" charset="2"/>
              </a:rPr>
              <a:t> p</a:t>
            </a:r>
            <a:r>
              <a:rPr lang="en-US" altLang="zh-TW" sz="2800" b="1" smtClean="0">
                <a:solidFill>
                  <a:schemeClr val="accent2"/>
                </a:solidFill>
              </a:rPr>
              <a:t>*</a:t>
            </a:r>
            <a:r>
              <a:rPr lang="en-US" altLang="zh-TW" sz="2800" b="1" smtClean="0"/>
              <a:t> </a:t>
            </a:r>
            <a:r>
              <a:rPr lang="en-US" altLang="zh-TW" sz="2400" smtClean="0"/>
              <a:t>centered around</a:t>
            </a:r>
            <a:r>
              <a:rPr lang="en-US" altLang="zh-TW" sz="2400" b="1" i="1" smtClean="0"/>
              <a:t> </a:t>
            </a:r>
            <a:r>
              <a:rPr lang="en-US" altLang="zh-TW" sz="2400" b="1" i="1" smtClean="0">
                <a:solidFill>
                  <a:schemeClr val="accent2"/>
                </a:solidFill>
              </a:rPr>
              <a:t>190</a:t>
            </a:r>
            <a:r>
              <a:rPr lang="en-US" altLang="zh-TW" sz="2400" b="1" smtClean="0">
                <a:solidFill>
                  <a:schemeClr val="accent2"/>
                </a:solidFill>
              </a:rPr>
              <a:t> </a:t>
            </a:r>
            <a:r>
              <a:rPr lang="en-US" altLang="zh-TW" sz="2400" smtClean="0"/>
              <a:t>nm</a:t>
            </a:r>
            <a:endParaRPr lang="en-US" altLang="zh-TW" sz="2000" smtClean="0"/>
          </a:p>
          <a:p>
            <a:pPr marL="4763" indent="-4763" eaLnBrk="1" hangingPunct="1">
              <a:buFontTx/>
              <a:buNone/>
            </a:pPr>
            <a:endParaRPr lang="en-US" altLang="zh-TW" sz="2000" b="1" smtClean="0"/>
          </a:p>
          <a:p>
            <a:pPr marL="4763" indent="-4763" eaLnBrk="1" hangingPunct="1">
              <a:buFontTx/>
              <a:buNone/>
            </a:pPr>
            <a:r>
              <a:rPr lang="en-US" altLang="zh-TW" sz="2000" b="1" smtClean="0"/>
              <a:t>n -&gt;</a:t>
            </a:r>
            <a:r>
              <a:rPr lang="en-US" altLang="zh-TW" sz="2000" b="1" smtClean="0">
                <a:latin typeface="Symbol" pitchFamily="18" charset="2"/>
              </a:rPr>
              <a:t> p</a:t>
            </a:r>
            <a:r>
              <a:rPr lang="en-US" altLang="zh-TW" sz="2000" b="1" smtClean="0"/>
              <a:t>* </a:t>
            </a:r>
            <a:r>
              <a:rPr lang="en-US" altLang="zh-TW" sz="2000" smtClean="0"/>
              <a:t>involves non-bonding electrons of O of the carbonyl; </a:t>
            </a:r>
          </a:p>
          <a:p>
            <a:pPr marL="4763" indent="-4763" eaLnBrk="1" hangingPunct="1">
              <a:buFontTx/>
              <a:buNone/>
            </a:pPr>
            <a:r>
              <a:rPr lang="en-US" altLang="zh-TW" sz="2000" b="1" smtClean="0">
                <a:latin typeface="Symbol" pitchFamily="18" charset="2"/>
              </a:rPr>
              <a:t>p</a:t>
            </a:r>
            <a:r>
              <a:rPr lang="en-US" altLang="zh-TW" sz="2000" b="1" smtClean="0"/>
              <a:t> -&gt;</a:t>
            </a:r>
            <a:r>
              <a:rPr lang="en-US" altLang="zh-TW" sz="2000" b="1" smtClean="0">
                <a:latin typeface="Symbol" pitchFamily="18" charset="2"/>
              </a:rPr>
              <a:t> p</a:t>
            </a:r>
            <a:r>
              <a:rPr lang="en-US" altLang="zh-TW" sz="2000" b="1" smtClean="0"/>
              <a:t>* </a:t>
            </a:r>
            <a:r>
              <a:rPr lang="en-US" altLang="zh-TW" sz="2000" smtClean="0"/>
              <a:t>involves the </a:t>
            </a:r>
            <a:r>
              <a:rPr lang="en-US" altLang="zh-TW" sz="2000" smtClean="0">
                <a:latin typeface="Symbol" pitchFamily="18" charset="2"/>
              </a:rPr>
              <a:t>p</a:t>
            </a:r>
            <a:r>
              <a:rPr lang="en-US" altLang="zh-TW" sz="2000" smtClean="0"/>
              <a:t>-electrons of the carbonyl</a:t>
            </a:r>
          </a:p>
        </p:txBody>
      </p:sp>
      <p:pic>
        <p:nvPicPr>
          <p:cNvPr id="29701" name="Picture 6" descr="http://www.newark.rutgers.edu/chemistry/grad/chem585/img/CD_lec4.gif"/>
          <p:cNvPicPr>
            <a:picLocks noChangeAspect="1" noChangeArrowheads="1"/>
          </p:cNvPicPr>
          <p:nvPr/>
        </p:nvPicPr>
        <p:blipFill>
          <a:blip r:embed="rId3"/>
          <a:srcRect/>
          <a:stretch>
            <a:fillRect/>
          </a:stretch>
        </p:blipFill>
        <p:spPr bwMode="auto">
          <a:xfrm>
            <a:off x="457200" y="1828800"/>
            <a:ext cx="2946400" cy="4724400"/>
          </a:xfrm>
          <a:prstGeom prst="rect">
            <a:avLst/>
          </a:prstGeom>
          <a:noFill/>
          <a:ln w="9525">
            <a:noFill/>
            <a:miter lim="800000"/>
            <a:headEnd/>
            <a:tailEnd/>
          </a:ln>
        </p:spPr>
      </p:pic>
      <p:graphicFrame>
        <p:nvGraphicFramePr>
          <p:cNvPr id="29698" name="Object 9"/>
          <p:cNvGraphicFramePr>
            <a:graphicFrameLocks noChangeAspect="1"/>
          </p:cNvGraphicFramePr>
          <p:nvPr/>
        </p:nvGraphicFramePr>
        <p:xfrm>
          <a:off x="3657600" y="1066800"/>
          <a:ext cx="3133725" cy="2686050"/>
        </p:xfrm>
        <a:graphic>
          <a:graphicData uri="http://schemas.openxmlformats.org/presentationml/2006/ole">
            <p:oleObj spid="_x0000_s29698" name="PhotoImpact" r:id="rId4" imgW="3133333" imgH="2685714" progId="PI3.Image">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lum bright="-30000" contrast="54000"/>
          </a:blip>
          <a:srcRect/>
          <a:stretch>
            <a:fillRect/>
          </a:stretch>
        </p:blipFill>
        <p:spPr bwMode="auto">
          <a:xfrm>
            <a:off x="1143000" y="685800"/>
            <a:ext cx="8001000" cy="570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3"/>
          <a:srcRect/>
          <a:stretch>
            <a:fillRect/>
          </a:stretch>
        </p:blipFill>
        <p:spPr bwMode="auto">
          <a:xfrm>
            <a:off x="3429000" y="0"/>
            <a:ext cx="5351463" cy="6858000"/>
          </a:xfrm>
          <a:prstGeom prst="rect">
            <a:avLst/>
          </a:prstGeom>
          <a:noFill/>
          <a:ln w="9525">
            <a:noFill/>
            <a:miter lim="800000"/>
            <a:headEnd/>
            <a:tailEnd/>
          </a:ln>
        </p:spPr>
      </p:pic>
      <p:pic>
        <p:nvPicPr>
          <p:cNvPr id="30724" name="Picture 5"/>
          <p:cNvPicPr>
            <a:picLocks noChangeAspect="1" noChangeArrowheads="1"/>
          </p:cNvPicPr>
          <p:nvPr/>
        </p:nvPicPr>
        <p:blipFill>
          <a:blip r:embed="rId4"/>
          <a:srcRect/>
          <a:stretch>
            <a:fillRect/>
          </a:stretch>
        </p:blipFill>
        <p:spPr bwMode="auto">
          <a:xfrm>
            <a:off x="6629400" y="1828800"/>
            <a:ext cx="1981200" cy="420688"/>
          </a:xfrm>
          <a:prstGeom prst="rect">
            <a:avLst/>
          </a:prstGeom>
          <a:noFill/>
          <a:ln w="9525">
            <a:noFill/>
            <a:miter lim="800000"/>
            <a:headEnd/>
            <a:tailEnd/>
          </a:ln>
        </p:spPr>
      </p:pic>
      <p:graphicFrame>
        <p:nvGraphicFramePr>
          <p:cNvPr id="30722" name="Object 6"/>
          <p:cNvGraphicFramePr>
            <a:graphicFrameLocks noChangeAspect="1"/>
          </p:cNvGraphicFramePr>
          <p:nvPr/>
        </p:nvGraphicFramePr>
        <p:xfrm>
          <a:off x="228600" y="2438400"/>
          <a:ext cx="3152775" cy="2447925"/>
        </p:xfrm>
        <a:graphic>
          <a:graphicData uri="http://schemas.openxmlformats.org/presentationml/2006/ole">
            <p:oleObj spid="_x0000_s30722" name="PhotoImpact" r:id="rId5" imgW="2771429" imgH="2152381" progId="PI3.Image">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課程檔案\光譜技術\CD\Circular Dichroism Spectroscopy.files\lysdat.jpe"/>
          <p:cNvPicPr>
            <a:picLocks noChangeAspect="1" noChangeArrowheads="1"/>
          </p:cNvPicPr>
          <p:nvPr/>
        </p:nvPicPr>
        <p:blipFill>
          <a:blip r:embed="rId2"/>
          <a:srcRect/>
          <a:stretch>
            <a:fillRect/>
          </a:stretch>
        </p:blipFill>
        <p:spPr bwMode="auto">
          <a:xfrm>
            <a:off x="4495800" y="0"/>
            <a:ext cx="4398963" cy="6858000"/>
          </a:xfrm>
          <a:prstGeom prst="rect">
            <a:avLst/>
          </a:prstGeom>
          <a:noFill/>
          <a:ln w="9525">
            <a:noFill/>
            <a:miter lim="800000"/>
            <a:headEnd/>
            <a:tailEnd/>
          </a:ln>
        </p:spPr>
      </p:pic>
      <p:sp>
        <p:nvSpPr>
          <p:cNvPr id="62467" name="Rectangle 4"/>
          <p:cNvSpPr>
            <a:spLocks noChangeArrowheads="1"/>
          </p:cNvSpPr>
          <p:nvPr/>
        </p:nvSpPr>
        <p:spPr bwMode="auto">
          <a:xfrm>
            <a:off x="2457450" y="1957388"/>
            <a:ext cx="9144000" cy="0"/>
          </a:xfrm>
          <a:prstGeom prst="rect">
            <a:avLst/>
          </a:prstGeom>
          <a:noFill/>
          <a:ln w="9525">
            <a:noFill/>
            <a:miter lim="800000"/>
            <a:headEnd/>
            <a:tailEnd/>
          </a:ln>
        </p:spPr>
        <p:txBody>
          <a:bodyPr>
            <a:spAutoFit/>
          </a:bodyPr>
          <a:lstStyle/>
          <a:p>
            <a:endParaRPr lang="en-US"/>
          </a:p>
        </p:txBody>
      </p:sp>
      <p:sp>
        <p:nvSpPr>
          <p:cNvPr id="62468" name="Text Box 8"/>
          <p:cNvSpPr txBox="1">
            <a:spLocks noChangeArrowheads="1"/>
          </p:cNvSpPr>
          <p:nvPr/>
        </p:nvSpPr>
        <p:spPr bwMode="auto">
          <a:xfrm>
            <a:off x="0" y="533400"/>
            <a:ext cx="4648200" cy="6299200"/>
          </a:xfrm>
          <a:prstGeom prst="rect">
            <a:avLst/>
          </a:prstGeom>
          <a:noFill/>
          <a:ln w="9525">
            <a:noFill/>
            <a:miter lim="800000"/>
            <a:headEnd/>
            <a:tailEnd/>
          </a:ln>
        </p:spPr>
        <p:txBody>
          <a:bodyPr>
            <a:spAutoFit/>
          </a:bodyPr>
          <a:lstStyle/>
          <a:p>
            <a:pPr>
              <a:spcBef>
                <a:spcPct val="50000"/>
              </a:spcBef>
            </a:pPr>
            <a:r>
              <a:rPr lang="en-US" altLang="zh-TW" b="1">
                <a:solidFill>
                  <a:schemeClr val="accent1"/>
                </a:solidFill>
              </a:rPr>
              <a:t> </a:t>
            </a:r>
            <a:r>
              <a:rPr lang="en-US" altLang="zh-TW" b="1">
                <a:solidFill>
                  <a:schemeClr val="accent2"/>
                </a:solidFill>
              </a:rPr>
              <a:t>Random coil</a:t>
            </a:r>
          </a:p>
          <a:p>
            <a:pPr>
              <a:spcBef>
                <a:spcPct val="50000"/>
              </a:spcBef>
            </a:pPr>
            <a:r>
              <a:rPr lang="en-US" altLang="zh-TW" b="1"/>
              <a:t>positive at 212 nm (</a:t>
            </a:r>
            <a:r>
              <a:rPr lang="en-US" altLang="zh-TW" b="1">
                <a:latin typeface="Symbol" pitchFamily="18" charset="2"/>
              </a:rPr>
              <a:t>p</a:t>
            </a:r>
            <a:r>
              <a:rPr lang="en-US" altLang="zh-TW" b="1"/>
              <a:t>-&gt;</a:t>
            </a:r>
            <a:r>
              <a:rPr lang="en-US" altLang="zh-TW" b="1">
                <a:latin typeface="Symbol" pitchFamily="18" charset="2"/>
              </a:rPr>
              <a:t>p</a:t>
            </a:r>
            <a:r>
              <a:rPr lang="en-US" altLang="zh-TW" b="1"/>
              <a:t>*) </a:t>
            </a:r>
          </a:p>
          <a:p>
            <a:pPr>
              <a:spcBef>
                <a:spcPct val="50000"/>
              </a:spcBef>
            </a:pPr>
            <a:r>
              <a:rPr lang="en-US" altLang="zh-TW" b="1"/>
              <a:t>negative at 195 nm (n-&gt;</a:t>
            </a:r>
            <a:r>
              <a:rPr lang="en-US" altLang="zh-TW" b="1">
                <a:latin typeface="Symbol" pitchFamily="18" charset="2"/>
              </a:rPr>
              <a:t>p</a:t>
            </a:r>
            <a:r>
              <a:rPr lang="en-US" altLang="zh-TW" b="1"/>
              <a:t>*)</a:t>
            </a:r>
            <a:endParaRPr lang="en-US" altLang="zh-TW" b="1">
              <a:latin typeface="Symbol" pitchFamily="18" charset="2"/>
            </a:endParaRPr>
          </a:p>
          <a:p>
            <a:pPr>
              <a:spcBef>
                <a:spcPct val="50000"/>
              </a:spcBef>
            </a:pPr>
            <a:r>
              <a:rPr lang="en-US" altLang="zh-TW" b="1" i="1">
                <a:solidFill>
                  <a:schemeClr val="accent2"/>
                </a:solidFill>
                <a:latin typeface="Symbol" pitchFamily="18" charset="2"/>
              </a:rPr>
              <a:t> b</a:t>
            </a:r>
            <a:r>
              <a:rPr lang="en-US" altLang="zh-TW" b="1">
                <a:solidFill>
                  <a:schemeClr val="accent2"/>
                </a:solidFill>
                <a:latin typeface="Symbol" pitchFamily="18" charset="2"/>
              </a:rPr>
              <a:t> -</a:t>
            </a:r>
            <a:r>
              <a:rPr lang="en-US" altLang="zh-TW" b="1">
                <a:solidFill>
                  <a:schemeClr val="accent2"/>
                </a:solidFill>
              </a:rPr>
              <a:t>Sheet</a:t>
            </a:r>
          </a:p>
          <a:p>
            <a:pPr>
              <a:spcBef>
                <a:spcPct val="50000"/>
              </a:spcBef>
            </a:pPr>
            <a:r>
              <a:rPr lang="en-US" altLang="zh-TW" b="1"/>
              <a:t>negative at 218 nm (</a:t>
            </a:r>
            <a:r>
              <a:rPr lang="en-US" altLang="zh-TW" b="1">
                <a:latin typeface="Symbol" pitchFamily="18" charset="2"/>
              </a:rPr>
              <a:t>p</a:t>
            </a:r>
            <a:r>
              <a:rPr lang="en-US" altLang="zh-TW" b="1"/>
              <a:t>-&gt;</a:t>
            </a:r>
            <a:r>
              <a:rPr lang="en-US" altLang="zh-TW" b="1">
                <a:latin typeface="Symbol" pitchFamily="18" charset="2"/>
              </a:rPr>
              <a:t>p</a:t>
            </a:r>
            <a:r>
              <a:rPr lang="en-US" altLang="zh-TW" b="1"/>
              <a:t>*)</a:t>
            </a:r>
          </a:p>
          <a:p>
            <a:pPr>
              <a:spcBef>
                <a:spcPct val="50000"/>
              </a:spcBef>
            </a:pPr>
            <a:r>
              <a:rPr lang="en-US" altLang="zh-TW" b="1"/>
              <a:t>positive at 196 nm (n-&gt;</a:t>
            </a:r>
            <a:r>
              <a:rPr lang="en-US" altLang="zh-TW" b="1">
                <a:latin typeface="Symbol" pitchFamily="18" charset="2"/>
              </a:rPr>
              <a:t>p</a:t>
            </a:r>
            <a:r>
              <a:rPr lang="en-US" altLang="zh-TW" b="1"/>
              <a:t>*)</a:t>
            </a:r>
          </a:p>
          <a:p>
            <a:pPr>
              <a:spcBef>
                <a:spcPct val="50000"/>
              </a:spcBef>
            </a:pPr>
            <a:r>
              <a:rPr lang="en-US" altLang="zh-TW">
                <a:latin typeface="Symbol" pitchFamily="18" charset="2"/>
              </a:rPr>
              <a:t> </a:t>
            </a:r>
            <a:r>
              <a:rPr lang="en-US" altLang="zh-TW" b="1">
                <a:solidFill>
                  <a:schemeClr val="accent2"/>
                </a:solidFill>
                <a:latin typeface="Symbol" pitchFamily="18" charset="2"/>
              </a:rPr>
              <a:t>a-</a:t>
            </a:r>
            <a:r>
              <a:rPr lang="en-US" altLang="zh-TW" b="1">
                <a:solidFill>
                  <a:schemeClr val="accent2"/>
                </a:solidFill>
              </a:rPr>
              <a:t>helix</a:t>
            </a:r>
          </a:p>
          <a:p>
            <a:pPr>
              <a:spcBef>
                <a:spcPct val="50000"/>
              </a:spcBef>
            </a:pPr>
            <a:r>
              <a:rPr lang="en-US" altLang="zh-TW" b="1"/>
              <a:t>positive</a:t>
            </a:r>
            <a:r>
              <a:rPr lang="en-US" altLang="zh-TW" b="1">
                <a:latin typeface="Symbol" pitchFamily="18" charset="2"/>
              </a:rPr>
              <a:t> (p-&gt;p*)</a:t>
            </a:r>
            <a:r>
              <a:rPr lang="en-US" altLang="zh-TW" b="1" baseline="-30000"/>
              <a:t>perpendicular</a:t>
            </a:r>
            <a:r>
              <a:rPr lang="en-US" altLang="zh-TW" b="1"/>
              <a:t> at 192 nm</a:t>
            </a:r>
          </a:p>
          <a:p>
            <a:pPr>
              <a:spcBef>
                <a:spcPct val="50000"/>
              </a:spcBef>
            </a:pPr>
            <a:r>
              <a:rPr lang="en-US" altLang="zh-TW" b="1"/>
              <a:t>negative (</a:t>
            </a:r>
            <a:r>
              <a:rPr lang="en-US" altLang="zh-TW" b="1">
                <a:latin typeface="Symbol" pitchFamily="18" charset="2"/>
              </a:rPr>
              <a:t>p</a:t>
            </a:r>
            <a:r>
              <a:rPr lang="en-US" altLang="zh-TW" b="1"/>
              <a:t>-&gt;</a:t>
            </a:r>
            <a:r>
              <a:rPr lang="en-US" altLang="zh-TW" b="1">
                <a:latin typeface="Symbol" pitchFamily="18" charset="2"/>
              </a:rPr>
              <a:t>p</a:t>
            </a:r>
            <a:r>
              <a:rPr lang="en-US" altLang="zh-TW" b="1"/>
              <a:t>*)</a:t>
            </a:r>
            <a:r>
              <a:rPr lang="en-US" altLang="zh-TW" b="1" baseline="-30000"/>
              <a:t>parallel</a:t>
            </a:r>
            <a:r>
              <a:rPr lang="en-US" altLang="zh-TW" b="1"/>
              <a:t> at 209 nm</a:t>
            </a:r>
          </a:p>
          <a:p>
            <a:pPr>
              <a:spcBef>
                <a:spcPct val="50000"/>
              </a:spcBef>
            </a:pPr>
            <a:r>
              <a:rPr lang="en-US" altLang="zh-TW" b="1"/>
              <a:t>negative at 222 nm is red shifted </a:t>
            </a:r>
          </a:p>
          <a:p>
            <a:pPr>
              <a:spcBef>
                <a:spcPct val="50000"/>
              </a:spcBef>
            </a:pPr>
            <a:r>
              <a:rPr lang="en-US" altLang="zh-TW" b="1"/>
              <a:t>(n-&gt;</a:t>
            </a:r>
            <a:r>
              <a:rPr lang="en-US" altLang="zh-TW" b="1">
                <a:latin typeface="Symbol" pitchFamily="18" charset="2"/>
              </a:rPr>
              <a:t>p</a:t>
            </a:r>
            <a:r>
              <a:rPr lang="en-US" altLang="zh-TW" b="1"/>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2457450" y="1957388"/>
            <a:ext cx="9144000" cy="0"/>
          </a:xfrm>
          <a:prstGeom prst="rect">
            <a:avLst/>
          </a:prstGeom>
          <a:noFill/>
          <a:ln w="9525">
            <a:noFill/>
            <a:miter lim="800000"/>
            <a:headEnd/>
            <a:tailEnd/>
          </a:ln>
        </p:spPr>
        <p:txBody>
          <a:bodyPr>
            <a:spAutoFit/>
          </a:bodyPr>
          <a:lstStyle/>
          <a:p>
            <a:endParaRPr lang="en-US"/>
          </a:p>
        </p:txBody>
      </p:sp>
      <p:pic>
        <p:nvPicPr>
          <p:cNvPr id="63491" name="Picture 2"/>
          <p:cNvPicPr>
            <a:picLocks noChangeAspect="1" noChangeArrowheads="1"/>
          </p:cNvPicPr>
          <p:nvPr/>
        </p:nvPicPr>
        <p:blipFill>
          <a:blip r:embed="rId2">
            <a:lum bright="-18000" contrast="90000"/>
          </a:blip>
          <a:srcRect/>
          <a:stretch>
            <a:fillRect/>
          </a:stretch>
        </p:blipFill>
        <p:spPr bwMode="auto">
          <a:xfrm>
            <a:off x="381000" y="758825"/>
            <a:ext cx="8763000" cy="6099175"/>
          </a:xfrm>
          <a:prstGeom prst="rect">
            <a:avLst/>
          </a:prstGeom>
          <a:noFill/>
          <a:ln w="9525">
            <a:noFill/>
            <a:miter lim="800000"/>
            <a:headEnd/>
            <a:tailEnd/>
          </a:ln>
        </p:spPr>
      </p:pic>
      <p:sp>
        <p:nvSpPr>
          <p:cNvPr id="63492" name="Oval 4"/>
          <p:cNvSpPr>
            <a:spLocks noChangeArrowheads="1"/>
          </p:cNvSpPr>
          <p:nvPr/>
        </p:nvSpPr>
        <p:spPr bwMode="auto">
          <a:xfrm>
            <a:off x="4724400" y="3124200"/>
            <a:ext cx="914400" cy="45720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ChangeAspect="1" noChangeArrowheads="1"/>
          </p:cNvPicPr>
          <p:nvPr/>
        </p:nvPicPr>
        <p:blipFill>
          <a:blip r:embed="rId2"/>
          <a:srcRect/>
          <a:stretch>
            <a:fillRect/>
          </a:stretch>
        </p:blipFill>
        <p:spPr bwMode="auto">
          <a:xfrm>
            <a:off x="0" y="719138"/>
            <a:ext cx="9144000"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ChangeAspect="1"/>
          </p:cNvGraphicFramePr>
          <p:nvPr/>
        </p:nvGraphicFramePr>
        <p:xfrm>
          <a:off x="0" y="1557338"/>
          <a:ext cx="9144000" cy="3743325"/>
        </p:xfrm>
        <a:graphic>
          <a:graphicData uri="http://schemas.openxmlformats.org/presentationml/2006/ole">
            <p:oleObj spid="_x0000_s31746" name="PhotoImpact" r:id="rId3" imgW="5838095" imgH="2390476" progId="PI3.Im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idx="4294967295"/>
          </p:nvPr>
        </p:nvSpPr>
        <p:spPr/>
        <p:txBody>
          <a:bodyPr/>
          <a:lstStyle/>
          <a:p>
            <a:pPr eaLnBrk="1" hangingPunct="1"/>
            <a:r>
              <a:rPr lang="en-US" altLang="zh-TW" smtClean="0"/>
              <a:t>Polarized Light</a:t>
            </a:r>
          </a:p>
        </p:txBody>
      </p:sp>
      <p:sp>
        <p:nvSpPr>
          <p:cNvPr id="2053" name="Text Box 6"/>
          <p:cNvSpPr txBox="1">
            <a:spLocks noChangeArrowheads="1"/>
          </p:cNvSpPr>
          <p:nvPr/>
        </p:nvSpPr>
        <p:spPr bwMode="auto">
          <a:xfrm>
            <a:off x="2209800" y="2057400"/>
            <a:ext cx="4495800" cy="579438"/>
          </a:xfrm>
          <a:prstGeom prst="rect">
            <a:avLst/>
          </a:prstGeom>
          <a:noFill/>
          <a:ln w="9525">
            <a:noFill/>
            <a:miter lim="800000"/>
            <a:headEnd/>
            <a:tailEnd/>
          </a:ln>
        </p:spPr>
        <p:txBody>
          <a:bodyPr>
            <a:spAutoFit/>
          </a:bodyPr>
          <a:lstStyle/>
          <a:p>
            <a:pPr algn="ctr">
              <a:spcBef>
                <a:spcPct val="50000"/>
              </a:spcBef>
            </a:pPr>
            <a:r>
              <a:rPr lang="en-US" altLang="zh-TW" sz="3200"/>
              <a:t>Linear Polarized Light</a:t>
            </a:r>
          </a:p>
        </p:txBody>
      </p:sp>
      <p:graphicFrame>
        <p:nvGraphicFramePr>
          <p:cNvPr id="2050" name="Object 2"/>
          <p:cNvGraphicFramePr>
            <a:graphicFrameLocks noChangeAspect="1"/>
          </p:cNvGraphicFramePr>
          <p:nvPr/>
        </p:nvGraphicFramePr>
        <p:xfrm>
          <a:off x="1524000" y="2895600"/>
          <a:ext cx="6400800" cy="1428750"/>
        </p:xfrm>
        <a:graphic>
          <a:graphicData uri="http://schemas.openxmlformats.org/presentationml/2006/ole">
            <p:oleObj spid="_x0000_s2050" name="Equation" r:id="rId4" imgW="2450880" imgH="545760" progId="Equation.3">
              <p:embed/>
            </p:oleObj>
          </a:graphicData>
        </a:graphic>
      </p:graphicFrame>
      <p:graphicFrame>
        <p:nvGraphicFramePr>
          <p:cNvPr id="2051" name="Object 3"/>
          <p:cNvGraphicFramePr>
            <a:graphicFrameLocks noChangeAspect="1"/>
          </p:cNvGraphicFramePr>
          <p:nvPr/>
        </p:nvGraphicFramePr>
        <p:xfrm>
          <a:off x="2590800" y="4800600"/>
          <a:ext cx="3962400" cy="1546225"/>
        </p:xfrm>
        <a:graphic>
          <a:graphicData uri="http://schemas.openxmlformats.org/presentationml/2006/ole">
            <p:oleObj spid="_x0000_s2051" name="PhotoImpact" r:id="rId5" imgW="3209550" imgH="1252412" progId="PI3.Image">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81000" y="2590800"/>
          <a:ext cx="3446463" cy="2941638"/>
        </p:xfrm>
        <a:graphic>
          <a:graphicData uri="http://schemas.openxmlformats.org/presentationml/2006/ole">
            <p:oleObj spid="_x0000_s32770" name="PhotoImpact" r:id="rId3" imgW="3447003" imgH="2941077" progId="PI3.Image">
              <p:embed/>
            </p:oleObj>
          </a:graphicData>
        </a:graphic>
      </p:graphicFrame>
      <p:graphicFrame>
        <p:nvGraphicFramePr>
          <p:cNvPr id="32771" name="Object 3"/>
          <p:cNvGraphicFramePr>
            <a:graphicFrameLocks noChangeAspect="1"/>
          </p:cNvGraphicFramePr>
          <p:nvPr/>
        </p:nvGraphicFramePr>
        <p:xfrm>
          <a:off x="0" y="5638800"/>
          <a:ext cx="5029200" cy="246063"/>
        </p:xfrm>
        <a:graphic>
          <a:graphicData uri="http://schemas.openxmlformats.org/presentationml/2006/ole">
            <p:oleObj spid="_x0000_s32771" name="PhotoImpact" r:id="rId4" imgW="2928886" imgH="142917" progId="PI3.Image">
              <p:embed/>
            </p:oleObj>
          </a:graphicData>
        </a:graphic>
      </p:graphicFrame>
      <p:graphicFrame>
        <p:nvGraphicFramePr>
          <p:cNvPr id="32772" name="Object 4"/>
          <p:cNvGraphicFramePr>
            <a:graphicFrameLocks noChangeAspect="1"/>
          </p:cNvGraphicFramePr>
          <p:nvPr/>
        </p:nvGraphicFramePr>
        <p:xfrm>
          <a:off x="0" y="6096000"/>
          <a:ext cx="3733800" cy="288925"/>
        </p:xfrm>
        <a:graphic>
          <a:graphicData uri="http://schemas.openxmlformats.org/presentationml/2006/ole">
            <p:oleObj spid="_x0000_s32772" name="PhotoImpact" r:id="rId5" imgW="2087707" imgH="161285" progId="PI3.Image">
              <p:embed/>
            </p:oleObj>
          </a:graphicData>
        </a:graphic>
      </p:graphicFrame>
      <p:pic>
        <p:nvPicPr>
          <p:cNvPr id="32773" name="Picture 5"/>
          <p:cNvPicPr>
            <a:picLocks noChangeAspect="1" noChangeArrowheads="1"/>
          </p:cNvPicPr>
          <p:nvPr/>
        </p:nvPicPr>
        <p:blipFill>
          <a:blip r:embed="rId6">
            <a:lum bright="-18000" contrast="90000"/>
          </a:blip>
          <a:srcRect/>
          <a:stretch>
            <a:fillRect/>
          </a:stretch>
        </p:blipFill>
        <p:spPr bwMode="auto">
          <a:xfrm>
            <a:off x="4343400" y="1981200"/>
            <a:ext cx="4800600" cy="3341688"/>
          </a:xfrm>
          <a:prstGeom prst="rect">
            <a:avLst/>
          </a:prstGeom>
          <a:noFill/>
          <a:ln w="9525">
            <a:noFill/>
            <a:miter lim="800000"/>
            <a:headEnd/>
            <a:tailEnd/>
          </a:ln>
        </p:spPr>
      </p:pic>
      <p:pic>
        <p:nvPicPr>
          <p:cNvPr id="32774" name="Picture 6"/>
          <p:cNvPicPr>
            <a:picLocks noChangeAspect="1" noChangeArrowheads="1"/>
          </p:cNvPicPr>
          <p:nvPr/>
        </p:nvPicPr>
        <p:blipFill>
          <a:blip r:embed="rId7"/>
          <a:srcRect/>
          <a:stretch>
            <a:fillRect/>
          </a:stretch>
        </p:blipFill>
        <p:spPr bwMode="auto">
          <a:xfrm>
            <a:off x="457200" y="1143000"/>
            <a:ext cx="6867525" cy="585788"/>
          </a:xfrm>
          <a:prstGeom prst="rect">
            <a:avLst/>
          </a:prstGeom>
          <a:noFill/>
          <a:ln w="9525">
            <a:noFill/>
            <a:miter lim="800000"/>
            <a:headEnd/>
            <a:tailEnd/>
          </a:ln>
        </p:spPr>
      </p:pic>
      <p:sp>
        <p:nvSpPr>
          <p:cNvPr id="58375" name="Rectangle 7"/>
          <p:cNvSpPr>
            <a:spLocks noGrp="1" noChangeArrowheads="1"/>
          </p:cNvSpPr>
          <p:nvPr>
            <p:ph type="title" idx="4294967295"/>
          </p:nvPr>
        </p:nvSpPr>
        <p:spPr>
          <a:xfrm>
            <a:off x="304800" y="0"/>
            <a:ext cx="8229600" cy="1143000"/>
          </a:xfrm>
        </p:spPr>
        <p:txBody>
          <a:bodyPr/>
          <a:lstStyle/>
          <a:p>
            <a:pPr eaLnBrk="1" hangingPunct="1">
              <a:defRPr/>
            </a:pPr>
            <a:r>
              <a:rPr lang="en-US" altLang="zh-TW" sz="4000" b="1" smtClean="0">
                <a:solidFill>
                  <a:schemeClr val="accent2"/>
                </a:solidFill>
                <a:effectLst>
                  <a:outerShdw blurRad="38100" dist="38100" dir="2700000" algn="tl">
                    <a:srgbClr val="C0C0C0"/>
                  </a:outerShdw>
                </a:effectLst>
              </a:rPr>
              <a:t>Secondary Structure Determination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3">
            <a:lum bright="-18000" contrast="36000"/>
          </a:blip>
          <a:srcRect/>
          <a:stretch>
            <a:fillRect/>
          </a:stretch>
        </p:blipFill>
        <p:spPr bwMode="auto">
          <a:xfrm>
            <a:off x="0" y="914400"/>
            <a:ext cx="8839200" cy="5640388"/>
          </a:xfrm>
          <a:prstGeom prst="rect">
            <a:avLst/>
          </a:prstGeom>
          <a:noFill/>
          <a:ln w="9525">
            <a:noFill/>
            <a:miter lim="800000"/>
            <a:headEnd/>
            <a:tailEnd/>
          </a:ln>
        </p:spPr>
      </p:pic>
      <p:graphicFrame>
        <p:nvGraphicFramePr>
          <p:cNvPr id="33794" name="Object 3"/>
          <p:cNvGraphicFramePr>
            <a:graphicFrameLocks noChangeAspect="1"/>
          </p:cNvGraphicFramePr>
          <p:nvPr/>
        </p:nvGraphicFramePr>
        <p:xfrm>
          <a:off x="5715000" y="1981200"/>
          <a:ext cx="1447800" cy="920750"/>
        </p:xfrm>
        <a:graphic>
          <a:graphicData uri="http://schemas.openxmlformats.org/presentationml/2006/ole">
            <p:oleObj spid="_x0000_s33794" name="Equation" r:id="rId4" imgW="698400" imgH="44424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2005013" y="0"/>
            <a:ext cx="5534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0" y="1766888"/>
            <a:ext cx="9144000" cy="36687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457200" y="309563"/>
            <a:ext cx="8686800" cy="631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762000" y="82550"/>
            <a:ext cx="7848600" cy="650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304800" y="530225"/>
            <a:ext cx="8839200" cy="600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533400" y="1447800"/>
            <a:ext cx="7772400" cy="4573588"/>
          </a:xfrm>
          <a:prstGeom prst="rect">
            <a:avLst/>
          </a:prstGeom>
          <a:noFill/>
          <a:ln w="9525">
            <a:noFill/>
            <a:miter lim="800000"/>
            <a:headEnd/>
            <a:tailEnd/>
          </a:ln>
        </p:spPr>
      </p:pic>
      <p:sp>
        <p:nvSpPr>
          <p:cNvPr id="70659" name="Rectangle 3"/>
          <p:cNvSpPr>
            <a:spLocks noGrp="1" noChangeArrowheads="1"/>
          </p:cNvSpPr>
          <p:nvPr>
            <p:ph type="title" idx="4294967295"/>
          </p:nvPr>
        </p:nvSpPr>
        <p:spPr>
          <a:xfrm>
            <a:off x="762000" y="0"/>
            <a:ext cx="7772400" cy="1143000"/>
          </a:xfrm>
        </p:spPr>
        <p:txBody>
          <a:bodyPr/>
          <a:lstStyle/>
          <a:p>
            <a:pPr eaLnBrk="1" hangingPunct="1"/>
            <a:r>
              <a:rPr lang="en-US" altLang="zh-TW" sz="4000" b="1" smtClean="0">
                <a:solidFill>
                  <a:schemeClr val="accent2"/>
                </a:solidFill>
              </a:rPr>
              <a:t>TFE( Trifluroethnol) Induced Helix</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71438" y="533400"/>
            <a:ext cx="89662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flipV="1">
            <a:off x="-1143000" y="-762000"/>
            <a:ext cx="228600" cy="228600"/>
          </a:xfrm>
        </p:spPr>
        <p:txBody>
          <a:bodyPr/>
          <a:lstStyle/>
          <a:p>
            <a:pPr eaLnBrk="1" hangingPunct="1"/>
            <a:endParaRPr lang="en-US" smtClean="0"/>
          </a:p>
        </p:txBody>
      </p:sp>
      <p:sp>
        <p:nvSpPr>
          <p:cNvPr id="72707" name="Rectangle 3"/>
          <p:cNvSpPr>
            <a:spLocks noGrp="1" noChangeArrowheads="1"/>
          </p:cNvSpPr>
          <p:nvPr>
            <p:ph type="body" idx="1"/>
          </p:nvPr>
        </p:nvSpPr>
        <p:spPr>
          <a:xfrm>
            <a:off x="1712913" y="1981200"/>
            <a:ext cx="4619625" cy="1166813"/>
          </a:xfrm>
        </p:spPr>
        <p:txBody>
          <a:bodyPr/>
          <a:lstStyle/>
          <a:p>
            <a:pPr eaLnBrk="1" hangingPunct="1">
              <a:buFontTx/>
              <a:buNone/>
            </a:pPr>
            <a:endParaRPr lang="en-US" sz="3600" smtClean="0"/>
          </a:p>
        </p:txBody>
      </p:sp>
      <p:pic>
        <p:nvPicPr>
          <p:cNvPr id="72708" name="Picture 4" descr="C:\WINDOWS\Desktop\Sode&amp;S10ka\Sode&amp;S10ka-CD圖\s10ka&amp;Sode-CD.gif"/>
          <p:cNvPicPr>
            <a:picLocks noChangeAspect="1" noChangeArrowheads="1"/>
          </p:cNvPicPr>
          <p:nvPr/>
        </p:nvPicPr>
        <p:blipFill>
          <a:blip r:embed="rId2"/>
          <a:srcRect/>
          <a:stretch>
            <a:fillRect/>
          </a:stretch>
        </p:blipFill>
        <p:spPr bwMode="auto">
          <a:xfrm>
            <a:off x="538163" y="228600"/>
            <a:ext cx="8067675" cy="6019800"/>
          </a:xfrm>
          <a:prstGeom prst="rect">
            <a:avLst/>
          </a:prstGeom>
          <a:noFill/>
          <a:ln w="9525">
            <a:noFill/>
            <a:miter lim="800000"/>
            <a:headEnd/>
            <a:tailEnd/>
          </a:ln>
        </p:spPr>
      </p:pic>
      <p:sp>
        <p:nvSpPr>
          <p:cNvPr id="72709" name="Text Box 5"/>
          <p:cNvSpPr txBox="1">
            <a:spLocks noChangeArrowheads="1"/>
          </p:cNvSpPr>
          <p:nvPr/>
        </p:nvSpPr>
        <p:spPr bwMode="auto">
          <a:xfrm>
            <a:off x="1752600" y="6172200"/>
            <a:ext cx="5791200" cy="457200"/>
          </a:xfrm>
          <a:prstGeom prst="rect">
            <a:avLst/>
          </a:prstGeom>
          <a:noFill/>
          <a:ln w="12700" cap="sq">
            <a:noFill/>
            <a:miter lim="800000"/>
            <a:headEnd type="none" w="sm" len="sm"/>
            <a:tailEnd type="none" w="sm" len="sm"/>
          </a:ln>
        </p:spPr>
        <p:txBody>
          <a:bodyPr>
            <a:spAutoFit/>
          </a:bodyPr>
          <a:lstStyle/>
          <a:p>
            <a:pPr>
              <a:spcBef>
                <a:spcPct val="50000"/>
              </a:spcBef>
            </a:pPr>
            <a:endParaRPr kumimoji="0" lang="en-US"/>
          </a:p>
        </p:txBody>
      </p:sp>
      <p:sp>
        <p:nvSpPr>
          <p:cNvPr id="72710" name="Text Box 6"/>
          <p:cNvSpPr txBox="1">
            <a:spLocks noChangeArrowheads="1"/>
          </p:cNvSpPr>
          <p:nvPr/>
        </p:nvSpPr>
        <p:spPr bwMode="auto">
          <a:xfrm>
            <a:off x="1752600" y="6172200"/>
            <a:ext cx="5791200" cy="457200"/>
          </a:xfrm>
          <a:prstGeom prst="rect">
            <a:avLst/>
          </a:prstGeom>
          <a:noFill/>
          <a:ln w="12700" cap="sq">
            <a:noFill/>
            <a:miter lim="800000"/>
            <a:headEnd type="none" w="sm" len="sm"/>
            <a:tailEnd type="none" w="sm" len="sm"/>
          </a:ln>
        </p:spPr>
        <p:txBody>
          <a:bodyPr>
            <a:spAutoFit/>
          </a:bodyPr>
          <a:lstStyle/>
          <a:p>
            <a:pPr>
              <a:spcBef>
                <a:spcPct val="50000"/>
              </a:spcBef>
            </a:pP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http://www.newark.rutgers.edu/chemistry/grad/chem585/img/CD_lec3.gif"/>
          <p:cNvPicPr>
            <a:picLocks noChangeAspect="1" noChangeArrowheads="1"/>
          </p:cNvPicPr>
          <p:nvPr/>
        </p:nvPicPr>
        <p:blipFill>
          <a:blip r:embed="rId2"/>
          <a:srcRect/>
          <a:stretch>
            <a:fillRect/>
          </a:stretch>
        </p:blipFill>
        <p:spPr bwMode="auto">
          <a:xfrm>
            <a:off x="4419600" y="1066800"/>
            <a:ext cx="4724400" cy="2317750"/>
          </a:xfrm>
          <a:prstGeom prst="rect">
            <a:avLst/>
          </a:prstGeom>
          <a:noFill/>
          <a:ln w="9525">
            <a:noFill/>
            <a:miter lim="800000"/>
            <a:headEnd/>
            <a:tailEnd/>
          </a:ln>
        </p:spPr>
      </p:pic>
      <p:pic>
        <p:nvPicPr>
          <p:cNvPr id="40963" name="Picture 5" descr="http://www.newark.rutgers.edu/chemistry/grad/chem585/img/CD_lec17.jpg"/>
          <p:cNvPicPr>
            <a:picLocks noChangeAspect="1" noChangeArrowheads="1"/>
          </p:cNvPicPr>
          <p:nvPr/>
        </p:nvPicPr>
        <p:blipFill>
          <a:blip r:embed="rId3"/>
          <a:srcRect/>
          <a:stretch>
            <a:fillRect/>
          </a:stretch>
        </p:blipFill>
        <p:spPr bwMode="auto">
          <a:xfrm>
            <a:off x="4648200" y="3962400"/>
            <a:ext cx="4114800" cy="1828800"/>
          </a:xfrm>
          <a:prstGeom prst="rect">
            <a:avLst/>
          </a:prstGeom>
          <a:noFill/>
          <a:ln w="9525">
            <a:noFill/>
            <a:miter lim="800000"/>
            <a:headEnd/>
            <a:tailEnd/>
          </a:ln>
        </p:spPr>
      </p:pic>
      <p:sp>
        <p:nvSpPr>
          <p:cNvPr id="40964" name="Text Box 6"/>
          <p:cNvSpPr txBox="1">
            <a:spLocks noChangeArrowheads="1"/>
          </p:cNvSpPr>
          <p:nvPr/>
        </p:nvSpPr>
        <p:spPr bwMode="auto">
          <a:xfrm>
            <a:off x="0" y="685800"/>
            <a:ext cx="4572000" cy="6950075"/>
          </a:xfrm>
          <a:prstGeom prst="rect">
            <a:avLst/>
          </a:prstGeom>
          <a:noFill/>
          <a:ln w="9525">
            <a:noFill/>
            <a:miter lim="800000"/>
            <a:headEnd/>
            <a:tailEnd/>
          </a:ln>
        </p:spPr>
        <p:txBody>
          <a:bodyPr>
            <a:spAutoFit/>
          </a:bodyPr>
          <a:lstStyle/>
          <a:p>
            <a:pPr>
              <a:spcBef>
                <a:spcPct val="50000"/>
              </a:spcBef>
            </a:pPr>
            <a:r>
              <a:rPr lang="en-US" altLang="zh-TW" sz="2000"/>
              <a:t>Passing plane polarized light through a birefringent plate (in the z-direction) which splits the light into two plane-polarized beams oscillating along different axes (e.g., fast along x and slow along y). When one of the beams is retarded by 90º (using a quarter-wave retarder) then the two beams which are now 90º out of phase are added together, the result is circularly polarized light of one direction. By inverting the two axes such that the alternate beam is retarded than circularly polarized light of the other direction is generated.</a:t>
            </a:r>
          </a:p>
          <a:p>
            <a:pPr>
              <a:spcBef>
                <a:spcPct val="50000"/>
              </a:spcBef>
            </a:pPr>
            <a:r>
              <a:rPr lang="en-US" altLang="zh-TW" sz="2000"/>
              <a:t>The result of adding the right and left circularly polarized that passes through the optically active sample is elliptically polarized light, thus circular dichroism is equivalent to ellipticity</a:t>
            </a:r>
          </a:p>
          <a:p>
            <a:pPr>
              <a:spcBef>
                <a:spcPct val="50000"/>
              </a:spcBef>
            </a:pPr>
            <a:endParaRPr lang="en-US" altLang="zh-TW" sz="2000"/>
          </a:p>
          <a:p>
            <a:pPr>
              <a:spcBef>
                <a:spcPct val="50000"/>
              </a:spcBef>
            </a:pPr>
            <a:endParaRPr lang="en-US" altLang="zh-TW" sz="2000"/>
          </a:p>
        </p:txBody>
      </p:sp>
      <p:sp>
        <p:nvSpPr>
          <p:cNvPr id="40965" name="Rectangle 7"/>
          <p:cNvSpPr>
            <a:spLocks noGrp="1" noChangeArrowheads="1"/>
          </p:cNvSpPr>
          <p:nvPr>
            <p:ph type="title" idx="4294967295"/>
          </p:nvPr>
        </p:nvSpPr>
        <p:spPr>
          <a:xfrm>
            <a:off x="762000" y="0"/>
            <a:ext cx="7772400" cy="762000"/>
          </a:xfrm>
        </p:spPr>
        <p:txBody>
          <a:bodyPr/>
          <a:lstStyle/>
          <a:p>
            <a:pPr eaLnBrk="1" hangingPunct="1"/>
            <a:r>
              <a:rPr lang="en-US" altLang="zh-TW" sz="3200" smtClean="0"/>
              <a:t>Circular Polarized Light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0" y="230188"/>
            <a:ext cx="9144000" cy="662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0" y="427038"/>
            <a:ext cx="9144000" cy="600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lum bright="-94000" contrast="96000"/>
          </a:blip>
          <a:srcRect/>
          <a:stretch>
            <a:fillRect/>
          </a:stretch>
        </p:blipFill>
        <p:spPr bwMode="auto">
          <a:xfrm>
            <a:off x="3276600" y="0"/>
            <a:ext cx="5600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4038600" y="0"/>
            <a:ext cx="4930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lum bright="-12000" contrast="30000"/>
          </a:blip>
          <a:srcRect/>
          <a:stretch>
            <a:fillRect/>
          </a:stretch>
        </p:blipFill>
        <p:spPr bwMode="auto">
          <a:xfrm>
            <a:off x="2438400" y="381000"/>
            <a:ext cx="6400800" cy="587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1000" y="990600"/>
            <a:ext cx="8458200" cy="5643563"/>
          </a:xfrm>
          <a:prstGeom prst="rect">
            <a:avLst/>
          </a:prstGeom>
          <a:noFill/>
          <a:ln w="9525">
            <a:noFill/>
            <a:miter lim="800000"/>
            <a:headEnd/>
            <a:tailEnd/>
          </a:ln>
        </p:spPr>
        <p:txBody>
          <a:bodyPr>
            <a:spAutoFit/>
          </a:bodyPr>
          <a:lstStyle/>
          <a:p>
            <a:pPr marL="190500" lvl="1" eaLnBrk="0" hangingPunct="0">
              <a:buFontTx/>
              <a:buChar char="•"/>
            </a:pPr>
            <a:r>
              <a:rPr lang="en-US" altLang="zh-TW" sz="2800"/>
              <a:t>Determination of secondary structure of proteins that cannot be crystallised </a:t>
            </a:r>
          </a:p>
          <a:p>
            <a:pPr marL="190500" lvl="1" eaLnBrk="0" hangingPunct="0">
              <a:buFontTx/>
              <a:buChar char="•"/>
            </a:pPr>
            <a:r>
              <a:rPr lang="en-US" altLang="zh-TW" sz="2800"/>
              <a:t>Investigation of the effect of e.g. drug binding on protein secondary structure </a:t>
            </a:r>
          </a:p>
          <a:p>
            <a:pPr marL="190500" lvl="1" eaLnBrk="0" hangingPunct="0">
              <a:buFontTx/>
              <a:buChar char="•"/>
            </a:pPr>
            <a:r>
              <a:rPr lang="en-US" altLang="zh-TW" sz="2800"/>
              <a:t>Dynamic processes, e.g. protein folding </a:t>
            </a:r>
          </a:p>
          <a:p>
            <a:pPr marL="190500" lvl="1" eaLnBrk="0" hangingPunct="0">
              <a:buFontTx/>
              <a:buChar char="•"/>
            </a:pPr>
            <a:r>
              <a:rPr lang="en-US" altLang="zh-TW" sz="2800"/>
              <a:t>Studies of the effects of environment on protein structure </a:t>
            </a:r>
          </a:p>
          <a:p>
            <a:pPr marL="190500" lvl="1" eaLnBrk="0" hangingPunct="0">
              <a:buFontTx/>
              <a:buChar char="•"/>
            </a:pPr>
            <a:r>
              <a:rPr lang="en-US" altLang="zh-TW" sz="2800"/>
              <a:t>Secondary structure and super-secondary structure of membrane proteins </a:t>
            </a:r>
          </a:p>
          <a:p>
            <a:pPr marL="190500" lvl="1" eaLnBrk="0" hangingPunct="0">
              <a:buFontTx/>
              <a:buChar char="•"/>
            </a:pPr>
            <a:r>
              <a:rPr lang="en-US" altLang="zh-TW" sz="2800"/>
              <a:t>Study of ligand-induced conformational changes </a:t>
            </a:r>
          </a:p>
          <a:p>
            <a:pPr marL="190500" lvl="1" eaLnBrk="0" hangingPunct="0">
              <a:buFontTx/>
              <a:buChar char="•"/>
            </a:pPr>
            <a:r>
              <a:rPr lang="en-US" altLang="zh-TW" sz="2800"/>
              <a:t>Carbohydrate conformation </a:t>
            </a:r>
          </a:p>
          <a:p>
            <a:pPr marL="190500" lvl="1" eaLnBrk="0" hangingPunct="0">
              <a:buFontTx/>
              <a:buChar char="•"/>
            </a:pPr>
            <a:r>
              <a:rPr lang="en-US" altLang="zh-TW" sz="2800"/>
              <a:t>Investigations of protein-protein and protein-nucleic acid interactions </a:t>
            </a:r>
          </a:p>
        </p:txBody>
      </p:sp>
      <p:sp>
        <p:nvSpPr>
          <p:cNvPr id="49155" name="Rectangle 3"/>
          <p:cNvSpPr>
            <a:spLocks noGrp="1" noChangeArrowheads="1"/>
          </p:cNvSpPr>
          <p:nvPr>
            <p:ph type="title" idx="4294967295"/>
          </p:nvPr>
        </p:nvSpPr>
        <p:spPr>
          <a:xfrm>
            <a:off x="0" y="0"/>
            <a:ext cx="9144000" cy="1143000"/>
          </a:xfrm>
        </p:spPr>
        <p:txBody>
          <a:bodyPr/>
          <a:lstStyle/>
          <a:p>
            <a:pPr eaLnBrk="1" hangingPunct="1">
              <a:defRPr/>
            </a:pPr>
            <a:r>
              <a:rPr lang="en-US" altLang="zh-TW" sz="4000" b="1" smtClean="0">
                <a:solidFill>
                  <a:srgbClr val="CC33CC"/>
                </a:solidFill>
                <a:effectLst>
                  <a:outerShdw blurRad="38100" dist="38100" dir="2700000" algn="tl">
                    <a:srgbClr val="C0C0C0"/>
                  </a:outerShdw>
                </a:effectLst>
              </a:rPr>
              <a:t>Applications of CD in Structural Biology</a:t>
            </a:r>
            <a:endParaRPr lang="en-US" altLang="zh-TW"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F:\課程檔案\光譜技術\CD\Circular Dichroism Spectroscopy.files\lysdat.jpe"/>
          <p:cNvPicPr>
            <a:picLocks noChangeAspect="1" noChangeArrowheads="1"/>
          </p:cNvPicPr>
          <p:nvPr/>
        </p:nvPicPr>
        <p:blipFill>
          <a:blip r:embed="rId2"/>
          <a:srcRect/>
          <a:stretch>
            <a:fillRect/>
          </a:stretch>
        </p:blipFill>
        <p:spPr bwMode="auto">
          <a:xfrm>
            <a:off x="522288" y="990600"/>
            <a:ext cx="4022725" cy="5867400"/>
          </a:xfrm>
          <a:prstGeom prst="rect">
            <a:avLst/>
          </a:prstGeom>
          <a:noFill/>
          <a:ln w="9525">
            <a:noFill/>
            <a:miter lim="800000"/>
            <a:headEnd/>
            <a:tailEnd/>
          </a:ln>
        </p:spPr>
      </p:pic>
      <p:pic>
        <p:nvPicPr>
          <p:cNvPr id="79875" name="Picture 5" descr="F:\課程檔案\光譜技術\CD\Circular Dichroism Spectroscopy.files\swmb.jpe"/>
          <p:cNvPicPr>
            <a:picLocks noChangeAspect="1" noChangeArrowheads="1"/>
          </p:cNvPicPr>
          <p:nvPr/>
        </p:nvPicPr>
        <p:blipFill>
          <a:blip r:embed="rId3"/>
          <a:srcRect/>
          <a:stretch>
            <a:fillRect/>
          </a:stretch>
        </p:blipFill>
        <p:spPr bwMode="auto">
          <a:xfrm>
            <a:off x="4702175" y="990600"/>
            <a:ext cx="43846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8001000" cy="990600"/>
          </a:xfrm>
        </p:spPr>
        <p:txBody>
          <a:bodyPr/>
          <a:lstStyle/>
          <a:p>
            <a:pPr eaLnBrk="1" hangingPunct="1"/>
            <a:r>
              <a:rPr lang="en-US" altLang="zh-TW" sz="4000" b="1" smtClean="0">
                <a:solidFill>
                  <a:srgbClr val="FF0000"/>
                </a:solidFill>
              </a:rPr>
              <a:t>Software for the Analysis of Circular Dichroism Data</a:t>
            </a:r>
            <a:r>
              <a:rPr lang="en-US" altLang="zh-TW" b="1" smtClean="0">
                <a:solidFill>
                  <a:srgbClr val="FF0000"/>
                </a:solidFill>
              </a:rPr>
              <a:t> </a:t>
            </a:r>
          </a:p>
        </p:txBody>
      </p:sp>
      <p:sp>
        <p:nvSpPr>
          <p:cNvPr id="4099" name="Rectangle 3"/>
          <p:cNvSpPr>
            <a:spLocks noGrp="1" noChangeArrowheads="1"/>
          </p:cNvSpPr>
          <p:nvPr>
            <p:ph type="body" idx="1"/>
          </p:nvPr>
        </p:nvSpPr>
        <p:spPr>
          <a:xfrm>
            <a:off x="685800" y="1447800"/>
            <a:ext cx="8153400" cy="5105400"/>
          </a:xfrm>
        </p:spPr>
        <p:txBody>
          <a:bodyPr/>
          <a:lstStyle/>
          <a:p>
            <a:pPr marL="533400" indent="-533400" eaLnBrk="1" hangingPunct="1">
              <a:buClr>
                <a:schemeClr val="accent2"/>
              </a:buClr>
              <a:buFontTx/>
              <a:buNone/>
              <a:defRPr/>
            </a:pPr>
            <a:r>
              <a:rPr lang="en-US" altLang="zh-TW" sz="2800" dirty="0" smtClean="0">
                <a:solidFill>
                  <a:srgbClr val="0000FF"/>
                </a:solidFill>
              </a:rPr>
              <a:t>Tools for analyzing circular </a:t>
            </a:r>
            <a:r>
              <a:rPr lang="en-US" altLang="zh-TW" sz="2800" dirty="0" err="1" smtClean="0">
                <a:solidFill>
                  <a:srgbClr val="0000FF"/>
                </a:solidFill>
              </a:rPr>
              <a:t>dichroism</a:t>
            </a:r>
            <a:r>
              <a:rPr lang="en-US" altLang="zh-TW" sz="2800" dirty="0" smtClean="0">
                <a:solidFill>
                  <a:srgbClr val="0000FF"/>
                </a:solidFill>
              </a:rPr>
              <a:t> data :</a:t>
            </a:r>
            <a:r>
              <a:rPr lang="en-US" altLang="zh-TW" sz="2800" dirty="0" smtClean="0"/>
              <a:t> </a:t>
            </a: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LINCOMB</a:t>
            </a:r>
            <a:r>
              <a:rPr lang="en-US" altLang="zh-TW" sz="2800" dirty="0" smtClean="0">
                <a:solidFill>
                  <a:srgbClr val="0000FF"/>
                </a:solidFill>
              </a:rPr>
              <a:t> and </a:t>
            </a:r>
            <a:r>
              <a:rPr lang="en-US" altLang="zh-TW" sz="2800" b="1" dirty="0" smtClean="0">
                <a:solidFill>
                  <a:srgbClr val="0000FF"/>
                </a:solidFill>
                <a:effectLst>
                  <a:outerShdw blurRad="38100" dist="38100" dir="2700000" algn="tl">
                    <a:srgbClr val="C0C0C0"/>
                  </a:outerShdw>
                </a:effectLst>
              </a:rPr>
              <a:t>MLR</a:t>
            </a:r>
            <a:r>
              <a:rPr lang="en-US" altLang="zh-TW" sz="2000" dirty="0" smtClean="0">
                <a:solidFill>
                  <a:srgbClr val="0000FF"/>
                </a:solidFill>
              </a:rPr>
              <a:t>( The method of least squares)</a:t>
            </a:r>
            <a:endParaRPr lang="en-US" altLang="zh-TW" sz="2000" dirty="0" smtClean="0"/>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CONTIN </a:t>
            </a:r>
            <a:r>
              <a:rPr lang="en-US" altLang="zh-TW" sz="2800" dirty="0" smtClean="0">
                <a:solidFill>
                  <a:srgbClr val="0000FF"/>
                </a:solidFill>
              </a:rPr>
              <a:t>  </a:t>
            </a:r>
            <a:r>
              <a:rPr lang="en-US" altLang="zh-TW" sz="2000" dirty="0" smtClean="0">
                <a:solidFill>
                  <a:srgbClr val="0000FF"/>
                </a:solidFill>
              </a:rPr>
              <a:t>(The ridge regression procedure of </a:t>
            </a:r>
            <a:r>
              <a:rPr lang="en-US" altLang="zh-TW" sz="2000" dirty="0" err="1" smtClean="0">
                <a:solidFill>
                  <a:srgbClr val="0000FF"/>
                </a:solidFill>
              </a:rPr>
              <a:t>Provencher</a:t>
            </a:r>
            <a:r>
              <a:rPr lang="en-US" altLang="zh-TW" sz="2000" dirty="0" smtClean="0">
                <a:solidFill>
                  <a:srgbClr val="0000FF"/>
                </a:solidFill>
              </a:rPr>
              <a:t> and 			</a:t>
            </a:r>
            <a:r>
              <a:rPr lang="en-US" altLang="zh-TW" sz="2000" dirty="0" err="1" smtClean="0">
                <a:solidFill>
                  <a:srgbClr val="0000FF"/>
                </a:solidFill>
              </a:rPr>
              <a:t>Glöckner</a:t>
            </a:r>
            <a:r>
              <a:rPr lang="en-US" altLang="zh-TW" sz="2000" dirty="0" smtClean="0">
                <a:solidFill>
                  <a:srgbClr val="0000FF"/>
                </a:solidFill>
              </a:rPr>
              <a:t>)</a:t>
            </a:r>
            <a:r>
              <a:rPr lang="en-US" altLang="zh-TW" sz="2000" dirty="0" smtClean="0"/>
              <a:t> </a:t>
            </a: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VARSLC </a:t>
            </a:r>
            <a:r>
              <a:rPr lang="en-US" altLang="zh-TW" sz="2000" dirty="0" smtClean="0">
                <a:solidFill>
                  <a:srgbClr val="0000FF"/>
                </a:solidFill>
              </a:rPr>
              <a:t>(The Variable Selection Method of Johnson and 			Coworkers )</a:t>
            </a:r>
            <a:r>
              <a:rPr lang="en-US" altLang="zh-TW" sz="2000" dirty="0" smtClean="0"/>
              <a:t> </a:t>
            </a: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SELCON</a:t>
            </a:r>
            <a:r>
              <a:rPr lang="en-US" altLang="zh-TW" sz="2800" dirty="0" smtClean="0">
                <a:solidFill>
                  <a:srgbClr val="0000FF"/>
                </a:solidFill>
              </a:rPr>
              <a:t> </a:t>
            </a:r>
            <a:r>
              <a:rPr lang="en-US" altLang="zh-TW" sz="2000" dirty="0" smtClean="0">
                <a:solidFill>
                  <a:srgbClr val="0000FF"/>
                </a:solidFill>
              </a:rPr>
              <a:t>(The Self-Consistent Method of </a:t>
            </a:r>
            <a:r>
              <a:rPr lang="en-US" altLang="zh-TW" sz="2000" dirty="0" err="1" smtClean="0">
                <a:solidFill>
                  <a:srgbClr val="0000FF"/>
                </a:solidFill>
              </a:rPr>
              <a:t>Sreerama</a:t>
            </a:r>
            <a:r>
              <a:rPr lang="en-US" altLang="zh-TW" sz="2000" dirty="0" smtClean="0">
                <a:solidFill>
                  <a:srgbClr val="0000FF"/>
                </a:solidFill>
              </a:rPr>
              <a:t> and 				Woody )</a:t>
            </a:r>
            <a:r>
              <a:rPr lang="en-US" altLang="zh-TW" sz="2000" dirty="0" smtClean="0"/>
              <a:t> </a:t>
            </a:r>
            <a:endParaRPr lang="en-US" altLang="zh-TW" sz="2000" b="1" dirty="0" smtClean="0">
              <a:effectLst>
                <a:outerShdw blurRad="38100" dist="38100" dir="2700000" algn="tl">
                  <a:srgbClr val="C0C0C0"/>
                </a:outerShdw>
              </a:effectLst>
            </a:endParaRP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K2D.</a:t>
            </a:r>
            <a:r>
              <a:rPr lang="en-US" altLang="zh-TW" sz="2000" dirty="0" smtClean="0">
                <a:solidFill>
                  <a:srgbClr val="0000FF"/>
                </a:solidFill>
              </a:rPr>
              <a:t>(A neural net analysis program of Andrade et al)</a:t>
            </a:r>
            <a:r>
              <a:rPr lang="en-US" altLang="zh-TW" sz="2800" dirty="0" smtClean="0"/>
              <a:t> </a:t>
            </a: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CCA</a:t>
            </a:r>
            <a:r>
              <a:rPr lang="en-US" altLang="zh-TW" sz="2800" dirty="0" smtClean="0">
                <a:solidFill>
                  <a:srgbClr val="0000FF"/>
                </a:solidFill>
              </a:rPr>
              <a:t> </a:t>
            </a:r>
            <a:r>
              <a:rPr lang="en-US" altLang="zh-TW" sz="2000" dirty="0" smtClean="0">
                <a:solidFill>
                  <a:srgbClr val="0000FF"/>
                </a:solidFill>
              </a:rPr>
              <a:t>(The convex constraint algorithm of </a:t>
            </a:r>
            <a:r>
              <a:rPr lang="en-US" altLang="zh-TW" sz="2000" dirty="0" err="1" smtClean="0">
                <a:solidFill>
                  <a:srgbClr val="0000FF"/>
                </a:solidFill>
              </a:rPr>
              <a:t>Fasman</a:t>
            </a:r>
            <a:r>
              <a:rPr lang="en-US" altLang="zh-TW" sz="2000" dirty="0" smtClean="0">
                <a:solidFill>
                  <a:srgbClr val="0000FF"/>
                </a:solidFill>
              </a:rPr>
              <a:t> and coworkers )</a:t>
            </a:r>
            <a:r>
              <a:rPr lang="en-US" altLang="zh-TW" sz="2000" dirty="0" smtClean="0"/>
              <a:t> </a:t>
            </a:r>
          </a:p>
          <a:p>
            <a:pPr marL="533400" indent="-533400" eaLnBrk="1" hangingPunct="1">
              <a:buClr>
                <a:schemeClr val="accent2"/>
              </a:buClr>
              <a:defRPr/>
            </a:pPr>
            <a:r>
              <a:rPr lang="en-US" altLang="zh-TW" sz="2800" b="1" dirty="0" smtClean="0">
                <a:solidFill>
                  <a:srgbClr val="0000FF"/>
                </a:solidFill>
                <a:effectLst>
                  <a:outerShdw blurRad="38100" dist="38100" dir="2700000" algn="tl">
                    <a:srgbClr val="C0C0C0"/>
                  </a:outerShdw>
                </a:effectLst>
              </a:rPr>
              <a:t>SVD </a:t>
            </a:r>
            <a:r>
              <a:rPr lang="en-US" altLang="zh-TW" sz="1800" dirty="0" smtClean="0">
                <a:solidFill>
                  <a:srgbClr val="0000FF"/>
                </a:solidFill>
              </a:rPr>
              <a:t>(Singular Value Decomposition ).</a:t>
            </a:r>
            <a:r>
              <a:rPr lang="en-US" altLang="zh-TW" sz="2800" dirty="0"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5"/>
          <p:cNvGraphicFramePr>
            <a:graphicFrameLocks noChangeAspect="1"/>
          </p:cNvGraphicFramePr>
          <p:nvPr/>
        </p:nvGraphicFramePr>
        <p:xfrm>
          <a:off x="0" y="381000"/>
          <a:ext cx="9144000" cy="5259388"/>
        </p:xfrm>
        <a:graphic>
          <a:graphicData uri="http://schemas.openxmlformats.org/presentationml/2006/ole">
            <p:oleObj spid="_x0000_s34818" name="PhotoImpact" r:id="rId3" imgW="7619048" imgH="4380952" progId="PI3.Image">
              <p:embed/>
            </p:oleObj>
          </a:graphicData>
        </a:graphic>
      </p:graphicFrame>
      <p:sp>
        <p:nvSpPr>
          <p:cNvPr id="34820" name="Rectangle 6"/>
          <p:cNvSpPr>
            <a:spLocks noChangeArrowheads="1"/>
          </p:cNvSpPr>
          <p:nvPr/>
        </p:nvSpPr>
        <p:spPr bwMode="auto">
          <a:xfrm>
            <a:off x="1828800" y="6400800"/>
            <a:ext cx="5562600" cy="457200"/>
          </a:xfrm>
          <a:prstGeom prst="rect">
            <a:avLst/>
          </a:prstGeom>
          <a:noFill/>
          <a:ln w="9525">
            <a:noFill/>
            <a:miter lim="800000"/>
            <a:headEnd/>
            <a:tailEnd/>
          </a:ln>
        </p:spPr>
        <p:txBody>
          <a:bodyPr>
            <a:spAutoFit/>
          </a:bodyPr>
          <a:lstStyle/>
          <a:p>
            <a:r>
              <a:rPr lang="en-US" altLang="zh-TW"/>
              <a:t>http://lamar.colostate.edu/~sreeram/CDPro/</a:t>
            </a:r>
          </a:p>
        </p:txBody>
      </p:sp>
      <p:graphicFrame>
        <p:nvGraphicFramePr>
          <p:cNvPr id="34819" name="Object 7"/>
          <p:cNvGraphicFramePr>
            <a:graphicFrameLocks noChangeAspect="1"/>
          </p:cNvGraphicFramePr>
          <p:nvPr/>
        </p:nvGraphicFramePr>
        <p:xfrm>
          <a:off x="0" y="5334000"/>
          <a:ext cx="9144000" cy="990600"/>
        </p:xfrm>
        <a:graphic>
          <a:graphicData uri="http://schemas.openxmlformats.org/presentationml/2006/ole">
            <p:oleObj spid="_x0000_s34819" name="PhotoImpact" r:id="rId4" imgW="7590476" imgH="809310" progId="PI3.Imag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tLang="zh-TW" smtClean="0"/>
              <a:t>Polarized Light</a:t>
            </a:r>
          </a:p>
        </p:txBody>
      </p:sp>
      <p:sp>
        <p:nvSpPr>
          <p:cNvPr id="3079" name="Rectangle 3"/>
          <p:cNvSpPr>
            <a:spLocks noGrp="1" noChangeArrowheads="1"/>
          </p:cNvSpPr>
          <p:nvPr>
            <p:ph type="body" idx="1"/>
          </p:nvPr>
        </p:nvSpPr>
        <p:spPr>
          <a:xfrm>
            <a:off x="685800" y="1981200"/>
            <a:ext cx="7772400" cy="609600"/>
          </a:xfrm>
        </p:spPr>
        <p:txBody>
          <a:bodyPr/>
          <a:lstStyle/>
          <a:p>
            <a:pPr algn="ctr" eaLnBrk="1" hangingPunct="1">
              <a:buFontTx/>
              <a:buNone/>
            </a:pPr>
            <a:r>
              <a:rPr lang="en-US" altLang="zh-TW" smtClean="0"/>
              <a:t>Circularly Polarized Light</a:t>
            </a:r>
          </a:p>
        </p:txBody>
      </p:sp>
      <p:graphicFrame>
        <p:nvGraphicFramePr>
          <p:cNvPr id="3074" name="Object 2"/>
          <p:cNvGraphicFramePr>
            <a:graphicFrameLocks noChangeAspect="1"/>
          </p:cNvGraphicFramePr>
          <p:nvPr/>
        </p:nvGraphicFramePr>
        <p:xfrm>
          <a:off x="762000" y="3276600"/>
          <a:ext cx="3276600" cy="1404938"/>
        </p:xfrm>
        <a:graphic>
          <a:graphicData uri="http://schemas.openxmlformats.org/presentationml/2006/ole">
            <p:oleObj spid="_x0000_s3074" name="Equation" r:id="rId3" imgW="1688760" imgH="723600" progId="Equation.3">
              <p:embed/>
            </p:oleObj>
          </a:graphicData>
        </a:graphic>
      </p:graphicFrame>
      <p:graphicFrame>
        <p:nvGraphicFramePr>
          <p:cNvPr id="3075" name="Object 3"/>
          <p:cNvGraphicFramePr>
            <a:graphicFrameLocks noChangeAspect="1"/>
          </p:cNvGraphicFramePr>
          <p:nvPr/>
        </p:nvGraphicFramePr>
        <p:xfrm>
          <a:off x="5105400" y="3352800"/>
          <a:ext cx="3424238" cy="1404938"/>
        </p:xfrm>
        <a:graphic>
          <a:graphicData uri="http://schemas.openxmlformats.org/presentationml/2006/ole">
            <p:oleObj spid="_x0000_s3075" name="Equation" r:id="rId4" imgW="1765080" imgH="723600" progId="Equation.3">
              <p:embed/>
            </p:oleObj>
          </a:graphicData>
        </a:graphic>
      </p:graphicFrame>
      <p:sp>
        <p:nvSpPr>
          <p:cNvPr id="3080" name="Text Box 6"/>
          <p:cNvSpPr txBox="1">
            <a:spLocks noChangeArrowheads="1"/>
          </p:cNvSpPr>
          <p:nvPr/>
        </p:nvSpPr>
        <p:spPr bwMode="auto">
          <a:xfrm>
            <a:off x="990600" y="2667000"/>
            <a:ext cx="2286000" cy="457200"/>
          </a:xfrm>
          <a:prstGeom prst="rect">
            <a:avLst/>
          </a:prstGeom>
          <a:noFill/>
          <a:ln w="9525">
            <a:noFill/>
            <a:miter lim="800000"/>
            <a:headEnd/>
            <a:tailEnd/>
          </a:ln>
        </p:spPr>
        <p:txBody>
          <a:bodyPr>
            <a:spAutoFit/>
          </a:bodyPr>
          <a:lstStyle/>
          <a:p>
            <a:pPr algn="ctr">
              <a:spcBef>
                <a:spcPct val="50000"/>
              </a:spcBef>
            </a:pPr>
            <a:r>
              <a:rPr lang="en-US" altLang="zh-TW" i="1"/>
              <a:t>Left-handed</a:t>
            </a:r>
          </a:p>
        </p:txBody>
      </p:sp>
      <p:sp>
        <p:nvSpPr>
          <p:cNvPr id="3081" name="Text Box 7"/>
          <p:cNvSpPr txBox="1">
            <a:spLocks noChangeArrowheads="1"/>
          </p:cNvSpPr>
          <p:nvPr/>
        </p:nvSpPr>
        <p:spPr bwMode="auto">
          <a:xfrm>
            <a:off x="5410200" y="2667000"/>
            <a:ext cx="2286000" cy="457200"/>
          </a:xfrm>
          <a:prstGeom prst="rect">
            <a:avLst/>
          </a:prstGeom>
          <a:noFill/>
          <a:ln w="9525">
            <a:noFill/>
            <a:miter lim="800000"/>
            <a:headEnd/>
            <a:tailEnd/>
          </a:ln>
        </p:spPr>
        <p:txBody>
          <a:bodyPr>
            <a:spAutoFit/>
          </a:bodyPr>
          <a:lstStyle/>
          <a:p>
            <a:pPr algn="ctr">
              <a:spcBef>
                <a:spcPct val="50000"/>
              </a:spcBef>
            </a:pPr>
            <a:r>
              <a:rPr lang="en-US" altLang="zh-TW" i="1"/>
              <a:t>right-handed</a:t>
            </a:r>
          </a:p>
        </p:txBody>
      </p:sp>
      <p:graphicFrame>
        <p:nvGraphicFramePr>
          <p:cNvPr id="3076" name="Object 4"/>
          <p:cNvGraphicFramePr>
            <a:graphicFrameLocks noChangeAspect="1"/>
          </p:cNvGraphicFramePr>
          <p:nvPr/>
        </p:nvGraphicFramePr>
        <p:xfrm>
          <a:off x="5410200" y="4953000"/>
          <a:ext cx="3124200" cy="1584325"/>
        </p:xfrm>
        <a:graphic>
          <a:graphicData uri="http://schemas.openxmlformats.org/presentationml/2006/ole">
            <p:oleObj spid="_x0000_s3076" name="PhotoImpact" r:id="rId5" imgW="2377445" imgH="1206704" progId="PI3.Image">
              <p:embed/>
            </p:oleObj>
          </a:graphicData>
        </a:graphic>
      </p:graphicFrame>
      <p:graphicFrame>
        <p:nvGraphicFramePr>
          <p:cNvPr id="3077" name="Object 5"/>
          <p:cNvGraphicFramePr>
            <a:graphicFrameLocks noChangeAspect="1"/>
          </p:cNvGraphicFramePr>
          <p:nvPr/>
        </p:nvGraphicFramePr>
        <p:xfrm>
          <a:off x="1143000" y="4800600"/>
          <a:ext cx="2743200" cy="1685925"/>
        </p:xfrm>
        <a:graphic>
          <a:graphicData uri="http://schemas.openxmlformats.org/presentationml/2006/ole">
            <p:oleObj spid="_x0000_s3077" name="PhotoImpact" r:id="rId6" imgW="2039116" imgH="1252412" progId="PI3.Imag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609600"/>
            <a:ext cx="7772400" cy="876300"/>
          </a:xfrm>
        </p:spPr>
        <p:txBody>
          <a:bodyPr/>
          <a:lstStyle/>
          <a:p>
            <a:pPr eaLnBrk="1" hangingPunct="1"/>
            <a:r>
              <a:rPr lang="en-US" altLang="zh-TW" smtClean="0"/>
              <a:t>Optical rotary dispersion</a:t>
            </a:r>
          </a:p>
        </p:txBody>
      </p:sp>
      <p:sp>
        <p:nvSpPr>
          <p:cNvPr id="4100" name="Rectangle 3"/>
          <p:cNvSpPr>
            <a:spLocks noGrp="1" noChangeArrowheads="1"/>
          </p:cNvSpPr>
          <p:nvPr>
            <p:ph type="body" sz="half" idx="1"/>
          </p:nvPr>
        </p:nvSpPr>
        <p:spPr>
          <a:xfrm>
            <a:off x="685800" y="1600200"/>
            <a:ext cx="7772400" cy="3371850"/>
          </a:xfrm>
        </p:spPr>
        <p:txBody>
          <a:bodyPr/>
          <a:lstStyle/>
          <a:p>
            <a:pPr eaLnBrk="1" hangingPunct="1">
              <a:lnSpc>
                <a:spcPct val="90000"/>
              </a:lnSpc>
            </a:pPr>
            <a:r>
              <a:rPr lang="en-US" altLang="zh-TW" sz="2800" smtClean="0"/>
              <a:t>If the refractive indices of the sample for the left and right handed polarized light are different, when the components are recombined, the plane-polarized radiation will be rotated through an angle </a:t>
            </a:r>
            <a:r>
              <a:rPr lang="en-US" altLang="zh-TW" sz="2800" smtClean="0">
                <a:sym typeface="Symbol" pitchFamily="18" charset="2"/>
              </a:rPr>
              <a:t></a:t>
            </a:r>
          </a:p>
          <a:p>
            <a:pPr eaLnBrk="1" hangingPunct="1">
              <a:lnSpc>
                <a:spcPct val="90000"/>
              </a:lnSpc>
            </a:pPr>
            <a:r>
              <a:rPr lang="en-US" altLang="zh-TW" sz="2800" smtClean="0">
                <a:sym typeface="Symbol" pitchFamily="18" charset="2"/>
              </a:rPr>
              <a:t>n</a:t>
            </a:r>
            <a:r>
              <a:rPr lang="en-US" altLang="zh-TW" sz="2800" baseline="-25000" smtClean="0">
                <a:sym typeface="Symbol" pitchFamily="18" charset="2"/>
              </a:rPr>
              <a:t>l</a:t>
            </a:r>
            <a:r>
              <a:rPr lang="en-US" altLang="zh-TW" sz="2800" smtClean="0">
                <a:sym typeface="Symbol" pitchFamily="18" charset="2"/>
              </a:rPr>
              <a:t>, n</a:t>
            </a:r>
            <a:r>
              <a:rPr lang="en-US" altLang="zh-TW" sz="2800" baseline="-25000" smtClean="0">
                <a:sym typeface="Symbol" pitchFamily="18" charset="2"/>
              </a:rPr>
              <a:t>r</a:t>
            </a:r>
            <a:r>
              <a:rPr lang="en-US" altLang="zh-TW" sz="2800" smtClean="0">
                <a:sym typeface="Symbol" pitchFamily="18" charset="2"/>
              </a:rPr>
              <a:t> are the indices of the refraction for left-handed and right-handed polarized light</a:t>
            </a:r>
          </a:p>
          <a:p>
            <a:pPr eaLnBrk="1" hangingPunct="1">
              <a:lnSpc>
                <a:spcPct val="90000"/>
              </a:lnSpc>
            </a:pPr>
            <a:r>
              <a:rPr lang="en-US" altLang="zh-TW" sz="2800" smtClean="0">
                <a:sym typeface="Symbol" pitchFamily="18" charset="2"/>
              </a:rPr>
              <a:t> is in radians per unit length (from )</a:t>
            </a:r>
            <a:r>
              <a:rPr lang="en-US" altLang="zh-TW" sz="2400" baseline="-25000" smtClean="0">
                <a:sym typeface="Symbol" pitchFamily="18" charset="2"/>
              </a:rPr>
              <a:t> </a:t>
            </a:r>
          </a:p>
        </p:txBody>
      </p:sp>
      <p:graphicFrame>
        <p:nvGraphicFramePr>
          <p:cNvPr id="4098" name="Object 2"/>
          <p:cNvGraphicFramePr>
            <a:graphicFrameLocks noChangeAspect="1"/>
          </p:cNvGraphicFramePr>
          <p:nvPr>
            <p:ph sz="half" idx="2"/>
          </p:nvPr>
        </p:nvGraphicFramePr>
        <p:xfrm>
          <a:off x="3276600" y="5257800"/>
          <a:ext cx="2101850" cy="1163638"/>
        </p:xfrm>
        <a:graphic>
          <a:graphicData uri="http://schemas.openxmlformats.org/presentationml/2006/ole">
            <p:oleObj spid="_x0000_s4098" name="Equation" r:id="rId3" imgW="711000" imgH="39348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TotalTime>
  <Words>2136</Words>
  <Application>Microsoft PowerPoint</Application>
  <PresentationFormat>On-screen Show (4:3)</PresentationFormat>
  <Paragraphs>270</Paragraphs>
  <Slides>78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9" baseType="lpstr">
      <vt:lpstr>Times New Roman</vt:lpstr>
      <vt:lpstr>新細明體</vt:lpstr>
      <vt:lpstr>Arial</vt:lpstr>
      <vt:lpstr>Symbol</vt:lpstr>
      <vt:lpstr>Wingdings</vt:lpstr>
      <vt:lpstr>Wingdings 2</vt:lpstr>
      <vt:lpstr>Dutch801BT-Roman</vt:lpstr>
      <vt:lpstr>預設簡報設計</vt:lpstr>
      <vt:lpstr>Ulead PhotoImpact Image</vt:lpstr>
      <vt:lpstr>Microsoft 方程式編輯器 3.0</vt:lpstr>
      <vt:lpstr>Microsoft Equation 3.0</vt:lpstr>
      <vt:lpstr>Circular Dichroism</vt:lpstr>
      <vt:lpstr>Circular Dichroism</vt:lpstr>
      <vt:lpstr>Slide 3</vt:lpstr>
      <vt:lpstr>Types of polarized light</vt:lpstr>
      <vt:lpstr>Slide 5</vt:lpstr>
      <vt:lpstr>Polarized Light</vt:lpstr>
      <vt:lpstr>Circular Polarized Light</vt:lpstr>
      <vt:lpstr>Polarized Light</vt:lpstr>
      <vt:lpstr>Optical rotary dispersion</vt:lpstr>
      <vt:lpstr>Optical Rotation</vt:lpstr>
      <vt:lpstr>Optical Rotation</vt:lpstr>
      <vt:lpstr>Optical rotary dispersion</vt:lpstr>
      <vt:lpstr>Optical rotary dispersion</vt:lpstr>
      <vt:lpstr>Optical rotary dispersion</vt:lpstr>
      <vt:lpstr>Cotton Effect</vt:lpstr>
      <vt:lpstr>Circular Polarized Light</vt:lpstr>
      <vt:lpstr>Circular Polarized Light</vt:lpstr>
      <vt:lpstr>Circular dichroism</vt:lpstr>
      <vt:lpstr>Circular Dichroism</vt:lpstr>
      <vt:lpstr>Circular dichroism</vt:lpstr>
      <vt:lpstr>Slide 21</vt:lpstr>
      <vt:lpstr>Circular Dichroism</vt:lpstr>
      <vt:lpstr>ORD and CD</vt:lpstr>
      <vt:lpstr>Slide 24</vt:lpstr>
      <vt:lpstr>Slide 25</vt:lpstr>
      <vt:lpstr>Slide 26</vt:lpstr>
      <vt:lpstr>Sample Preparation</vt:lpstr>
      <vt:lpstr>Sample Preparation</vt:lpstr>
      <vt:lpstr>Sample Preparation</vt:lpstr>
      <vt:lpstr>Typical Initial Concentrations</vt:lpstr>
      <vt:lpstr>Circular Dichroism</vt:lpstr>
      <vt:lpstr>Electron Molecular Energy </vt:lpstr>
      <vt:lpstr>Chromophores of Nucleic Acid</vt:lpstr>
      <vt:lpstr>Chromophores of Nucleic Acid</vt:lpstr>
      <vt:lpstr>Base Stacking &amp; CD spectra of Nucleic Acid</vt:lpstr>
      <vt:lpstr>Polymorphic properties of Nucleic Acid</vt:lpstr>
      <vt:lpstr>From monomer to polymer</vt:lpstr>
      <vt:lpstr>Base-stacked helices in aqueous solution</vt:lpstr>
      <vt:lpstr>CD of double-stranded DNA and RNA</vt:lpstr>
      <vt:lpstr>CD vs. Absorption</vt:lpstr>
      <vt:lpstr>Structure of DNA</vt:lpstr>
      <vt:lpstr>Discovery of Z-form DNA</vt:lpstr>
      <vt:lpstr>DNA Secondary Structure &amp;  CD Spectra</vt:lpstr>
      <vt:lpstr>Slide 44</vt:lpstr>
      <vt:lpstr>Solvent Effect on DNA Structure I</vt:lpstr>
      <vt:lpstr>Solvent Effect on DNA Structure II</vt:lpstr>
      <vt:lpstr>P Form DNA</vt:lpstr>
      <vt:lpstr>Temperature Effect on DNA </vt:lpstr>
      <vt:lpstr>Triplex Nucleic Acid</vt:lpstr>
      <vt:lpstr>Slide 50</vt:lpstr>
      <vt:lpstr>Slide 51</vt:lpstr>
      <vt:lpstr>Circular Dichroism</vt:lpstr>
      <vt:lpstr>Amide Chromphore</vt:lpstr>
      <vt:lpstr>Slide 54</vt:lpstr>
      <vt:lpstr>Slide 55</vt:lpstr>
      <vt:lpstr>Slide 56</vt:lpstr>
      <vt:lpstr>Slide 57</vt:lpstr>
      <vt:lpstr>Slide 58</vt:lpstr>
      <vt:lpstr>Slide 59</vt:lpstr>
      <vt:lpstr>Secondary Structure Determination</vt:lpstr>
      <vt:lpstr>Slide 61</vt:lpstr>
      <vt:lpstr>Slide 62</vt:lpstr>
      <vt:lpstr>Slide 63</vt:lpstr>
      <vt:lpstr>Slide 64</vt:lpstr>
      <vt:lpstr>Slide 65</vt:lpstr>
      <vt:lpstr>Slide 66</vt:lpstr>
      <vt:lpstr>TFE( Trifluroethnol) Induced Helix</vt:lpstr>
      <vt:lpstr>Slide 68</vt:lpstr>
      <vt:lpstr>Slide 69</vt:lpstr>
      <vt:lpstr>Slide 70</vt:lpstr>
      <vt:lpstr>Slide 71</vt:lpstr>
      <vt:lpstr>Slide 72</vt:lpstr>
      <vt:lpstr>Slide 73</vt:lpstr>
      <vt:lpstr>Slide 74</vt:lpstr>
      <vt:lpstr>Applications of CD in Structural Biology</vt:lpstr>
      <vt:lpstr>Slide 76</vt:lpstr>
      <vt:lpstr>Software for the Analysis of Circular Dichroism Data </vt:lpstr>
      <vt:lpstr>Slide 78</vt:lpstr>
    </vt:vector>
  </TitlesOfParts>
  <Company>CYUT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Dichroism</dc:title>
  <dc:creator>錢偉鈞</dc:creator>
  <cp:lastModifiedBy>vu</cp:lastModifiedBy>
  <cp:revision>58</cp:revision>
  <dcterms:created xsi:type="dcterms:W3CDTF">2002-11-29T04:57:23Z</dcterms:created>
  <dcterms:modified xsi:type="dcterms:W3CDTF">2016-05-12T06:29:01Z</dcterms:modified>
</cp:coreProperties>
</file>