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565" r:id="rId2"/>
    <p:sldId id="584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  <p:sldId id="593" r:id="rId12"/>
    <p:sldId id="594" r:id="rId13"/>
    <p:sldId id="595" r:id="rId14"/>
    <p:sldId id="59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B2B2B2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46" autoAdjust="0"/>
    <p:restoredTop sz="86452" autoAdjust="0"/>
  </p:normalViewPr>
  <p:slideViewPr>
    <p:cSldViewPr snapToGrid="0">
      <p:cViewPr>
        <p:scale>
          <a:sx n="75" d="100"/>
          <a:sy n="75" d="100"/>
        </p:scale>
        <p:origin x="-1522" y="-96"/>
      </p:cViewPr>
      <p:guideLst>
        <p:guide orient="horz" pos="2160"/>
        <p:guide pos="2880"/>
      </p:guideLst>
    </p:cSldViewPr>
  </p:slideViewPr>
  <p:outlineViewPr>
    <p:cViewPr>
      <p:scale>
        <a:sx n="36" d="100"/>
        <a:sy n="3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E9F132-0050-43BB-8118-1AEB636730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79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CA1E60A-A594-44B9-9F55-5DBE55FD03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462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fld id="{494359C9-C7C4-45E8-8C34-D57D899BEA8B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97288" name="Rectangle 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5" name="Clip" r:id="rId3" imgW="0" imgH="0" progId="">
                  <p:embed/>
                </p:oleObj>
              </mc:Choice>
              <mc:Fallback>
                <p:oleObj name="Clip" r:id="rId3" imgW="0" imgH="0" progId="">
                  <p:embed/>
                  <p:pic>
                    <p:nvPicPr>
                      <p:cNvPr id="0" name="AutoShape 1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60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1925"/>
            <a:ext cx="20193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161925"/>
            <a:ext cx="59055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0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207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92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768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94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07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22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357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537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114425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29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61925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Font typeface="Wingdings" pitchFamily="2" charset="2"/>
        <a:buChar char="§"/>
        <a:defRPr kumimoji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2819400"/>
            <a:ext cx="8077200" cy="609600"/>
          </a:xfrm>
        </p:spPr>
        <p:txBody>
          <a:bodyPr/>
          <a:lstStyle/>
          <a:p>
            <a:r>
              <a:rPr lang="en-US" b="0" dirty="0"/>
              <a:t>Integrity 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Attribute Constraint </a:t>
            </a:r>
          </a:p>
        </p:txBody>
      </p:sp>
      <p:sp>
        <p:nvSpPr>
          <p:cNvPr id="2" name="Rectangle 1"/>
          <p:cNvSpPr/>
          <p:nvPr/>
        </p:nvSpPr>
        <p:spPr>
          <a:xfrm>
            <a:off x="1127760" y="2212816"/>
            <a:ext cx="6471920" cy="83099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It applied on the values of column. Enforce constraints to values of a column. </a:t>
            </a:r>
            <a:endParaRPr lang="en-US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259840" y="4460855"/>
            <a:ext cx="6695440" cy="120032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Example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&gt;= </a:t>
            </a:r>
            <a:r>
              <a:rPr lang="en-US" dirty="0"/>
              <a:t>0 rather than integer. In SQL, attribute constraints are NOT NULL, CHECK, etc.</a:t>
            </a:r>
            <a:endParaRPr lang="en-IN" dirty="0"/>
          </a:p>
        </p:txBody>
      </p:sp>
      <p:pic>
        <p:nvPicPr>
          <p:cNvPr id="434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150" y="3195638"/>
            <a:ext cx="9017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9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6440" y="700405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NOT NULL Constraint</a:t>
            </a:r>
            <a:endParaRPr lang="en-IN" b="0" dirty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7760" y="2212816"/>
            <a:ext cx="6471920" cy="83099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NOT NULL constraint applied on a column to make assure that it will never be NULL. </a:t>
            </a:r>
            <a:endParaRPr lang="en-IN" sz="2400" dirty="0"/>
          </a:p>
        </p:txBody>
      </p:sp>
      <p:sp>
        <p:nvSpPr>
          <p:cNvPr id="3" name="Rectangle 2"/>
          <p:cNvSpPr/>
          <p:nvPr/>
        </p:nvSpPr>
        <p:spPr>
          <a:xfrm>
            <a:off x="1259840" y="4460855"/>
            <a:ext cx="6695440" cy="120032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e.g.:   CREATE TABLE branch(</a:t>
            </a:r>
            <a:endParaRPr lang="en-IN" dirty="0"/>
          </a:p>
          <a:p>
            <a:r>
              <a:rPr lang="en-US" dirty="0" err="1"/>
              <a:t>bname</a:t>
            </a:r>
            <a:r>
              <a:rPr lang="en-US" dirty="0"/>
              <a:t>   CHAR(15)  NOT NULL,</a:t>
            </a:r>
            <a:endParaRPr lang="en-IN" dirty="0"/>
          </a:p>
          <a:p>
            <a:r>
              <a:rPr lang="en-US" dirty="0"/>
              <a:t>            ....</a:t>
            </a:r>
            <a:endParaRPr lang="en-IN" dirty="0"/>
          </a:p>
          <a:p>
            <a:r>
              <a:rPr lang="en-US" dirty="0"/>
              <a:t>           )</a:t>
            </a:r>
            <a:endParaRPr lang="en-IN" dirty="0"/>
          </a:p>
        </p:txBody>
      </p:sp>
      <p:pic>
        <p:nvPicPr>
          <p:cNvPr id="434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150" y="3195638"/>
            <a:ext cx="9017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90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6440" y="700405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CHECK Constraint</a:t>
            </a:r>
            <a:endParaRPr lang="en-IN" b="0" dirty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7760" y="2212816"/>
            <a:ext cx="6471920" cy="83099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IN" sz="2400" dirty="0"/>
              <a:t>CHECK constraint is acted on insertions, update in applied column.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9840" y="4460855"/>
            <a:ext cx="6695440" cy="175432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e.g.:   CREATE TABLE depositor(</a:t>
            </a:r>
            <a:endParaRPr lang="en-IN" dirty="0"/>
          </a:p>
          <a:p>
            <a:r>
              <a:rPr lang="en-US" dirty="0"/>
              <a:t>                                   ....</a:t>
            </a:r>
            <a:endParaRPr lang="en-IN" dirty="0"/>
          </a:p>
          <a:p>
            <a:r>
              <a:rPr lang="en-US" dirty="0" err="1"/>
              <a:t>balanceint</a:t>
            </a:r>
            <a:r>
              <a:rPr lang="en-US" dirty="0"/>
              <a:t> NOT NULL,</a:t>
            </a:r>
            <a:endParaRPr lang="en-IN" dirty="0"/>
          </a:p>
          <a:p>
            <a:r>
              <a:rPr lang="en-US" dirty="0"/>
              <a:t>CHECK(  balance &gt;= 0),</a:t>
            </a:r>
            <a:endParaRPr lang="en-IN" dirty="0"/>
          </a:p>
          <a:p>
            <a:r>
              <a:rPr lang="en-US" dirty="0"/>
              <a:t>                                    ....</a:t>
            </a:r>
            <a:endParaRPr lang="en-IN" dirty="0"/>
          </a:p>
          <a:p>
            <a:r>
              <a:rPr lang="en-US" dirty="0"/>
              <a:t>                                    )</a:t>
            </a:r>
            <a:endParaRPr lang="en-IN" dirty="0"/>
          </a:p>
        </p:txBody>
      </p:sp>
      <p:pic>
        <p:nvPicPr>
          <p:cNvPr id="434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150" y="3195638"/>
            <a:ext cx="9017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20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6440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Referential Integrity Constraint </a:t>
            </a:r>
          </a:p>
        </p:txBody>
      </p:sp>
      <p:sp>
        <p:nvSpPr>
          <p:cNvPr id="4" name="Rectangle 3"/>
          <p:cNvSpPr/>
          <p:nvPr/>
        </p:nvSpPr>
        <p:spPr>
          <a:xfrm>
            <a:off x="447040" y="1512838"/>
            <a:ext cx="6847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CREATE TABLE  branch( 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 err="1">
                <a:solidFill>
                  <a:srgbClr val="00B0F0"/>
                </a:solidFill>
              </a:rPr>
              <a:t>bname</a:t>
            </a:r>
            <a:r>
              <a:rPr lang="en-US" dirty="0">
                <a:solidFill>
                  <a:srgbClr val="00B0F0"/>
                </a:solidFill>
              </a:rPr>
              <a:t>   CHAR(15)   PRIMARY KEY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                     ....);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CREATE TABLE loan (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                       .........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                       FOREIGN KEY </a:t>
            </a:r>
            <a:r>
              <a:rPr lang="en-US" dirty="0" err="1">
                <a:solidFill>
                  <a:srgbClr val="00B0F0"/>
                </a:solidFill>
              </a:rPr>
              <a:t>bname</a:t>
            </a:r>
            <a:r>
              <a:rPr lang="en-US" dirty="0">
                <a:solidFill>
                  <a:srgbClr val="00B0F0"/>
                </a:solidFill>
              </a:rPr>
              <a:t> REFERENCES branch);</a:t>
            </a:r>
            <a:endParaRPr lang="en-IN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 </a:t>
            </a:r>
            <a:endParaRPr lang="en-IN" dirty="0">
              <a:solidFill>
                <a:srgbClr val="00B0F0"/>
              </a:solidFill>
            </a:endParaRPr>
          </a:p>
        </p:txBody>
      </p:sp>
      <p:pic>
        <p:nvPicPr>
          <p:cNvPr id="435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280" y="3811002"/>
            <a:ext cx="6969759" cy="259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314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860" y="514985"/>
            <a:ext cx="7848600" cy="4544696"/>
          </a:xfrm>
        </p:spPr>
        <p:txBody>
          <a:bodyPr/>
          <a:lstStyle/>
          <a:p>
            <a:pPr marL="0" indent="0" algn="ctr">
              <a:buNone/>
            </a:pPr>
            <a:r>
              <a:rPr lang="en-I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marL="0" indent="0">
              <a:buNone/>
            </a:pPr>
            <a:endParaRPr lang="en-IN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18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. C.J. Date, A.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Kannan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and S.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Swamynathan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An Introduction to Database Systems, Pearson Education, 8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2009.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2. Patrick O’Neil, Database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Principles,Programming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and Performance, Morgan Kaufmann, 2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2000.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3. Abraham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Silberschatz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Henry F.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Korth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and S.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Sudarshan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Database System Concepts, McGraw-Hill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Eucation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(Asia), 5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2006.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Atul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Kahate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, Introduction to Database Management System, 1st Edition, Pearson, 2004.</a:t>
            </a:r>
            <a:endParaRPr lang="en-IN" sz="18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Peter Rob and Carlos Coronel, Database Systems Design, Implementation and Management, Thomson Learning –Course Technology, 7</a:t>
            </a:r>
            <a:r>
              <a:rPr lang="en-US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Edition, 2007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93090" y="609600"/>
            <a:ext cx="8077200" cy="609600"/>
          </a:xfrm>
        </p:spPr>
        <p:txBody>
          <a:bodyPr/>
          <a:lstStyle/>
          <a:p>
            <a:r>
              <a:rPr lang="en-US" b="0" dirty="0"/>
              <a:t>Integrity Constraints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080" y="2574836"/>
            <a:ext cx="7528560" cy="120032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IN" sz="2400" dirty="0"/>
              <a:t>Some rules those govern the databases to be stayed accurate and it can be easily all-time accessible are called integrity constraints.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8699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53440" y="1212840"/>
            <a:ext cx="7528560" cy="193899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endParaRPr lang="en-IN" sz="2400" dirty="0"/>
          </a:p>
          <a:p>
            <a:pPr algn="just"/>
            <a:r>
              <a:rPr lang="en-IN" sz="2400" dirty="0" smtClean="0"/>
              <a:t> </a:t>
            </a:r>
            <a:r>
              <a:rPr lang="en-IN" sz="2400" dirty="0"/>
              <a:t>T</a:t>
            </a:r>
            <a:r>
              <a:rPr lang="en-IN" sz="2400" dirty="0" smtClean="0"/>
              <a:t>wo </a:t>
            </a:r>
            <a:r>
              <a:rPr lang="en-IN" sz="2400" dirty="0"/>
              <a:t>rows of a table are exactly same and while someone tries to access all values of one of rows, a problem will be raised for selecting the particular row of records. </a:t>
            </a:r>
          </a:p>
        </p:txBody>
      </p:sp>
      <p:sp>
        <p:nvSpPr>
          <p:cNvPr id="2" name="Rectangle 1"/>
          <p:cNvSpPr/>
          <p:nvPr/>
        </p:nvSpPr>
        <p:spPr>
          <a:xfrm>
            <a:off x="924560" y="4531974"/>
            <a:ext cx="7457440" cy="138499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IN" sz="2800" dirty="0"/>
              <a:t>Therefore, a rule should be enforced here that two rows of a table will not be same of a table. </a:t>
            </a:r>
            <a:endParaRPr lang="en-IN" sz="28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0" dirty="0" smtClean="0"/>
              <a:t>Example</a:t>
            </a:r>
            <a:endParaRPr lang="en-IN" b="0" dirty="0"/>
          </a:p>
        </p:txBody>
      </p:sp>
      <p:sp>
        <p:nvSpPr>
          <p:cNvPr id="8" name="Down Arrow 7"/>
          <p:cNvSpPr/>
          <p:nvPr/>
        </p:nvSpPr>
        <p:spPr bwMode="auto">
          <a:xfrm>
            <a:off x="4297680" y="3251200"/>
            <a:ext cx="863600" cy="1158854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6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 smtClean="0"/>
              <a:t>Types </a:t>
            </a:r>
            <a:r>
              <a:rPr lang="en-IN" b="0" dirty="0"/>
              <a:t>of integrity constraints</a:t>
            </a:r>
            <a:endParaRPr lang="en-IN" b="0" dirty="0"/>
          </a:p>
        </p:txBody>
      </p:sp>
      <p:sp>
        <p:nvSpPr>
          <p:cNvPr id="4" name="Rectangle 3"/>
          <p:cNvSpPr/>
          <p:nvPr/>
        </p:nvSpPr>
        <p:spPr>
          <a:xfrm>
            <a:off x="1838960" y="2367895"/>
            <a:ext cx="5455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B050"/>
                </a:solidFill>
              </a:rPr>
              <a:t>Key constraint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B050"/>
                </a:solidFill>
              </a:rPr>
              <a:t>Attribute constraint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B050"/>
                </a:solidFill>
              </a:rPr>
              <a:t>Referential integrity constraint</a:t>
            </a:r>
          </a:p>
        </p:txBody>
      </p:sp>
    </p:spTree>
    <p:extLst>
      <p:ext uri="{BB962C8B-B14F-4D97-AF65-F5344CB8AC3E}">
        <p14:creationId xmlns:p14="http://schemas.microsoft.com/office/powerpoint/2010/main" val="279800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Key Constraint </a:t>
            </a:r>
            <a:endParaRPr lang="en-IN" b="0" dirty="0"/>
          </a:p>
        </p:txBody>
      </p:sp>
      <p:sp>
        <p:nvSpPr>
          <p:cNvPr id="2" name="Rectangle 1"/>
          <p:cNvSpPr/>
          <p:nvPr/>
        </p:nvSpPr>
        <p:spPr>
          <a:xfrm>
            <a:off x="1290320" y="1779677"/>
            <a:ext cx="66852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400" dirty="0">
                <a:solidFill>
                  <a:srgbClr val="00B050"/>
                </a:solidFill>
              </a:rPr>
              <a:t>Key constraint guarantees the uniqueness of a column or set of columns of a table. It has a unique value for each row of a table and it never holds a null value. </a:t>
            </a:r>
            <a:endParaRPr lang="en-IN" sz="2400" dirty="0" smtClean="0">
              <a:solidFill>
                <a:srgbClr val="00B050"/>
              </a:solidFill>
            </a:endParaRPr>
          </a:p>
          <a:p>
            <a:pPr algn="just"/>
            <a:endParaRPr lang="en-IN" sz="2400" dirty="0">
              <a:solidFill>
                <a:srgbClr val="00B050"/>
              </a:solidFill>
            </a:endParaRPr>
          </a:p>
          <a:p>
            <a:pPr algn="just"/>
            <a:r>
              <a:rPr lang="en-IN" sz="2400" dirty="0" smtClean="0">
                <a:solidFill>
                  <a:srgbClr val="00B050"/>
                </a:solidFill>
              </a:rPr>
              <a:t>Examples:</a:t>
            </a:r>
          </a:p>
          <a:p>
            <a:pPr algn="just"/>
            <a:endParaRPr lang="en-IN" sz="2400" dirty="0" smtClean="0">
              <a:solidFill>
                <a:srgbClr val="00B050"/>
              </a:solidFill>
            </a:endParaRPr>
          </a:p>
          <a:p>
            <a:pPr algn="just"/>
            <a:r>
              <a:rPr lang="en-IN" sz="2400" dirty="0" smtClean="0">
                <a:solidFill>
                  <a:srgbClr val="00B050"/>
                </a:solidFill>
              </a:rPr>
              <a:t>Primary </a:t>
            </a:r>
            <a:r>
              <a:rPr lang="en-IN" sz="2400" dirty="0">
                <a:solidFill>
                  <a:srgbClr val="00B050"/>
                </a:solidFill>
              </a:rPr>
              <a:t>key, candidate key, unique key, etc.</a:t>
            </a:r>
          </a:p>
        </p:txBody>
      </p:sp>
    </p:spTree>
    <p:extLst>
      <p:ext uri="{BB962C8B-B14F-4D97-AF65-F5344CB8AC3E}">
        <p14:creationId xmlns:p14="http://schemas.microsoft.com/office/powerpoint/2010/main" val="28472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Primary Key </a:t>
            </a:r>
            <a:endParaRPr lang="en-IN" b="0" dirty="0"/>
          </a:p>
        </p:txBody>
      </p:sp>
      <p:pic>
        <p:nvPicPr>
          <p:cNvPr id="4321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" y="1513840"/>
            <a:ext cx="7559040" cy="440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96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Unique Key</a:t>
            </a:r>
            <a:endParaRPr lang="en-IN" b="0" dirty="0"/>
          </a:p>
        </p:txBody>
      </p:sp>
      <p:pic>
        <p:nvPicPr>
          <p:cNvPr id="4331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120" y="1849120"/>
            <a:ext cx="6492239" cy="3037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894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Candidate Key</a:t>
            </a:r>
            <a:endParaRPr lang="en-IN" b="0" dirty="0"/>
          </a:p>
        </p:txBody>
      </p:sp>
      <p:sp>
        <p:nvSpPr>
          <p:cNvPr id="2" name="Rectangle 1"/>
          <p:cNvSpPr/>
          <p:nvPr/>
        </p:nvSpPr>
        <p:spPr>
          <a:xfrm>
            <a:off x="985520" y="1640116"/>
            <a:ext cx="7487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400" dirty="0">
                <a:solidFill>
                  <a:srgbClr val="00B050"/>
                </a:solidFill>
              </a:rPr>
              <a:t>Candidate Key is a column, or set of columns, of a table that uniquely identify a record. A database table may have more than one candidate keys</a:t>
            </a:r>
            <a:r>
              <a:rPr lang="en-IN" sz="2400" dirty="0" smtClean="0">
                <a:solidFill>
                  <a:srgbClr val="00B050"/>
                </a:solidFill>
              </a:rPr>
              <a:t>.</a:t>
            </a:r>
          </a:p>
          <a:p>
            <a:pPr algn="just"/>
            <a:endParaRPr lang="en-IN" sz="2400" dirty="0" smtClean="0">
              <a:solidFill>
                <a:srgbClr val="00B050"/>
              </a:solidFill>
            </a:endParaRPr>
          </a:p>
          <a:p>
            <a:pPr algn="just"/>
            <a:r>
              <a:rPr lang="en-IN" sz="2400" dirty="0" smtClean="0">
                <a:solidFill>
                  <a:srgbClr val="00B050"/>
                </a:solidFill>
              </a:rPr>
              <a:t>Example : Primary </a:t>
            </a:r>
            <a:r>
              <a:rPr lang="en-IN" sz="2400" dirty="0">
                <a:solidFill>
                  <a:srgbClr val="00B050"/>
                </a:solidFill>
              </a:rPr>
              <a:t>key</a:t>
            </a:r>
            <a:endParaRPr lang="en-IN" sz="24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02560" y="3903117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CREATE TABLE customer (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ssn</a:t>
            </a:r>
            <a:r>
              <a:rPr lang="en-US" dirty="0">
                <a:solidFill>
                  <a:srgbClr val="FF0000"/>
                </a:solidFill>
              </a:rPr>
              <a:t>     CHAR(9)    PRIMARY KEY,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cname</a:t>
            </a:r>
            <a:r>
              <a:rPr lang="en-US" dirty="0">
                <a:solidFill>
                  <a:srgbClr val="FF0000"/>
                </a:solidFill>
              </a:rPr>
              <a:t>  CHAR(15),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address CHAR(30),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city          CHAR(10),</a:t>
            </a:r>
            <a:endParaRPr lang="en-IN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UNIQUE (</a:t>
            </a:r>
            <a:r>
              <a:rPr lang="en-US" dirty="0" err="1">
                <a:solidFill>
                  <a:srgbClr val="FF0000"/>
                </a:solidFill>
              </a:rPr>
              <a:t>cname</a:t>
            </a:r>
            <a:r>
              <a:rPr lang="en-US" dirty="0">
                <a:solidFill>
                  <a:srgbClr val="FF0000"/>
                </a:solidFill>
              </a:rPr>
              <a:t>, address, city);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8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Primary </a:t>
            </a:r>
            <a:r>
              <a:rPr lang="en-US" b="0" dirty="0" err="1">
                <a:effectLst/>
              </a:rPr>
              <a:t>vs</a:t>
            </a:r>
            <a:r>
              <a:rPr lang="en-US" b="0" dirty="0">
                <a:effectLst/>
              </a:rPr>
              <a:t> Unique (candidate)</a:t>
            </a:r>
            <a:endParaRPr lang="en-IN" b="0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6000" y="1468458"/>
            <a:ext cx="70002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2400" dirty="0">
              <a:solidFill>
                <a:srgbClr val="00800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8000"/>
                </a:solidFill>
              </a:rPr>
              <a:t>A table has only one primary key but it may be several unique keys. </a:t>
            </a:r>
            <a:endParaRPr lang="en-US" sz="2400" dirty="0" smtClean="0">
              <a:solidFill>
                <a:srgbClr val="008000"/>
              </a:solidFill>
            </a:endParaRPr>
          </a:p>
          <a:p>
            <a:pPr lvl="1"/>
            <a:endParaRPr lang="en-IN" sz="2400" dirty="0">
              <a:solidFill>
                <a:srgbClr val="00800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8000"/>
                </a:solidFill>
              </a:rPr>
              <a:t>Primary key can only be referenced by foreign key. </a:t>
            </a:r>
            <a:endParaRPr lang="en-US" sz="2400" dirty="0" smtClean="0">
              <a:solidFill>
                <a:srgbClr val="008000"/>
              </a:solidFill>
            </a:endParaRPr>
          </a:p>
          <a:p>
            <a:pPr lvl="1"/>
            <a:endParaRPr lang="en-IN" sz="2400" dirty="0">
              <a:solidFill>
                <a:srgbClr val="00800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8000"/>
                </a:solidFill>
              </a:rPr>
              <a:t>Primary key never be NULL but UNIQUE key may be NULL.</a:t>
            </a:r>
            <a:endParaRPr lang="en-IN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1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-book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CCCC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E2E2"/>
      </a:accent5>
      <a:accent6>
        <a:srgbClr val="B9B900"/>
      </a:accent6>
      <a:hlink>
        <a:srgbClr val="FF9900"/>
      </a:hlink>
      <a:folHlink>
        <a:srgbClr val="FF9933"/>
      </a:folHlink>
    </a:clrScheme>
    <a:fontScheme name="db-book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db-book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C:\apps\Microsoft Office\Templates\Presentations\db-book.pot</Template>
  <TotalTime>23672</TotalTime>
  <Words>515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db-book</vt:lpstr>
      <vt:lpstr>Clip</vt:lpstr>
      <vt:lpstr>Integrity Constraints</vt:lpstr>
      <vt:lpstr>Integrity Constraints</vt:lpstr>
      <vt:lpstr>Example</vt:lpstr>
      <vt:lpstr>Types of integrity constraints</vt:lpstr>
      <vt:lpstr>Key Constraint </vt:lpstr>
      <vt:lpstr>Primary Key </vt:lpstr>
      <vt:lpstr>Unique Key</vt:lpstr>
      <vt:lpstr>Candidate Key</vt:lpstr>
      <vt:lpstr>Primary vs Unique (candidate)</vt:lpstr>
      <vt:lpstr>Attribute Constraint </vt:lpstr>
      <vt:lpstr>NOT NULL Constraint</vt:lpstr>
      <vt:lpstr>CHECK Constraint</vt:lpstr>
      <vt:lpstr>Referential Integrity Constraint </vt:lpstr>
      <vt:lpstr>PowerPoint Presentation</vt:lpstr>
    </vt:vector>
  </TitlesOfParts>
  <Company>Lucent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U Mondal</cp:lastModifiedBy>
  <cp:revision>406</cp:revision>
  <cp:lastPrinted>1999-06-28T19:27:31Z</cp:lastPrinted>
  <dcterms:created xsi:type="dcterms:W3CDTF">1999-11-15T16:56:55Z</dcterms:created>
  <dcterms:modified xsi:type="dcterms:W3CDTF">2019-10-23T16:08:51Z</dcterms:modified>
</cp:coreProperties>
</file>