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565" r:id="rId2"/>
    <p:sldId id="584" r:id="rId3"/>
    <p:sldId id="585" r:id="rId4"/>
    <p:sldId id="586" r:id="rId5"/>
    <p:sldId id="587" r:id="rId6"/>
    <p:sldId id="588" r:id="rId7"/>
    <p:sldId id="589" r:id="rId8"/>
    <p:sldId id="590" r:id="rId9"/>
    <p:sldId id="591" r:id="rId10"/>
    <p:sldId id="592" r:id="rId11"/>
    <p:sldId id="593" r:id="rId12"/>
    <p:sldId id="594" r:id="rId13"/>
    <p:sldId id="595" r:id="rId14"/>
    <p:sldId id="597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B2B2B2"/>
    <a:srgbClr val="FFFF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46" autoAdjust="0"/>
    <p:restoredTop sz="86452" autoAdjust="0"/>
  </p:normalViewPr>
  <p:slideViewPr>
    <p:cSldViewPr snapToGrid="0">
      <p:cViewPr>
        <p:scale>
          <a:sx n="75" d="100"/>
          <a:sy n="75" d="100"/>
        </p:scale>
        <p:origin x="-1522" y="-96"/>
      </p:cViewPr>
      <p:guideLst>
        <p:guide orient="horz" pos="2160"/>
        <p:guide pos="2880"/>
      </p:guideLst>
    </p:cSldViewPr>
  </p:slideViewPr>
  <p:outlineViewPr>
    <p:cViewPr>
      <p:scale>
        <a:sx n="36" d="100"/>
        <a:sy n="3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9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05" tIns="45753" rIns="91505" bIns="4575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05" tIns="45753" rIns="91505" bIns="4575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89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05" tIns="45753" rIns="91505" bIns="4575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89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05" tIns="45753" rIns="91505" bIns="4575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CE9F132-0050-43BB-8118-1AEB636730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4790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505" tIns="45753" rIns="91505" bIns="45753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505" tIns="45753" rIns="91505" bIns="45753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505" tIns="45753" rIns="91505" bIns="457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505" tIns="45753" rIns="91505" bIns="45753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505" tIns="45753" rIns="91505" bIns="4575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CCA1E60A-A594-44B9-9F55-5DBE55FD03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4622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Freeform 2"/>
          <p:cNvSpPr>
            <a:spLocks/>
          </p:cNvSpPr>
          <p:nvPr/>
        </p:nvSpPr>
        <p:spPr bwMode="gray">
          <a:xfrm>
            <a:off x="690563" y="3340100"/>
            <a:ext cx="7653337" cy="485775"/>
          </a:xfrm>
          <a:custGeom>
            <a:avLst/>
            <a:gdLst>
              <a:gd name="T0" fmla="*/ 163 w 4128"/>
              <a:gd name="T1" fmla="*/ 200 h 479"/>
              <a:gd name="T2" fmla="*/ 4128 w 4128"/>
              <a:gd name="T3" fmla="*/ 200 h 479"/>
              <a:gd name="T4" fmla="*/ 4128 w 4128"/>
              <a:gd name="T5" fmla="*/ 429 h 479"/>
              <a:gd name="T6" fmla="*/ 0 w 4128"/>
              <a:gd name="T7" fmla="*/ 441 h 479"/>
              <a:gd name="T8" fmla="*/ 163 w 4128"/>
              <a:gd name="T9" fmla="*/ 200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28" h="479">
                <a:moveTo>
                  <a:pt x="163" y="200"/>
                </a:moveTo>
                <a:cubicBezTo>
                  <a:pt x="163" y="200"/>
                  <a:pt x="2054" y="0"/>
                  <a:pt x="4128" y="200"/>
                </a:cubicBezTo>
                <a:cubicBezTo>
                  <a:pt x="4128" y="200"/>
                  <a:pt x="4128" y="314"/>
                  <a:pt x="4128" y="429"/>
                </a:cubicBezTo>
                <a:cubicBezTo>
                  <a:pt x="2371" y="200"/>
                  <a:pt x="688" y="479"/>
                  <a:pt x="0" y="441"/>
                </a:cubicBezTo>
                <a:lnTo>
                  <a:pt x="163" y="200"/>
                </a:lnTo>
                <a:close/>
              </a:path>
            </a:pathLst>
          </a:custGeom>
          <a:solidFill>
            <a:schemeClr val="hlink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578963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rgbClr val="578963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rgbClr val="578963"/>
                </a:solidFill>
                <a:latin typeface="Times New Roman" pitchFamily="18" charset="0"/>
              </a:defRPr>
            </a:lvl1pPr>
          </a:lstStyle>
          <a:p>
            <a:fld id="{494359C9-C7C4-45E8-8C34-D57D899BEA8B}" type="slidenum">
              <a:rPr lang="en-US"/>
              <a:pPr/>
              <a:t>‹#›</a:t>
            </a:fld>
            <a:endParaRPr lang="en-US"/>
          </a:p>
        </p:txBody>
      </p:sp>
      <p:graphicFrame>
        <p:nvGraphicFramePr>
          <p:cNvPr id="97288" name="Rectangle 8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05" name="Clip" r:id="rId3" imgW="0" imgH="0" progId="">
                  <p:embed/>
                </p:oleObj>
              </mc:Choice>
              <mc:Fallback>
                <p:oleObj name="Clip" r:id="rId3" imgW="0" imgH="0" progId="">
                  <p:embed/>
                  <p:pic>
                    <p:nvPicPr>
                      <p:cNvPr id="0" name="AutoShape 17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605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161925"/>
            <a:ext cx="20193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2450" y="161925"/>
            <a:ext cx="59055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20916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2078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0929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114425"/>
            <a:ext cx="3848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114425"/>
            <a:ext cx="38481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7687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0943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02071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7221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3579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5374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1114425"/>
            <a:ext cx="7848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629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552450" y="161925"/>
            <a:ext cx="8077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Helvetic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Helvetic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Helvetic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Helvetic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Helvetic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Helvetic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Helvetic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35000"/>
        </a:spcBef>
        <a:spcAft>
          <a:spcPct val="0"/>
        </a:spcAft>
        <a:buClr>
          <a:srgbClr val="CC6600"/>
        </a:buClr>
        <a:buFont typeface="Wingdings" pitchFamily="2" charset="2"/>
        <a:buChar char="§"/>
        <a:defRPr kumimoji="1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35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kumimoji="1"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35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kumimoji="1"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kumimoji="1"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kumimoji="1"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kumimoji="1"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kumimoji="1"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kumimoji="1"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2819400"/>
            <a:ext cx="8077200" cy="609600"/>
          </a:xfrm>
        </p:spPr>
        <p:txBody>
          <a:bodyPr/>
          <a:lstStyle/>
          <a:p>
            <a:r>
              <a:rPr lang="en-US" b="0" dirty="0"/>
              <a:t>Integrity Constraints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63879" y="700405"/>
            <a:ext cx="8077200" cy="609600"/>
          </a:xfrm>
        </p:spPr>
        <p:txBody>
          <a:bodyPr/>
          <a:lstStyle/>
          <a:p>
            <a:r>
              <a:rPr lang="en-IN" b="0" dirty="0">
                <a:effectLst/>
              </a:rPr>
              <a:t>Attribute Constraint </a:t>
            </a:r>
          </a:p>
        </p:txBody>
      </p:sp>
      <p:sp>
        <p:nvSpPr>
          <p:cNvPr id="2" name="Rectangle 1"/>
          <p:cNvSpPr/>
          <p:nvPr/>
        </p:nvSpPr>
        <p:spPr>
          <a:xfrm>
            <a:off x="1127760" y="2212816"/>
            <a:ext cx="6471920" cy="830997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It applied on the values of column. Enforce constraints to values of a column. </a:t>
            </a:r>
            <a:endParaRPr lang="en-US" sz="24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1259840" y="4460855"/>
            <a:ext cx="6695440" cy="1200329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Example</a:t>
            </a:r>
            <a:r>
              <a:rPr lang="en-US" dirty="0"/>
              <a:t>, </a:t>
            </a:r>
            <a:endParaRPr lang="en-US" dirty="0" smtClean="0"/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&gt;= </a:t>
            </a:r>
            <a:r>
              <a:rPr lang="en-US" dirty="0"/>
              <a:t>0 rather than integer. In SQL, attribute constraints are NOT NULL, CHECK, etc.</a:t>
            </a:r>
            <a:endParaRPr lang="en-IN" dirty="0"/>
          </a:p>
        </p:txBody>
      </p:sp>
      <p:pic>
        <p:nvPicPr>
          <p:cNvPr id="4341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150" y="3195638"/>
            <a:ext cx="901700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991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26440" y="700405"/>
            <a:ext cx="8077200" cy="609600"/>
          </a:xfrm>
        </p:spPr>
        <p:txBody>
          <a:bodyPr/>
          <a:lstStyle/>
          <a:p>
            <a:r>
              <a:rPr lang="en-US" b="0" dirty="0">
                <a:effectLst/>
              </a:rPr>
              <a:t>NOT NULL Constraint</a:t>
            </a:r>
            <a:endParaRPr lang="en-IN" b="0" dirty="0">
              <a:effectLst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27760" y="2212816"/>
            <a:ext cx="6471920" cy="830997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sz="2400" dirty="0"/>
              <a:t>NOT NULL constraint applied on a column to make assure that it will never be NULL. </a:t>
            </a:r>
            <a:endParaRPr lang="en-IN" sz="2400" dirty="0"/>
          </a:p>
        </p:txBody>
      </p:sp>
      <p:sp>
        <p:nvSpPr>
          <p:cNvPr id="3" name="Rectangle 2"/>
          <p:cNvSpPr/>
          <p:nvPr/>
        </p:nvSpPr>
        <p:spPr>
          <a:xfrm>
            <a:off x="1259840" y="4460855"/>
            <a:ext cx="6695440" cy="1200329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e.g.:   CREATE TABLE branch(</a:t>
            </a:r>
            <a:endParaRPr lang="en-IN" dirty="0"/>
          </a:p>
          <a:p>
            <a:r>
              <a:rPr lang="en-US" dirty="0" err="1"/>
              <a:t>bname</a:t>
            </a:r>
            <a:r>
              <a:rPr lang="en-US" dirty="0"/>
              <a:t>   CHAR(15)  NOT NULL,</a:t>
            </a:r>
            <a:endParaRPr lang="en-IN" dirty="0"/>
          </a:p>
          <a:p>
            <a:r>
              <a:rPr lang="en-US" dirty="0"/>
              <a:t>            ....</a:t>
            </a:r>
            <a:endParaRPr lang="en-IN" dirty="0"/>
          </a:p>
          <a:p>
            <a:r>
              <a:rPr lang="en-US" dirty="0"/>
              <a:t>           )</a:t>
            </a:r>
            <a:endParaRPr lang="en-IN" dirty="0"/>
          </a:p>
        </p:txBody>
      </p:sp>
      <p:pic>
        <p:nvPicPr>
          <p:cNvPr id="4341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150" y="3195638"/>
            <a:ext cx="901700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990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26440" y="700405"/>
            <a:ext cx="8077200" cy="609600"/>
          </a:xfrm>
        </p:spPr>
        <p:txBody>
          <a:bodyPr/>
          <a:lstStyle/>
          <a:p>
            <a:r>
              <a:rPr lang="en-US" b="0" dirty="0">
                <a:effectLst/>
              </a:rPr>
              <a:t>CHECK Constraint</a:t>
            </a:r>
            <a:endParaRPr lang="en-IN" b="0" dirty="0">
              <a:effectLst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27760" y="2212816"/>
            <a:ext cx="6471920" cy="830997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IN" sz="2400" dirty="0"/>
              <a:t>CHECK constraint is acted on insertions, update in applied column. </a:t>
            </a:r>
          </a:p>
        </p:txBody>
      </p:sp>
      <p:sp>
        <p:nvSpPr>
          <p:cNvPr id="3" name="Rectangle 2"/>
          <p:cNvSpPr/>
          <p:nvPr/>
        </p:nvSpPr>
        <p:spPr>
          <a:xfrm>
            <a:off x="1259840" y="4460855"/>
            <a:ext cx="6695440" cy="1754326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e.g.:   CREATE TABLE depositor(</a:t>
            </a:r>
            <a:endParaRPr lang="en-IN" dirty="0"/>
          </a:p>
          <a:p>
            <a:r>
              <a:rPr lang="en-US" dirty="0"/>
              <a:t>                                   ....</a:t>
            </a:r>
            <a:endParaRPr lang="en-IN" dirty="0"/>
          </a:p>
          <a:p>
            <a:r>
              <a:rPr lang="en-US" dirty="0" err="1"/>
              <a:t>balanceint</a:t>
            </a:r>
            <a:r>
              <a:rPr lang="en-US" dirty="0"/>
              <a:t> NOT NULL,</a:t>
            </a:r>
            <a:endParaRPr lang="en-IN" dirty="0"/>
          </a:p>
          <a:p>
            <a:r>
              <a:rPr lang="en-US" dirty="0"/>
              <a:t>CHECK(  balance &gt;= 0),</a:t>
            </a:r>
            <a:endParaRPr lang="en-IN" dirty="0"/>
          </a:p>
          <a:p>
            <a:r>
              <a:rPr lang="en-US" dirty="0"/>
              <a:t>                                    ....</a:t>
            </a:r>
            <a:endParaRPr lang="en-IN" dirty="0"/>
          </a:p>
          <a:p>
            <a:r>
              <a:rPr lang="en-US" dirty="0"/>
              <a:t>                                    )</a:t>
            </a:r>
            <a:endParaRPr lang="en-IN" dirty="0"/>
          </a:p>
        </p:txBody>
      </p:sp>
      <p:pic>
        <p:nvPicPr>
          <p:cNvPr id="4341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1150" y="3195638"/>
            <a:ext cx="901700" cy="117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120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26440" y="700405"/>
            <a:ext cx="8077200" cy="609600"/>
          </a:xfrm>
        </p:spPr>
        <p:txBody>
          <a:bodyPr/>
          <a:lstStyle/>
          <a:p>
            <a:r>
              <a:rPr lang="en-IN" b="0" dirty="0">
                <a:effectLst/>
              </a:rPr>
              <a:t>Referential Integrity Constraint </a:t>
            </a:r>
          </a:p>
        </p:txBody>
      </p:sp>
      <p:sp>
        <p:nvSpPr>
          <p:cNvPr id="4" name="Rectangle 3"/>
          <p:cNvSpPr/>
          <p:nvPr/>
        </p:nvSpPr>
        <p:spPr>
          <a:xfrm>
            <a:off x="447040" y="1512838"/>
            <a:ext cx="684784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CREATE TABLE  branch( </a:t>
            </a:r>
            <a:endParaRPr lang="en-IN" dirty="0">
              <a:solidFill>
                <a:srgbClr val="00B0F0"/>
              </a:solidFill>
            </a:endParaRPr>
          </a:p>
          <a:p>
            <a:r>
              <a:rPr lang="en-US" dirty="0" err="1">
                <a:solidFill>
                  <a:srgbClr val="00B0F0"/>
                </a:solidFill>
              </a:rPr>
              <a:t>bname</a:t>
            </a:r>
            <a:r>
              <a:rPr lang="en-US" dirty="0">
                <a:solidFill>
                  <a:srgbClr val="00B0F0"/>
                </a:solidFill>
              </a:rPr>
              <a:t>   CHAR(15)   PRIMARY KEY</a:t>
            </a:r>
            <a:endParaRPr lang="en-IN" dirty="0">
              <a:solidFill>
                <a:srgbClr val="00B0F0"/>
              </a:solidFill>
            </a:endParaRPr>
          </a:p>
          <a:p>
            <a:r>
              <a:rPr lang="en-US" dirty="0">
                <a:solidFill>
                  <a:srgbClr val="00B0F0"/>
                </a:solidFill>
              </a:rPr>
              <a:t>                     ....);</a:t>
            </a:r>
            <a:endParaRPr lang="en-IN" dirty="0">
              <a:solidFill>
                <a:srgbClr val="00B0F0"/>
              </a:solidFill>
            </a:endParaRPr>
          </a:p>
          <a:p>
            <a:r>
              <a:rPr lang="en-US" dirty="0">
                <a:solidFill>
                  <a:srgbClr val="00B0F0"/>
                </a:solidFill>
              </a:rPr>
              <a:t>CREATE TABLE loan (</a:t>
            </a:r>
            <a:endParaRPr lang="en-IN" dirty="0">
              <a:solidFill>
                <a:srgbClr val="00B0F0"/>
              </a:solidFill>
            </a:endParaRPr>
          </a:p>
          <a:p>
            <a:r>
              <a:rPr lang="en-US" dirty="0">
                <a:solidFill>
                  <a:srgbClr val="00B0F0"/>
                </a:solidFill>
              </a:rPr>
              <a:t>                       .........</a:t>
            </a:r>
            <a:endParaRPr lang="en-IN" dirty="0">
              <a:solidFill>
                <a:srgbClr val="00B0F0"/>
              </a:solidFill>
            </a:endParaRPr>
          </a:p>
          <a:p>
            <a:r>
              <a:rPr lang="en-US" dirty="0">
                <a:solidFill>
                  <a:srgbClr val="00B0F0"/>
                </a:solidFill>
              </a:rPr>
              <a:t>                       FOREIGN KEY </a:t>
            </a:r>
            <a:r>
              <a:rPr lang="en-US" dirty="0" err="1">
                <a:solidFill>
                  <a:srgbClr val="00B0F0"/>
                </a:solidFill>
              </a:rPr>
              <a:t>bname</a:t>
            </a:r>
            <a:r>
              <a:rPr lang="en-US" dirty="0">
                <a:solidFill>
                  <a:srgbClr val="00B0F0"/>
                </a:solidFill>
              </a:rPr>
              <a:t> REFERENCES branch);</a:t>
            </a:r>
            <a:endParaRPr lang="en-IN" dirty="0">
              <a:solidFill>
                <a:srgbClr val="00B0F0"/>
              </a:solidFill>
            </a:endParaRPr>
          </a:p>
          <a:p>
            <a:r>
              <a:rPr lang="en-US" dirty="0">
                <a:solidFill>
                  <a:srgbClr val="00B0F0"/>
                </a:solidFill>
              </a:rPr>
              <a:t> </a:t>
            </a:r>
            <a:endParaRPr lang="en-IN" dirty="0">
              <a:solidFill>
                <a:srgbClr val="00B0F0"/>
              </a:solidFill>
            </a:endParaRPr>
          </a:p>
        </p:txBody>
      </p:sp>
      <p:pic>
        <p:nvPicPr>
          <p:cNvPr id="4352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280" y="3811002"/>
            <a:ext cx="6969759" cy="25999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314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0860" y="514985"/>
            <a:ext cx="7848600" cy="4544696"/>
          </a:xfrm>
        </p:spPr>
        <p:txBody>
          <a:bodyPr/>
          <a:lstStyle/>
          <a:p>
            <a:pPr marL="0" indent="0" algn="ctr">
              <a:buNone/>
            </a:pPr>
            <a:r>
              <a:rPr lang="en-IN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References</a:t>
            </a:r>
          </a:p>
          <a:p>
            <a:pPr marL="0" indent="0">
              <a:buNone/>
            </a:pPr>
            <a:endParaRPr lang="en-IN" sz="1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sz="1800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IN" sz="1800" i="1" dirty="0">
                <a:latin typeface="Times New Roman" pitchFamily="18" charset="0"/>
                <a:cs typeface="Times New Roman" pitchFamily="18" charset="0"/>
              </a:rPr>
              <a:t>. C.J. Date, A. </a:t>
            </a:r>
            <a:r>
              <a:rPr lang="en-IN" sz="1800" i="1" dirty="0" err="1">
                <a:latin typeface="Times New Roman" pitchFamily="18" charset="0"/>
                <a:cs typeface="Times New Roman" pitchFamily="18" charset="0"/>
              </a:rPr>
              <a:t>Kannan</a:t>
            </a:r>
            <a:r>
              <a:rPr lang="en-IN" sz="1800" i="1" dirty="0">
                <a:latin typeface="Times New Roman" pitchFamily="18" charset="0"/>
                <a:cs typeface="Times New Roman" pitchFamily="18" charset="0"/>
              </a:rPr>
              <a:t> and S. </a:t>
            </a:r>
            <a:r>
              <a:rPr lang="en-IN" sz="1800" i="1" dirty="0" err="1">
                <a:latin typeface="Times New Roman" pitchFamily="18" charset="0"/>
                <a:cs typeface="Times New Roman" pitchFamily="18" charset="0"/>
              </a:rPr>
              <a:t>Swamynathan</a:t>
            </a:r>
            <a:r>
              <a:rPr lang="en-IN" sz="1800" i="1" dirty="0">
                <a:latin typeface="Times New Roman" pitchFamily="18" charset="0"/>
                <a:cs typeface="Times New Roman" pitchFamily="18" charset="0"/>
              </a:rPr>
              <a:t>, An Introduction to Database Systems, Pearson Education, 8</a:t>
            </a:r>
            <a:r>
              <a:rPr lang="en-IN" sz="1800" i="1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sz="1800" i="1" dirty="0">
                <a:latin typeface="Times New Roman" pitchFamily="18" charset="0"/>
                <a:cs typeface="Times New Roman" pitchFamily="18" charset="0"/>
              </a:rPr>
              <a:t> Edition, 2009.</a:t>
            </a:r>
          </a:p>
          <a:p>
            <a:pPr marL="0" indent="0">
              <a:buNone/>
            </a:pPr>
            <a:r>
              <a:rPr lang="en-IN" sz="1800" i="1" dirty="0">
                <a:latin typeface="Times New Roman" pitchFamily="18" charset="0"/>
                <a:cs typeface="Times New Roman" pitchFamily="18" charset="0"/>
              </a:rPr>
              <a:t>2. Patrick O’Neil, Database </a:t>
            </a:r>
            <a:r>
              <a:rPr lang="en-IN" sz="1800" i="1" dirty="0" err="1">
                <a:latin typeface="Times New Roman" pitchFamily="18" charset="0"/>
                <a:cs typeface="Times New Roman" pitchFamily="18" charset="0"/>
              </a:rPr>
              <a:t>Principles,Programming</a:t>
            </a:r>
            <a:r>
              <a:rPr lang="en-IN" sz="1800" i="1" dirty="0">
                <a:latin typeface="Times New Roman" pitchFamily="18" charset="0"/>
                <a:cs typeface="Times New Roman" pitchFamily="18" charset="0"/>
              </a:rPr>
              <a:t>, and Performance, Morgan Kaufmann, 2</a:t>
            </a:r>
            <a:r>
              <a:rPr lang="en-IN" sz="1800" i="1" baseline="30000" dirty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IN" sz="1800" i="1" dirty="0">
                <a:latin typeface="Times New Roman" pitchFamily="18" charset="0"/>
                <a:cs typeface="Times New Roman" pitchFamily="18" charset="0"/>
              </a:rPr>
              <a:t> Edition, 2000.</a:t>
            </a:r>
          </a:p>
          <a:p>
            <a:pPr marL="0" indent="0">
              <a:buNone/>
            </a:pPr>
            <a:r>
              <a:rPr lang="en-IN" sz="1800" i="1" dirty="0">
                <a:latin typeface="Times New Roman" pitchFamily="18" charset="0"/>
                <a:cs typeface="Times New Roman" pitchFamily="18" charset="0"/>
              </a:rPr>
              <a:t>3. Abraham </a:t>
            </a:r>
            <a:r>
              <a:rPr lang="en-IN" sz="1800" i="1" dirty="0" err="1">
                <a:latin typeface="Times New Roman" pitchFamily="18" charset="0"/>
                <a:cs typeface="Times New Roman" pitchFamily="18" charset="0"/>
              </a:rPr>
              <a:t>Silberschatz</a:t>
            </a:r>
            <a:r>
              <a:rPr lang="en-IN" sz="1800" i="1" dirty="0">
                <a:latin typeface="Times New Roman" pitchFamily="18" charset="0"/>
                <a:cs typeface="Times New Roman" pitchFamily="18" charset="0"/>
              </a:rPr>
              <a:t>, Henry F. </a:t>
            </a:r>
            <a:r>
              <a:rPr lang="en-IN" sz="1800" i="1" dirty="0" err="1">
                <a:latin typeface="Times New Roman" pitchFamily="18" charset="0"/>
                <a:cs typeface="Times New Roman" pitchFamily="18" charset="0"/>
              </a:rPr>
              <a:t>Korth</a:t>
            </a:r>
            <a:r>
              <a:rPr lang="en-IN" sz="1800" i="1" dirty="0">
                <a:latin typeface="Times New Roman" pitchFamily="18" charset="0"/>
                <a:cs typeface="Times New Roman" pitchFamily="18" charset="0"/>
              </a:rPr>
              <a:t> and S. </a:t>
            </a:r>
            <a:r>
              <a:rPr lang="en-IN" sz="1800" i="1" dirty="0" err="1">
                <a:latin typeface="Times New Roman" pitchFamily="18" charset="0"/>
                <a:cs typeface="Times New Roman" pitchFamily="18" charset="0"/>
              </a:rPr>
              <a:t>Sudarshan</a:t>
            </a:r>
            <a:r>
              <a:rPr lang="en-IN" sz="1800" i="1" dirty="0">
                <a:latin typeface="Times New Roman" pitchFamily="18" charset="0"/>
                <a:cs typeface="Times New Roman" pitchFamily="18" charset="0"/>
              </a:rPr>
              <a:t>, Database System Concepts, McGraw-Hill </a:t>
            </a:r>
            <a:r>
              <a:rPr lang="en-IN" sz="1800" i="1" dirty="0" err="1">
                <a:latin typeface="Times New Roman" pitchFamily="18" charset="0"/>
                <a:cs typeface="Times New Roman" pitchFamily="18" charset="0"/>
              </a:rPr>
              <a:t>Eucation</a:t>
            </a:r>
            <a:r>
              <a:rPr lang="en-IN" sz="1800" i="1" dirty="0">
                <a:latin typeface="Times New Roman" pitchFamily="18" charset="0"/>
                <a:cs typeface="Times New Roman" pitchFamily="18" charset="0"/>
              </a:rPr>
              <a:t> (Asia), 5</a:t>
            </a:r>
            <a:r>
              <a:rPr lang="en-IN" sz="1800" i="1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sz="1800" i="1" dirty="0">
                <a:latin typeface="Times New Roman" pitchFamily="18" charset="0"/>
                <a:cs typeface="Times New Roman" pitchFamily="18" charset="0"/>
              </a:rPr>
              <a:t> Edition, 2006.</a:t>
            </a:r>
          </a:p>
          <a:p>
            <a:pPr marL="0" indent="0">
              <a:buNone/>
            </a:pPr>
            <a:r>
              <a:rPr lang="en-IN" sz="1800" i="1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1800" i="1" dirty="0" err="1">
                <a:latin typeface="Times New Roman" pitchFamily="18" charset="0"/>
                <a:cs typeface="Times New Roman" pitchFamily="18" charset="0"/>
              </a:rPr>
              <a:t>Atul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i="1" dirty="0" err="1">
                <a:latin typeface="Times New Roman" pitchFamily="18" charset="0"/>
                <a:cs typeface="Times New Roman" pitchFamily="18" charset="0"/>
              </a:rPr>
              <a:t>Kahate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, Introduction to Database Management System, 1st Edition, Pearson, 2004.</a:t>
            </a:r>
            <a:endParaRPr lang="en-IN" sz="18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IN" sz="1800" i="1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Peter Rob and Carlos Coronel, Database Systems Design, Implementation and Management, Thomson Learning –Course Technology, 7</a:t>
            </a:r>
            <a:r>
              <a:rPr lang="en-US" sz="1800" i="1" baseline="30000" dirty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1800" i="1" dirty="0">
                <a:latin typeface="Times New Roman" pitchFamily="18" charset="0"/>
                <a:cs typeface="Times New Roman" pitchFamily="18" charset="0"/>
              </a:rPr>
              <a:t> Edition, 2007</a:t>
            </a:r>
            <a:r>
              <a:rPr lang="en-US" sz="1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IN" sz="18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66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593090" y="609600"/>
            <a:ext cx="8077200" cy="609600"/>
          </a:xfrm>
        </p:spPr>
        <p:txBody>
          <a:bodyPr/>
          <a:lstStyle/>
          <a:p>
            <a:r>
              <a:rPr lang="en-US" b="0" dirty="0"/>
              <a:t>Integrity Constraints</a:t>
            </a:r>
          </a:p>
        </p:txBody>
      </p:sp>
      <p:sp>
        <p:nvSpPr>
          <p:cNvPr id="5" name="Rectangle 4"/>
          <p:cNvSpPr/>
          <p:nvPr/>
        </p:nvSpPr>
        <p:spPr>
          <a:xfrm>
            <a:off x="894080" y="2574836"/>
            <a:ext cx="7528560" cy="1200329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IN" sz="2400" dirty="0"/>
              <a:t>Some rules those govern the databases to be stayed accurate and it can be easily all-time accessible are called integrity constraints. 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86995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53440" y="1212840"/>
            <a:ext cx="7528560" cy="1938992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endParaRPr lang="en-IN" sz="2400" dirty="0"/>
          </a:p>
          <a:p>
            <a:pPr algn="just"/>
            <a:r>
              <a:rPr lang="en-IN" sz="2400" dirty="0" smtClean="0"/>
              <a:t> </a:t>
            </a:r>
            <a:r>
              <a:rPr lang="en-IN" sz="2400" dirty="0"/>
              <a:t>T</a:t>
            </a:r>
            <a:r>
              <a:rPr lang="en-IN" sz="2400" dirty="0" smtClean="0"/>
              <a:t>wo </a:t>
            </a:r>
            <a:r>
              <a:rPr lang="en-IN" sz="2400" dirty="0"/>
              <a:t>rows of a table are exactly same and while someone tries to access all values of one of rows, a problem will be raised for selecting the particular row of records. </a:t>
            </a:r>
          </a:p>
        </p:txBody>
      </p:sp>
      <p:sp>
        <p:nvSpPr>
          <p:cNvPr id="2" name="Rectangle 1"/>
          <p:cNvSpPr/>
          <p:nvPr/>
        </p:nvSpPr>
        <p:spPr>
          <a:xfrm>
            <a:off x="924560" y="4531974"/>
            <a:ext cx="7457440" cy="1384995"/>
          </a:xfrm>
          <a:prstGeom prst="rect">
            <a:avLst/>
          </a:prstGeom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IN" sz="2800" dirty="0"/>
              <a:t>Therefore, a rule should be enforced here that two rows of a table will not be same of a table. </a:t>
            </a:r>
            <a:endParaRPr lang="en-IN" sz="28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0" dirty="0" smtClean="0"/>
              <a:t>Example</a:t>
            </a:r>
            <a:endParaRPr lang="en-IN" b="0" dirty="0"/>
          </a:p>
        </p:txBody>
      </p:sp>
      <p:sp>
        <p:nvSpPr>
          <p:cNvPr id="8" name="Down Arrow 7"/>
          <p:cNvSpPr/>
          <p:nvPr/>
        </p:nvSpPr>
        <p:spPr bwMode="auto">
          <a:xfrm>
            <a:off x="4297680" y="3251200"/>
            <a:ext cx="863600" cy="1158854"/>
          </a:xfrm>
          <a:prstGeom prst="downArrow">
            <a:avLst/>
          </a:prstGeom>
          <a:solidFill>
            <a:schemeClr val="accent2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I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6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63879" y="700405"/>
            <a:ext cx="8077200" cy="609600"/>
          </a:xfrm>
        </p:spPr>
        <p:txBody>
          <a:bodyPr/>
          <a:lstStyle/>
          <a:p>
            <a:r>
              <a:rPr lang="en-IN" b="0" dirty="0" smtClean="0"/>
              <a:t>Types </a:t>
            </a:r>
            <a:r>
              <a:rPr lang="en-IN" b="0" dirty="0"/>
              <a:t>of integrity constraints</a:t>
            </a:r>
            <a:endParaRPr lang="en-IN" b="0" dirty="0"/>
          </a:p>
        </p:txBody>
      </p:sp>
      <p:sp>
        <p:nvSpPr>
          <p:cNvPr id="4" name="Rectangle 3"/>
          <p:cNvSpPr/>
          <p:nvPr/>
        </p:nvSpPr>
        <p:spPr>
          <a:xfrm>
            <a:off x="1838960" y="2367895"/>
            <a:ext cx="54559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en-IN" sz="2800" dirty="0">
                <a:solidFill>
                  <a:srgbClr val="00B050"/>
                </a:solidFill>
              </a:rPr>
              <a:t>Key constraint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IN" sz="2800" dirty="0">
                <a:solidFill>
                  <a:srgbClr val="00B050"/>
                </a:solidFill>
              </a:rPr>
              <a:t>Attribute constraint 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IN" sz="2800" dirty="0">
                <a:solidFill>
                  <a:srgbClr val="00B050"/>
                </a:solidFill>
              </a:rPr>
              <a:t>Referential integrity constraint</a:t>
            </a:r>
          </a:p>
        </p:txBody>
      </p:sp>
    </p:spTree>
    <p:extLst>
      <p:ext uri="{BB962C8B-B14F-4D97-AF65-F5344CB8AC3E}">
        <p14:creationId xmlns:p14="http://schemas.microsoft.com/office/powerpoint/2010/main" val="279800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63879" y="700405"/>
            <a:ext cx="8077200" cy="609600"/>
          </a:xfrm>
        </p:spPr>
        <p:txBody>
          <a:bodyPr/>
          <a:lstStyle/>
          <a:p>
            <a:r>
              <a:rPr lang="en-IN" b="0" dirty="0">
                <a:effectLst/>
              </a:rPr>
              <a:t>Key Constraint </a:t>
            </a:r>
            <a:endParaRPr lang="en-IN" b="0" dirty="0"/>
          </a:p>
        </p:txBody>
      </p:sp>
      <p:sp>
        <p:nvSpPr>
          <p:cNvPr id="2" name="Rectangle 1"/>
          <p:cNvSpPr/>
          <p:nvPr/>
        </p:nvSpPr>
        <p:spPr>
          <a:xfrm>
            <a:off x="1290320" y="1779677"/>
            <a:ext cx="66852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400" dirty="0">
                <a:solidFill>
                  <a:srgbClr val="00B050"/>
                </a:solidFill>
              </a:rPr>
              <a:t>Key constraint guarantees the uniqueness of a column or set of columns of a table. It has a unique value for each row of a table and it never holds a null value. </a:t>
            </a:r>
            <a:endParaRPr lang="en-IN" sz="2400" dirty="0" smtClean="0">
              <a:solidFill>
                <a:srgbClr val="00B050"/>
              </a:solidFill>
            </a:endParaRPr>
          </a:p>
          <a:p>
            <a:pPr algn="just"/>
            <a:endParaRPr lang="en-IN" sz="2400" dirty="0">
              <a:solidFill>
                <a:srgbClr val="00B050"/>
              </a:solidFill>
            </a:endParaRPr>
          </a:p>
          <a:p>
            <a:pPr algn="just"/>
            <a:r>
              <a:rPr lang="en-IN" sz="2400" dirty="0" smtClean="0">
                <a:solidFill>
                  <a:srgbClr val="00B050"/>
                </a:solidFill>
              </a:rPr>
              <a:t>Examples:</a:t>
            </a:r>
          </a:p>
          <a:p>
            <a:pPr algn="just"/>
            <a:endParaRPr lang="en-IN" sz="2400" dirty="0" smtClean="0">
              <a:solidFill>
                <a:srgbClr val="00B050"/>
              </a:solidFill>
            </a:endParaRPr>
          </a:p>
          <a:p>
            <a:pPr algn="just"/>
            <a:r>
              <a:rPr lang="en-IN" sz="2400" dirty="0" smtClean="0">
                <a:solidFill>
                  <a:srgbClr val="00B050"/>
                </a:solidFill>
              </a:rPr>
              <a:t>Primary </a:t>
            </a:r>
            <a:r>
              <a:rPr lang="en-IN" sz="2400" dirty="0">
                <a:solidFill>
                  <a:srgbClr val="00B050"/>
                </a:solidFill>
              </a:rPr>
              <a:t>key, candidate key, unique key, etc.</a:t>
            </a:r>
          </a:p>
        </p:txBody>
      </p:sp>
    </p:spTree>
    <p:extLst>
      <p:ext uri="{BB962C8B-B14F-4D97-AF65-F5344CB8AC3E}">
        <p14:creationId xmlns:p14="http://schemas.microsoft.com/office/powerpoint/2010/main" val="284729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63879" y="700405"/>
            <a:ext cx="8077200" cy="609600"/>
          </a:xfrm>
        </p:spPr>
        <p:txBody>
          <a:bodyPr/>
          <a:lstStyle/>
          <a:p>
            <a:r>
              <a:rPr lang="en-IN" b="0" dirty="0">
                <a:effectLst/>
              </a:rPr>
              <a:t>Primary Key </a:t>
            </a:r>
            <a:endParaRPr lang="en-IN" b="0" dirty="0"/>
          </a:p>
        </p:txBody>
      </p:sp>
      <p:pic>
        <p:nvPicPr>
          <p:cNvPr id="43213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560" y="1513840"/>
            <a:ext cx="7559040" cy="4409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196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63879" y="700405"/>
            <a:ext cx="8077200" cy="609600"/>
          </a:xfrm>
        </p:spPr>
        <p:txBody>
          <a:bodyPr/>
          <a:lstStyle/>
          <a:p>
            <a:r>
              <a:rPr lang="en-IN" b="0" dirty="0">
                <a:effectLst/>
              </a:rPr>
              <a:t>Unique Key</a:t>
            </a:r>
            <a:endParaRPr lang="en-IN" b="0" dirty="0"/>
          </a:p>
        </p:txBody>
      </p:sp>
      <p:pic>
        <p:nvPicPr>
          <p:cNvPr id="43315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120" y="1849120"/>
            <a:ext cx="6492239" cy="3037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894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63879" y="700405"/>
            <a:ext cx="8077200" cy="609600"/>
          </a:xfrm>
        </p:spPr>
        <p:txBody>
          <a:bodyPr/>
          <a:lstStyle/>
          <a:p>
            <a:r>
              <a:rPr lang="en-IN" b="0" dirty="0">
                <a:effectLst/>
              </a:rPr>
              <a:t>Candidate Key</a:t>
            </a:r>
            <a:endParaRPr lang="en-IN" b="0" dirty="0"/>
          </a:p>
        </p:txBody>
      </p:sp>
      <p:sp>
        <p:nvSpPr>
          <p:cNvPr id="2" name="Rectangle 1"/>
          <p:cNvSpPr/>
          <p:nvPr/>
        </p:nvSpPr>
        <p:spPr>
          <a:xfrm>
            <a:off x="985520" y="1640116"/>
            <a:ext cx="74879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IN" sz="2400" dirty="0">
                <a:solidFill>
                  <a:srgbClr val="00B050"/>
                </a:solidFill>
              </a:rPr>
              <a:t>Candidate Key is a column, or set of columns, of a table that uniquely identify a record. A database table may have more than one candidate keys</a:t>
            </a:r>
            <a:r>
              <a:rPr lang="en-IN" sz="2400" dirty="0" smtClean="0">
                <a:solidFill>
                  <a:srgbClr val="00B050"/>
                </a:solidFill>
              </a:rPr>
              <a:t>.</a:t>
            </a:r>
          </a:p>
          <a:p>
            <a:pPr algn="just"/>
            <a:endParaRPr lang="en-IN" sz="2400" dirty="0" smtClean="0">
              <a:solidFill>
                <a:srgbClr val="00B050"/>
              </a:solidFill>
            </a:endParaRPr>
          </a:p>
          <a:p>
            <a:pPr algn="just"/>
            <a:r>
              <a:rPr lang="en-IN" sz="2400" dirty="0" smtClean="0">
                <a:solidFill>
                  <a:srgbClr val="00B050"/>
                </a:solidFill>
              </a:rPr>
              <a:t>Example : Primary </a:t>
            </a:r>
            <a:r>
              <a:rPr lang="en-IN" sz="2400" dirty="0">
                <a:solidFill>
                  <a:srgbClr val="00B050"/>
                </a:solidFill>
              </a:rPr>
              <a:t>key</a:t>
            </a:r>
            <a:endParaRPr lang="en-IN" sz="2400" dirty="0">
              <a:solidFill>
                <a:srgbClr val="00B05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02560" y="390311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CREATE TABLE customer (</a:t>
            </a:r>
            <a:endParaRPr lang="en-IN" dirty="0">
              <a:solidFill>
                <a:srgbClr val="FF0000"/>
              </a:solidFill>
            </a:endParaRPr>
          </a:p>
          <a:p>
            <a:r>
              <a:rPr lang="en-US" dirty="0" err="1">
                <a:solidFill>
                  <a:srgbClr val="FF0000"/>
                </a:solidFill>
              </a:rPr>
              <a:t>ssn</a:t>
            </a:r>
            <a:r>
              <a:rPr lang="en-US" dirty="0">
                <a:solidFill>
                  <a:srgbClr val="FF0000"/>
                </a:solidFill>
              </a:rPr>
              <a:t>     CHAR(9)    PRIMARY KEY,</a:t>
            </a:r>
            <a:endParaRPr lang="en-IN" dirty="0">
              <a:solidFill>
                <a:srgbClr val="FF0000"/>
              </a:solidFill>
            </a:endParaRPr>
          </a:p>
          <a:p>
            <a:r>
              <a:rPr lang="en-US" dirty="0" err="1">
                <a:solidFill>
                  <a:srgbClr val="FF0000"/>
                </a:solidFill>
              </a:rPr>
              <a:t>cname</a:t>
            </a:r>
            <a:r>
              <a:rPr lang="en-US" dirty="0">
                <a:solidFill>
                  <a:srgbClr val="FF0000"/>
                </a:solidFill>
              </a:rPr>
              <a:t>  CHAR(15),</a:t>
            </a:r>
            <a:endParaRPr lang="en-IN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address CHAR(30),</a:t>
            </a:r>
            <a:endParaRPr lang="en-IN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city          CHAR(10),</a:t>
            </a:r>
            <a:endParaRPr lang="en-IN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UNIQUE (</a:t>
            </a:r>
            <a:r>
              <a:rPr lang="en-US" dirty="0" err="1">
                <a:solidFill>
                  <a:srgbClr val="FF0000"/>
                </a:solidFill>
              </a:rPr>
              <a:t>cname</a:t>
            </a:r>
            <a:r>
              <a:rPr lang="en-US" dirty="0">
                <a:solidFill>
                  <a:srgbClr val="FF0000"/>
                </a:solidFill>
              </a:rPr>
              <a:t>, address, city);</a:t>
            </a:r>
            <a:endParaRPr lang="en-I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82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63879" y="700405"/>
            <a:ext cx="8077200" cy="609600"/>
          </a:xfrm>
        </p:spPr>
        <p:txBody>
          <a:bodyPr/>
          <a:lstStyle/>
          <a:p>
            <a:r>
              <a:rPr lang="en-US" b="0" dirty="0">
                <a:effectLst/>
              </a:rPr>
              <a:t>Primary </a:t>
            </a:r>
            <a:r>
              <a:rPr lang="en-US" b="0" dirty="0" err="1">
                <a:effectLst/>
              </a:rPr>
              <a:t>vs</a:t>
            </a:r>
            <a:r>
              <a:rPr lang="en-US" b="0" dirty="0">
                <a:effectLst/>
              </a:rPr>
              <a:t> Unique (candidate)</a:t>
            </a:r>
            <a:endParaRPr lang="en-IN" b="0" dirty="0">
              <a:effectLst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16000" y="1468458"/>
            <a:ext cx="700024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sz="2400" dirty="0">
              <a:solidFill>
                <a:srgbClr val="008000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008000"/>
                </a:solidFill>
              </a:rPr>
              <a:t>A table has only one primary key but it may be several unique keys. </a:t>
            </a:r>
            <a:endParaRPr lang="en-US" sz="2400" dirty="0" smtClean="0">
              <a:solidFill>
                <a:srgbClr val="008000"/>
              </a:solidFill>
            </a:endParaRPr>
          </a:p>
          <a:p>
            <a:pPr lvl="1"/>
            <a:endParaRPr lang="en-IN" sz="2400" dirty="0">
              <a:solidFill>
                <a:srgbClr val="008000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008000"/>
                </a:solidFill>
              </a:rPr>
              <a:t>Primary key can only be referenced by foreign key. </a:t>
            </a:r>
            <a:endParaRPr lang="en-US" sz="2400" dirty="0" smtClean="0">
              <a:solidFill>
                <a:srgbClr val="008000"/>
              </a:solidFill>
            </a:endParaRPr>
          </a:p>
          <a:p>
            <a:pPr lvl="1"/>
            <a:endParaRPr lang="en-IN" sz="2400" dirty="0">
              <a:solidFill>
                <a:srgbClr val="008000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400" dirty="0">
                <a:solidFill>
                  <a:srgbClr val="008000"/>
                </a:solidFill>
              </a:rPr>
              <a:t>Primary key never be NULL but UNIQUE key may be NULL.</a:t>
            </a:r>
            <a:endParaRPr lang="en-IN" sz="24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1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b-book">
  <a:themeElements>
    <a:clrScheme name="">
      <a:dk1>
        <a:srgbClr val="000000"/>
      </a:dk1>
      <a:lt1>
        <a:srgbClr val="CCECFF"/>
      </a:lt1>
      <a:dk2>
        <a:srgbClr val="CC3300"/>
      </a:dk2>
      <a:lt2>
        <a:srgbClr val="666699"/>
      </a:lt2>
      <a:accent1>
        <a:srgbClr val="FFCCCC"/>
      </a:accent1>
      <a:accent2>
        <a:srgbClr val="CCCC00"/>
      </a:accent2>
      <a:accent3>
        <a:srgbClr val="E2F4FF"/>
      </a:accent3>
      <a:accent4>
        <a:srgbClr val="000000"/>
      </a:accent4>
      <a:accent5>
        <a:srgbClr val="FFE2E2"/>
      </a:accent5>
      <a:accent6>
        <a:srgbClr val="B9B900"/>
      </a:accent6>
      <a:hlink>
        <a:srgbClr val="FF9900"/>
      </a:hlink>
      <a:folHlink>
        <a:srgbClr val="FF9933"/>
      </a:folHlink>
    </a:clrScheme>
    <a:fontScheme name="db-book">
      <a:majorFont>
        <a:latin typeface="Helvetic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db-book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-book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-book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C:\apps\Microsoft Office\Templates\Presentations\db-book.pot</Template>
  <TotalTime>23672</TotalTime>
  <Words>515</Words>
  <Application>Microsoft Office PowerPoint</Application>
  <PresentationFormat>On-screen Show (4:3)</PresentationFormat>
  <Paragraphs>70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db-book</vt:lpstr>
      <vt:lpstr>Clip</vt:lpstr>
      <vt:lpstr>Integrity Constraints</vt:lpstr>
      <vt:lpstr>Integrity Constraints</vt:lpstr>
      <vt:lpstr>Example</vt:lpstr>
      <vt:lpstr>Types of integrity constraints</vt:lpstr>
      <vt:lpstr>Key Constraint </vt:lpstr>
      <vt:lpstr>Primary Key </vt:lpstr>
      <vt:lpstr>Unique Key</vt:lpstr>
      <vt:lpstr>Candidate Key</vt:lpstr>
      <vt:lpstr>Primary vs Unique (candidate)</vt:lpstr>
      <vt:lpstr>Attribute Constraint </vt:lpstr>
      <vt:lpstr>NOT NULL Constraint</vt:lpstr>
      <vt:lpstr>CHECK Constraint</vt:lpstr>
      <vt:lpstr>Referential Integrity Constraint </vt:lpstr>
      <vt:lpstr>PowerPoint Presentation</vt:lpstr>
    </vt:vector>
  </TitlesOfParts>
  <Company>Lucent Technologies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Marilyn Turnamian</dc:creator>
  <cp:lastModifiedBy>U Mondal</cp:lastModifiedBy>
  <cp:revision>406</cp:revision>
  <cp:lastPrinted>1999-06-28T19:27:31Z</cp:lastPrinted>
  <dcterms:created xsi:type="dcterms:W3CDTF">1999-11-15T16:56:55Z</dcterms:created>
  <dcterms:modified xsi:type="dcterms:W3CDTF">2019-10-23T16:08:51Z</dcterms:modified>
</cp:coreProperties>
</file>