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65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ED091DB-A73C-4CE0-9750-A90FDEAA4571}" type="datetimeFigureOut">
              <a:rPr lang="en-US" smtClean="0"/>
              <a:t>4/2/2020</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A177508-FB06-415B-BDF7-9350D2B57AA0}"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D091DB-A73C-4CE0-9750-A90FDEAA4571}"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177508-FB06-415B-BDF7-9350D2B57AA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A177508-FB06-415B-BDF7-9350D2B57AA0}"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ED091DB-A73C-4CE0-9750-A90FDEAA4571}"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ED091DB-A73C-4CE0-9750-A90FDEAA4571}"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A177508-FB06-415B-BDF7-9350D2B57AA0}"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ED091DB-A73C-4CE0-9750-A90FDEAA4571}" type="datetimeFigureOut">
              <a:rPr lang="en-US" smtClean="0"/>
              <a:t>4/2/2020</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A177508-FB06-415B-BDF7-9350D2B57AA0}"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ED091DB-A73C-4CE0-9750-A90FDEAA4571}"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177508-FB06-415B-BDF7-9350D2B57AA0}"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ED091DB-A73C-4CE0-9750-A90FDEAA4571}" type="datetimeFigureOut">
              <a:rPr lang="en-US" smtClean="0"/>
              <a:t>4/2/2020</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A177508-FB06-415B-BDF7-9350D2B57AA0}"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ED091DB-A73C-4CE0-9750-A90FDEAA4571}" type="datetimeFigureOut">
              <a:rPr lang="en-US" smtClean="0"/>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A177508-FB06-415B-BDF7-9350D2B57AA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ED091DB-A73C-4CE0-9750-A90FDEAA4571}" type="datetimeFigureOut">
              <a:rPr lang="en-US" smtClean="0"/>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A177508-FB06-415B-BDF7-9350D2B57AA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A177508-FB06-415B-BDF7-9350D2B57AA0}"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ED091DB-A73C-4CE0-9750-A90FDEAA4571}" type="datetimeFigureOut">
              <a:rPr lang="en-US" smtClean="0"/>
              <a:t>4/2/2020</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A177508-FB06-415B-BDF7-9350D2B57AA0}"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ED091DB-A73C-4CE0-9750-A90FDEAA4571}" type="datetimeFigureOut">
              <a:rPr lang="en-US" smtClean="0"/>
              <a:t>4/2/2020</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ED091DB-A73C-4CE0-9750-A90FDEAA4571}" type="datetimeFigureOut">
              <a:rPr lang="en-US" smtClean="0"/>
              <a:t>4/2/2020</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A177508-FB06-415B-BDF7-9350D2B57AA0}"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42910" y="2819400"/>
            <a:ext cx="8072494" cy="3252806"/>
          </a:xfrm>
        </p:spPr>
        <p:txBody>
          <a:bodyPr>
            <a:noAutofit/>
          </a:bodyPr>
          <a:lstStyle/>
          <a:p>
            <a:r>
              <a:rPr lang="en-IN" sz="3200" dirty="0" smtClean="0"/>
              <a:t>Unit 4</a:t>
            </a:r>
          </a:p>
          <a:p>
            <a:r>
              <a:rPr lang="en-IN" sz="3200" dirty="0" smtClean="0"/>
              <a:t>Marketing of Information Products and Services</a:t>
            </a:r>
          </a:p>
          <a:p>
            <a:endParaRPr lang="en-IN" sz="3200" dirty="0" smtClean="0"/>
          </a:p>
          <a:p>
            <a:r>
              <a:rPr lang="en-IN" sz="2200" dirty="0" smtClean="0"/>
              <a:t>Dr. </a:t>
            </a:r>
            <a:r>
              <a:rPr lang="en-IN" sz="2200" dirty="0" err="1" smtClean="0"/>
              <a:t>Nivedita</a:t>
            </a:r>
            <a:r>
              <a:rPr lang="en-IN" sz="2200" dirty="0" smtClean="0"/>
              <a:t> Bhattacharyya </a:t>
            </a:r>
            <a:r>
              <a:rPr lang="en-IN" sz="2200" dirty="0" err="1" smtClean="0"/>
              <a:t>sahu</a:t>
            </a:r>
            <a:endParaRPr lang="en-IN" sz="2200" dirty="0" smtClean="0"/>
          </a:p>
          <a:p>
            <a:r>
              <a:rPr lang="en-IN" sz="2200" dirty="0" err="1" smtClean="0"/>
              <a:t>Dlisc</a:t>
            </a:r>
            <a:r>
              <a:rPr lang="en-IN" sz="2200" dirty="0" smtClean="0"/>
              <a:t>, </a:t>
            </a:r>
            <a:r>
              <a:rPr lang="en-IN" sz="2200" dirty="0" err="1" smtClean="0"/>
              <a:t>Vidyasagar</a:t>
            </a:r>
            <a:r>
              <a:rPr lang="en-IN" sz="2200" dirty="0" smtClean="0"/>
              <a:t> University</a:t>
            </a:r>
            <a:endParaRPr lang="en-US" sz="2200" dirty="0"/>
          </a:p>
        </p:txBody>
      </p:sp>
      <p:sp>
        <p:nvSpPr>
          <p:cNvPr id="2" name="Title 1"/>
          <p:cNvSpPr>
            <a:spLocks noGrp="1"/>
          </p:cNvSpPr>
          <p:nvPr>
            <p:ph type="ctrTitle"/>
          </p:nvPr>
        </p:nvSpPr>
        <p:spPr/>
        <p:txBody>
          <a:bodyPr>
            <a:normAutofit fontScale="90000"/>
          </a:bodyPr>
          <a:lstStyle/>
          <a:p>
            <a:r>
              <a:rPr lang="en-IN" smtClean="0"/>
              <a:t>Paper Code: MLI-201</a:t>
            </a:r>
            <a:r>
              <a:rPr lang="en-IN" dirty="0" smtClean="0"/>
              <a:t/>
            </a:r>
            <a:br>
              <a:rPr lang="en-IN" dirty="0" smtClean="0"/>
            </a:br>
            <a:r>
              <a:rPr lang="en-IN" smtClean="0"/>
              <a:t>Paper Title: Information </a:t>
            </a:r>
            <a:r>
              <a:rPr lang="en-IN" dirty="0" smtClean="0"/>
              <a:t>and Society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Promotion (Contd..)</a:t>
            </a:r>
            <a:endParaRPr lang="en-US" dirty="0"/>
          </a:p>
        </p:txBody>
      </p:sp>
      <p:sp>
        <p:nvSpPr>
          <p:cNvPr id="3" name="Content Placeholder 2"/>
          <p:cNvSpPr>
            <a:spLocks noGrp="1"/>
          </p:cNvSpPr>
          <p:nvPr>
            <p:ph sz="quarter" idx="1"/>
          </p:nvPr>
        </p:nvSpPr>
        <p:spPr>
          <a:xfrm>
            <a:off x="301752" y="1527048"/>
            <a:ext cx="8503920" cy="4830910"/>
          </a:xfrm>
        </p:spPr>
        <p:txBody>
          <a:bodyPr>
            <a:normAutofit fontScale="70000" lnSpcReduction="20000"/>
          </a:bodyPr>
          <a:lstStyle/>
          <a:p>
            <a:pPr algn="just">
              <a:spcAft>
                <a:spcPts val="600"/>
              </a:spcAft>
              <a:buNone/>
            </a:pPr>
            <a:r>
              <a:rPr lang="en-IN" dirty="0" smtClean="0"/>
              <a:t>(b) </a:t>
            </a:r>
            <a:r>
              <a:rPr lang="en-IN" sz="3000" dirty="0" smtClean="0"/>
              <a:t>Displays- Displays of new arrivals, book exhibitions of best, rare, important and local historical collections can be an effective tool. </a:t>
            </a:r>
          </a:p>
          <a:p>
            <a:pPr algn="just">
              <a:spcAft>
                <a:spcPts val="600"/>
              </a:spcAft>
              <a:buNone/>
            </a:pPr>
            <a:r>
              <a:rPr lang="en-IN" sz="3000" dirty="0" smtClean="0"/>
              <a:t>(c) Shows – It may consist of documentary film shows on the library and in the library itself. Organising special events for children on some remarkable occasions, on some special events is important. </a:t>
            </a:r>
          </a:p>
          <a:p>
            <a:pPr algn="just">
              <a:spcAft>
                <a:spcPts val="600"/>
              </a:spcAft>
              <a:buNone/>
            </a:pPr>
            <a:r>
              <a:rPr lang="en-IN" sz="3000" dirty="0" smtClean="0"/>
              <a:t>(d) Exhibitions – Long term book exhibitions, exhibits of artists, topical exhibitions or centenary exhibitions are promotional tools</a:t>
            </a:r>
          </a:p>
          <a:p>
            <a:pPr algn="just">
              <a:spcAft>
                <a:spcPts val="600"/>
              </a:spcAft>
              <a:buNone/>
            </a:pPr>
            <a:r>
              <a:rPr lang="en-IN" sz="3000" dirty="0" smtClean="0"/>
              <a:t>(e) Book fairs – May be of national, district, state, town level through which contact between publishers and users can be established through libraries. </a:t>
            </a:r>
          </a:p>
          <a:p>
            <a:pPr algn="just">
              <a:spcAft>
                <a:spcPts val="600"/>
              </a:spcAft>
              <a:buNone/>
            </a:pPr>
            <a:r>
              <a:rPr lang="en-IN" sz="3000" dirty="0" smtClean="0"/>
              <a:t>(f) User education – Through lectures, with audio-visual aids and demonstrations is a primary promotional tool. </a:t>
            </a:r>
          </a:p>
          <a:p>
            <a:pPr algn="just">
              <a:spcAft>
                <a:spcPts val="600"/>
              </a:spcAft>
              <a:buNone/>
            </a:pPr>
            <a:r>
              <a:rPr lang="en-IN" sz="3000" dirty="0" smtClean="0"/>
              <a:t>(g) Mobile book exhibitions – Through this system,  not only does the library reach each and every user at their doorstep, but membership is increased at a large rate. </a:t>
            </a:r>
          </a:p>
          <a:p>
            <a:pPr algn="just">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Distribution</a:t>
            </a:r>
            <a:endParaRPr lang="en-US" dirty="0"/>
          </a:p>
        </p:txBody>
      </p:sp>
      <p:sp>
        <p:nvSpPr>
          <p:cNvPr id="3" name="Content Placeholder 2"/>
          <p:cNvSpPr>
            <a:spLocks noGrp="1"/>
          </p:cNvSpPr>
          <p:nvPr>
            <p:ph sz="quarter" idx="1"/>
          </p:nvPr>
        </p:nvSpPr>
        <p:spPr/>
        <p:txBody>
          <a:bodyPr/>
          <a:lstStyle/>
          <a:p>
            <a:pPr algn="just"/>
            <a:r>
              <a:rPr lang="en-IN" dirty="0" smtClean="0"/>
              <a:t>Distribution is the marketing activity which is concerned with distributing the product by the publisher to the user, making the product available to the user. The major channels of distribution concern inter personal delivery, strategic placement, in-house dissemination, local depositories, mass media, mail, telephone and computer network.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Conclusion</a:t>
            </a:r>
            <a:endParaRPr lang="en-US" dirty="0"/>
          </a:p>
        </p:txBody>
      </p:sp>
      <p:sp>
        <p:nvSpPr>
          <p:cNvPr id="3" name="Content Placeholder 2"/>
          <p:cNvSpPr>
            <a:spLocks noGrp="1"/>
          </p:cNvSpPr>
          <p:nvPr>
            <p:ph sz="quarter" idx="1"/>
          </p:nvPr>
        </p:nvSpPr>
        <p:spPr/>
        <p:txBody>
          <a:bodyPr/>
          <a:lstStyle/>
          <a:p>
            <a:pPr algn="just"/>
            <a:r>
              <a:rPr lang="en-IN" dirty="0" smtClean="0"/>
              <a:t>In conclusion it can be clearly said that the present concept of marketing of the library has stemmed up from the concept that information is an economic commodity like other commodities., information has a cost and price value and it can be bought and sold. Its importance as an economic resource and as a public good has given it the much needed value in the financial market.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References</a:t>
            </a:r>
            <a:endParaRPr lang="en-US" dirty="0"/>
          </a:p>
        </p:txBody>
      </p:sp>
      <p:sp>
        <p:nvSpPr>
          <p:cNvPr id="3" name="Content Placeholder 2"/>
          <p:cNvSpPr>
            <a:spLocks noGrp="1"/>
          </p:cNvSpPr>
          <p:nvPr>
            <p:ph sz="quarter" idx="1"/>
          </p:nvPr>
        </p:nvSpPr>
        <p:spPr/>
        <p:txBody>
          <a:bodyPr/>
          <a:lstStyle/>
          <a:p>
            <a:pPr algn="just"/>
            <a:r>
              <a:rPr lang="en-IN" dirty="0" smtClean="0"/>
              <a:t>Cronin, </a:t>
            </a:r>
            <a:r>
              <a:rPr lang="en-IN" dirty="0" err="1" smtClean="0"/>
              <a:t>Blaise</a:t>
            </a:r>
            <a:r>
              <a:rPr lang="en-IN" dirty="0" smtClean="0"/>
              <a:t> ed. The marketing of library and information services. ASLIB 1992. </a:t>
            </a:r>
          </a:p>
          <a:p>
            <a:pPr algn="just"/>
            <a:r>
              <a:rPr lang="en-IN" dirty="0" smtClean="0"/>
              <a:t>Feather &amp; </a:t>
            </a:r>
            <a:r>
              <a:rPr lang="en-IN" dirty="0" err="1" smtClean="0"/>
              <a:t>Sturges</a:t>
            </a:r>
            <a:r>
              <a:rPr lang="en-IN" dirty="0" smtClean="0"/>
              <a:t>. International </a:t>
            </a:r>
            <a:r>
              <a:rPr lang="en-IN" dirty="0" err="1" smtClean="0"/>
              <a:t>encyclopedia</a:t>
            </a:r>
            <a:r>
              <a:rPr lang="en-IN" dirty="0" smtClean="0"/>
              <a:t> of Information and Library Science. </a:t>
            </a:r>
            <a:r>
              <a:rPr lang="en-IN" dirty="0" err="1" smtClean="0"/>
              <a:t>Routledge</a:t>
            </a:r>
            <a:r>
              <a:rPr lang="en-IN" dirty="0" smtClean="0"/>
              <a:t>. 1997. </a:t>
            </a:r>
          </a:p>
          <a:p>
            <a:pPr algn="just"/>
            <a:r>
              <a:rPr lang="en-IN" dirty="0" smtClean="0"/>
              <a:t>Stevenson, Smith G. Accounting for librarians and other not for profit managers. American Library Association. 1983.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What is Marketing?</a:t>
            </a:r>
            <a:endParaRPr lang="en-US" b="1" dirty="0"/>
          </a:p>
        </p:txBody>
      </p:sp>
      <p:sp>
        <p:nvSpPr>
          <p:cNvPr id="3" name="Content Placeholder 2"/>
          <p:cNvSpPr>
            <a:spLocks noGrp="1"/>
          </p:cNvSpPr>
          <p:nvPr>
            <p:ph sz="quarter" idx="1"/>
          </p:nvPr>
        </p:nvSpPr>
        <p:spPr/>
        <p:txBody>
          <a:bodyPr/>
          <a:lstStyle/>
          <a:p>
            <a:pPr algn="just"/>
            <a:r>
              <a:rPr lang="en-IN" dirty="0" smtClean="0"/>
              <a:t>Marketing is a comprehensive term that describes all the processes and interactions that result in satisfaction for users and revenue for the organization/ services, a specific geographic area and an activity. . </a:t>
            </a:r>
          </a:p>
          <a:p>
            <a:pPr algn="just"/>
            <a:r>
              <a:rPr lang="en-IN" dirty="0" smtClean="0"/>
              <a:t>The American Marketing Association defines marketing as those activities which direct the flow of goods and service, from production to consumption. </a:t>
            </a:r>
          </a:p>
          <a:p>
            <a:pPr algn="just"/>
            <a:r>
              <a:rPr lang="en-IN" dirty="0" smtClean="0"/>
              <a:t>The term market stands for exchange of goods, demand for products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
            </a:r>
            <a:br>
              <a:rPr lang="en-IN" dirty="0" smtClean="0"/>
            </a:br>
            <a:r>
              <a:rPr lang="en-IN" b="1" dirty="0" smtClean="0"/>
              <a:t>What is Marketing in Library?</a:t>
            </a:r>
            <a:endParaRPr lang="en-US" b="1" dirty="0"/>
          </a:p>
        </p:txBody>
      </p:sp>
      <p:sp>
        <p:nvSpPr>
          <p:cNvPr id="3" name="Content Placeholder 2"/>
          <p:cNvSpPr>
            <a:spLocks noGrp="1"/>
          </p:cNvSpPr>
          <p:nvPr>
            <p:ph sz="quarter" idx="1"/>
          </p:nvPr>
        </p:nvSpPr>
        <p:spPr>
          <a:xfrm>
            <a:off x="285720" y="1527048"/>
            <a:ext cx="8519952" cy="4902348"/>
          </a:xfrm>
        </p:spPr>
        <p:txBody>
          <a:bodyPr>
            <a:noAutofit/>
          </a:bodyPr>
          <a:lstStyle/>
          <a:p>
            <a:pPr algn="just"/>
            <a:r>
              <a:rPr lang="en-IN" sz="2000" dirty="0" smtClean="0"/>
              <a:t>In case of a library, it can be safely said that it is in a specific area where an activity of exchange of documents or services between readers and staff takes place for which demand exists.</a:t>
            </a:r>
          </a:p>
          <a:p>
            <a:pPr algn="just"/>
            <a:r>
              <a:rPr lang="en-IN" sz="2000" dirty="0" smtClean="0"/>
              <a:t>Marketing in library consists of studying the target market’s needs, designing and procuring appropriate products and services which may be offered by the library, using effective pricing, communicating and distributing to inform, motivate and serve the users. </a:t>
            </a:r>
          </a:p>
          <a:p>
            <a:pPr algn="just"/>
            <a:r>
              <a:rPr lang="en-IN" sz="2000" dirty="0" smtClean="0"/>
              <a:t>Library as a facilitating agency takes documents from their producers to the users and renders product service. </a:t>
            </a:r>
          </a:p>
          <a:p>
            <a:pPr algn="just"/>
            <a:r>
              <a:rPr lang="en-IN" sz="2000" dirty="0" smtClean="0"/>
              <a:t>As a producer of various types of service like translation, CAS, SDI, reprographics, library takes the service products to its users. </a:t>
            </a:r>
          </a:p>
          <a:p>
            <a:pPr algn="just"/>
            <a:r>
              <a:rPr lang="en-IN" sz="2000" dirty="0" smtClean="0"/>
              <a:t>Information explosion, the technology revolution and escalating library costs are responsible for the libraries to develop a marketing approach. </a:t>
            </a:r>
          </a:p>
          <a:p>
            <a:pPr algn="just"/>
            <a:r>
              <a:rPr lang="en-IN" sz="2000" dirty="0" smtClean="0"/>
              <a:t>With an increase in the competition in the world of information, marketing is a factor for survival.  </a:t>
            </a:r>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Marketing Principles</a:t>
            </a:r>
            <a:endParaRPr lang="en-US" dirty="0"/>
          </a:p>
        </p:txBody>
      </p:sp>
      <p:sp>
        <p:nvSpPr>
          <p:cNvPr id="3" name="Content Placeholder 2"/>
          <p:cNvSpPr>
            <a:spLocks noGrp="1"/>
          </p:cNvSpPr>
          <p:nvPr>
            <p:ph sz="quarter" idx="1"/>
          </p:nvPr>
        </p:nvSpPr>
        <p:spPr/>
        <p:txBody>
          <a:bodyPr>
            <a:normAutofit lnSpcReduction="10000"/>
          </a:bodyPr>
          <a:lstStyle/>
          <a:p>
            <a:r>
              <a:rPr lang="en-IN" dirty="0" smtClean="0"/>
              <a:t>Modern library services are based on the following marketing principles:-</a:t>
            </a:r>
          </a:p>
          <a:p>
            <a:pPr lvl="1" algn="just"/>
            <a:r>
              <a:rPr lang="en-IN" dirty="0" smtClean="0"/>
              <a:t>The libraries must have an active attitude towards the market. It cannot expect users to buy a product simply because it is produced. The management must actively study the market, persuade customers, promote the product and organize distribution. </a:t>
            </a:r>
          </a:p>
          <a:p>
            <a:pPr lvl="1" algn="just"/>
            <a:r>
              <a:rPr lang="en-IN" dirty="0" smtClean="0"/>
              <a:t>Marketing is to be given at least as much importance as other basic functions such as administration, production and finance. </a:t>
            </a:r>
          </a:p>
          <a:p>
            <a:pPr lvl="1" algn="just"/>
            <a:r>
              <a:rPr lang="en-IN" dirty="0" smtClean="0"/>
              <a:t>The marketing function must be integrated, which means that the various marketing considerations must be taken into account in the decisions of all the managers and officials.</a:t>
            </a:r>
          </a:p>
          <a:p>
            <a:pPr lvl="1"/>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Marketing Activities</a:t>
            </a:r>
            <a:endParaRPr lang="en-US" dirty="0"/>
          </a:p>
        </p:txBody>
      </p:sp>
      <p:sp>
        <p:nvSpPr>
          <p:cNvPr id="3" name="Content Placeholder 2"/>
          <p:cNvSpPr>
            <a:spLocks noGrp="1"/>
          </p:cNvSpPr>
          <p:nvPr>
            <p:ph sz="quarter" idx="1"/>
          </p:nvPr>
        </p:nvSpPr>
        <p:spPr/>
        <p:txBody>
          <a:bodyPr>
            <a:normAutofit/>
          </a:bodyPr>
          <a:lstStyle/>
          <a:p>
            <a:pPr algn="just"/>
            <a:r>
              <a:rPr lang="en-IN" sz="3200" dirty="0" smtClean="0"/>
              <a:t>Market planning</a:t>
            </a:r>
          </a:p>
          <a:p>
            <a:pPr algn="just"/>
            <a:r>
              <a:rPr lang="en-IN" sz="3200" dirty="0" smtClean="0"/>
              <a:t>Market profiling</a:t>
            </a:r>
          </a:p>
          <a:p>
            <a:pPr algn="just"/>
            <a:r>
              <a:rPr lang="en-IN" sz="3200" dirty="0" smtClean="0"/>
              <a:t>Product planning</a:t>
            </a:r>
          </a:p>
          <a:p>
            <a:pPr algn="just"/>
            <a:r>
              <a:rPr lang="en-IN" sz="3200" dirty="0" smtClean="0"/>
              <a:t>Promotion</a:t>
            </a:r>
          </a:p>
          <a:p>
            <a:pPr algn="just"/>
            <a:r>
              <a:rPr lang="en-IN" sz="3200" dirty="0" smtClean="0"/>
              <a:t>Distribution</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Market Planning</a:t>
            </a:r>
            <a:endParaRPr lang="en-US" dirty="0"/>
          </a:p>
        </p:txBody>
      </p:sp>
      <p:sp>
        <p:nvSpPr>
          <p:cNvPr id="3" name="Content Placeholder 2"/>
          <p:cNvSpPr>
            <a:spLocks noGrp="1"/>
          </p:cNvSpPr>
          <p:nvPr>
            <p:ph sz="quarter" idx="1"/>
          </p:nvPr>
        </p:nvSpPr>
        <p:spPr/>
        <p:txBody>
          <a:bodyPr/>
          <a:lstStyle/>
          <a:p>
            <a:pPr algn="just"/>
            <a:r>
              <a:rPr lang="en-IN" dirty="0" smtClean="0"/>
              <a:t>Market planning surveys the environment, chalks out the marketing opportunities and decides the ways to be followed in following those opportunities. Library marketers need to identify users and determine their information needs. Demand analysis is a very important part of market planning. This is done mainly by obtaining quantitative data on library resource potential and use potential.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Market profiling</a:t>
            </a:r>
            <a:endParaRPr lang="en-US" dirty="0"/>
          </a:p>
        </p:txBody>
      </p:sp>
      <p:sp>
        <p:nvSpPr>
          <p:cNvPr id="3" name="Content Placeholder 2"/>
          <p:cNvSpPr>
            <a:spLocks noGrp="1"/>
          </p:cNvSpPr>
          <p:nvPr>
            <p:ph sz="quarter" idx="1"/>
          </p:nvPr>
        </p:nvSpPr>
        <p:spPr/>
        <p:txBody>
          <a:bodyPr/>
          <a:lstStyle/>
          <a:p>
            <a:pPr algn="just"/>
            <a:r>
              <a:rPr lang="en-IN" dirty="0" smtClean="0"/>
              <a:t>Market profiling is done to obtain marketing of information. It is necessary to identify the market scope to formulate appropriate policies for a library. It takes into consideration many factors like user affordability, extent of use, repeat customers, user preferences and the staffing pattern of a library.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Product planning</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IN" dirty="0" smtClean="0"/>
              <a:t>Product planning is another activity which is concerned with developing a product which can satisfy the customers. In case of library, the librarians have little control over the production of documents. But this is applicable in case of library services. Apart from the usual services, some other service products like Additions list, Local Documentation lists, SDI, Tailored services for user satisfaction are the various areas which can be stressed upon. In case of planning a product, the main agenda are- who should be the user groups, to whom the information services or products should be targeted, what should be the services or products that can be produced and marketed to the different target groups etc.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Promotion</a:t>
            </a:r>
            <a:endParaRPr lang="en-US" dirty="0"/>
          </a:p>
        </p:txBody>
      </p:sp>
      <p:sp>
        <p:nvSpPr>
          <p:cNvPr id="3" name="Content Placeholder 2"/>
          <p:cNvSpPr>
            <a:spLocks noGrp="1"/>
          </p:cNvSpPr>
          <p:nvPr>
            <p:ph sz="quarter" idx="1"/>
          </p:nvPr>
        </p:nvSpPr>
        <p:spPr>
          <a:xfrm>
            <a:off x="285720" y="1527048"/>
            <a:ext cx="8519952" cy="4902348"/>
          </a:xfrm>
        </p:spPr>
        <p:txBody>
          <a:bodyPr>
            <a:noAutofit/>
          </a:bodyPr>
          <a:lstStyle/>
          <a:p>
            <a:pPr algn="just">
              <a:spcAft>
                <a:spcPts val="600"/>
              </a:spcAft>
            </a:pPr>
            <a:r>
              <a:rPr lang="en-IN" sz="2200" dirty="0" smtClean="0"/>
              <a:t>Promotion is the activity that covers all aids to </a:t>
            </a:r>
            <a:r>
              <a:rPr lang="en-IN" sz="2200" dirty="0" smtClean="0"/>
              <a:t>s</a:t>
            </a:r>
            <a:r>
              <a:rPr lang="en-IN" sz="2200" dirty="0" smtClean="0"/>
              <a:t>ales. Promotion moves the product towards the customers. It involves various mechanisms that inform the target groups about the resources available, services and products offered by the libraries and information centres. For promotion, tools like book fair, user education, sales promotion are very common. But it has to be made certain that the content of communication in each tool should be according to the educational level or information needs of the users. Other important tools are- </a:t>
            </a:r>
          </a:p>
          <a:p>
            <a:pPr algn="just">
              <a:spcAft>
                <a:spcPts val="600"/>
              </a:spcAft>
              <a:buNone/>
            </a:pPr>
            <a:r>
              <a:rPr lang="en-IN" sz="2200" dirty="0" smtClean="0"/>
              <a:t>	</a:t>
            </a:r>
            <a:r>
              <a:rPr lang="en-IN" sz="2200" dirty="0" smtClean="0"/>
              <a:t>a) Advertisement-  The purpose of which is to stimulate primary demand and then selective demand of a product. A leaflet describing newspapers and periodicals received in a library can be distributed. Talks in radio and television are important promotional tools. </a:t>
            </a:r>
            <a:endParaRPr lang="en-US" sz="22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90</TotalTime>
  <Words>1077</Words>
  <Application>Microsoft Office PowerPoint</Application>
  <PresentationFormat>On-screen Show (4:3)</PresentationFormat>
  <Paragraphs>52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Civic</vt:lpstr>
      <vt:lpstr>Paper Code: MLI-201 Paper Title: Information and Society</vt:lpstr>
      <vt:lpstr>What is Marketing?</vt:lpstr>
      <vt:lpstr> What is Marketing in Library?</vt:lpstr>
      <vt:lpstr>Marketing Principles</vt:lpstr>
      <vt:lpstr>Marketing Activities</vt:lpstr>
      <vt:lpstr>Market Planning</vt:lpstr>
      <vt:lpstr>Market profiling</vt:lpstr>
      <vt:lpstr>Product planning</vt:lpstr>
      <vt:lpstr>Promotion</vt:lpstr>
      <vt:lpstr>Promotion (Contd..)</vt:lpstr>
      <vt:lpstr>Distribution</vt:lpstr>
      <vt:lpstr>Conclusion</vt:lpstr>
      <vt:lpstr>References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MLI-201 Information and Society</dc:title>
  <dc:creator>HP</dc:creator>
  <cp:lastModifiedBy>HP</cp:lastModifiedBy>
  <cp:revision>13</cp:revision>
  <dcterms:created xsi:type="dcterms:W3CDTF">2020-04-01T19:30:25Z</dcterms:created>
  <dcterms:modified xsi:type="dcterms:W3CDTF">2020-04-01T21:01:01Z</dcterms:modified>
</cp:coreProperties>
</file>