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65" r:id="rId3"/>
    <p:sldId id="257" r:id="rId4"/>
    <p:sldId id="258" r:id="rId5"/>
    <p:sldId id="268" r:id="rId6"/>
    <p:sldId id="260" r:id="rId7"/>
    <p:sldId id="269" r:id="rId8"/>
    <p:sldId id="275" r:id="rId9"/>
    <p:sldId id="263" r:id="rId10"/>
    <p:sldId id="270" r:id="rId11"/>
    <p:sldId id="274" r:id="rId12"/>
    <p:sldId id="273" r:id="rId13"/>
    <p:sldId id="272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339" autoAdjust="0"/>
    <p:restoredTop sz="94660"/>
  </p:normalViewPr>
  <p:slideViewPr>
    <p:cSldViewPr>
      <p:cViewPr varScale="1">
        <p:scale>
          <a:sx n="68" d="100"/>
          <a:sy n="68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8B482-25BA-4CFF-8850-957FDD2D0F0D}" type="datetimeFigureOut">
              <a:rPr lang="en-US" smtClean="0"/>
              <a:pPr/>
              <a:t>4/13/2020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090BDB-C5A2-45D9-8AA2-FF03A67062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494193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090BDB-C5A2-45D9-8AA2-FF03A670628E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776406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090BDB-C5A2-45D9-8AA2-FF03A670628E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82690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F25F9-5408-4FF5-B22D-B9BD9C09632A}" type="datetimeFigureOut">
              <a:rPr lang="en-US" smtClean="0"/>
              <a:pPr/>
              <a:t>4/13/2020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B5253-781D-4165-8F27-1FE3CBAC9E6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F25F9-5408-4FF5-B22D-B9BD9C09632A}" type="datetimeFigureOut">
              <a:rPr lang="en-US" smtClean="0"/>
              <a:pPr/>
              <a:t>4/13/2020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B5253-781D-4165-8F27-1FE3CBAC9E6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F25F9-5408-4FF5-B22D-B9BD9C09632A}" type="datetimeFigureOut">
              <a:rPr lang="en-US" smtClean="0"/>
              <a:pPr/>
              <a:t>4/13/2020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B5253-781D-4165-8F27-1FE3CBAC9E6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F25F9-5408-4FF5-B22D-B9BD9C09632A}" type="datetimeFigureOut">
              <a:rPr lang="en-US" smtClean="0"/>
              <a:pPr/>
              <a:t>4/13/2020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B5253-781D-4165-8F27-1FE3CBAC9E6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F25F9-5408-4FF5-B22D-B9BD9C09632A}" type="datetimeFigureOut">
              <a:rPr lang="en-US" smtClean="0"/>
              <a:pPr/>
              <a:t>4/13/2020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B5253-781D-4165-8F27-1FE3CBAC9E6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F25F9-5408-4FF5-B22D-B9BD9C09632A}" type="datetimeFigureOut">
              <a:rPr lang="en-US" smtClean="0"/>
              <a:pPr/>
              <a:t>4/13/2020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B5253-781D-4165-8F27-1FE3CBAC9E6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F25F9-5408-4FF5-B22D-B9BD9C09632A}" type="datetimeFigureOut">
              <a:rPr lang="en-US" smtClean="0"/>
              <a:pPr/>
              <a:t>4/13/2020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B5253-781D-4165-8F27-1FE3CBAC9E6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F25F9-5408-4FF5-B22D-B9BD9C09632A}" type="datetimeFigureOut">
              <a:rPr lang="en-US" smtClean="0"/>
              <a:pPr/>
              <a:t>4/13/2020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B5253-781D-4165-8F27-1FE3CBAC9E6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F25F9-5408-4FF5-B22D-B9BD9C09632A}" type="datetimeFigureOut">
              <a:rPr lang="en-US" smtClean="0"/>
              <a:pPr/>
              <a:t>4/13/2020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B5253-781D-4165-8F27-1FE3CBAC9E6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F25F9-5408-4FF5-B22D-B9BD9C09632A}" type="datetimeFigureOut">
              <a:rPr lang="en-US" smtClean="0"/>
              <a:pPr/>
              <a:t>4/13/2020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B5253-781D-4165-8F27-1FE3CBAC9E6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F25F9-5408-4FF5-B22D-B9BD9C09632A}" type="datetimeFigureOut">
              <a:rPr lang="en-US" smtClean="0"/>
              <a:pPr/>
              <a:t>4/13/2020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FBB5253-781D-4165-8F27-1FE3CBAC9E6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A1F25F9-5408-4FF5-B22D-B9BD9C09632A}" type="datetimeFigureOut">
              <a:rPr lang="en-US" smtClean="0"/>
              <a:pPr/>
              <a:t>4/13/2020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FBB5253-781D-4165-8F27-1FE3CBAC9E6D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650336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Understanding feminism: A brief introduction 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1640" y="1844824"/>
            <a:ext cx="6264696" cy="4479776"/>
          </a:xfrm>
        </p:spPr>
        <p:txBody>
          <a:bodyPr>
            <a:normAutofit lnSpcReduction="10000"/>
          </a:bodyPr>
          <a:lstStyle/>
          <a:p>
            <a:pPr lvl="0" algn="ctr"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Course: SOC 211</a:t>
            </a:r>
          </a:p>
          <a:p>
            <a:pPr lvl="0" algn="ctr"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Coordinator:  Dr.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Asmita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Bhattacharyya</a:t>
            </a:r>
          </a:p>
          <a:p>
            <a:pPr lvl="0" algn="ctr"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Submitted by</a:t>
            </a:r>
          </a:p>
          <a:p>
            <a:pPr lvl="0" algn="ctr">
              <a:buNone/>
            </a:pP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Pradip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Chanda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buNone/>
            </a:pP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M.Phil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en-US" sz="2400" b="1" baseline="30000" dirty="0" smtClean="0">
                <a:latin typeface="Times New Roman" pitchFamily="18" charset="0"/>
                <a:cs typeface="Times New Roman" pitchFamily="18" charset="0"/>
              </a:rPr>
              <a:t>nd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Sem.</a:t>
            </a:r>
          </a:p>
          <a:p>
            <a:pPr lvl="0" algn="ctr"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Roll: 06</a:t>
            </a:r>
          </a:p>
          <a:p>
            <a:pPr lvl="0" algn="ctr"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&amp;</a:t>
            </a:r>
          </a:p>
          <a:p>
            <a:pPr lvl="0" algn="ctr">
              <a:buNone/>
            </a:pP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Rava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buNone/>
            </a:pP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M.Phil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en-US" sz="2400" b="1" baseline="30000" dirty="0" smtClean="0">
                <a:latin typeface="Times New Roman" pitchFamily="18" charset="0"/>
                <a:cs typeface="Times New Roman" pitchFamily="18" charset="0"/>
              </a:rPr>
              <a:t>nd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Sem.</a:t>
            </a:r>
          </a:p>
          <a:p>
            <a:pPr lvl="0" algn="ctr"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Roll: 13</a:t>
            </a:r>
          </a:p>
          <a:p>
            <a:pPr lvl="0" algn="ctr">
              <a:buNone/>
            </a:pP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636680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LATER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THINKERS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84784"/>
            <a:ext cx="7992888" cy="4176464"/>
          </a:xfrm>
        </p:spPr>
        <p:txBody>
          <a:bodyPr>
            <a:noAutofit/>
          </a:bodyPr>
          <a:lstStyle/>
          <a:p>
            <a:pPr lvl="0"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Sameness/difference.</a:t>
            </a:r>
          </a:p>
          <a:p>
            <a:pPr lvl="0"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Sameness amongst women/material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difference.</a:t>
            </a:r>
          </a:p>
          <a:p>
            <a:pPr lvl="0" algn="just"/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PSYCHOANALYSIST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FEMINIST:SIGMUND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FREUD</a:t>
            </a:r>
          </a:p>
          <a:p>
            <a:pPr lvl="0" algn="just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Biological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difference/body significance.</a:t>
            </a:r>
          </a:p>
          <a:p>
            <a:pPr lvl="0"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Conscious and unconscious desire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lvl="0" indent="0" algn="just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IN" sz="2400" b="1" dirty="0" smtClean="0">
                <a:latin typeface="Times New Roman" pitchFamily="18" charset="0"/>
                <a:cs typeface="Times New Roman" pitchFamily="18" charset="0"/>
              </a:rPr>
              <a:t>Simon De Beauvoir &amp; 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her book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“The Second Sex”(1949).</a:t>
            </a:r>
            <a:endParaRPr lang="en-IN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840190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/>
          </a:bodyPr>
          <a:lstStyle/>
          <a:p>
            <a:r>
              <a:rPr lang="en-IN" sz="3200" b="1" dirty="0">
                <a:latin typeface="Times New Roman" pitchFamily="18" charset="0"/>
                <a:cs typeface="Times New Roman" pitchFamily="18" charset="0"/>
              </a:rPr>
              <a:t>Second wave feminism was highly theoretical in nature.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003232" cy="3437736"/>
          </a:xfrm>
        </p:spPr>
        <p:txBody>
          <a:bodyPr>
            <a:normAutofit lnSpcReduction="10000"/>
          </a:bodyPr>
          <a:lstStyle/>
          <a:p>
            <a:pPr algn="just"/>
            <a:r>
              <a:rPr lang="en-IN" sz="2400" dirty="0">
                <a:latin typeface="Times New Roman" pitchFamily="18" charset="0"/>
                <a:cs typeface="Times New Roman" pitchFamily="18" charset="0"/>
              </a:rPr>
              <a:t>For dismantling for the various structures of oppression.        </a:t>
            </a:r>
          </a:p>
          <a:p>
            <a:pPr marL="0" indent="0" algn="ctr">
              <a:buNone/>
            </a:pP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↓</a:t>
            </a:r>
          </a:p>
          <a:p>
            <a:pPr algn="just"/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New </a:t>
            </a:r>
            <a:r>
              <a:rPr lang="en-IN" sz="2400" dirty="0">
                <a:latin typeface="Times New Roman" pitchFamily="18" charset="0"/>
                <a:cs typeface="Times New Roman" pitchFamily="18" charset="0"/>
              </a:rPr>
              <a:t>theories and tools of explanation was 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required.</a:t>
            </a:r>
          </a:p>
          <a:p>
            <a:pPr marL="0" indent="0" algn="ctr">
              <a:buNone/>
            </a:pPr>
            <a:r>
              <a:rPr lang="en-IN" sz="2400" b="1" dirty="0" smtClean="0">
                <a:latin typeface="Times New Roman" pitchFamily="18" charset="0"/>
                <a:cs typeface="Times New Roman" pitchFamily="18" charset="0"/>
              </a:rPr>
              <a:t>↓</a:t>
            </a:r>
          </a:p>
          <a:p>
            <a:pPr algn="just"/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Patriarchy </a:t>
            </a:r>
            <a:r>
              <a:rPr lang="en-IN" sz="2400" dirty="0">
                <a:latin typeface="Times New Roman" pitchFamily="18" charset="0"/>
                <a:cs typeface="Times New Roman" pitchFamily="18" charset="0"/>
              </a:rPr>
              <a:t>,Gender-Sex distinction, public-private divide.                        </a:t>
            </a:r>
          </a:p>
          <a:p>
            <a:pPr marL="0" indent="0" algn="ctr">
              <a:buNone/>
            </a:pPr>
            <a:r>
              <a:rPr lang="en-IN" sz="2400" b="1" dirty="0" smtClean="0">
                <a:latin typeface="Times New Roman" pitchFamily="18" charset="0"/>
                <a:cs typeface="Times New Roman" pitchFamily="18" charset="0"/>
              </a:rPr>
              <a:t>↓</a:t>
            </a:r>
          </a:p>
          <a:p>
            <a:pPr algn="just"/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Academic </a:t>
            </a:r>
            <a:r>
              <a:rPr lang="en-IN" sz="2400" dirty="0">
                <a:latin typeface="Times New Roman" pitchFamily="18" charset="0"/>
                <a:cs typeface="Times New Roman" pitchFamily="18" charset="0"/>
              </a:rPr>
              <a:t>study of feminism started with.</a:t>
            </a:r>
          </a:p>
          <a:p>
            <a:pPr algn="just">
              <a:buNone/>
            </a:pPr>
            <a:r>
              <a:rPr lang="en-IN" sz="2400" dirty="0">
                <a:latin typeface="Times New Roman" pitchFamily="18" charset="0"/>
                <a:cs typeface="Times New Roman" pitchFamily="18" charset="0"/>
              </a:rPr>
              <a:t>                                  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196121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476672"/>
            <a:ext cx="8291264" cy="864096"/>
          </a:xfrm>
        </p:spPr>
        <p:txBody>
          <a:bodyPr>
            <a:noAutofit/>
          </a:bodyPr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References/Suggested readings:</a:t>
            </a:r>
            <a:br>
              <a:rPr lang="en-US" sz="3200" b="1" dirty="0">
                <a:latin typeface="Times New Roman" pitchFamily="18" charset="0"/>
                <a:cs typeface="Times New Roman" pitchFamily="18" charset="0"/>
              </a:rPr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24744"/>
            <a:ext cx="8352928" cy="561662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Bowden, P., &amp; Mummer, J. (2014). Understanding feminism. New York: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Routledge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Nicholson, L. J. (1997). The second wave feminism reader: a reader in feminist theory. New York: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Routledge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Beauvoir, S. de. (1949). The second sex. London: Vintage.</a:t>
            </a:r>
          </a:p>
          <a:p>
            <a:pPr algn="just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Rowbotham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S. (2016). Women in Movement: Feminism and Social Action. London: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Routledge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Wollstonecraft, M., &amp; Mill, J. S. (1997). The rights of woman; The subjection of women. London: Dent.</a:t>
            </a:r>
          </a:p>
          <a:p>
            <a:pPr algn="just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Freud, S. (1952). Three essays on the theory of sexuality. London: Imago.</a:t>
            </a:r>
          </a:p>
          <a:p>
            <a:pPr algn="just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980363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71800" y="2636912"/>
            <a:ext cx="36003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THANKING YOU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942965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ORIGIN 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OF FEMINISM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268760"/>
            <a:ext cx="7427168" cy="4389120"/>
          </a:xfrm>
        </p:spPr>
        <p:txBody>
          <a:bodyPr/>
          <a:lstStyle/>
          <a:p>
            <a:pPr lvl="0"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1872 (France and Netherland).</a:t>
            </a:r>
          </a:p>
          <a:p>
            <a:pPr lvl="0"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1890 (Britain).</a:t>
            </a:r>
          </a:p>
          <a:p>
            <a:pPr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1910 (United States).</a:t>
            </a:r>
          </a:p>
          <a:p>
            <a:pPr algn="just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                   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smtClean="0">
                <a:latin typeface="Times New Roman" pitchFamily="18" charset="0"/>
                <a:cs typeface="Times New Roman" pitchFamily="18" charset="0"/>
              </a:rPr>
              <a:t>OBJECTIVES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OF FEMINISM: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An effort which consists political movements, Social movements and different thoughts.</a:t>
            </a:r>
          </a:p>
          <a:p>
            <a:pPr lvl="0"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Equal opportunity for men and women.</a:t>
            </a:r>
          </a:p>
          <a:p>
            <a:pPr lvl="0"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Equal opportunity for education and jobs.</a:t>
            </a:r>
          </a:p>
          <a:p>
            <a:pPr lvl="0" algn="just"/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25786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082660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DEMANDS OF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FEMINISM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 b="1" dirty="0">
                <a:latin typeface="Times New Roman" pitchFamily="18" charset="0"/>
                <a:cs typeface="Times New Roman" pitchFamily="18" charset="0"/>
              </a:rPr>
            </a:b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7571184" cy="3384376"/>
          </a:xfrm>
        </p:spPr>
        <p:txBody>
          <a:bodyPr>
            <a:noAutofit/>
          </a:bodyPr>
          <a:lstStyle/>
          <a:p>
            <a:pPr lvl="0"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Equal salary for men and women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Equal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share in Property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Leave from work for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marriage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&amp; reproduction for women.</a:t>
            </a:r>
          </a:p>
          <a:p>
            <a:pPr lvl="0"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Strict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laws for abortion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Save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girls from rape, molestation and domestic violence.</a:t>
            </a:r>
          </a:p>
          <a:p>
            <a:pPr lvl="0"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Freedom to wear the clothes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of their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choice.</a:t>
            </a:r>
          </a:p>
          <a:p>
            <a:pPr marL="0" indent="0" algn="just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008112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RELAUNCHING OF FEMINIST MOVEMENT: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 b="1" dirty="0" smtClean="0">
                <a:latin typeface="Times New Roman" pitchFamily="18" charset="0"/>
                <a:cs typeface="Times New Roman" pitchFamily="18" charset="0"/>
              </a:rPr>
            </a:b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196752"/>
            <a:ext cx="7931224" cy="4608512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“The term feminism highlights the oppression of women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specifically in relation to men.”</a:t>
            </a:r>
          </a:p>
          <a:p>
            <a:pPr lvl="0" algn="just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first wave of feminism starts in the late 19</a:t>
            </a:r>
            <a:r>
              <a:rPr lang="en-US" sz="2400" baseline="30000" dirty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century which was mainly concerned with the voting rights of women.</a:t>
            </a:r>
          </a:p>
          <a:p>
            <a:pPr lvl="0" algn="just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first wave of feminism achieved legal and political equality. But the movement ended with a faulty assumption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/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That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political equality will bring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social, economic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and educational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equality.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5576" y="1434256"/>
            <a:ext cx="698477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      Partial employment benefits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Women got job, but only in those sectors which were considered extension of their nature,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e.g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nurse, teacher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n-IN" sz="2400" dirty="0">
                <a:latin typeface="Times New Roman" pitchFamily="18" charset="0"/>
                <a:cs typeface="Times New Roman" pitchFamily="18" charset="0"/>
              </a:rPr>
              <a:t> 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      </a:t>
            </a:r>
          </a:p>
          <a:p>
            <a:pPr algn="just"/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     Partial educational benefits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Women got study in college but, their choices of subject was very limited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2130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369332"/>
            <a:ext cx="8229600" cy="593734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SECOND 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WAVE OF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FEMINISM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052736"/>
            <a:ext cx="8424936" cy="5256584"/>
          </a:xfrm>
        </p:spPr>
        <p:txBody>
          <a:bodyPr>
            <a:normAutofit/>
          </a:bodyPr>
          <a:lstStyle/>
          <a:p>
            <a:pPr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This of wave feminism started in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1960s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associated with their demand of equal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rights.</a:t>
            </a:r>
          </a:p>
          <a:p>
            <a:pPr marL="0" indent="0" algn="just"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 marL="0" indent="0" algn="just"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Equal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rights in terms of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Freedom from oppression (in terms of sex).</a:t>
            </a:r>
          </a:p>
          <a:p>
            <a:pPr lvl="0"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Self-autonomy.</a:t>
            </a:r>
          </a:p>
          <a:p>
            <a:pPr lvl="0"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Self-expression.</a:t>
            </a:r>
          </a:p>
          <a:p>
            <a:pPr algn="just"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algn="just"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Second wave feminism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emerged in the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West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three reasons- 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Students’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protest movement.</a:t>
            </a:r>
          </a:p>
          <a:p>
            <a:pPr lvl="0"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Anti-war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movement.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Black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civil rights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struggle movements.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648072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SHEILA ROWBOTHAM (British Sociologist)</a:t>
            </a:r>
            <a:br>
              <a:rPr lang="en-US" sz="3200" b="1" dirty="0">
                <a:latin typeface="Times New Roman" pitchFamily="18" charset="0"/>
                <a:cs typeface="Times New Roman" pitchFamily="18" charset="0"/>
              </a:rPr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12776"/>
            <a:ext cx="7704856" cy="4608512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Her book is “Women in Movement” (1992)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Enlightenment (as the basis of the movement)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Reason and Progress (theoretical enrichment)</a:t>
            </a:r>
          </a:p>
          <a:p>
            <a:pPr algn="just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Equality and Individual rights</a:t>
            </a:r>
          </a:p>
          <a:p>
            <a:pPr marL="0" indent="0" algn="ctr">
              <a:buNone/>
            </a:pP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Bourgeois women:</a:t>
            </a:r>
          </a:p>
          <a:p>
            <a:pPr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Dependent on men and losing their employment opportunities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49805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710952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MARY WOLLSTONECRAFT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5328592"/>
          </a:xfrm>
        </p:spPr>
        <p:txBody>
          <a:bodyPr>
            <a:normAutofit lnSpcReduction="10000"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Her book is “A Vindication of the Rights of Women” (1792).</a:t>
            </a:r>
          </a:p>
          <a:p>
            <a:endParaRPr lang="en-US" sz="2400" dirty="0" smtClean="0"/>
          </a:p>
          <a:p>
            <a:pPr lvl="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They are challenging divine right of the king and husband.</a:t>
            </a:r>
          </a:p>
          <a:p>
            <a:endParaRPr lang="en-US" sz="2400" dirty="0"/>
          </a:p>
          <a:p>
            <a:pPr lvl="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Autonomy and independence to participate equally in the opportunities in society (by providing education).</a:t>
            </a:r>
          </a:p>
          <a:p>
            <a:pPr algn="ctr"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JOHN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STUART MILL</a:t>
            </a:r>
          </a:p>
          <a:p>
            <a:pPr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His book is “The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Subjection of Women” (1869).</a:t>
            </a:r>
          </a:p>
          <a:p>
            <a:pPr lvl="0" algn="just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Women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are inherently inferior to men.</a:t>
            </a:r>
          </a:p>
          <a:p>
            <a:pPr marL="0" lvl="0" indent="0" algn="just"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Education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public office and political participation on a par with their male peers.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2552516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147248" cy="864096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WOLLSTONECRAFT AND MILLS</a:t>
            </a:r>
            <a:br>
              <a:rPr lang="en-US" sz="3200" b="1" dirty="0" smtClean="0">
                <a:latin typeface="Times New Roman" pitchFamily="18" charset="0"/>
                <a:cs typeface="Times New Roman" pitchFamily="18" charset="0"/>
              </a:rPr>
            </a:b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908720"/>
            <a:ext cx="8352928" cy="3672408"/>
          </a:xfrm>
        </p:spPr>
        <p:txBody>
          <a:bodyPr>
            <a:noAutofit/>
          </a:bodyPr>
          <a:lstStyle/>
          <a:p>
            <a:pPr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Educated and autonomous women would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make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better wives and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mother.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They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conflate women’s biological roles in childbearing with their social activities 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child-rearing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Equality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and emancipation still remain illusory.</a:t>
            </a:r>
          </a:p>
          <a:p>
            <a:pPr algn="ctr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489</TotalTime>
  <Words>710</Words>
  <Application>Microsoft Office PowerPoint</Application>
  <PresentationFormat>On-screen Show (4:3)</PresentationFormat>
  <Paragraphs>126</Paragraphs>
  <Slides>13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Flow</vt:lpstr>
      <vt:lpstr>Understanding feminism: A brief introduction </vt:lpstr>
      <vt:lpstr>ORIGIN OF FEMINISM</vt:lpstr>
      <vt:lpstr>DEMANDS OF FEMINISM </vt:lpstr>
      <vt:lpstr>RELAUNCHING OF FEMINIST MOVEMENT: </vt:lpstr>
      <vt:lpstr>Slide 5</vt:lpstr>
      <vt:lpstr>SECOND WAVE OF FEMINISM</vt:lpstr>
      <vt:lpstr>SHEILA ROWBOTHAM (British Sociologist) </vt:lpstr>
      <vt:lpstr>MARY WOLLSTONECRAFT</vt:lpstr>
      <vt:lpstr>WOLLSTONECRAFT AND MILLS </vt:lpstr>
      <vt:lpstr>LATER THINKERS</vt:lpstr>
      <vt:lpstr>Second wave feminism was highly theoretical in nature.</vt:lpstr>
      <vt:lpstr>References/Suggested readings: </vt:lpstr>
      <vt:lpstr>Slide 13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WORD OF FEMINISM</dc:title>
  <dc:creator>JOYDEB MANDI</dc:creator>
  <cp:lastModifiedBy>asmita</cp:lastModifiedBy>
  <cp:revision>61</cp:revision>
  <dcterms:created xsi:type="dcterms:W3CDTF">2020-02-03T16:27:13Z</dcterms:created>
  <dcterms:modified xsi:type="dcterms:W3CDTF">2020-04-13T14:32:20Z</dcterms:modified>
</cp:coreProperties>
</file>