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7"/>
  </p:notesMasterIdLst>
  <p:sldIdLst>
    <p:sldId id="256" r:id="rId2"/>
    <p:sldId id="285" r:id="rId3"/>
    <p:sldId id="265" r:id="rId4"/>
    <p:sldId id="306" r:id="rId5"/>
    <p:sldId id="266" r:id="rId6"/>
    <p:sldId id="267" r:id="rId7"/>
    <p:sldId id="275" r:id="rId8"/>
    <p:sldId id="257" r:id="rId9"/>
    <p:sldId id="258" r:id="rId10"/>
    <p:sldId id="259" r:id="rId11"/>
    <p:sldId id="276" r:id="rId12"/>
    <p:sldId id="272" r:id="rId13"/>
    <p:sldId id="298" r:id="rId14"/>
    <p:sldId id="260" r:id="rId15"/>
    <p:sldId id="277" r:id="rId16"/>
    <p:sldId id="274" r:id="rId17"/>
    <p:sldId id="278" r:id="rId18"/>
    <p:sldId id="286" r:id="rId19"/>
    <p:sldId id="287" r:id="rId20"/>
    <p:sldId id="288" r:id="rId21"/>
    <p:sldId id="289" r:id="rId22"/>
    <p:sldId id="290" r:id="rId23"/>
    <p:sldId id="291" r:id="rId24"/>
    <p:sldId id="262" r:id="rId25"/>
    <p:sldId id="280" r:id="rId26"/>
    <p:sldId id="263" r:id="rId27"/>
    <p:sldId id="281" r:id="rId28"/>
    <p:sldId id="264" r:id="rId29"/>
    <p:sldId id="282" r:id="rId30"/>
    <p:sldId id="283" r:id="rId31"/>
    <p:sldId id="271" r:id="rId32"/>
    <p:sldId id="284" r:id="rId33"/>
    <p:sldId id="270" r:id="rId34"/>
    <p:sldId id="307" r:id="rId35"/>
    <p:sldId id="29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FF"/>
    <a:srgbClr val="9933FF"/>
    <a:srgbClr val="009900"/>
    <a:srgbClr val="FF66FF"/>
    <a:srgbClr val="00FF00"/>
    <a:srgbClr val="CCFF33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20D2A2-EEB4-4AA3-8EC3-9BE5C7543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7383-9A85-4546-A3FB-EB2C89F0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293B-9ED9-493D-9521-3FB32FE23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3C2E-97AA-4FDF-A9EF-475A12DC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848E-677A-449A-9908-F2E123C15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0B01-DBC2-44D5-A484-F79ABC6C6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74C6-7E69-4124-9F1A-8AB14509D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FFA4-A1E7-4478-ADC0-C80B7F2F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8129-F0A7-42A4-BC37-00431890C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CB6A-599F-48E0-B351-AFB96D00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F4A1-F0F3-4DA4-A86D-4DAAEE91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5B02-3374-4B55-84A8-08C9D228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20/03/2008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Dept. of Pharmaceutics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B56CFA-9479-4EDA-B744-6411C4DE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3" r:id="rId4"/>
    <p:sldLayoutId id="2147483849" r:id="rId5"/>
    <p:sldLayoutId id="2147483844" r:id="rId6"/>
    <p:sldLayoutId id="2147483850" r:id="rId7"/>
    <p:sldLayoutId id="2147483851" r:id="rId8"/>
    <p:sldLayoutId id="2147483852" r:id="rId9"/>
    <p:sldLayoutId id="2147483845" r:id="rId10"/>
    <p:sldLayoutId id="21474838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8/Liposom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752600"/>
          </a:xfrm>
          <a:solidFill>
            <a:srgbClr val="3333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Nanotechnology Based Drug Delivery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sz="4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00105-6C36-4693-A544-AA32AE3B77C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PRIORITY AREAS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Cancer Nanotechnology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chemeClr val="tx1"/>
                </a:solidFill>
              </a:rPr>
              <a:t>(i) Diagnosis using Quantum  Dots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(ii) Tumor Targeted Delivery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(iii) Imaging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(iv) Cancer Gene Therapy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CD45D-3AED-496D-9E05-AB6A1B3C6BB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PRIORITY AREAS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</a:rPr>
              <a:t>DNA Vaccines for parasitic, bacterial and viral diseases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</a:rPr>
              <a:t>Oral and pulmonary routes for systemic delivery of proteins and peptides.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</a:rPr>
              <a:t>Nanotechnology in Tissue Engineering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51BE3-3733-4632-8AD4-4BAD4C08AFE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55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Drug Delivery Carriers</a:t>
            </a:r>
          </a:p>
        </p:txBody>
      </p:sp>
      <p:pic>
        <p:nvPicPr>
          <p:cNvPr id="21507" name="Picture 4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41425"/>
            <a:ext cx="6708775" cy="4930775"/>
          </a:xfr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6BCCA-1AB9-4204-9CF0-3F6B96E52BA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Targeting Ligands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8458200" cy="5489575"/>
          </a:xfr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67069-0034-4C7F-897B-C340653B403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Liposome's</a:t>
            </a:r>
            <a:r>
              <a:rPr lang="en-US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77200" cy="4683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DFADB-48E3-41E3-91B2-DF4863A2B8C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3557" name="Picture 5" descr="liposome-379x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3561" name="Picture 10" descr="Image:Liposom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4478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55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Liposome's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800" dirty="0" smtClean="0"/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Their exterior lipid bilayer is very chemically reactive, thereby providing a means to conveniently couple “tags” on a covalent basis.  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Such “tags” can be antibodies, antigens, cell receptors, nucleic acid probes, etc. 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This provides significant versatility in assay formats (i.e., immunoassay, receptor-based, nucleic acid probe, etc.) possible. 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With  diameters ranging in size from approximately 50 nm to 800 nm, their aqueous core encapsulates up to millions of molecules of signal generating “markers” that can be detected in a variety of different way. 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 variety of different </a:t>
            </a:r>
            <a:r>
              <a:rPr lang="en-US" sz="2000" dirty="0" err="1" smtClean="0">
                <a:solidFill>
                  <a:schemeClr val="tx1"/>
                </a:solidFill>
              </a:rPr>
              <a:t>encapsulants</a:t>
            </a:r>
            <a:r>
              <a:rPr lang="en-US" sz="2000" dirty="0" smtClean="0">
                <a:solidFill>
                  <a:schemeClr val="tx1"/>
                </a:solidFill>
              </a:rPr>
              <a:t> are possible including visually detectable dyes (since the lipid bilayer is transparent), optically and </a:t>
            </a:r>
            <a:r>
              <a:rPr lang="en-US" sz="2000" dirty="0" err="1" smtClean="0">
                <a:solidFill>
                  <a:schemeClr val="tx1"/>
                </a:solidFill>
              </a:rPr>
              <a:t>fluorometrically</a:t>
            </a:r>
            <a:r>
              <a:rPr lang="en-US" sz="2000" dirty="0" smtClean="0">
                <a:solidFill>
                  <a:schemeClr val="tx1"/>
                </a:solidFill>
              </a:rPr>
              <a:t> detectable dyes, enzymes, and </a:t>
            </a:r>
            <a:r>
              <a:rPr lang="en-US" sz="2000" dirty="0" err="1" smtClean="0">
                <a:solidFill>
                  <a:schemeClr val="tx1"/>
                </a:solidFill>
              </a:rPr>
              <a:t>electroactive</a:t>
            </a:r>
            <a:r>
              <a:rPr lang="en-US" sz="2000" dirty="0" smtClean="0">
                <a:solidFill>
                  <a:schemeClr val="tx1"/>
                </a:solidFill>
              </a:rPr>
              <a:t> compounds. 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This provides significant versatility in the detection schemes possible.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A9E5C-51B4-4BA2-BFB3-0386A153A9C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Niosomes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7638" y="1624013"/>
            <a:ext cx="5159375" cy="4524375"/>
          </a:xfr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4A143-8EA9-4DFC-8A4A-89B58E217DD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5605" name="Picture 4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Niosomes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Niosomes, non-ionic surfactant vesicles, are widely studied as an alternative to liposomes</a:t>
            </a: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These vesicles appear to be similar to liposomes in terms of their physical properties</a:t>
            </a: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They are also prepared in the same way and under a variety of conditions, from unilamellar or multilamellar structures.</a:t>
            </a: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Niosomes alleviate the disadvantages associated with liposomes, such as chemical instability, variable purity of phospholipids and high cost.</a:t>
            </a: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They have the potential for controlled and targated drug delivery</a:t>
            </a: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Niosomes enhanced the penetration of drugs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EE9B7-0938-439A-AB78-023871E870A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Nanopowder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B1FF3-83FA-4683-8CC9-6223A0B23FC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7653" name="Picture 5" descr="0,0,133,1561,100,100,39e47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zirconia-nanopow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Nanopowder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Nanopowders</a:t>
            </a:r>
            <a:r>
              <a:rPr lang="en-US" sz="2400" dirty="0" smtClean="0">
                <a:solidFill>
                  <a:schemeClr val="tx1"/>
                </a:solidFill>
              </a:rPr>
              <a:t> are powders composed of nanoparticles, that is particles having an average diameter below 50 nanometers (nm).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jar of a true </a:t>
            </a:r>
            <a:r>
              <a:rPr lang="en-US" sz="2400" dirty="0" err="1" smtClean="0">
                <a:solidFill>
                  <a:schemeClr val="tx1"/>
                </a:solidFill>
              </a:rPr>
              <a:t>nanopowder</a:t>
            </a:r>
            <a:r>
              <a:rPr lang="en-US" sz="2400" dirty="0" smtClean="0">
                <a:solidFill>
                  <a:schemeClr val="tx1"/>
                </a:solidFill>
              </a:rPr>
              <a:t> when emptied from chest height to toward the floor will disperse into the air before reaching the floor.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Most manufacturers of “</a:t>
            </a:r>
            <a:r>
              <a:rPr lang="en-US" sz="2400" dirty="0" err="1" smtClean="0">
                <a:solidFill>
                  <a:schemeClr val="tx1"/>
                </a:solidFill>
              </a:rPr>
              <a:t>nanopowders</a:t>
            </a:r>
            <a:r>
              <a:rPr lang="en-US" sz="2400" dirty="0" smtClean="0">
                <a:solidFill>
                  <a:schemeClr val="tx1"/>
                </a:solidFill>
              </a:rPr>
              <a:t>” produce </a:t>
            </a:r>
            <a:r>
              <a:rPr lang="en-US" sz="2400" dirty="0" err="1" smtClean="0">
                <a:solidFill>
                  <a:schemeClr val="tx1"/>
                </a:solidFill>
              </a:rPr>
              <a:t>micropowder</a:t>
            </a:r>
            <a:r>
              <a:rPr lang="en-US" sz="2400" dirty="0" smtClean="0">
                <a:solidFill>
                  <a:schemeClr val="tx1"/>
                </a:solidFill>
              </a:rPr>
              <a:t> assemblies of nanoparticles but the powder itself is rarely a </a:t>
            </a:r>
            <a:r>
              <a:rPr lang="en-US" sz="2400" dirty="0" err="1" smtClean="0">
                <a:solidFill>
                  <a:schemeClr val="tx1"/>
                </a:solidFill>
              </a:rPr>
              <a:t>nanopowder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Such compounds have two or more different </a:t>
            </a:r>
            <a:r>
              <a:rPr lang="en-US" sz="2400" dirty="0" err="1" smtClean="0">
                <a:solidFill>
                  <a:schemeClr val="tx1"/>
                </a:solidFill>
              </a:rPr>
              <a:t>cations</a:t>
            </a:r>
            <a:r>
              <a:rPr lang="en-US" sz="2400" dirty="0" smtClean="0">
                <a:solidFill>
                  <a:schemeClr val="tx1"/>
                </a:solidFill>
              </a:rPr>
              <a:t> (positively charged elements) in their chemical formula. An example of a complex compound is calcium </a:t>
            </a:r>
            <a:r>
              <a:rPr lang="en-US" sz="2400" dirty="0" err="1" smtClean="0">
                <a:solidFill>
                  <a:schemeClr val="tx1"/>
                </a:solidFill>
              </a:rPr>
              <a:t>titanate</a:t>
            </a:r>
            <a:r>
              <a:rPr lang="en-US" sz="2400" dirty="0" smtClean="0">
                <a:solidFill>
                  <a:schemeClr val="tx1"/>
                </a:solidFill>
              </a:rPr>
              <a:t> (CaTiO3). 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0898C-C2B7-4C1B-8949-E2EE398B2FC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8750"/>
            <a:ext cx="7772400" cy="984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Applications of Nanotechnology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DDFE-B83A-4EC9-862B-8D7E1E48F9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1269" name="Picture 5" descr="areas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Nanocluster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CF4D-1805-4A7E-AA3C-E0BE614E606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9701" name="Picture 7" descr="nanoclu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Nanocluster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n-US" sz="2800" smtClean="0">
                <a:solidFill>
                  <a:schemeClr val="tx1"/>
                </a:solidFill>
              </a:rPr>
              <a:t>One of the central themes in nanoscience research is to synthesize high quality nanoparticles with precise control over particle size, shape, structure, and composition. </a:t>
            </a:r>
          </a:p>
          <a:p>
            <a:pPr marL="514350" indent="-51435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endParaRPr lang="en-US" sz="2800" smtClean="0">
              <a:solidFill>
                <a:schemeClr val="tx1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n-US" sz="2800" smtClean="0">
                <a:solidFill>
                  <a:schemeClr val="tx1"/>
                </a:solidFill>
              </a:rPr>
              <a:t>For inorganic nanoparticles (e.g. metal and semiconductor), two regimes are of particular interest, that is, nanoclusters in a size range from subnanometer to ~2 nm and nanocrystals (typically 2-100 nm).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20635-E0ED-4295-9D6D-EEBED5923098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Nanocrystals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1747" name="Picture 4" descr="Nanocrystals-433x28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58888"/>
            <a:ext cx="8001000" cy="5065712"/>
          </a:xfr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6482F-A21A-4A41-8CCB-846B7642D879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Nanocrystals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When the size of the material is reduced to less than 100 nanometers, the realm of quantum physics takes over and materials begin to demonstrate entirely new properties.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Nano-design of drugs by various techniques like milling, high pressure homogenization, controlled precipitation etc., are explored to produce, drug </a:t>
            </a:r>
            <a:r>
              <a:rPr lang="en-US" sz="2000" dirty="0" err="1" smtClean="0">
                <a:solidFill>
                  <a:schemeClr val="tx1"/>
                </a:solidFill>
              </a:rPr>
              <a:t>nanocrystals</a:t>
            </a:r>
            <a:r>
              <a:rPr lang="en-US" sz="2000" dirty="0" smtClean="0">
                <a:solidFill>
                  <a:schemeClr val="tx1"/>
                </a:solidFill>
              </a:rPr>
              <a:t>, nanoparticles, </a:t>
            </a:r>
            <a:r>
              <a:rPr lang="en-US" sz="2000" dirty="0" err="1" smtClean="0">
                <a:solidFill>
                  <a:schemeClr val="tx1"/>
                </a:solidFill>
              </a:rPr>
              <a:t>nanoprecipitates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nanosuspensions</a:t>
            </a:r>
            <a:r>
              <a:rPr lang="en-US" sz="2000" dirty="0" smtClean="0">
                <a:solidFill>
                  <a:schemeClr val="tx1"/>
                </a:solidFill>
              </a:rPr>
              <a:t> (which for ease of understanding commonly mentioned as </a:t>
            </a:r>
            <a:r>
              <a:rPr lang="en-US" sz="2000" dirty="0" err="1" smtClean="0">
                <a:solidFill>
                  <a:schemeClr val="tx1"/>
                </a:solidFill>
              </a:rPr>
              <a:t>nanocrystals</a:t>
            </a:r>
            <a:r>
              <a:rPr lang="en-US" sz="2000" dirty="0" smtClean="0">
                <a:solidFill>
                  <a:schemeClr val="tx1"/>
                </a:solidFill>
              </a:rPr>
              <a:t>).  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As decreased size will increase the solubility of drugs hence, this technology is explored to increase oral bioavailability of sparingly water soluble drugs.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63711-7321-45C1-803E-28931BD83EE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Micelle</a:t>
            </a:r>
            <a:r>
              <a:rPr lang="en-US" dirty="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0F8C-1EF4-496C-B264-A5E1F422821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3797" name="Picture 5" descr="micelle2-384x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Micelle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Micelle is an aggregate of amphipathic molecules in water, with the nonpolar portions in the interior and the polar portions at the exterior surface, exposed to water. </a:t>
            </a: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Amphiphilic molecules form micelle above a particular concentration which is called as critical micellar concentration (CMC).  </a:t>
            </a: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Micelles are known to have an anisotropic water distribution within their structure, means  water concentration decreases from the surface towards the core of the micelle, with a completely hydrophobic (water-excluded) core. </a:t>
            </a: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Hydrophobic drugs can be encapsulated/solubalized, into inner core. </a:t>
            </a: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18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1800" smtClean="0">
                <a:solidFill>
                  <a:schemeClr val="tx1"/>
                </a:solidFill>
              </a:rPr>
              <a:t>The spatial position of a solubilized drug in a micelle will depend on its polarity, nonpolar molecules will be solubilized in the micellar core, and substances with intermediate polarity will be distributed along the surfactant molecules in certain intermediate </a:t>
            </a:r>
            <a:br>
              <a:rPr lang="en-US" sz="1800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positions.  </a:t>
            </a:r>
            <a:br>
              <a:rPr lang="en-US" sz="1800" smtClean="0">
                <a:solidFill>
                  <a:schemeClr val="tx1"/>
                </a:solidFill>
              </a:rPr>
            </a:b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7F8F2-1407-42E6-8F22-1B0FED2B52CE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Dendrimers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7792-BB35-4256-8ED0-64AB21B664C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35845" name="Picture 5" descr="dendrimer-405x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Dendrimers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These branched macromolecules are constructed around a simple core unit. 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Dendrimers have a high degree of molecular uniformity, narrow molecular weight distribution, specific size and shape characteristics, and a highly- functionalized terminal surface. 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manufacturing process is a series of repetitive steps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starting with a central initiator core. Each subsequent growth step represents a new "generation" of polymer with a larger molecular diameter, twice the number of reactive surface sites, and approximately double the molecular weight of the preceding generation.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E4724-8BB8-4E20-873F-FE859D85ADF1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Polymeric Nanoparticles </a:t>
            </a:r>
          </a:p>
        </p:txBody>
      </p:sp>
      <p:pic>
        <p:nvPicPr>
          <p:cNvPr id="3789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45225" y="2209800"/>
            <a:ext cx="2898775" cy="2736850"/>
          </a:xfrm>
          <a:noFill/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425D2-6052-477C-B5D4-E7A021081ED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7893" name="Picture 5" descr="z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27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cohen_so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600200"/>
            <a:ext cx="259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Polymeric Nanoparticles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In recent years, biodegradable polymeric nanoparticles have attracted considerable attention as potential drug delivery devices in view of their applications in drug targeting to particular organs/tissues, as carriers of DNA </a:t>
            </a:r>
            <a:br>
              <a:rPr lang="en-US" sz="2800" smtClean="0"/>
            </a:br>
            <a:r>
              <a:rPr lang="en-US" sz="2800" smtClean="0"/>
              <a:t>in gene therapy, and in their ability to deliver proteins, peptides and genes </a:t>
            </a:r>
            <a:br>
              <a:rPr lang="en-US" sz="2800" smtClean="0"/>
            </a:br>
            <a:r>
              <a:rPr lang="en-US" sz="2800" smtClean="0"/>
              <a:t>through a per oral route of administration.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F95F4-2B9C-4438-9E2F-E7FD5B6AB7B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Targeted Drug Delivery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09F20-B1A9-42C1-88FC-8B10E39133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2293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Carbon 60</a:t>
            </a:r>
          </a:p>
        </p:txBody>
      </p:sp>
      <p:pic>
        <p:nvPicPr>
          <p:cNvPr id="39939" name="Picture 4" descr="c6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4495800" cy="4343400"/>
          </a:xfr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188BC-58EB-4A3A-AA73-94A79B0C52E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9941" name="Picture 6" descr="c60_with_galax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Carbon 60 </a:t>
            </a:r>
          </a:p>
        </p:txBody>
      </p:sp>
      <p:sp>
        <p:nvSpPr>
          <p:cNvPr id="4096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C60 are spherical molecules about 1nm in diameter, comprising 60 carbon atoms 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arranged as 20 hexagons and 12 pentagons: the configuration of a football. </a:t>
            </a:r>
          </a:p>
          <a:p>
            <a:pPr algn="just" eaLnBrk="1" hangingPunct="1">
              <a:lnSpc>
                <a:spcPct val="80000"/>
              </a:lnSpc>
            </a:pPr>
            <a:endParaRPr lang="en-US" sz="24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Hence they find application as NanoPharmaceuticals with large drug payload in their cage like structure. </a:t>
            </a:r>
          </a:p>
          <a:p>
            <a:pPr algn="just" eaLnBrk="1" hangingPunct="1">
              <a:lnSpc>
                <a:spcPct val="80000"/>
              </a:lnSpc>
            </a:pPr>
            <a:endParaRPr lang="en-US" sz="24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On the other hand with development of various chemical substitutes for C60, it is possible to develop functionalized C60 with better drug targeting properties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39B73-3535-45A5-B388-BED1A24028E1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Carbon Nanotube</a:t>
            </a:r>
          </a:p>
        </p:txBody>
      </p:sp>
      <p:pic>
        <p:nvPicPr>
          <p:cNvPr id="41987" name="Picture 4" descr="nanotube-177x26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447800"/>
            <a:ext cx="4191000" cy="4987925"/>
          </a:xfr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03555-3BBE-41C3-94BB-991FD46CB509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55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Carbon Nanotube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10600" cy="5181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Carbon nanotubes are adept at entering the nuclei of cells and may one day be used to deliver drugs and vaccines. 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modified nanotubes have so far only been used to ferry a small peptide into the nuclei of fibroblast cells. 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But the researchers are hopeful that the technique may one day form the basis for new anti-cancer treatments, gene therapies and vaccines.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789F2-0AF2-4A27-A99B-CA0F0BD7718B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8750"/>
            <a:ext cx="777240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Equipments for Nanoparticles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56FE7-196C-484C-A6A5-DD12AF22633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924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Ultra Sonicator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MillsHomogenizer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Spray Milling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Supercritical Fluid Technology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Electrospray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Ultracentrifugation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Nanofiltration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Methods of Drug Delivery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7924800" cy="4953000"/>
          </a:xfr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FBCF8-FB47-43DF-BBCA-F17808872DAD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8750"/>
            <a:ext cx="80010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Nanoparticles for Drug Delivery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Metal-based nanoparticles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Lipid-based nanoparticles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Polymer-based nanoparticles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Biological nanoparticles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9D4E5-7236-4F4D-BEB0-358AAEFDBD1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Nanobiopharmaceuticals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 biopharmaceuticals, in addition to the main technologies covered-liposomal, monoclonal antibody-based, and polymer-based technologies host of newer technologies such as nanoparticles including various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nanodimensional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entities such as molecular imprinted polymers,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metallofullerenes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prodrug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delivery, oral, injectable and implantable, pulmonary, and transdermal and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transmucosal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delivery have come up.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905CA-ADC1-41A0-9E8F-8E8F46C60BD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Drug Delivery Technology Important to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Pharma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Industry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267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sz="2400" b="1" smtClean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cs typeface="Arial" charset="0"/>
              </a:rPr>
              <a:t>Drug delivery formulations involve low cost research compared that for discovery of new molecule.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cs typeface="Arial" charset="0"/>
              </a:rPr>
              <a:t>Minimizing the drug use would significantly reduce the effective cost of drug which would give financial relief to the patients,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79037-3692-47CD-93E7-E858A4CD0C6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Drug Delivery Technology Important to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Pharma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Industry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cs typeface="Arial" charset="0"/>
              </a:rPr>
              <a:t>Delivery systems increase commercial opportunity by distinguishing a drug from competitive threats posed by “me too” drugs.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cs typeface="Arial" charset="0"/>
              </a:rPr>
              <a:t>Novel means of delivery particularly using nano-carriers, can allow branded drugs to be rescued from abyss of generic competition (may be called “resurrection of drug”).   </a:t>
            </a:r>
            <a:endParaRPr lang="en-US" sz="2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EEFD3-E22C-45CC-A9C0-C01679B714B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SOME SIGNIFICANT ACHIEVEMENTS OF NANODEVICES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Development of one dose a day ciprofloxacin using nanotechnology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Tumor targeted taxol delivery using nanoparticles in Phase 2 clinical trial stage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Improved ophthalmic delivery formulation using smart hydrogel nanoparticles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Oral insulin formulation using nanoparticles carriers.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Liposomal based Amphotericin B formulation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FAF8A8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647F3-4146-44A6-A7DC-0B4C69F9E86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</a:rPr>
              <a:t>Prevention of drug from biological degradation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</a:rPr>
              <a:t>Effective Targeting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</a:rPr>
              <a:t>Patient Compliance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</a:rPr>
              <a:t>Cost effectiveness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</a:rPr>
              <a:t>Product life extension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218A6-19E8-4232-A855-C56A5312A7A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452</TotalTime>
  <Words>931</Words>
  <Application>Microsoft Office PowerPoint</Application>
  <PresentationFormat>On-screen Show (4:3)</PresentationFormat>
  <Paragraphs>198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Verdana</vt:lpstr>
      <vt:lpstr>Arial</vt:lpstr>
      <vt:lpstr>Franklin Gothic Medium</vt:lpstr>
      <vt:lpstr>Franklin Gothic Book</vt:lpstr>
      <vt:lpstr>Wingdings 2</vt:lpstr>
      <vt:lpstr>Wingdings</vt:lpstr>
      <vt:lpstr>Trek</vt:lpstr>
      <vt:lpstr>Nanotechnology Based Drug Delivery </vt:lpstr>
      <vt:lpstr>Applications of Nanotechnology</vt:lpstr>
      <vt:lpstr>Targeted Drug Delivery</vt:lpstr>
      <vt:lpstr>Nanoparticles for Drug Delivery</vt:lpstr>
      <vt:lpstr>Nanobiopharmaceuticals</vt:lpstr>
      <vt:lpstr>Drug Delivery Technology Important to Pharma Industry</vt:lpstr>
      <vt:lpstr>Drug Delivery Technology Important to Pharma Industry</vt:lpstr>
      <vt:lpstr>SOME SIGNIFICANT ACHIEVEMENTS OF NANODEVICES </vt:lpstr>
      <vt:lpstr>CHALLENGES</vt:lpstr>
      <vt:lpstr>PRIORITY AREAS</vt:lpstr>
      <vt:lpstr>PRIORITY AREAS</vt:lpstr>
      <vt:lpstr>Drug Delivery Carriers</vt:lpstr>
      <vt:lpstr>Targeting Ligands</vt:lpstr>
      <vt:lpstr>Liposome's </vt:lpstr>
      <vt:lpstr>Liposome's</vt:lpstr>
      <vt:lpstr>Niosomes</vt:lpstr>
      <vt:lpstr>Niosomes</vt:lpstr>
      <vt:lpstr>Nanopowder</vt:lpstr>
      <vt:lpstr>Nanopowder</vt:lpstr>
      <vt:lpstr>Nanocluster</vt:lpstr>
      <vt:lpstr>Nanocluster</vt:lpstr>
      <vt:lpstr>Nanocrystals</vt:lpstr>
      <vt:lpstr>Nanocrystals</vt:lpstr>
      <vt:lpstr>Micelle </vt:lpstr>
      <vt:lpstr>Micelle</vt:lpstr>
      <vt:lpstr>Dendrimers </vt:lpstr>
      <vt:lpstr>Dendrimers</vt:lpstr>
      <vt:lpstr>Polymeric Nanoparticles </vt:lpstr>
      <vt:lpstr>Polymeric Nanoparticles</vt:lpstr>
      <vt:lpstr>Carbon 60</vt:lpstr>
      <vt:lpstr>Carbon 60 </vt:lpstr>
      <vt:lpstr>Carbon Nanotube</vt:lpstr>
      <vt:lpstr>Carbon Nanotube</vt:lpstr>
      <vt:lpstr>Equipments for Nanoparticles</vt:lpstr>
      <vt:lpstr>Methods of Drug Delivery</vt:lpstr>
    </vt:vector>
  </TitlesOfParts>
  <Company>KLE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Nanotechnology Based Drug Delivery</dc:title>
  <dc:creator>Dr.Basavaraj K. Nanjwade</dc:creator>
  <cp:keywords>Nanotechnoogy, Drug Delivery, Nanotechnology based drug delivery, Nanocrystals, Nanoparticles</cp:keywords>
  <cp:lastModifiedBy>DR MAIDUL HOSSAIN</cp:lastModifiedBy>
  <cp:revision>73</cp:revision>
  <dcterms:created xsi:type="dcterms:W3CDTF">2008-03-08T05:58:38Z</dcterms:created>
  <dcterms:modified xsi:type="dcterms:W3CDTF">2020-05-09T06:25:02Z</dcterms:modified>
  <cp:category>PPT</cp:category>
</cp:coreProperties>
</file>