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5" r:id="rId1"/>
  </p:sldMasterIdLst>
  <p:notesMasterIdLst>
    <p:notesMasterId r:id="rId37"/>
  </p:notesMasterIdLst>
  <p:sldIdLst>
    <p:sldId id="256" r:id="rId2"/>
    <p:sldId id="285" r:id="rId3"/>
    <p:sldId id="265" r:id="rId4"/>
    <p:sldId id="306" r:id="rId5"/>
    <p:sldId id="266" r:id="rId6"/>
    <p:sldId id="267" r:id="rId7"/>
    <p:sldId id="275" r:id="rId8"/>
    <p:sldId id="257" r:id="rId9"/>
    <p:sldId id="258" r:id="rId10"/>
    <p:sldId id="259" r:id="rId11"/>
    <p:sldId id="276" r:id="rId12"/>
    <p:sldId id="272" r:id="rId13"/>
    <p:sldId id="298" r:id="rId14"/>
    <p:sldId id="260" r:id="rId15"/>
    <p:sldId id="277" r:id="rId16"/>
    <p:sldId id="274" r:id="rId17"/>
    <p:sldId id="278" r:id="rId18"/>
    <p:sldId id="286" r:id="rId19"/>
    <p:sldId id="287" r:id="rId20"/>
    <p:sldId id="288" r:id="rId21"/>
    <p:sldId id="289" r:id="rId22"/>
    <p:sldId id="290" r:id="rId23"/>
    <p:sldId id="291" r:id="rId24"/>
    <p:sldId id="262" r:id="rId25"/>
    <p:sldId id="280" r:id="rId26"/>
    <p:sldId id="263" r:id="rId27"/>
    <p:sldId id="281" r:id="rId28"/>
    <p:sldId id="264" r:id="rId29"/>
    <p:sldId id="282" r:id="rId30"/>
    <p:sldId id="283" r:id="rId31"/>
    <p:sldId id="271" r:id="rId32"/>
    <p:sldId id="284" r:id="rId33"/>
    <p:sldId id="270" r:id="rId34"/>
    <p:sldId id="307" r:id="rId35"/>
    <p:sldId id="297" r:id="rId3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66FFFF"/>
    <a:srgbClr val="9933FF"/>
    <a:srgbClr val="009900"/>
    <a:srgbClr val="FF66FF"/>
    <a:srgbClr val="00FF00"/>
    <a:srgbClr val="CCFF33"/>
    <a:srgbClr val="3333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118" autoAdjust="0"/>
    <p:restoredTop sz="94660"/>
  </p:normalViewPr>
  <p:slideViewPr>
    <p:cSldViewPr>
      <p:cViewPr varScale="1">
        <p:scale>
          <a:sx n="68" d="100"/>
          <a:sy n="68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40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10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75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4A20D2A2-EEB4-4AA3-8EC3-9BE5C7543D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20/03/2008</a:t>
            </a:r>
          </a:p>
        </p:txBody>
      </p:sp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Dept. of Pharmaceutics</a:t>
            </a:r>
          </a:p>
        </p:txBody>
      </p:sp>
      <p:sp>
        <p:nvSpPr>
          <p:cNvPr id="7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F77383-9A85-4546-A3FB-EB2C89F024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20/03/2008</a:t>
            </a:r>
          </a:p>
        </p:txBody>
      </p:sp>
      <p:sp>
        <p:nvSpPr>
          <p:cNvPr id="5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Dept. of Pharmaceutics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29293B-9ED9-493D-9521-3FB32FE238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20/03/2008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Dept. of Pharmaceutics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C53C2E-97AA-4FDF-A9EF-475A12DC17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20/03/2008</a:t>
            </a:r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Dept. of Pharmaceutics</a:t>
            </a:r>
          </a:p>
        </p:txBody>
      </p:sp>
      <p:sp>
        <p:nvSpPr>
          <p:cNvPr id="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A7848E-677A-449A-9908-F2E123C15D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20/03/2008</a:t>
            </a:r>
          </a:p>
        </p:txBody>
      </p:sp>
      <p:sp>
        <p:nvSpPr>
          <p:cNvPr id="7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Dept. of Pharmaceutics</a:t>
            </a:r>
          </a:p>
        </p:txBody>
      </p:sp>
      <p:sp>
        <p:nvSpPr>
          <p:cNvPr id="9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50B01-DBC2-44D5-A484-F79ABC6C64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20/03/2008</a:t>
            </a:r>
          </a:p>
        </p:txBody>
      </p:sp>
      <p:sp>
        <p:nvSpPr>
          <p:cNvPr id="6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Dept. of Pharmaceutics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074C6-7E69-4124-9F1A-8AB14509D0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20/03/2008</a:t>
            </a:r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Dept. of Pharmaceutics</a:t>
            </a: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DDFFA4-A1E7-4478-ADC0-C80B7F2FB8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20/03/2008</a:t>
            </a:r>
          </a:p>
        </p:txBody>
      </p:sp>
      <p:sp>
        <p:nvSpPr>
          <p:cNvPr id="4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Dept. of Pharmaceutics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9C8129-F0A7-42A4-BC37-00431890C3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20/03/2008</a:t>
            </a:r>
          </a:p>
        </p:txBody>
      </p:sp>
      <p:sp>
        <p:nvSpPr>
          <p:cNvPr id="3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Dept. of Pharmaceutics</a:t>
            </a:r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BFCB6A-599F-48E0-B351-AFB96D0067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20/03/2008</a:t>
            </a:r>
          </a:p>
        </p:txBody>
      </p:sp>
      <p:sp>
        <p:nvSpPr>
          <p:cNvPr id="7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Dept. of Pharmaceutics</a:t>
            </a: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DDF4A1-F0F3-4DA4-A86D-4DAAEE9133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20/03/2008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Dept. of Pharmaceutics</a:t>
            </a:r>
          </a:p>
        </p:txBody>
      </p:sp>
      <p:sp>
        <p:nvSpPr>
          <p:cNvPr id="7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0F5B02-3374-4B55-84A8-08C9D228C7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Text Placeholder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20/03/2008</a:t>
            </a:r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Dept. of Pharmaceutics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70B56CFA-9479-4EDA-B744-6411C4DE3D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6" r:id="rId1"/>
    <p:sldLayoutId id="2147483847" r:id="rId2"/>
    <p:sldLayoutId id="2147483848" r:id="rId3"/>
    <p:sldLayoutId id="2147483843" r:id="rId4"/>
    <p:sldLayoutId id="2147483849" r:id="rId5"/>
    <p:sldLayoutId id="2147483844" r:id="rId6"/>
    <p:sldLayoutId id="2147483850" r:id="rId7"/>
    <p:sldLayoutId id="2147483851" r:id="rId8"/>
    <p:sldLayoutId id="2147483852" r:id="rId9"/>
    <p:sldLayoutId id="2147483845" r:id="rId10"/>
    <p:sldLayoutId id="2147483853" r:id="rId11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en/2/28/Liposome.jpg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219200"/>
            <a:ext cx="9144000" cy="1752600"/>
          </a:xfrm>
          <a:solidFill>
            <a:srgbClr val="3333FF"/>
          </a:solidFill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000" b="1" i="1" dirty="0" smtClean="0">
                <a:solidFill>
                  <a:srgbClr val="FF0000"/>
                </a:solidFill>
                <a:latin typeface="Times New Roman" pitchFamily="18" charset="0"/>
              </a:rPr>
              <a:t>Nanotechnology Based Drug Delivery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</a:rPr>
              <a:t/>
            </a:r>
            <a:br>
              <a:rPr lang="en-US" sz="4000" dirty="0" smtClean="0">
                <a:solidFill>
                  <a:schemeClr val="tx1"/>
                </a:solidFill>
                <a:latin typeface="Times New Roman" pitchFamily="18" charset="0"/>
              </a:rPr>
            </a:br>
            <a:endParaRPr lang="en-US" sz="4000" dirty="0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C00105-6C36-4693-A544-AA32AE3B77CE}" type="slidenum">
              <a:rPr lang="en-US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rgbClr val="FF0000"/>
                </a:solidFill>
              </a:rPr>
              <a:t>PRIORITY AREAS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419600"/>
          </a:xfrm>
        </p:spPr>
        <p:txBody>
          <a:bodyPr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2400" b="1" dirty="0" smtClean="0"/>
              <a:t>Cancer Nanotechnology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en-US" sz="2400" b="1" dirty="0" smtClean="0"/>
          </a:p>
          <a:p>
            <a:pPr algn="just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400" b="1" dirty="0" smtClean="0"/>
              <a:t>     </a:t>
            </a:r>
            <a:r>
              <a:rPr lang="en-US" sz="2400" b="1" dirty="0" smtClean="0">
                <a:solidFill>
                  <a:schemeClr val="tx1"/>
                </a:solidFill>
              </a:rPr>
              <a:t>(i) Diagnosis using Quantum  Dots</a:t>
            </a:r>
          </a:p>
          <a:p>
            <a:pPr algn="just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2400" b="1" dirty="0" smtClean="0">
              <a:solidFill>
                <a:schemeClr val="tx1"/>
              </a:solidFill>
            </a:endParaRPr>
          </a:p>
          <a:p>
            <a:pPr algn="just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400" b="1" dirty="0" smtClean="0">
                <a:solidFill>
                  <a:schemeClr val="tx1"/>
                </a:solidFill>
              </a:rPr>
              <a:t>     (ii) Tumor Targeted Delivery</a:t>
            </a:r>
          </a:p>
          <a:p>
            <a:pPr algn="just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2400" b="1" dirty="0" smtClean="0">
              <a:solidFill>
                <a:schemeClr val="tx1"/>
              </a:solidFill>
            </a:endParaRPr>
          </a:p>
          <a:p>
            <a:pPr algn="just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400" b="1" dirty="0" smtClean="0">
                <a:solidFill>
                  <a:schemeClr val="tx1"/>
                </a:solidFill>
              </a:rPr>
              <a:t>      (iii) Imaging</a:t>
            </a:r>
          </a:p>
          <a:p>
            <a:pPr algn="just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2400" b="1" dirty="0" smtClean="0">
              <a:solidFill>
                <a:schemeClr val="tx1"/>
              </a:solidFill>
            </a:endParaRPr>
          </a:p>
          <a:p>
            <a:pPr algn="just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400" b="1" dirty="0" smtClean="0">
                <a:solidFill>
                  <a:schemeClr val="tx1"/>
                </a:solidFill>
              </a:rPr>
              <a:t>      (iv) Cancer Gene Therapy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en-US" sz="2400" dirty="0" smtClean="0">
              <a:solidFill>
                <a:schemeClr val="tx1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6CD45D-3AED-496D-9E05-AB6A1B3C6BBF}" type="slidenum">
              <a:rPr lang="en-US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rgbClr val="FF0000"/>
                </a:solidFill>
              </a:rPr>
              <a:t>PRIORITY AREAS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sz="2800" b="1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2400" b="1" smtClean="0">
                <a:solidFill>
                  <a:schemeClr val="tx1"/>
                </a:solidFill>
              </a:rPr>
              <a:t>DNA Vaccines for parasitic, bacterial and viral diseases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endParaRPr lang="en-US" sz="2400" b="1" smtClean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2400" b="1" smtClean="0">
                <a:solidFill>
                  <a:schemeClr val="tx1"/>
                </a:solidFill>
              </a:rPr>
              <a:t>Oral and pulmonary routes for systemic delivery of proteins and peptides.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endParaRPr lang="en-US" sz="2400" b="1" smtClean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2400" b="1" smtClean="0">
                <a:solidFill>
                  <a:schemeClr val="tx1"/>
                </a:solidFill>
              </a:rPr>
              <a:t>Nanotechnology in Tissue Engineering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lnSpc>
                <a:spcPct val="90000"/>
              </a:lnSpc>
            </a:pPr>
            <a:endParaRPr lang="en-US" sz="2400" smtClean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951BE3-3733-4632-8AD4-4BAD4C08AFED}" type="slidenum">
              <a:rPr lang="en-US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8750"/>
            <a:ext cx="8229600" cy="7556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rgbClr val="FF0000"/>
                </a:solidFill>
              </a:rPr>
              <a:t>Drug Delivery Carriers</a:t>
            </a:r>
          </a:p>
        </p:txBody>
      </p:sp>
      <p:pic>
        <p:nvPicPr>
          <p:cNvPr id="21507" name="Picture 4" descr="image00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43000" y="1241425"/>
            <a:ext cx="6708775" cy="4930775"/>
          </a:xfrm>
          <a:noFill/>
        </p:spPr>
      </p:pic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A6BCCA-1AB9-4204-9CF0-3F6B96E52BA3}" type="slidenum">
              <a:rPr lang="en-US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8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158750"/>
            <a:ext cx="8229600" cy="9080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rgbClr val="FF0000"/>
                </a:solidFill>
              </a:rPr>
              <a:t>Targeting Ligands</a:t>
            </a:r>
          </a:p>
        </p:txBody>
      </p:sp>
      <p:pic>
        <p:nvPicPr>
          <p:cNvPr id="22531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04800" y="1143000"/>
            <a:ext cx="8458200" cy="5489575"/>
          </a:xfrm>
          <a:noFill/>
        </p:spPr>
      </p:pic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067069-0034-4C7F-897B-C340653B403A}" type="slidenum">
              <a:rPr lang="en-US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rgbClr val="FF0000"/>
                </a:solidFill>
              </a:rPr>
              <a:t>Liposome's</a:t>
            </a:r>
            <a:r>
              <a:rPr lang="en-US" dirty="0" smtClean="0"/>
              <a:t> 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077200" cy="46831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5DFADB-48E3-41E3-91B2-DF4863A2B8CC}" type="slidenum">
              <a:rPr lang="en-US"/>
              <a:pPr>
                <a:defRPr/>
              </a:pPr>
              <a:t>14</a:t>
            </a:fld>
            <a:endParaRPr lang="en-US"/>
          </a:p>
        </p:txBody>
      </p:sp>
      <p:pic>
        <p:nvPicPr>
          <p:cNvPr id="23557" name="Picture 5" descr="liposome-379x4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47800"/>
            <a:ext cx="42672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en-US">
              <a:latin typeface="Arial" charset="0"/>
            </a:endParaRPr>
          </a:p>
        </p:txBody>
      </p:sp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en-US">
              <a:latin typeface="Arial" charset="0"/>
            </a:endParaRP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endParaRPr lang="en-US">
              <a:latin typeface="Arial" charset="0"/>
            </a:endParaRPr>
          </a:p>
        </p:txBody>
      </p:sp>
      <p:pic>
        <p:nvPicPr>
          <p:cNvPr id="23561" name="Picture 10" descr="Image:Liposome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19600" y="1447800"/>
            <a:ext cx="47244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8750"/>
            <a:ext cx="8229600" cy="7556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rgbClr val="FF0000"/>
                </a:solidFill>
              </a:rPr>
              <a:t>Liposome's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9200"/>
            <a:ext cx="8229600" cy="5181600"/>
          </a:xfrm>
        </p:spPr>
        <p:txBody>
          <a:bodyPr>
            <a:normAutofit lnSpcReduction="100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"/>
              <a:defRPr/>
            </a:pPr>
            <a:endParaRPr lang="en-US" sz="800" dirty="0" smtClean="0"/>
          </a:p>
          <a:p>
            <a:pPr marL="457200" indent="-457200" algn="just" eaLnBrk="1" fontAlgn="auto" hangingPunct="1">
              <a:lnSpc>
                <a:spcPct val="8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000" dirty="0" smtClean="0">
                <a:solidFill>
                  <a:schemeClr val="tx1"/>
                </a:solidFill>
              </a:rPr>
              <a:t>Their exterior lipid bilayer is very chemically reactive, thereby providing a means to conveniently couple “tags” on a covalent basis.  </a:t>
            </a:r>
          </a:p>
          <a:p>
            <a:pPr marL="457200" indent="-457200" algn="just" eaLnBrk="1" fontAlgn="auto" hangingPunct="1">
              <a:lnSpc>
                <a:spcPct val="80000"/>
              </a:lnSpc>
              <a:spcAft>
                <a:spcPts val="0"/>
              </a:spcAft>
              <a:buFont typeface="+mj-lt"/>
              <a:buAutoNum type="arabicPeriod"/>
              <a:defRPr/>
            </a:pPr>
            <a:endParaRPr lang="en-US" sz="2000" dirty="0">
              <a:solidFill>
                <a:schemeClr val="tx1"/>
              </a:solidFill>
            </a:endParaRPr>
          </a:p>
          <a:p>
            <a:pPr marL="457200" indent="-457200" algn="just" eaLnBrk="1" fontAlgn="auto" hangingPunct="1">
              <a:lnSpc>
                <a:spcPct val="8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000" dirty="0" smtClean="0">
                <a:solidFill>
                  <a:schemeClr val="tx1"/>
                </a:solidFill>
              </a:rPr>
              <a:t>Such “tags” can be antibodies, antigens, cell receptors, nucleic acid probes, etc. </a:t>
            </a:r>
          </a:p>
          <a:p>
            <a:pPr marL="457200" indent="-457200" algn="just" eaLnBrk="1" fontAlgn="auto" hangingPunct="1">
              <a:lnSpc>
                <a:spcPct val="80000"/>
              </a:lnSpc>
              <a:spcAft>
                <a:spcPts val="0"/>
              </a:spcAft>
              <a:buFont typeface="+mj-lt"/>
              <a:buAutoNum type="arabicPeriod"/>
              <a:defRPr/>
            </a:pPr>
            <a:endParaRPr lang="en-US" sz="2000" dirty="0">
              <a:solidFill>
                <a:schemeClr val="tx1"/>
              </a:solidFill>
            </a:endParaRPr>
          </a:p>
          <a:p>
            <a:pPr marL="457200" indent="-457200" algn="just" eaLnBrk="1" fontAlgn="auto" hangingPunct="1">
              <a:lnSpc>
                <a:spcPct val="8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000" dirty="0" smtClean="0">
                <a:solidFill>
                  <a:schemeClr val="tx1"/>
                </a:solidFill>
              </a:rPr>
              <a:t>This provides significant versatility in assay formats (i.e., immunoassay, receptor-based, nucleic acid probe, etc.) possible. </a:t>
            </a:r>
          </a:p>
          <a:p>
            <a:pPr marL="457200" indent="-457200" algn="just" eaLnBrk="1" fontAlgn="auto" hangingPunct="1">
              <a:lnSpc>
                <a:spcPct val="80000"/>
              </a:lnSpc>
              <a:spcAft>
                <a:spcPts val="0"/>
              </a:spcAft>
              <a:buFont typeface="+mj-lt"/>
              <a:buAutoNum type="arabicPeriod"/>
              <a:defRPr/>
            </a:pPr>
            <a:endParaRPr lang="en-US" sz="2000" dirty="0">
              <a:solidFill>
                <a:schemeClr val="tx1"/>
              </a:solidFill>
            </a:endParaRPr>
          </a:p>
          <a:p>
            <a:pPr marL="457200" indent="-457200" algn="just" eaLnBrk="1" fontAlgn="auto" hangingPunct="1">
              <a:lnSpc>
                <a:spcPct val="8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000" dirty="0" smtClean="0">
                <a:solidFill>
                  <a:schemeClr val="tx1"/>
                </a:solidFill>
              </a:rPr>
              <a:t>With  diameters ranging in size from approximately 50 nm to 800 nm, their aqueous core encapsulates up to millions of molecules of signal generating “markers” that can be detected in a variety of different way. </a:t>
            </a:r>
          </a:p>
          <a:p>
            <a:pPr marL="457200" indent="-457200" algn="just" eaLnBrk="1" fontAlgn="auto" hangingPunct="1">
              <a:lnSpc>
                <a:spcPct val="80000"/>
              </a:lnSpc>
              <a:spcAft>
                <a:spcPts val="0"/>
              </a:spcAft>
              <a:buFont typeface="+mj-lt"/>
              <a:buAutoNum type="arabicPeriod"/>
              <a:defRPr/>
            </a:pPr>
            <a:endParaRPr lang="en-US" sz="2000" dirty="0">
              <a:solidFill>
                <a:schemeClr val="tx1"/>
              </a:solidFill>
            </a:endParaRPr>
          </a:p>
          <a:p>
            <a:pPr marL="457200" indent="-457200" algn="just" eaLnBrk="1" fontAlgn="auto" hangingPunct="1">
              <a:lnSpc>
                <a:spcPct val="8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000" dirty="0" smtClean="0">
                <a:solidFill>
                  <a:schemeClr val="tx1"/>
                </a:solidFill>
              </a:rPr>
              <a:t>A variety of different </a:t>
            </a:r>
            <a:r>
              <a:rPr lang="en-US" sz="2000" dirty="0" err="1" smtClean="0">
                <a:solidFill>
                  <a:schemeClr val="tx1"/>
                </a:solidFill>
              </a:rPr>
              <a:t>encapsulants</a:t>
            </a:r>
            <a:r>
              <a:rPr lang="en-US" sz="2000" dirty="0" smtClean="0">
                <a:solidFill>
                  <a:schemeClr val="tx1"/>
                </a:solidFill>
              </a:rPr>
              <a:t> are possible including visually detectable dyes (since the lipid bilayer is transparent), optically and </a:t>
            </a:r>
            <a:r>
              <a:rPr lang="en-US" sz="2000" dirty="0" err="1" smtClean="0">
                <a:solidFill>
                  <a:schemeClr val="tx1"/>
                </a:solidFill>
              </a:rPr>
              <a:t>fluorometrically</a:t>
            </a:r>
            <a:r>
              <a:rPr lang="en-US" sz="2000" dirty="0" smtClean="0">
                <a:solidFill>
                  <a:schemeClr val="tx1"/>
                </a:solidFill>
              </a:rPr>
              <a:t> detectable dyes, enzymes, and </a:t>
            </a:r>
            <a:r>
              <a:rPr lang="en-US" sz="2000" dirty="0" err="1" smtClean="0">
                <a:solidFill>
                  <a:schemeClr val="tx1"/>
                </a:solidFill>
              </a:rPr>
              <a:t>electroactive</a:t>
            </a:r>
            <a:r>
              <a:rPr lang="en-US" sz="2000" dirty="0" smtClean="0">
                <a:solidFill>
                  <a:schemeClr val="tx1"/>
                </a:solidFill>
              </a:rPr>
              <a:t> compounds. </a:t>
            </a:r>
          </a:p>
          <a:p>
            <a:pPr marL="457200" indent="-457200" algn="just" eaLnBrk="1" fontAlgn="auto" hangingPunct="1">
              <a:lnSpc>
                <a:spcPct val="80000"/>
              </a:lnSpc>
              <a:spcAft>
                <a:spcPts val="0"/>
              </a:spcAft>
              <a:buFont typeface="+mj-lt"/>
              <a:buAutoNum type="arabicPeriod"/>
              <a:defRPr/>
            </a:pPr>
            <a:endParaRPr lang="en-US" sz="2000" dirty="0">
              <a:solidFill>
                <a:schemeClr val="tx1"/>
              </a:solidFill>
            </a:endParaRPr>
          </a:p>
          <a:p>
            <a:pPr marL="457200" indent="-457200" algn="just" eaLnBrk="1" fontAlgn="auto" hangingPunct="1">
              <a:lnSpc>
                <a:spcPct val="8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000" dirty="0" smtClean="0">
                <a:solidFill>
                  <a:schemeClr val="tx1"/>
                </a:solidFill>
              </a:rPr>
              <a:t>This provides significant versatility in the detection schemes possible.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4A9E5C-51B4-4BA2-BFB3-0386A153A9C1}" type="slidenum">
              <a:rPr lang="en-US"/>
              <a:pPr>
                <a:defRPr/>
              </a:pPr>
              <a:t>15</a:t>
            </a:fld>
            <a:endParaRPr lang="en-US"/>
          </a:p>
        </p:txBody>
      </p:sp>
      <p:sp>
        <p:nvSpPr>
          <p:cNvPr id="2458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>
                <a:solidFill>
                  <a:srgbClr val="FF0000"/>
                </a:solidFill>
              </a:rPr>
              <a:t>Niosomes</a:t>
            </a:r>
            <a:endParaRPr lang="en-US" dirty="0" smtClean="0">
              <a:solidFill>
                <a:srgbClr val="FF0000"/>
              </a:solidFill>
            </a:endParaRPr>
          </a:p>
        </p:txBody>
      </p:sp>
      <p:pic>
        <p:nvPicPr>
          <p:cNvPr id="2560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57638" y="1624013"/>
            <a:ext cx="5159375" cy="4524375"/>
          </a:xfrm>
          <a:noFill/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34A143-8EA9-4DFC-8A4A-89B58E217DDD}" type="slidenum">
              <a:rPr lang="en-US"/>
              <a:pPr>
                <a:defRPr/>
              </a:pPr>
              <a:t>16</a:t>
            </a:fld>
            <a:endParaRPr lang="en-US"/>
          </a:p>
        </p:txBody>
      </p:sp>
      <p:pic>
        <p:nvPicPr>
          <p:cNvPr id="25605" name="Picture 4" descr="image00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371600"/>
            <a:ext cx="38862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>
                <a:solidFill>
                  <a:srgbClr val="FF0000"/>
                </a:solidFill>
              </a:rPr>
              <a:t>Niosomes</a:t>
            </a:r>
            <a:endParaRPr lang="en-US" dirty="0" smtClean="0">
              <a:solidFill>
                <a:srgbClr val="FF0000"/>
              </a:solidFill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Franklin Gothic Medium" pitchFamily="34" charset="0"/>
              <a:buAutoNum type="arabicPeriod"/>
            </a:pPr>
            <a:r>
              <a:rPr lang="en-US" sz="1800" smtClean="0">
                <a:solidFill>
                  <a:schemeClr val="tx1"/>
                </a:solidFill>
              </a:rPr>
              <a:t>Niosomes, non-ionic surfactant vesicles, are widely studied as an alternative to liposomes</a:t>
            </a:r>
          </a:p>
          <a:p>
            <a:pPr eaLnBrk="1" hangingPunct="1">
              <a:lnSpc>
                <a:spcPct val="80000"/>
              </a:lnSpc>
              <a:buFont typeface="Franklin Gothic Medium" pitchFamily="34" charset="0"/>
              <a:buAutoNum type="arabicPeriod"/>
            </a:pPr>
            <a:endParaRPr lang="en-US" sz="180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  <a:buFont typeface="Franklin Gothic Medium" pitchFamily="34" charset="0"/>
              <a:buAutoNum type="arabicPeriod"/>
            </a:pPr>
            <a:r>
              <a:rPr lang="en-US" sz="1800" smtClean="0">
                <a:solidFill>
                  <a:schemeClr val="tx1"/>
                </a:solidFill>
              </a:rPr>
              <a:t>These vesicles appear to be similar to liposomes in terms of their physical properties</a:t>
            </a:r>
          </a:p>
          <a:p>
            <a:pPr eaLnBrk="1" hangingPunct="1">
              <a:lnSpc>
                <a:spcPct val="80000"/>
              </a:lnSpc>
              <a:buFont typeface="Franklin Gothic Medium" pitchFamily="34" charset="0"/>
              <a:buAutoNum type="arabicPeriod"/>
            </a:pPr>
            <a:endParaRPr lang="en-US" sz="180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  <a:buFont typeface="Franklin Gothic Medium" pitchFamily="34" charset="0"/>
              <a:buAutoNum type="arabicPeriod"/>
            </a:pPr>
            <a:r>
              <a:rPr lang="en-US" sz="1800" smtClean="0">
                <a:solidFill>
                  <a:schemeClr val="tx1"/>
                </a:solidFill>
              </a:rPr>
              <a:t>They are also prepared in the same way and under a variety of conditions, from unilamellar or multilamellar structures.</a:t>
            </a:r>
          </a:p>
          <a:p>
            <a:pPr eaLnBrk="1" hangingPunct="1">
              <a:lnSpc>
                <a:spcPct val="80000"/>
              </a:lnSpc>
              <a:buFont typeface="Franklin Gothic Medium" pitchFamily="34" charset="0"/>
              <a:buAutoNum type="arabicPeriod"/>
            </a:pPr>
            <a:endParaRPr lang="en-US" sz="180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  <a:buFont typeface="Franklin Gothic Medium" pitchFamily="34" charset="0"/>
              <a:buAutoNum type="arabicPeriod"/>
            </a:pPr>
            <a:r>
              <a:rPr lang="en-US" sz="1800" smtClean="0">
                <a:solidFill>
                  <a:schemeClr val="tx1"/>
                </a:solidFill>
              </a:rPr>
              <a:t>Niosomes alleviate the disadvantages associated with liposomes, such as chemical instability, variable purity of phospholipids and high cost.</a:t>
            </a:r>
          </a:p>
          <a:p>
            <a:pPr eaLnBrk="1" hangingPunct="1">
              <a:lnSpc>
                <a:spcPct val="80000"/>
              </a:lnSpc>
              <a:buFont typeface="Franklin Gothic Medium" pitchFamily="34" charset="0"/>
              <a:buAutoNum type="arabicPeriod"/>
            </a:pPr>
            <a:endParaRPr lang="en-US" sz="180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  <a:buFont typeface="Franklin Gothic Medium" pitchFamily="34" charset="0"/>
              <a:buAutoNum type="arabicPeriod"/>
            </a:pPr>
            <a:r>
              <a:rPr lang="en-US" sz="1800" smtClean="0">
                <a:solidFill>
                  <a:schemeClr val="tx1"/>
                </a:solidFill>
              </a:rPr>
              <a:t>They have the potential for controlled and targated drug delivery</a:t>
            </a:r>
          </a:p>
          <a:p>
            <a:pPr eaLnBrk="1" hangingPunct="1">
              <a:lnSpc>
                <a:spcPct val="80000"/>
              </a:lnSpc>
              <a:buFont typeface="Franklin Gothic Medium" pitchFamily="34" charset="0"/>
              <a:buAutoNum type="arabicPeriod"/>
            </a:pPr>
            <a:endParaRPr lang="en-US" sz="180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  <a:buFont typeface="Franklin Gothic Medium" pitchFamily="34" charset="0"/>
              <a:buAutoNum type="arabicPeriod"/>
            </a:pPr>
            <a:r>
              <a:rPr lang="en-US" sz="1800" smtClean="0">
                <a:solidFill>
                  <a:schemeClr val="tx1"/>
                </a:solidFill>
              </a:rPr>
              <a:t>Niosomes enhanced the penetration of drugs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DEE9B7-0938-439A-AB78-023871E870A9}" type="slidenum">
              <a:rPr lang="en-US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8750"/>
            <a:ext cx="8229600" cy="8318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>
                <a:solidFill>
                  <a:srgbClr val="FF0000"/>
                </a:solidFill>
              </a:rPr>
              <a:t>Nanopowder</a:t>
            </a:r>
            <a:endParaRPr lang="en-US" dirty="0" smtClean="0">
              <a:solidFill>
                <a:srgbClr val="FF0000"/>
              </a:solidFill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0B1FF3-83FA-4683-8CC9-6223A0B23FC1}" type="slidenum">
              <a:rPr lang="en-US"/>
              <a:pPr>
                <a:defRPr/>
              </a:pPr>
              <a:t>18</a:t>
            </a:fld>
            <a:endParaRPr lang="en-US"/>
          </a:p>
        </p:txBody>
      </p:sp>
      <p:pic>
        <p:nvPicPr>
          <p:cNvPr id="27653" name="Picture 5" descr="0,0,133,1561,100,100,39e4767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95400"/>
            <a:ext cx="44958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Picture 7" descr="zirconia-nanopowd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1295400"/>
            <a:ext cx="46482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8750"/>
            <a:ext cx="8229600" cy="8318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>
                <a:solidFill>
                  <a:srgbClr val="FF0000"/>
                </a:solidFill>
              </a:rPr>
              <a:t>Nanopowder</a:t>
            </a:r>
            <a:endParaRPr lang="en-US" dirty="0" smtClean="0">
              <a:solidFill>
                <a:srgbClr val="FF0000"/>
              </a:solidFill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43000"/>
            <a:ext cx="8229600" cy="5181600"/>
          </a:xfrm>
        </p:spPr>
        <p:txBody>
          <a:bodyPr>
            <a:normAutofit lnSpcReduction="10000"/>
          </a:bodyPr>
          <a:lstStyle/>
          <a:p>
            <a:pPr marL="457200" indent="-457200" eaLnBrk="1" fontAlgn="auto" hangingPunct="1">
              <a:lnSpc>
                <a:spcPct val="8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 err="1" smtClean="0">
                <a:solidFill>
                  <a:schemeClr val="tx1"/>
                </a:solidFill>
              </a:rPr>
              <a:t>Nanopowders</a:t>
            </a:r>
            <a:r>
              <a:rPr lang="en-US" sz="2400" dirty="0" smtClean="0">
                <a:solidFill>
                  <a:schemeClr val="tx1"/>
                </a:solidFill>
              </a:rPr>
              <a:t> are powders composed of nanoparticles, that is particles having an average diameter below 50 nanometers (nm). </a:t>
            </a:r>
          </a:p>
          <a:p>
            <a:pPr marL="457200" indent="-457200" eaLnBrk="1" fontAlgn="auto" hangingPunct="1">
              <a:lnSpc>
                <a:spcPct val="80000"/>
              </a:lnSpc>
              <a:spcAft>
                <a:spcPts val="0"/>
              </a:spcAft>
              <a:buFont typeface="+mj-lt"/>
              <a:buAutoNum type="arabicPeriod"/>
              <a:defRPr/>
            </a:pPr>
            <a:endParaRPr lang="en-US" sz="2400" dirty="0" smtClean="0">
              <a:solidFill>
                <a:schemeClr val="tx1"/>
              </a:solidFill>
            </a:endParaRPr>
          </a:p>
          <a:p>
            <a:pPr marL="457200" indent="-457200" eaLnBrk="1" fontAlgn="auto" hangingPunct="1">
              <a:lnSpc>
                <a:spcPct val="8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 smtClean="0">
                <a:solidFill>
                  <a:schemeClr val="tx1"/>
                </a:solidFill>
              </a:rPr>
              <a:t>A jar of a true </a:t>
            </a:r>
            <a:r>
              <a:rPr lang="en-US" sz="2400" dirty="0" err="1" smtClean="0">
                <a:solidFill>
                  <a:schemeClr val="tx1"/>
                </a:solidFill>
              </a:rPr>
              <a:t>nanopowder</a:t>
            </a:r>
            <a:r>
              <a:rPr lang="en-US" sz="2400" dirty="0" smtClean="0">
                <a:solidFill>
                  <a:schemeClr val="tx1"/>
                </a:solidFill>
              </a:rPr>
              <a:t> when emptied from chest height to toward the floor will disperse into the air before reaching the floor. </a:t>
            </a:r>
          </a:p>
          <a:p>
            <a:pPr marL="457200" indent="-457200" eaLnBrk="1" fontAlgn="auto" hangingPunct="1">
              <a:lnSpc>
                <a:spcPct val="80000"/>
              </a:lnSpc>
              <a:spcAft>
                <a:spcPts val="0"/>
              </a:spcAft>
              <a:buFont typeface="+mj-lt"/>
              <a:buAutoNum type="arabicPeriod"/>
              <a:defRPr/>
            </a:pPr>
            <a:endParaRPr lang="en-US" sz="2400" dirty="0" smtClean="0">
              <a:solidFill>
                <a:schemeClr val="tx1"/>
              </a:solidFill>
            </a:endParaRPr>
          </a:p>
          <a:p>
            <a:pPr marL="457200" indent="-457200" eaLnBrk="1" fontAlgn="auto" hangingPunct="1">
              <a:lnSpc>
                <a:spcPct val="8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 smtClean="0">
                <a:solidFill>
                  <a:schemeClr val="tx1"/>
                </a:solidFill>
              </a:rPr>
              <a:t>Most manufacturers of “</a:t>
            </a:r>
            <a:r>
              <a:rPr lang="en-US" sz="2400" dirty="0" err="1" smtClean="0">
                <a:solidFill>
                  <a:schemeClr val="tx1"/>
                </a:solidFill>
              </a:rPr>
              <a:t>nanopowders</a:t>
            </a:r>
            <a:r>
              <a:rPr lang="en-US" sz="2400" dirty="0" smtClean="0">
                <a:solidFill>
                  <a:schemeClr val="tx1"/>
                </a:solidFill>
              </a:rPr>
              <a:t>” produce </a:t>
            </a:r>
            <a:r>
              <a:rPr lang="en-US" sz="2400" dirty="0" err="1" smtClean="0">
                <a:solidFill>
                  <a:schemeClr val="tx1"/>
                </a:solidFill>
              </a:rPr>
              <a:t>micropowder</a:t>
            </a:r>
            <a:r>
              <a:rPr lang="en-US" sz="2400" dirty="0" smtClean="0">
                <a:solidFill>
                  <a:schemeClr val="tx1"/>
                </a:solidFill>
              </a:rPr>
              <a:t> assemblies of nanoparticles but the powder itself is rarely a </a:t>
            </a:r>
            <a:r>
              <a:rPr lang="en-US" sz="2400" dirty="0" err="1" smtClean="0">
                <a:solidFill>
                  <a:schemeClr val="tx1"/>
                </a:solidFill>
              </a:rPr>
              <a:t>nanopowder</a:t>
            </a:r>
            <a:r>
              <a:rPr lang="en-US" sz="2400" dirty="0" smtClean="0">
                <a:solidFill>
                  <a:schemeClr val="tx1"/>
                </a:solidFill>
              </a:rPr>
              <a:t>. </a:t>
            </a:r>
          </a:p>
          <a:p>
            <a:pPr marL="457200" indent="-457200" eaLnBrk="1" fontAlgn="auto" hangingPunct="1">
              <a:lnSpc>
                <a:spcPct val="80000"/>
              </a:lnSpc>
              <a:spcAft>
                <a:spcPts val="0"/>
              </a:spcAft>
              <a:buFont typeface="+mj-lt"/>
              <a:buAutoNum type="arabicPeriod"/>
              <a:defRPr/>
            </a:pPr>
            <a:endParaRPr lang="en-US" sz="2400" dirty="0" smtClean="0">
              <a:solidFill>
                <a:schemeClr val="tx1"/>
              </a:solidFill>
            </a:endParaRPr>
          </a:p>
          <a:p>
            <a:pPr marL="457200" indent="-457200" eaLnBrk="1" fontAlgn="auto" hangingPunct="1">
              <a:lnSpc>
                <a:spcPct val="8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 smtClean="0">
                <a:solidFill>
                  <a:schemeClr val="tx1"/>
                </a:solidFill>
              </a:rPr>
              <a:t>Such compounds have two or more different </a:t>
            </a:r>
            <a:r>
              <a:rPr lang="en-US" sz="2400" dirty="0" err="1" smtClean="0">
                <a:solidFill>
                  <a:schemeClr val="tx1"/>
                </a:solidFill>
              </a:rPr>
              <a:t>cations</a:t>
            </a:r>
            <a:r>
              <a:rPr lang="en-US" sz="2400" dirty="0" smtClean="0">
                <a:solidFill>
                  <a:schemeClr val="tx1"/>
                </a:solidFill>
              </a:rPr>
              <a:t> (positively charged elements) in their chemical formula. An example of a complex compound is calcium </a:t>
            </a:r>
            <a:r>
              <a:rPr lang="en-US" sz="2400" dirty="0" err="1" smtClean="0">
                <a:solidFill>
                  <a:schemeClr val="tx1"/>
                </a:solidFill>
              </a:rPr>
              <a:t>titanate</a:t>
            </a:r>
            <a:r>
              <a:rPr lang="en-US" sz="2400" dirty="0" smtClean="0">
                <a:solidFill>
                  <a:schemeClr val="tx1"/>
                </a:solidFill>
              </a:rPr>
              <a:t> (CaTiO3). </a:t>
            </a:r>
            <a:br>
              <a:rPr lang="en-US" sz="2400" dirty="0" smtClean="0">
                <a:solidFill>
                  <a:schemeClr val="tx1"/>
                </a:solidFill>
              </a:rPr>
            </a:br>
            <a:endParaRPr lang="en-US" sz="2400" dirty="0" smtClean="0">
              <a:solidFill>
                <a:schemeClr val="tx1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40898C-C2B7-4C1B-8949-E2EE398B2FC9}" type="slidenum">
              <a:rPr lang="en-US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158750"/>
            <a:ext cx="7772400" cy="9842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rgbClr val="FF0000"/>
                </a:solidFill>
              </a:rPr>
              <a:t>Applications of Nanotechnology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EADDFE-B83A-4EC9-862B-8D7E1E48F9E1}" type="slidenum">
              <a:rPr lang="en-US"/>
              <a:pPr>
                <a:defRPr/>
              </a:pPr>
              <a:t>2</a:t>
            </a:fld>
            <a:endParaRPr lang="en-US"/>
          </a:p>
        </p:txBody>
      </p:sp>
      <p:pic>
        <p:nvPicPr>
          <p:cNvPr id="11269" name="Picture 5" descr="areas-nan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24000"/>
            <a:ext cx="91440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>
                <a:solidFill>
                  <a:srgbClr val="FF0000"/>
                </a:solidFill>
              </a:rPr>
              <a:t>Nanocluster</a:t>
            </a:r>
            <a:endParaRPr lang="en-US" dirty="0" smtClean="0">
              <a:solidFill>
                <a:srgbClr val="FF0000"/>
              </a:solidFill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B5CF4D-1805-4A7E-AA3C-E0BE614E606D}" type="slidenum">
              <a:rPr lang="en-US"/>
              <a:pPr>
                <a:defRPr/>
              </a:pPr>
              <a:t>20</a:t>
            </a:fld>
            <a:endParaRPr lang="en-US"/>
          </a:p>
        </p:txBody>
      </p:sp>
      <p:pic>
        <p:nvPicPr>
          <p:cNvPr id="29701" name="Picture 7" descr="nanoclust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47800"/>
            <a:ext cx="9144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>
                <a:solidFill>
                  <a:srgbClr val="FF0000"/>
                </a:solidFill>
              </a:rPr>
              <a:t>Nanocluster</a:t>
            </a:r>
            <a:endParaRPr lang="en-US" dirty="0" smtClean="0">
              <a:solidFill>
                <a:srgbClr val="FF0000"/>
              </a:solidFill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14350" indent="-514350" eaLnBrk="1" hangingPunct="1">
              <a:lnSpc>
                <a:spcPct val="90000"/>
              </a:lnSpc>
              <a:buFont typeface="Franklin Gothic Medium" pitchFamily="34" charset="0"/>
              <a:buAutoNum type="arabicPeriod"/>
            </a:pPr>
            <a:r>
              <a:rPr lang="en-US" sz="2800" smtClean="0">
                <a:solidFill>
                  <a:schemeClr val="tx1"/>
                </a:solidFill>
              </a:rPr>
              <a:t>One of the central themes in nanoscience research is to synthesize high quality nanoparticles with precise control over particle size, shape, structure, and composition. </a:t>
            </a:r>
          </a:p>
          <a:p>
            <a:pPr marL="514350" indent="-514350" eaLnBrk="1" hangingPunct="1">
              <a:lnSpc>
                <a:spcPct val="90000"/>
              </a:lnSpc>
              <a:buFont typeface="Franklin Gothic Medium" pitchFamily="34" charset="0"/>
              <a:buAutoNum type="arabicPeriod"/>
            </a:pPr>
            <a:endParaRPr lang="en-US" sz="2800" smtClean="0">
              <a:solidFill>
                <a:schemeClr val="tx1"/>
              </a:solidFill>
            </a:endParaRPr>
          </a:p>
          <a:p>
            <a:pPr marL="514350" indent="-514350" eaLnBrk="1" hangingPunct="1">
              <a:lnSpc>
                <a:spcPct val="90000"/>
              </a:lnSpc>
              <a:buFont typeface="Franklin Gothic Medium" pitchFamily="34" charset="0"/>
              <a:buAutoNum type="arabicPeriod"/>
            </a:pPr>
            <a:r>
              <a:rPr lang="en-US" sz="2800" smtClean="0">
                <a:solidFill>
                  <a:schemeClr val="tx1"/>
                </a:solidFill>
              </a:rPr>
              <a:t>For inorganic nanoparticles (e.g. metal and semiconductor), two regimes are of particular interest, that is, nanoclusters in a size range from subnanometer to ~2 nm and nanocrystals (typically 2-100 nm).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E20635-E0ED-4295-9D6D-EEBED5923098}" type="slidenum">
              <a:rPr lang="en-US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>
                <a:solidFill>
                  <a:srgbClr val="FF0000"/>
                </a:solidFill>
              </a:rPr>
              <a:t>Nanocrystals</a:t>
            </a:r>
            <a:endParaRPr lang="en-US" dirty="0" smtClean="0">
              <a:solidFill>
                <a:srgbClr val="FF0000"/>
              </a:solidFill>
            </a:endParaRPr>
          </a:p>
        </p:txBody>
      </p:sp>
      <p:pic>
        <p:nvPicPr>
          <p:cNvPr id="31747" name="Picture 4" descr="Nanocrystals-433x28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62000" y="1258888"/>
            <a:ext cx="8001000" cy="5065712"/>
          </a:xfrm>
          <a:noFill/>
        </p:spPr>
      </p:pic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16482F-A21A-4A41-8CCB-846B7642D879}" type="slidenum">
              <a:rPr lang="en-US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8750"/>
            <a:ext cx="8229600" cy="9842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>
                <a:solidFill>
                  <a:srgbClr val="FF0000"/>
                </a:solidFill>
              </a:rPr>
              <a:t>Nanocrystals</a:t>
            </a:r>
            <a:endParaRPr lang="en-US" dirty="0" smtClean="0">
              <a:solidFill>
                <a:srgbClr val="FF0000"/>
              </a:solidFill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95400"/>
            <a:ext cx="8229600" cy="4953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endParaRPr lang="en-US" sz="1800" dirty="0" smtClean="0"/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en-US" sz="2000" dirty="0" smtClean="0">
                <a:solidFill>
                  <a:schemeClr val="tx1"/>
                </a:solidFill>
              </a:rPr>
              <a:t>When the size of the material is reduced to less than 100 nanometers, the realm of quantum physics takes over and materials begin to demonstrate entirely new properties. 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  <a:defRPr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en-US" sz="2000" dirty="0" smtClean="0">
                <a:solidFill>
                  <a:schemeClr val="tx1"/>
                </a:solidFill>
              </a:rPr>
              <a:t>Nano-design of drugs by various techniques like milling, high pressure homogenization, controlled precipitation etc., are explored to produce, drug </a:t>
            </a:r>
            <a:r>
              <a:rPr lang="en-US" sz="2000" dirty="0" err="1" smtClean="0">
                <a:solidFill>
                  <a:schemeClr val="tx1"/>
                </a:solidFill>
              </a:rPr>
              <a:t>nanocrystals</a:t>
            </a:r>
            <a:r>
              <a:rPr lang="en-US" sz="2000" dirty="0" smtClean="0">
                <a:solidFill>
                  <a:schemeClr val="tx1"/>
                </a:solidFill>
              </a:rPr>
              <a:t>, nanoparticles, </a:t>
            </a:r>
            <a:r>
              <a:rPr lang="en-US" sz="2000" dirty="0" err="1" smtClean="0">
                <a:solidFill>
                  <a:schemeClr val="tx1"/>
                </a:solidFill>
              </a:rPr>
              <a:t>nanoprecipitates</a:t>
            </a:r>
            <a:r>
              <a:rPr lang="en-US" sz="2000" dirty="0" smtClean="0">
                <a:solidFill>
                  <a:schemeClr val="tx1"/>
                </a:solidFill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</a:rPr>
              <a:t>nanosuspensions</a:t>
            </a:r>
            <a:r>
              <a:rPr lang="en-US" sz="2000" dirty="0" smtClean="0">
                <a:solidFill>
                  <a:schemeClr val="tx1"/>
                </a:solidFill>
              </a:rPr>
              <a:t> (which for ease of understanding commonly mentioned as </a:t>
            </a:r>
            <a:r>
              <a:rPr lang="en-US" sz="2000" dirty="0" err="1" smtClean="0">
                <a:solidFill>
                  <a:schemeClr val="tx1"/>
                </a:solidFill>
              </a:rPr>
              <a:t>nanocrystals</a:t>
            </a:r>
            <a:r>
              <a:rPr lang="en-US" sz="2000" dirty="0" smtClean="0">
                <a:solidFill>
                  <a:schemeClr val="tx1"/>
                </a:solidFill>
              </a:rPr>
              <a:t>).  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  <a:defRPr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en-US" sz="2000" dirty="0" smtClean="0">
                <a:solidFill>
                  <a:schemeClr val="tx1"/>
                </a:solidFill>
              </a:rPr>
              <a:t>As decreased size will increase the solubility of drugs hence, this technology is explored to increase oral bioavailability of sparingly water soluble drugs.</a:t>
            </a:r>
            <a:br>
              <a:rPr lang="en-US" sz="2000" dirty="0" smtClean="0">
                <a:solidFill>
                  <a:schemeClr val="tx1"/>
                </a:solidFill>
              </a:rPr>
            </a:br>
            <a:endParaRPr lang="en-US" sz="2000" dirty="0" smtClean="0">
              <a:solidFill>
                <a:schemeClr val="tx1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063711-7321-45C1-803E-28931BD83EEB}" type="slidenum">
              <a:rPr lang="en-US"/>
              <a:pPr>
                <a:defRPr/>
              </a:pPr>
              <a:t>23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FF0000"/>
                </a:solidFill>
              </a:rPr>
              <a:t>Micelle</a:t>
            </a:r>
            <a:r>
              <a:rPr lang="en-US" dirty="0" smtClean="0"/>
              <a:t> 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7543800" cy="45307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C60F8C-1EF4-496C-B264-A5E1F4228218}" type="slidenum">
              <a:rPr lang="en-US"/>
              <a:pPr>
                <a:defRPr/>
              </a:pPr>
              <a:t>24</a:t>
            </a:fld>
            <a:endParaRPr lang="en-US"/>
          </a:p>
        </p:txBody>
      </p:sp>
      <p:pic>
        <p:nvPicPr>
          <p:cNvPr id="33797" name="Picture 5" descr="micelle2-384x3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71600"/>
            <a:ext cx="91440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8750"/>
            <a:ext cx="8229600" cy="8318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rgbClr val="FF0000"/>
                </a:solidFill>
              </a:rPr>
              <a:t>Micelle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95400"/>
            <a:ext cx="8229600" cy="48355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sz="1600" smtClean="0"/>
          </a:p>
          <a:p>
            <a:pPr algn="just" eaLnBrk="1" hangingPunct="1">
              <a:lnSpc>
                <a:spcPct val="80000"/>
              </a:lnSpc>
              <a:buFont typeface="Franklin Gothic Medium" pitchFamily="34" charset="0"/>
              <a:buAutoNum type="arabicPeriod"/>
            </a:pPr>
            <a:r>
              <a:rPr lang="en-US" sz="1800" smtClean="0">
                <a:solidFill>
                  <a:schemeClr val="tx1"/>
                </a:solidFill>
              </a:rPr>
              <a:t>Micelle is an aggregate of amphipathic molecules in water, with the nonpolar portions in the interior and the polar portions at the exterior surface, exposed to water. </a:t>
            </a:r>
          </a:p>
          <a:p>
            <a:pPr algn="just" eaLnBrk="1" hangingPunct="1">
              <a:lnSpc>
                <a:spcPct val="80000"/>
              </a:lnSpc>
              <a:buFont typeface="Franklin Gothic Medium" pitchFamily="34" charset="0"/>
              <a:buAutoNum type="arabicPeriod"/>
            </a:pPr>
            <a:endParaRPr lang="en-US" sz="1800" smtClean="0">
              <a:solidFill>
                <a:schemeClr val="tx1"/>
              </a:solidFill>
            </a:endParaRPr>
          </a:p>
          <a:p>
            <a:pPr algn="just" eaLnBrk="1" hangingPunct="1">
              <a:lnSpc>
                <a:spcPct val="80000"/>
              </a:lnSpc>
              <a:buFont typeface="Franklin Gothic Medium" pitchFamily="34" charset="0"/>
              <a:buAutoNum type="arabicPeriod"/>
            </a:pPr>
            <a:r>
              <a:rPr lang="en-US" sz="1800" smtClean="0">
                <a:solidFill>
                  <a:schemeClr val="tx1"/>
                </a:solidFill>
              </a:rPr>
              <a:t>Amphiphilic molecules form micelle above a particular concentration which is called as critical micellar concentration (CMC).  </a:t>
            </a:r>
          </a:p>
          <a:p>
            <a:pPr algn="just" eaLnBrk="1" hangingPunct="1">
              <a:lnSpc>
                <a:spcPct val="80000"/>
              </a:lnSpc>
              <a:buFont typeface="Franklin Gothic Medium" pitchFamily="34" charset="0"/>
              <a:buAutoNum type="arabicPeriod"/>
            </a:pPr>
            <a:endParaRPr lang="en-US" sz="1800" smtClean="0">
              <a:solidFill>
                <a:schemeClr val="tx1"/>
              </a:solidFill>
            </a:endParaRPr>
          </a:p>
          <a:p>
            <a:pPr algn="just" eaLnBrk="1" hangingPunct="1">
              <a:lnSpc>
                <a:spcPct val="80000"/>
              </a:lnSpc>
              <a:buFont typeface="Franklin Gothic Medium" pitchFamily="34" charset="0"/>
              <a:buAutoNum type="arabicPeriod"/>
            </a:pPr>
            <a:r>
              <a:rPr lang="en-US" sz="1800" smtClean="0">
                <a:solidFill>
                  <a:schemeClr val="tx1"/>
                </a:solidFill>
              </a:rPr>
              <a:t>Micelles are known to have an anisotropic water distribution within their structure, means  water concentration decreases from the surface towards the core of the micelle, with a completely hydrophobic (water-excluded) core. </a:t>
            </a:r>
          </a:p>
          <a:p>
            <a:pPr algn="just" eaLnBrk="1" hangingPunct="1">
              <a:lnSpc>
                <a:spcPct val="80000"/>
              </a:lnSpc>
              <a:buFont typeface="Franklin Gothic Medium" pitchFamily="34" charset="0"/>
              <a:buAutoNum type="arabicPeriod"/>
            </a:pPr>
            <a:endParaRPr lang="en-US" sz="1800" smtClean="0">
              <a:solidFill>
                <a:schemeClr val="tx1"/>
              </a:solidFill>
            </a:endParaRPr>
          </a:p>
          <a:p>
            <a:pPr algn="just" eaLnBrk="1" hangingPunct="1">
              <a:lnSpc>
                <a:spcPct val="80000"/>
              </a:lnSpc>
              <a:buFont typeface="Franklin Gothic Medium" pitchFamily="34" charset="0"/>
              <a:buAutoNum type="arabicPeriod"/>
            </a:pPr>
            <a:r>
              <a:rPr lang="en-US" sz="1800" smtClean="0">
                <a:solidFill>
                  <a:schemeClr val="tx1"/>
                </a:solidFill>
              </a:rPr>
              <a:t>Hydrophobic drugs can be encapsulated/solubalized, into inner core. </a:t>
            </a:r>
          </a:p>
          <a:p>
            <a:pPr algn="just" eaLnBrk="1" hangingPunct="1">
              <a:lnSpc>
                <a:spcPct val="80000"/>
              </a:lnSpc>
              <a:buFont typeface="Franklin Gothic Medium" pitchFamily="34" charset="0"/>
              <a:buAutoNum type="arabicPeriod"/>
            </a:pPr>
            <a:endParaRPr lang="en-US" sz="1800" smtClean="0">
              <a:solidFill>
                <a:schemeClr val="tx1"/>
              </a:solidFill>
            </a:endParaRPr>
          </a:p>
          <a:p>
            <a:pPr algn="just" eaLnBrk="1" hangingPunct="1">
              <a:lnSpc>
                <a:spcPct val="80000"/>
              </a:lnSpc>
              <a:buFont typeface="Franklin Gothic Medium" pitchFamily="34" charset="0"/>
              <a:buAutoNum type="arabicPeriod"/>
            </a:pPr>
            <a:r>
              <a:rPr lang="en-US" sz="1800" smtClean="0">
                <a:solidFill>
                  <a:schemeClr val="tx1"/>
                </a:solidFill>
              </a:rPr>
              <a:t>The spatial position of a solubilized drug in a micelle will depend on its polarity, nonpolar molecules will be solubilized in the micellar core, and substances with intermediate polarity will be distributed along the surfactant molecules in certain intermediate </a:t>
            </a:r>
            <a:br>
              <a:rPr lang="en-US" sz="1800" smtClean="0">
                <a:solidFill>
                  <a:schemeClr val="tx1"/>
                </a:solidFill>
              </a:rPr>
            </a:br>
            <a:r>
              <a:rPr lang="en-US" sz="1800" smtClean="0">
                <a:solidFill>
                  <a:schemeClr val="tx1"/>
                </a:solidFill>
              </a:rPr>
              <a:t>positions.  </a:t>
            </a:r>
            <a:br>
              <a:rPr lang="en-US" sz="1800" smtClean="0">
                <a:solidFill>
                  <a:schemeClr val="tx1"/>
                </a:solidFill>
              </a:rPr>
            </a:br>
            <a:endParaRPr lang="en-US" sz="1800" smtClean="0">
              <a:solidFill>
                <a:schemeClr val="tx1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D7F8F2-1407-42E6-8F22-1B0FED2B52CE}" type="slidenum">
              <a:rPr lang="en-US"/>
              <a:pPr>
                <a:defRPr/>
              </a:pPr>
              <a:t>25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rgbClr val="FF0000"/>
                </a:solidFill>
              </a:rPr>
              <a:t>Dendrimers 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7924800" cy="45307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DA7792-BB35-4256-8ED0-64AB21B664CE}" type="slidenum">
              <a:rPr lang="en-US"/>
              <a:pPr>
                <a:defRPr/>
              </a:pPr>
              <a:t>26</a:t>
            </a:fld>
            <a:endParaRPr lang="en-US"/>
          </a:p>
        </p:txBody>
      </p:sp>
      <p:pic>
        <p:nvPicPr>
          <p:cNvPr id="35845" name="Picture 5" descr="dendrimer-405x36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47800"/>
            <a:ext cx="9144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rgbClr val="FF0000"/>
                </a:solidFill>
              </a:rPr>
              <a:t>Dendrimers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80000"/>
              </a:lnSpc>
              <a:defRPr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457200" indent="-457200" algn="just" eaLnBrk="1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en-US" sz="2000" dirty="0" smtClean="0">
                <a:solidFill>
                  <a:schemeClr val="tx1"/>
                </a:solidFill>
              </a:rPr>
              <a:t>These branched macromolecules are constructed around a simple core unit. </a:t>
            </a:r>
          </a:p>
          <a:p>
            <a:pPr marL="457200" indent="-457200" algn="just" eaLnBrk="1" hangingPunct="1">
              <a:lnSpc>
                <a:spcPct val="80000"/>
              </a:lnSpc>
              <a:buFont typeface="+mj-lt"/>
              <a:buAutoNum type="arabicPeriod"/>
              <a:defRPr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457200" indent="-457200" algn="just" eaLnBrk="1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en-US" sz="2000" dirty="0" smtClean="0">
                <a:solidFill>
                  <a:schemeClr val="tx1"/>
                </a:solidFill>
              </a:rPr>
              <a:t>Dendrimers have a high degree of molecular uniformity, narrow molecular weight distribution, specific size and shape characteristics, and a highly- functionalized terminal surface. </a:t>
            </a:r>
          </a:p>
          <a:p>
            <a:pPr marL="457200" indent="-457200" algn="just" eaLnBrk="1" hangingPunct="1">
              <a:lnSpc>
                <a:spcPct val="80000"/>
              </a:lnSpc>
              <a:buFont typeface="+mj-lt"/>
              <a:buAutoNum type="arabicPeriod"/>
              <a:defRPr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457200" indent="-457200" algn="just" eaLnBrk="1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en-US" sz="2000" dirty="0" smtClean="0">
                <a:solidFill>
                  <a:schemeClr val="tx1"/>
                </a:solidFill>
              </a:rPr>
              <a:t>The manufacturing process is a series of repetitive steps </a:t>
            </a:r>
            <a:br>
              <a:rPr lang="en-US" sz="2000" dirty="0" smtClean="0">
                <a:solidFill>
                  <a:schemeClr val="tx1"/>
                </a:solidFill>
              </a:rPr>
            </a:br>
            <a:r>
              <a:rPr lang="en-US" sz="2000" dirty="0" smtClean="0">
                <a:solidFill>
                  <a:schemeClr val="tx1"/>
                </a:solidFill>
              </a:rPr>
              <a:t>starting with a central initiator core. Each subsequent growth step represents a new "generation" of polymer with a larger molecular diameter, twice the number of reactive surface sites, and approximately double the molecular weight of the preceding generation.</a:t>
            </a:r>
            <a:br>
              <a:rPr lang="en-US" sz="2000" dirty="0" smtClean="0">
                <a:solidFill>
                  <a:schemeClr val="tx1"/>
                </a:solidFill>
              </a:rPr>
            </a:br>
            <a:endParaRPr lang="en-US" sz="2000" dirty="0" smtClean="0">
              <a:solidFill>
                <a:schemeClr val="tx1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1E4724-8BB8-4E20-873F-FE859D85ADF1}" type="slidenum">
              <a:rPr lang="en-US"/>
              <a:pPr>
                <a:defRPr/>
              </a:pPr>
              <a:t>27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rgbClr val="FF0000"/>
                </a:solidFill>
              </a:rPr>
              <a:t>Polymeric Nanoparticles </a:t>
            </a:r>
          </a:p>
        </p:txBody>
      </p:sp>
      <p:pic>
        <p:nvPicPr>
          <p:cNvPr id="37891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245225" y="2209800"/>
            <a:ext cx="2898775" cy="2736850"/>
          </a:xfrm>
          <a:noFill/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D425D2-6052-477C-B5D4-E7A021081ED3}" type="slidenum">
              <a:rPr lang="en-US"/>
              <a:pPr>
                <a:defRPr/>
              </a:pPr>
              <a:t>28</a:t>
            </a:fld>
            <a:endParaRPr lang="en-US"/>
          </a:p>
        </p:txBody>
      </p:sp>
      <p:pic>
        <p:nvPicPr>
          <p:cNvPr id="37893" name="Picture 5" descr="zu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600200"/>
            <a:ext cx="32766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4" name="Picture 7" descr="cohen_soi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81400" y="1600200"/>
            <a:ext cx="25908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rgbClr val="FF0000"/>
                </a:solidFill>
              </a:rPr>
              <a:t>Polymeric Nanoparticles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z="2800" smtClean="0"/>
          </a:p>
          <a:p>
            <a:pPr eaLnBrk="1" hangingPunct="1">
              <a:buFont typeface="Wingdings" pitchFamily="2" charset="2"/>
              <a:buChar char="Ø"/>
            </a:pPr>
            <a:r>
              <a:rPr lang="en-US" sz="2800" smtClean="0"/>
              <a:t>In recent years, biodegradable polymeric nanoparticles have attracted considerable attention as potential drug delivery devices in view of their applications in drug targeting to particular organs/tissues, as carriers of DNA </a:t>
            </a:r>
            <a:br>
              <a:rPr lang="en-US" sz="2800" smtClean="0"/>
            </a:br>
            <a:r>
              <a:rPr lang="en-US" sz="2800" smtClean="0"/>
              <a:t>in gene therapy, and in their ability to deliver proteins, peptides and genes </a:t>
            </a:r>
            <a:br>
              <a:rPr lang="en-US" sz="2800" smtClean="0"/>
            </a:br>
            <a:r>
              <a:rPr lang="en-US" sz="2800" smtClean="0"/>
              <a:t>through a per oral route of administration. 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BF95F4-2B9C-4438-9E2F-E7FD5B6AB7B7}" type="slidenum">
              <a:rPr lang="en-US"/>
              <a:pPr>
                <a:defRPr/>
              </a:pPr>
              <a:t>29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rgbClr val="FF0000"/>
                </a:solidFill>
              </a:rPr>
              <a:t>Targeted Drug Delivery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609F20-B1A9-42C1-88FC-8B10E391338E}" type="slidenum">
              <a:rPr lang="en-US"/>
              <a:pPr>
                <a:defRPr/>
              </a:pPr>
              <a:t>3</a:t>
            </a:fld>
            <a:endParaRPr lang="en-US"/>
          </a:p>
        </p:txBody>
      </p:sp>
      <p:pic>
        <p:nvPicPr>
          <p:cNvPr id="12293" name="Picture 5" descr="image0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00200"/>
            <a:ext cx="91440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rgbClr val="FF0000"/>
                </a:solidFill>
              </a:rPr>
              <a:t>Carbon 60</a:t>
            </a:r>
          </a:p>
        </p:txBody>
      </p:sp>
      <p:pic>
        <p:nvPicPr>
          <p:cNvPr id="39939" name="Picture 4" descr="c60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828800"/>
            <a:ext cx="4495800" cy="4343400"/>
          </a:xfrm>
          <a:noFill/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9188BC-58EB-4A3A-AA73-94A79B0C52E3}" type="slidenum">
              <a:rPr lang="en-US"/>
              <a:pPr>
                <a:defRPr/>
              </a:pPr>
              <a:t>30</a:t>
            </a:fld>
            <a:endParaRPr lang="en-US"/>
          </a:p>
        </p:txBody>
      </p:sp>
      <p:pic>
        <p:nvPicPr>
          <p:cNvPr id="39941" name="Picture 6" descr="c60_with_galax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1828800"/>
            <a:ext cx="44196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rgbClr val="FF0000"/>
                </a:solidFill>
              </a:rPr>
              <a:t>Carbon 60 </a:t>
            </a:r>
          </a:p>
        </p:txBody>
      </p:sp>
      <p:sp>
        <p:nvSpPr>
          <p:cNvPr id="40963" name="Rectangle 11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400" smtClean="0"/>
          </a:p>
          <a:p>
            <a:pPr algn="just" eaLnBrk="1" hangingPunct="1">
              <a:lnSpc>
                <a:spcPct val="80000"/>
              </a:lnSpc>
            </a:pPr>
            <a:r>
              <a:rPr lang="en-US" sz="2400" smtClean="0">
                <a:solidFill>
                  <a:schemeClr val="tx1"/>
                </a:solidFill>
              </a:rPr>
              <a:t>C60 are spherical molecules about 1nm in diameter, comprising 60 carbon atoms </a:t>
            </a:r>
            <a:br>
              <a:rPr lang="en-US" sz="2400" smtClean="0">
                <a:solidFill>
                  <a:schemeClr val="tx1"/>
                </a:solidFill>
              </a:rPr>
            </a:br>
            <a:r>
              <a:rPr lang="en-US" sz="2400" smtClean="0">
                <a:solidFill>
                  <a:schemeClr val="tx1"/>
                </a:solidFill>
              </a:rPr>
              <a:t>arranged as 20 hexagons and 12 pentagons: the configuration of a football. </a:t>
            </a:r>
          </a:p>
          <a:p>
            <a:pPr algn="just" eaLnBrk="1" hangingPunct="1">
              <a:lnSpc>
                <a:spcPct val="80000"/>
              </a:lnSpc>
            </a:pPr>
            <a:endParaRPr lang="en-US" sz="2400" smtClean="0">
              <a:solidFill>
                <a:schemeClr val="tx1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r>
              <a:rPr lang="en-US" sz="2400" smtClean="0">
                <a:solidFill>
                  <a:schemeClr val="tx1"/>
                </a:solidFill>
              </a:rPr>
              <a:t>Hence they find application as NanoPharmaceuticals with large drug payload in their cage like structure. </a:t>
            </a:r>
          </a:p>
          <a:p>
            <a:pPr algn="just" eaLnBrk="1" hangingPunct="1">
              <a:lnSpc>
                <a:spcPct val="80000"/>
              </a:lnSpc>
            </a:pPr>
            <a:endParaRPr lang="en-US" sz="2400" smtClean="0">
              <a:solidFill>
                <a:schemeClr val="tx1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r>
              <a:rPr lang="en-US" sz="2400" smtClean="0">
                <a:solidFill>
                  <a:schemeClr val="tx1"/>
                </a:solidFill>
              </a:rPr>
              <a:t>On the other hand with development of various chemical substitutes for C60, it is possible to develop functionalized C60 with better drug targeting properties 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739B73-3535-45A5-B388-BED1A24028E1}" type="slidenum">
              <a:rPr lang="en-US"/>
              <a:pPr>
                <a:defRPr/>
              </a:pPr>
              <a:t>31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rgbClr val="FF0000"/>
                </a:solidFill>
              </a:rPr>
              <a:t>Carbon Nanotube</a:t>
            </a:r>
          </a:p>
        </p:txBody>
      </p:sp>
      <p:pic>
        <p:nvPicPr>
          <p:cNvPr id="41987" name="Picture 4" descr="nanotube-177x26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57400" y="1447800"/>
            <a:ext cx="4191000" cy="4987925"/>
          </a:xfrm>
          <a:noFill/>
        </p:spPr>
      </p:pic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503555-3BBE-41C3-94BB-991FD46CB509}" type="slidenum">
              <a:rPr lang="en-US"/>
              <a:pPr>
                <a:defRPr/>
              </a:pPr>
              <a:t>32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8750"/>
            <a:ext cx="8229600" cy="7556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rgbClr val="FF0000"/>
                </a:solidFill>
              </a:rPr>
              <a:t>Carbon Nanotube</a:t>
            </a:r>
          </a:p>
        </p:txBody>
      </p:sp>
      <p:sp>
        <p:nvSpPr>
          <p:cNvPr id="43011" name="Rectangle 10"/>
          <p:cNvSpPr>
            <a:spLocks noGrp="1" noChangeArrowheads="1"/>
          </p:cNvSpPr>
          <p:nvPr>
            <p:ph idx="1"/>
          </p:nvPr>
        </p:nvSpPr>
        <p:spPr>
          <a:xfrm>
            <a:off x="457200" y="1219200"/>
            <a:ext cx="8610600" cy="518160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sz="2400" dirty="0" smtClean="0">
              <a:solidFill>
                <a:schemeClr val="tx1"/>
              </a:solidFill>
            </a:endParaRPr>
          </a:p>
          <a:p>
            <a:pPr marL="457200" indent="-457200" algn="just" eaLnBrk="1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en-US" sz="2400" dirty="0" smtClean="0">
                <a:solidFill>
                  <a:schemeClr val="tx1"/>
                </a:solidFill>
              </a:rPr>
              <a:t>Carbon nanotubes are adept at entering the nuclei of cells and may one day be used to deliver drugs and vaccines. </a:t>
            </a:r>
          </a:p>
          <a:p>
            <a:pPr marL="457200" indent="-457200" algn="just" eaLnBrk="1" hangingPunct="1">
              <a:lnSpc>
                <a:spcPct val="80000"/>
              </a:lnSpc>
              <a:buFont typeface="+mj-lt"/>
              <a:buAutoNum type="arabicPeriod"/>
              <a:defRPr/>
            </a:pPr>
            <a:endParaRPr lang="en-US" sz="2400" dirty="0" smtClean="0">
              <a:solidFill>
                <a:schemeClr val="tx1"/>
              </a:solidFill>
            </a:endParaRPr>
          </a:p>
          <a:p>
            <a:pPr marL="457200" indent="-457200" algn="just" eaLnBrk="1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en-US" sz="2400" dirty="0" smtClean="0">
                <a:solidFill>
                  <a:schemeClr val="tx1"/>
                </a:solidFill>
              </a:rPr>
              <a:t>The modified nanotubes have so far only been used to ferry a small peptide into the nuclei of fibroblast cells. </a:t>
            </a:r>
          </a:p>
          <a:p>
            <a:pPr marL="457200" indent="-457200" algn="just" eaLnBrk="1" hangingPunct="1">
              <a:lnSpc>
                <a:spcPct val="80000"/>
              </a:lnSpc>
              <a:buFont typeface="+mj-lt"/>
              <a:buAutoNum type="arabicPeriod"/>
              <a:defRPr/>
            </a:pPr>
            <a:endParaRPr lang="en-US" sz="2400" dirty="0" smtClean="0">
              <a:solidFill>
                <a:schemeClr val="tx1"/>
              </a:solidFill>
            </a:endParaRPr>
          </a:p>
          <a:p>
            <a:pPr marL="457200" indent="-457200" algn="just" eaLnBrk="1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en-US" sz="2400" dirty="0" smtClean="0">
                <a:solidFill>
                  <a:schemeClr val="tx1"/>
                </a:solidFill>
              </a:rPr>
              <a:t>But the researchers are hopeful that the technique may one day form the basis for new anti-cancer treatments, gene therapies and vaccines.</a:t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 smtClean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C789F2-0AF2-4A27-A99B-CA0F0BD7718B}" type="slidenum">
              <a:rPr lang="en-US"/>
              <a:pPr>
                <a:defRPr/>
              </a:pPr>
              <a:t>33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158750"/>
            <a:ext cx="7772400" cy="8318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/>
              <a:t>Equipments for Nanoparticles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n-US" smtClean="0"/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156FE7-196C-484C-A6A5-DD12AF226339}" type="slidenum">
              <a:rPr lang="en-US"/>
              <a:pPr>
                <a:defRPr/>
              </a:pPr>
              <a:t>34</a:t>
            </a:fld>
            <a:endParaRPr lang="en-US"/>
          </a:p>
        </p:txBody>
      </p:sp>
      <p:sp>
        <p:nvSpPr>
          <p:cNvPr id="44037" name="Text Box 4"/>
          <p:cNvSpPr txBox="1">
            <a:spLocks noChangeArrowheads="1"/>
          </p:cNvSpPr>
          <p:nvPr/>
        </p:nvSpPr>
        <p:spPr bwMode="auto">
          <a:xfrm>
            <a:off x="685800" y="1219200"/>
            <a:ext cx="7924800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2800"/>
              <a:t>Ultra Sonicator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2800"/>
              <a:t>MillsHomogenizer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2800"/>
              <a:t>Spray Milling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2800"/>
              <a:t>Supercritical Fluid Technology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2800"/>
              <a:t>Electrospray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2800"/>
              <a:t>Ultracentrifugation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2800"/>
              <a:t>Nanofiltration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6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158750"/>
            <a:ext cx="8229600" cy="8318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rgbClr val="FF0000"/>
                </a:solidFill>
              </a:rPr>
              <a:t>Methods of Drug Delivery</a:t>
            </a:r>
          </a:p>
        </p:txBody>
      </p:sp>
      <p:pic>
        <p:nvPicPr>
          <p:cNvPr id="45059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3400" y="1371600"/>
            <a:ext cx="7924800" cy="4953000"/>
          </a:xfrm>
          <a:noFill/>
        </p:spPr>
      </p:pic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FFBCF8-FB47-43DF-BBCA-F17808872DAD}" type="slidenum">
              <a:rPr lang="en-US"/>
              <a:pPr>
                <a:defRPr/>
              </a:pPr>
              <a:t>35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8" name="Rectangle 4"/>
          <p:cNvSpPr>
            <a:spLocks noGrp="1" noChangeArrowheads="1"/>
          </p:cNvSpPr>
          <p:nvPr>
            <p:ph type="title"/>
          </p:nvPr>
        </p:nvSpPr>
        <p:spPr>
          <a:xfrm>
            <a:off x="914400" y="158750"/>
            <a:ext cx="8001000" cy="9842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rgbClr val="FF0000"/>
                </a:solidFill>
              </a:rPr>
              <a:t>Nanoparticles for Drug Delivery</a:t>
            </a:r>
          </a:p>
        </p:txBody>
      </p:sp>
      <p:sp>
        <p:nvSpPr>
          <p:cNvPr id="13315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en-US" smtClean="0"/>
              <a:t>Metal-based nanoparticles</a:t>
            </a:r>
          </a:p>
          <a:p>
            <a:pPr eaLnBrk="1" hangingPunct="1">
              <a:buFont typeface="Wingdings" pitchFamily="2" charset="2"/>
              <a:buChar char="Ø"/>
            </a:pPr>
            <a:endParaRPr lang="en-US" smtClean="0"/>
          </a:p>
          <a:p>
            <a:pPr eaLnBrk="1" hangingPunct="1">
              <a:buFont typeface="Wingdings" pitchFamily="2" charset="2"/>
              <a:buChar char="Ø"/>
            </a:pPr>
            <a:r>
              <a:rPr lang="en-US" smtClean="0"/>
              <a:t>Lipid-based nanoparticles</a:t>
            </a:r>
          </a:p>
          <a:p>
            <a:pPr eaLnBrk="1" hangingPunct="1">
              <a:buFont typeface="Wingdings" pitchFamily="2" charset="2"/>
              <a:buChar char="Ø"/>
            </a:pPr>
            <a:endParaRPr lang="en-US" smtClean="0"/>
          </a:p>
          <a:p>
            <a:pPr eaLnBrk="1" hangingPunct="1">
              <a:buFont typeface="Wingdings" pitchFamily="2" charset="2"/>
              <a:buChar char="Ø"/>
            </a:pPr>
            <a:r>
              <a:rPr lang="en-US" smtClean="0"/>
              <a:t>Polymer-based nanoparticles</a:t>
            </a:r>
          </a:p>
          <a:p>
            <a:pPr eaLnBrk="1" hangingPunct="1">
              <a:buFont typeface="Wingdings" pitchFamily="2" charset="2"/>
              <a:buChar char="Ø"/>
            </a:pPr>
            <a:endParaRPr lang="en-US" smtClean="0"/>
          </a:p>
          <a:p>
            <a:pPr eaLnBrk="1" hangingPunct="1">
              <a:buFont typeface="Wingdings" pitchFamily="2" charset="2"/>
              <a:buChar char="Ø"/>
            </a:pPr>
            <a:r>
              <a:rPr lang="en-US" smtClean="0"/>
              <a:t>Biological nanoparticles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9D4E5-7236-4F4D-BEB0-358AAEFDBD12}" type="slidenum">
              <a:rPr lang="en-US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b="1" dirty="0" err="1" smtClean="0">
                <a:solidFill>
                  <a:srgbClr val="FF0000"/>
                </a:solidFill>
              </a:rPr>
              <a:t>Nanobiopharmaceuticals</a:t>
            </a:r>
            <a:endParaRPr lang="en-US" sz="4000" b="1" dirty="0" smtClean="0">
              <a:solidFill>
                <a:srgbClr val="FF0000"/>
              </a:solidFill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algn="just"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en-US" sz="28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In biopharmaceuticals, in addition to the main technologies covered-liposomal, monoclonal antibody-based, and polymer-based technologies host of newer technologies such as nanoparticles including various </a:t>
            </a:r>
            <a:r>
              <a:rPr lang="en-US" sz="2800" b="1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nanodimensional</a:t>
            </a:r>
            <a:r>
              <a:rPr lang="en-US" sz="28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entities such as molecular imprinted polymers, </a:t>
            </a:r>
            <a:r>
              <a:rPr lang="en-US" sz="2800" b="1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metallofullerenes</a:t>
            </a:r>
            <a:r>
              <a:rPr lang="en-US" sz="28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prodrug</a:t>
            </a:r>
            <a:r>
              <a:rPr lang="en-US" sz="28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delivery, oral, injectable and implantable, pulmonary, and transdermal and </a:t>
            </a:r>
            <a:r>
              <a:rPr lang="en-US" sz="2800" b="1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transmucosal</a:t>
            </a:r>
            <a:r>
              <a:rPr lang="en-US" sz="28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delivery have come up. </a:t>
            </a:r>
          </a:p>
          <a:p>
            <a:pPr marL="609600" indent="-609600" eaLnBrk="1" hangingPunct="1">
              <a:lnSpc>
                <a:spcPct val="90000"/>
              </a:lnSpc>
              <a:defRPr/>
            </a:pPr>
            <a:endParaRPr lang="en-US" sz="2800" dirty="0" smtClean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5905CA-ADC1-41A0-9E8F-8E8F46C60BD6}" type="slidenum">
              <a:rPr lang="en-US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152400"/>
            <a:ext cx="7772400" cy="9906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rgbClr val="FF0000"/>
                </a:solidFill>
                <a:cs typeface="Arial" charset="0"/>
              </a:rPr>
              <a:t>Drug Delivery Technology Important to </a:t>
            </a:r>
            <a:r>
              <a:rPr lang="en-US" sz="3200" b="1" dirty="0" err="1" smtClean="0">
                <a:solidFill>
                  <a:srgbClr val="FF0000"/>
                </a:solidFill>
                <a:cs typeface="Arial" charset="0"/>
              </a:rPr>
              <a:t>Pharma</a:t>
            </a:r>
            <a:r>
              <a:rPr lang="en-US" sz="3200" b="1" dirty="0" smtClean="0">
                <a:solidFill>
                  <a:srgbClr val="FF0000"/>
                </a:solidFill>
                <a:cs typeface="Arial" charset="0"/>
              </a:rPr>
              <a:t> Industry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752600"/>
            <a:ext cx="8153400" cy="426720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endParaRPr lang="en-US" sz="2400" b="1" smtClean="0">
              <a:solidFill>
                <a:schemeClr val="tx1"/>
              </a:solidFill>
              <a:cs typeface="Arial" charset="0"/>
            </a:endParaRP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en-US" sz="2400" b="1" smtClean="0">
                <a:solidFill>
                  <a:schemeClr val="tx1"/>
                </a:solidFill>
                <a:cs typeface="Arial" charset="0"/>
              </a:rPr>
              <a:t>Drug delivery formulations involve low cost research compared that for discovery of new molecule.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Ø"/>
            </a:pPr>
            <a:endParaRPr lang="en-US" sz="2400" b="1" smtClean="0">
              <a:solidFill>
                <a:schemeClr val="tx1"/>
              </a:solidFill>
              <a:cs typeface="Arial" charset="0"/>
            </a:endParaRP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Ø"/>
            </a:pPr>
            <a:endParaRPr lang="en-US" sz="2400" b="1" smtClean="0">
              <a:solidFill>
                <a:schemeClr val="tx1"/>
              </a:solidFill>
              <a:cs typeface="Arial" charset="0"/>
            </a:endParaRP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en-US" sz="2400" b="1" smtClean="0">
                <a:solidFill>
                  <a:schemeClr val="tx1"/>
                </a:solidFill>
                <a:cs typeface="Arial" charset="0"/>
              </a:rPr>
              <a:t>Minimizing the drug use would significantly reduce the effective cost of drug which would give financial relief to the patients, 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400" b="1" smtClean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779037-3692-47CD-93E7-E858A4CD0C6F}" type="slidenum">
              <a:rPr lang="en-US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7" name="Rectangle 5"/>
          <p:cNvSpPr>
            <a:spLocks noGrp="1" noChangeArrowheads="1"/>
          </p:cNvSpPr>
          <p:nvPr>
            <p:ph type="title"/>
          </p:nvPr>
        </p:nvSpPr>
        <p:spPr>
          <a:xfrm>
            <a:off x="914400" y="152400"/>
            <a:ext cx="7772400" cy="9906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rgbClr val="FF0000"/>
                </a:solidFill>
                <a:cs typeface="Arial" charset="0"/>
              </a:rPr>
              <a:t>Drug Delivery Technology Important to </a:t>
            </a:r>
            <a:r>
              <a:rPr lang="en-US" sz="3200" b="1" dirty="0" err="1" smtClean="0">
                <a:solidFill>
                  <a:srgbClr val="FF0000"/>
                </a:solidFill>
                <a:cs typeface="Arial" charset="0"/>
              </a:rPr>
              <a:t>Pharma</a:t>
            </a:r>
            <a:r>
              <a:rPr lang="en-US" sz="3200" b="1" dirty="0" smtClean="0">
                <a:solidFill>
                  <a:srgbClr val="FF0000"/>
                </a:solidFill>
                <a:cs typeface="Arial" charset="0"/>
              </a:rPr>
              <a:t> Industry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2400" b="1" smtClean="0">
                <a:solidFill>
                  <a:schemeClr val="tx1"/>
                </a:solidFill>
                <a:cs typeface="Arial" charset="0"/>
              </a:rPr>
              <a:t>Delivery systems increase commercial opportunity by distinguishing a drug from competitive threats posed by “me too” drugs.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</a:pPr>
            <a:endParaRPr lang="en-US" sz="2400" b="1" smtClean="0">
              <a:solidFill>
                <a:schemeClr val="tx1"/>
              </a:solidFill>
              <a:cs typeface="Arial" charset="0"/>
            </a:endParaRP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</a:pPr>
            <a:endParaRPr lang="en-US" sz="2400" b="1" smtClean="0">
              <a:solidFill>
                <a:schemeClr val="tx1"/>
              </a:solidFill>
              <a:cs typeface="Arial" charset="0"/>
            </a:endParaRP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2400" b="1" smtClean="0">
                <a:solidFill>
                  <a:schemeClr val="tx1"/>
                </a:solidFill>
                <a:cs typeface="Arial" charset="0"/>
              </a:rPr>
              <a:t>Novel means of delivery particularly using nano-carriers, can allow branded drugs to be rescued from abyss of generic competition (may be called “resurrection of drug”).   </a:t>
            </a:r>
            <a:endParaRPr lang="en-US" sz="2400" b="1" smtClean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sz="240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smtClean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BEEFD3-E22C-45CC-A9C0-C01679B714B0}" type="slidenum">
              <a:rPr lang="en-US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 smtClean="0">
                <a:solidFill>
                  <a:srgbClr val="FF0000"/>
                </a:solidFill>
              </a:rPr>
              <a:t>SOME SIGNIFICANT ACHIEVEMENTS OF NANODEVICES 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en-US" sz="2400" b="1" smtClean="0">
                <a:solidFill>
                  <a:schemeClr val="tx1"/>
                </a:solidFill>
                <a:latin typeface="Arial" charset="0"/>
              </a:rPr>
              <a:t>Development of one dose a day ciprofloxacin using nanotechnology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endParaRPr lang="en-US" sz="2400" b="1" smtClean="0">
              <a:solidFill>
                <a:schemeClr val="tx1"/>
              </a:solidFill>
              <a:latin typeface="Arial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en-US" sz="2400" b="1" smtClean="0">
                <a:solidFill>
                  <a:schemeClr val="tx1"/>
                </a:solidFill>
                <a:latin typeface="Arial" charset="0"/>
              </a:rPr>
              <a:t>Tumor targeted taxol delivery using nanoparticles in Phase 2 clinical trial stage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endParaRPr lang="en-US" sz="2400" b="1" smtClean="0">
              <a:solidFill>
                <a:schemeClr val="tx1"/>
              </a:solidFill>
              <a:latin typeface="Arial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en-US" sz="2400" b="1" smtClean="0">
                <a:solidFill>
                  <a:schemeClr val="tx1"/>
                </a:solidFill>
                <a:latin typeface="Arial" charset="0"/>
              </a:rPr>
              <a:t>Improved ophthalmic delivery formulation using smart hydrogel nanoparticles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endParaRPr lang="en-US" sz="2400" b="1" smtClean="0">
              <a:solidFill>
                <a:schemeClr val="tx1"/>
              </a:solidFill>
              <a:latin typeface="Arial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en-US" sz="2400" b="1" smtClean="0">
                <a:solidFill>
                  <a:schemeClr val="tx1"/>
                </a:solidFill>
                <a:latin typeface="Arial" charset="0"/>
              </a:rPr>
              <a:t>Oral insulin formulation using nanoparticles carriers.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endParaRPr lang="en-US" sz="2400" b="1" smtClean="0">
              <a:solidFill>
                <a:schemeClr val="tx1"/>
              </a:solidFill>
              <a:latin typeface="Arial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en-US" sz="2400" b="1" smtClean="0">
                <a:solidFill>
                  <a:schemeClr val="tx1"/>
                </a:solidFill>
                <a:latin typeface="Arial" charset="0"/>
              </a:rPr>
              <a:t>Liposomal based Amphotericin B formulation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400" b="1" smtClean="0">
              <a:solidFill>
                <a:srgbClr val="FAF8A8"/>
              </a:solidFill>
              <a:latin typeface="Arial" charset="0"/>
            </a:endParaRPr>
          </a:p>
          <a:p>
            <a:pPr eaLnBrk="1" hangingPunct="1">
              <a:lnSpc>
                <a:spcPct val="80000"/>
              </a:lnSpc>
            </a:pPr>
            <a:endParaRPr lang="en-US" sz="2400" smtClean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5647F3-4146-44A6-A7DC-0B4C69F9E86D}" type="slidenum">
              <a:rPr lang="en-US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b="1" dirty="0" smtClean="0">
                <a:solidFill>
                  <a:srgbClr val="FF0000"/>
                </a:solidFill>
              </a:rPr>
              <a:t>CHALLENGES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sz="240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2400" smtClean="0">
                <a:solidFill>
                  <a:schemeClr val="tx1"/>
                </a:solidFill>
              </a:rPr>
              <a:t>Prevention of drug from biological degradation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endParaRPr lang="en-US" sz="240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2400" smtClean="0">
                <a:solidFill>
                  <a:schemeClr val="tx1"/>
                </a:solidFill>
              </a:rPr>
              <a:t>Effective Targeting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endParaRPr lang="en-US" sz="240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2400" smtClean="0">
                <a:solidFill>
                  <a:schemeClr val="tx1"/>
                </a:solidFill>
              </a:rPr>
              <a:t>Patient Compliance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endParaRPr lang="en-US" sz="240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2400" smtClean="0">
                <a:solidFill>
                  <a:schemeClr val="tx1"/>
                </a:solidFill>
              </a:rPr>
              <a:t>Cost effectiveness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endParaRPr lang="en-US" sz="240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2400" smtClean="0">
                <a:solidFill>
                  <a:schemeClr val="tx1"/>
                </a:solidFill>
              </a:rPr>
              <a:t>Product life extension</a:t>
            </a:r>
          </a:p>
          <a:p>
            <a:pPr eaLnBrk="1" hangingPunct="1">
              <a:lnSpc>
                <a:spcPct val="90000"/>
              </a:lnSpc>
            </a:pPr>
            <a:endParaRPr lang="en-US" sz="2400" smtClean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8218A6-19E8-4232-A855-C56A5312A7A4}" type="slidenum">
              <a:rPr lang="en-US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Trek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452</TotalTime>
  <Words>931</Words>
  <Application>Microsoft Office PowerPoint</Application>
  <PresentationFormat>On-screen Show (4:3)</PresentationFormat>
  <Paragraphs>198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Verdana</vt:lpstr>
      <vt:lpstr>Arial</vt:lpstr>
      <vt:lpstr>Franklin Gothic Medium</vt:lpstr>
      <vt:lpstr>Franklin Gothic Book</vt:lpstr>
      <vt:lpstr>Wingdings 2</vt:lpstr>
      <vt:lpstr>Wingdings</vt:lpstr>
      <vt:lpstr>Trek</vt:lpstr>
      <vt:lpstr>Nanotechnology Based Drug Delivery </vt:lpstr>
      <vt:lpstr>Applications of Nanotechnology</vt:lpstr>
      <vt:lpstr>Targeted Drug Delivery</vt:lpstr>
      <vt:lpstr>Nanoparticles for Drug Delivery</vt:lpstr>
      <vt:lpstr>Nanobiopharmaceuticals</vt:lpstr>
      <vt:lpstr>Drug Delivery Technology Important to Pharma Industry</vt:lpstr>
      <vt:lpstr>Drug Delivery Technology Important to Pharma Industry</vt:lpstr>
      <vt:lpstr>SOME SIGNIFICANT ACHIEVEMENTS OF NANODEVICES </vt:lpstr>
      <vt:lpstr>CHALLENGES</vt:lpstr>
      <vt:lpstr>PRIORITY AREAS</vt:lpstr>
      <vt:lpstr>PRIORITY AREAS</vt:lpstr>
      <vt:lpstr>Drug Delivery Carriers</vt:lpstr>
      <vt:lpstr>Targeting Ligands</vt:lpstr>
      <vt:lpstr>Liposome's </vt:lpstr>
      <vt:lpstr>Liposome's</vt:lpstr>
      <vt:lpstr>Niosomes</vt:lpstr>
      <vt:lpstr>Niosomes</vt:lpstr>
      <vt:lpstr>Nanopowder</vt:lpstr>
      <vt:lpstr>Nanopowder</vt:lpstr>
      <vt:lpstr>Nanocluster</vt:lpstr>
      <vt:lpstr>Nanocluster</vt:lpstr>
      <vt:lpstr>Nanocrystals</vt:lpstr>
      <vt:lpstr>Nanocrystals</vt:lpstr>
      <vt:lpstr>Micelle </vt:lpstr>
      <vt:lpstr>Micelle</vt:lpstr>
      <vt:lpstr>Dendrimers </vt:lpstr>
      <vt:lpstr>Dendrimers</vt:lpstr>
      <vt:lpstr>Polymeric Nanoparticles </vt:lpstr>
      <vt:lpstr>Polymeric Nanoparticles</vt:lpstr>
      <vt:lpstr>Carbon 60</vt:lpstr>
      <vt:lpstr>Carbon 60 </vt:lpstr>
      <vt:lpstr>Carbon Nanotube</vt:lpstr>
      <vt:lpstr>Carbon Nanotube</vt:lpstr>
      <vt:lpstr>Equipments for Nanoparticles</vt:lpstr>
      <vt:lpstr>Methods of Drug Delivery</vt:lpstr>
    </vt:vector>
  </TitlesOfParts>
  <Company>KLE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Nanotechnology Based Drug Delivery</dc:title>
  <dc:creator>Dr.Basavaraj K. Nanjwade</dc:creator>
  <cp:keywords>Nanotechnoogy, Drug Delivery, Nanotechnology based drug delivery, Nanocrystals, Nanoparticles</cp:keywords>
  <cp:lastModifiedBy>DR MAIDUL HOSSAIN</cp:lastModifiedBy>
  <cp:revision>73</cp:revision>
  <dcterms:created xsi:type="dcterms:W3CDTF">2008-03-08T05:58:38Z</dcterms:created>
  <dcterms:modified xsi:type="dcterms:W3CDTF">2020-05-09T06:25:02Z</dcterms:modified>
  <cp:category>PPT</cp:category>
</cp:coreProperties>
</file>