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97" r:id="rId5"/>
    <p:sldId id="295" r:id="rId6"/>
    <p:sldId id="300" r:id="rId7"/>
    <p:sldId id="301" r:id="rId8"/>
    <p:sldId id="302" r:id="rId9"/>
    <p:sldId id="299" r:id="rId10"/>
    <p:sldId id="298" r:id="rId11"/>
    <p:sldId id="269" r:id="rId12"/>
    <p:sldId id="288" r:id="rId13"/>
    <p:sldId id="285" r:id="rId14"/>
    <p:sldId id="261" r:id="rId15"/>
    <p:sldId id="262" r:id="rId16"/>
    <p:sldId id="263" r:id="rId17"/>
    <p:sldId id="266" r:id="rId18"/>
    <p:sldId id="268" r:id="rId19"/>
    <p:sldId id="267" r:id="rId20"/>
    <p:sldId id="271" r:id="rId21"/>
    <p:sldId id="272" r:id="rId22"/>
    <p:sldId id="273" r:id="rId23"/>
    <p:sldId id="303" r:id="rId24"/>
    <p:sldId id="274" r:id="rId25"/>
    <p:sldId id="275" r:id="rId26"/>
    <p:sldId id="276" r:id="rId27"/>
    <p:sldId id="264" r:id="rId28"/>
    <p:sldId id="277" r:id="rId29"/>
    <p:sldId id="278" r:id="rId30"/>
    <p:sldId id="289" r:id="rId31"/>
    <p:sldId id="279" r:id="rId32"/>
    <p:sldId id="260" r:id="rId33"/>
    <p:sldId id="290" r:id="rId34"/>
    <p:sldId id="286" r:id="rId35"/>
    <p:sldId id="283" r:id="rId36"/>
    <p:sldId id="282" r:id="rId37"/>
    <p:sldId id="281" r:id="rId38"/>
    <p:sldId id="280" r:id="rId39"/>
    <p:sldId id="291" r:id="rId40"/>
    <p:sldId id="293" r:id="rId41"/>
    <p:sldId id="294" r:id="rId42"/>
    <p:sldId id="304" r:id="rId43"/>
    <p:sldId id="305" r:id="rId44"/>
    <p:sldId id="265" r:id="rId45"/>
    <p:sldId id="292" r:id="rId46"/>
    <p:sldId id="284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098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9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600200"/>
            <a:ext cx="644792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4000" b="1" dirty="0" smtClean="0">
                <a:solidFill>
                  <a:srgbClr val="FF0000"/>
                </a:solidFill>
              </a:rPr>
              <a:t>Control of Microorganisms:</a:t>
            </a:r>
          </a:p>
          <a:p>
            <a:pPr algn="ctr"/>
            <a:r>
              <a:rPr lang="en-IN" sz="4000" b="1" dirty="0" smtClean="0">
                <a:solidFill>
                  <a:srgbClr val="FF0000"/>
                </a:solidFill>
              </a:rPr>
              <a:t>Physical &amp; Chemical Methods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4286071"/>
            <a:ext cx="19967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b="1" dirty="0" smtClean="0">
                <a:solidFill>
                  <a:srgbClr val="00B0F0"/>
                </a:solidFill>
              </a:rPr>
              <a:t>Dr Surojit Das</a:t>
            </a:r>
          </a:p>
          <a:p>
            <a:pPr algn="ctr"/>
            <a:r>
              <a:rPr lang="en-IN" b="1" dirty="0" smtClean="0">
                <a:solidFill>
                  <a:srgbClr val="00B0F0"/>
                </a:solidFill>
              </a:rPr>
              <a:t>Assistant Professor</a:t>
            </a:r>
          </a:p>
          <a:p>
            <a:pPr algn="ctr"/>
            <a:r>
              <a:rPr lang="en-IN" b="1" dirty="0" smtClean="0">
                <a:solidFill>
                  <a:srgbClr val="00B0F0"/>
                </a:solidFill>
              </a:rPr>
              <a:t>Bio-Med Lab </a:t>
            </a:r>
            <a:r>
              <a:rPr lang="en-IN" b="1" dirty="0" err="1" smtClean="0">
                <a:solidFill>
                  <a:srgbClr val="00B0F0"/>
                </a:solidFill>
              </a:rPr>
              <a:t>Sci</a:t>
            </a:r>
            <a:endParaRPr lang="en-IN" b="1" dirty="0" smtClean="0">
              <a:solidFill>
                <a:srgbClr val="00B0F0"/>
              </a:solidFill>
            </a:endParaRPr>
          </a:p>
          <a:p>
            <a:pPr algn="ctr"/>
            <a:r>
              <a:rPr lang="en-IN" b="1" dirty="0" smtClean="0">
                <a:solidFill>
                  <a:srgbClr val="00B0F0"/>
                </a:solidFill>
              </a:rPr>
              <a:t>VU</a:t>
            </a:r>
            <a:endParaRPr lang="en-IN" b="1" dirty="0">
              <a:solidFill>
                <a:srgbClr val="00B0F0"/>
              </a:solidFill>
            </a:endParaRPr>
          </a:p>
        </p:txBody>
      </p:sp>
      <p:pic>
        <p:nvPicPr>
          <p:cNvPr id="47106" name="Picture 2" descr="Related image"/>
          <p:cNvPicPr>
            <a:picLocks noChangeAspect="1" noChangeArrowheads="1"/>
          </p:cNvPicPr>
          <p:nvPr/>
        </p:nvPicPr>
        <p:blipFill>
          <a:blip r:embed="rId2"/>
          <a:srcRect l="11051" t="11077" r="11410" b="11385"/>
          <a:stretch>
            <a:fillRect/>
          </a:stretch>
        </p:blipFill>
        <p:spPr bwMode="auto">
          <a:xfrm>
            <a:off x="5791200" y="3505200"/>
            <a:ext cx="3124200" cy="312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976880"/>
            <a:ext cx="6637867" cy="38811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" y="0"/>
            <a:ext cx="891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 smtClean="0"/>
              <a:t>Hazard Analysis Critical Control Points (HACCP) Plan: A Preventive Approach to Consistent Safe Food Production</a:t>
            </a:r>
            <a:endParaRPr lang="en-IN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524000" y="739676"/>
            <a:ext cx="556723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Developmental Steps:</a:t>
            </a:r>
          </a:p>
          <a:p>
            <a:pPr marL="342900" indent="-342900">
              <a:buAutoNum type="arabicPeriod"/>
            </a:pPr>
            <a:r>
              <a:rPr lang="en-IN" dirty="0" smtClean="0"/>
              <a:t>Assembly of an HACCP team</a:t>
            </a:r>
          </a:p>
          <a:p>
            <a:pPr marL="342900" indent="-342900">
              <a:buAutoNum type="arabicPeriod"/>
            </a:pPr>
            <a:r>
              <a:rPr lang="en-IN" dirty="0" smtClean="0"/>
              <a:t>Description of the food &amp; its intended use</a:t>
            </a:r>
          </a:p>
          <a:p>
            <a:pPr marL="342900" indent="-342900">
              <a:buAutoNum type="arabicPeriod"/>
            </a:pPr>
            <a:r>
              <a:rPr lang="en-IN" dirty="0" smtClean="0"/>
              <a:t>Identification of the consumers of the food</a:t>
            </a:r>
          </a:p>
          <a:p>
            <a:pPr marL="342900" indent="-342900">
              <a:buAutoNum type="arabicPeriod"/>
            </a:pPr>
            <a:r>
              <a:rPr lang="en-IN" dirty="0" smtClean="0"/>
              <a:t>Development &amp; verification of a process flow diagram</a:t>
            </a:r>
          </a:p>
          <a:p>
            <a:pPr marL="342900" indent="-342900">
              <a:buAutoNum type="arabicPeriod"/>
            </a:pPr>
            <a:r>
              <a:rPr lang="en-IN" dirty="0" smtClean="0"/>
              <a:t>Conduction of a hazard analysis</a:t>
            </a:r>
          </a:p>
          <a:p>
            <a:pPr marL="342900" indent="-342900">
              <a:buAutoNum type="arabicPeriod"/>
            </a:pPr>
            <a:r>
              <a:rPr lang="en-IN" dirty="0" smtClean="0"/>
              <a:t>Identification of critical control points</a:t>
            </a:r>
          </a:p>
          <a:p>
            <a:pPr marL="342900" indent="-342900">
              <a:buAutoNum type="arabicPeriod"/>
            </a:pPr>
            <a:r>
              <a:rPr lang="en-IN" dirty="0" smtClean="0"/>
              <a:t>Establishments of critical limits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6200"/>
            <a:ext cx="9046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Factors Influences the Effectiveness of Antimicrobial Agents</a:t>
            </a:r>
            <a:endParaRPr lang="en-IN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780157"/>
            <a:ext cx="883919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n-IN" sz="2400" b="1" dirty="0" smtClean="0"/>
              <a:t>Population size:</a:t>
            </a:r>
            <a:r>
              <a:rPr lang="en-IN" sz="2400" dirty="0" smtClean="0"/>
              <a:t> A larger population requires a longer time to die than a smaller one.</a:t>
            </a:r>
          </a:p>
          <a:p>
            <a:pPr marL="342900" indent="-342900" algn="just">
              <a:buAutoNum type="arabicPeriod"/>
            </a:pPr>
            <a:endParaRPr lang="en-IN" sz="2400" dirty="0" smtClean="0"/>
          </a:p>
          <a:p>
            <a:pPr marL="342900" indent="-342900" algn="just">
              <a:buAutoNum type="arabicPeriod"/>
            </a:pPr>
            <a:r>
              <a:rPr lang="en-IN" sz="2400" b="1" dirty="0" smtClean="0"/>
              <a:t>Population composition:</a:t>
            </a:r>
            <a:r>
              <a:rPr lang="en-IN" sz="2400" dirty="0" smtClean="0"/>
              <a:t> Bacterial </a:t>
            </a:r>
            <a:r>
              <a:rPr lang="en-IN" sz="2400" dirty="0" err="1" smtClean="0"/>
              <a:t>endospores</a:t>
            </a:r>
            <a:r>
              <a:rPr lang="en-IN" sz="2400" dirty="0" smtClean="0"/>
              <a:t> are much more resistant than vegetative forms. Younger cells are usually more readily destroyed than mature organisms.</a:t>
            </a:r>
          </a:p>
          <a:p>
            <a:pPr marL="342900" indent="-342900" algn="just">
              <a:buAutoNum type="arabicPeriod"/>
            </a:pPr>
            <a:endParaRPr lang="en-IN" sz="2400" dirty="0" smtClean="0"/>
          </a:p>
          <a:p>
            <a:pPr marL="342900" indent="-342900" algn="just">
              <a:buAutoNum type="arabicPeriod"/>
            </a:pPr>
            <a:r>
              <a:rPr lang="en-IN" sz="2400" b="1" dirty="0" smtClean="0"/>
              <a:t>Antimicrobial agent conc./intensity:</a:t>
            </a:r>
            <a:r>
              <a:rPr lang="en-IN" sz="2400" dirty="0" smtClean="0"/>
              <a:t> Effectiveness  usually is not directly related to conc./intensity.</a:t>
            </a:r>
          </a:p>
          <a:p>
            <a:pPr marL="342900" indent="-342900" algn="just">
              <a:buAutoNum type="arabicPeriod"/>
            </a:pPr>
            <a:endParaRPr lang="en-IN" sz="2400" dirty="0" smtClean="0"/>
          </a:p>
          <a:p>
            <a:pPr marL="342900" indent="-342900" algn="just">
              <a:buAutoNum type="arabicPeriod"/>
            </a:pPr>
            <a:r>
              <a:rPr lang="en-IN" sz="2400" b="1" dirty="0" smtClean="0"/>
              <a:t>Duration of exposure:</a:t>
            </a:r>
            <a:r>
              <a:rPr lang="en-IN" sz="2400" dirty="0" smtClean="0"/>
              <a:t> Longer exposure kills more organisms.</a:t>
            </a:r>
          </a:p>
          <a:p>
            <a:pPr marL="342900" indent="-342900" algn="just">
              <a:buAutoNum type="arabicPeriod"/>
            </a:pPr>
            <a:endParaRPr lang="en-IN" sz="2400" dirty="0" smtClean="0"/>
          </a:p>
          <a:p>
            <a:pPr marL="342900" indent="-342900" algn="just">
              <a:buAutoNum type="arabicPeriod"/>
            </a:pPr>
            <a:r>
              <a:rPr lang="en-IN" sz="2400" b="1" dirty="0" smtClean="0"/>
              <a:t>Temp.:</a:t>
            </a:r>
            <a:r>
              <a:rPr lang="en-IN" sz="2400" dirty="0" smtClean="0"/>
              <a:t> Increase in temp. enhances activity.</a:t>
            </a:r>
          </a:p>
          <a:p>
            <a:pPr marL="342900" indent="-342900" algn="just">
              <a:buAutoNum type="arabicPeriod"/>
            </a:pPr>
            <a:endParaRPr lang="en-IN" sz="2400" dirty="0" smtClean="0"/>
          </a:p>
          <a:p>
            <a:pPr marL="342900" indent="-342900" algn="just">
              <a:buAutoNum type="arabicPeriod"/>
            </a:pPr>
            <a:r>
              <a:rPr lang="en-IN" sz="2400" b="1" dirty="0" smtClean="0"/>
              <a:t>Local environment:</a:t>
            </a:r>
            <a:r>
              <a:rPr lang="en-IN" sz="2400" dirty="0" smtClean="0"/>
              <a:t> Population is not isolated but surrounded by environmental factors either protecting or aid in its destruction.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76200"/>
            <a:ext cx="6022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Cellular Targets of Physical &amp; Chemical Agents</a:t>
            </a:r>
            <a:endParaRPr lang="en-IN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685800"/>
            <a:ext cx="35478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IN" dirty="0" smtClean="0"/>
              <a:t>Cell Walls</a:t>
            </a:r>
          </a:p>
          <a:p>
            <a:pPr marL="342900" indent="-342900">
              <a:buAutoNum type="arabicPeriod"/>
            </a:pPr>
            <a:r>
              <a:rPr lang="en-IN" dirty="0" smtClean="0"/>
              <a:t>Cell Membranes</a:t>
            </a:r>
          </a:p>
          <a:p>
            <a:pPr marL="342900" indent="-342900">
              <a:buAutoNum type="arabicPeriod"/>
            </a:pPr>
            <a:r>
              <a:rPr lang="en-IN" dirty="0" smtClean="0"/>
              <a:t>Protein &amp; Nucleic Acid Synthesis</a:t>
            </a:r>
          </a:p>
          <a:p>
            <a:pPr marL="342900" indent="-342900">
              <a:buAutoNum type="arabicPeriod"/>
            </a:pPr>
            <a:r>
              <a:rPr lang="en-IN" dirty="0" smtClean="0"/>
              <a:t>Protein Structure &amp; Function</a:t>
            </a:r>
            <a:endParaRPr lang="en-IN" dirty="0"/>
          </a:p>
        </p:txBody>
      </p:sp>
      <p:grpSp>
        <p:nvGrpSpPr>
          <p:cNvPr id="8" name="Group 7"/>
          <p:cNvGrpSpPr/>
          <p:nvPr/>
        </p:nvGrpSpPr>
        <p:grpSpPr>
          <a:xfrm>
            <a:off x="4419600" y="1905000"/>
            <a:ext cx="4419600" cy="4876800"/>
            <a:chOff x="4572000" y="914400"/>
            <a:chExt cx="4419600" cy="571500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572000" y="914400"/>
              <a:ext cx="4419600" cy="571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TextBox 6"/>
            <p:cNvSpPr txBox="1"/>
            <p:nvPr/>
          </p:nvSpPr>
          <p:spPr>
            <a:xfrm>
              <a:off x="4572000" y="5410200"/>
              <a:ext cx="99060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0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0" y="2124075"/>
            <a:ext cx="4495799" cy="4657725"/>
            <a:chOff x="0" y="2124075"/>
            <a:chExt cx="4495799" cy="465772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6200" y="2124075"/>
              <a:ext cx="4419599" cy="4657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0" y="5943600"/>
              <a:ext cx="1143000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900" dirty="0"/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0"/>
            <a:ext cx="235267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2935069"/>
            <a:ext cx="31366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600" b="1" dirty="0" smtClean="0"/>
              <a:t>Physical Agents</a:t>
            </a:r>
            <a:endParaRPr lang="en-I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0"/>
            <a:ext cx="7160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Physical Methods of Microbial Control: A Concept Map</a:t>
            </a:r>
            <a:endParaRPr lang="en-IN" sz="24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1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602468"/>
            <a:ext cx="75213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600" b="1" dirty="0" smtClean="0"/>
              <a:t>Dry Heat</a:t>
            </a:r>
            <a:r>
              <a:rPr lang="en-IN" sz="2800" dirty="0" smtClean="0"/>
              <a:t> uses hot air with little, if any, moisture</a:t>
            </a:r>
            <a:endParaRPr lang="en-I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2400"/>
            <a:ext cx="7838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Incineration: </a:t>
            </a:r>
            <a:r>
              <a:rPr lang="en-IN" sz="2400" dirty="0" smtClean="0"/>
              <a:t>Employs flame/heat coil, works by combustion</a:t>
            </a:r>
            <a:endParaRPr lang="en-IN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625" y="695325"/>
            <a:ext cx="6048375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962400"/>
            <a:ext cx="34099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1515070"/>
            <a:ext cx="35580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Bunsen burner: up to 1800°C</a:t>
            </a:r>
          </a:p>
          <a:p>
            <a:r>
              <a:rPr lang="en-IN" dirty="0" smtClean="0"/>
              <a:t>Infrared incinerator: 800°C</a:t>
            </a:r>
          </a:p>
          <a:p>
            <a:r>
              <a:rPr lang="en-IN" dirty="0" smtClean="0"/>
              <a:t>Furnaces/incinerators: up to 6500°C</a:t>
            </a:r>
            <a:endParaRPr lang="en-I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86525" y="4343400"/>
            <a:ext cx="26574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0" y="1328273"/>
            <a:ext cx="9144000" cy="2086725"/>
          </a:xfrm>
        </p:spPr>
        <p:txBody>
          <a:bodyPr wrap="square">
            <a:spAutoFit/>
          </a:bodyPr>
          <a:lstStyle/>
          <a:p>
            <a:pPr algn="just" eaLnBrk="1" hangingPunct="1"/>
            <a:r>
              <a:rPr lang="en-US" sz="2400" dirty="0" smtClean="0"/>
              <a:t>Bacterial populations die at a constant </a:t>
            </a:r>
            <a:r>
              <a:rPr lang="en-US" sz="2400" b="1" dirty="0" smtClean="0"/>
              <a:t>logarithmic rate</a:t>
            </a:r>
            <a:r>
              <a:rPr lang="en-US" sz="2400" dirty="0" smtClean="0"/>
              <a:t>, i.e., the population will be reduced by the same fraction at constant intervals.</a:t>
            </a:r>
          </a:p>
          <a:p>
            <a:pPr algn="just" eaLnBrk="1" hangingPunct="1"/>
            <a:endParaRPr lang="en-US" sz="2400" dirty="0" smtClean="0"/>
          </a:p>
          <a:p>
            <a:pPr algn="just" eaLnBrk="1" hangingPunct="1"/>
            <a:r>
              <a:rPr lang="en-US" sz="2400" dirty="0" smtClean="0"/>
              <a:t>Destruction is logarithmic, &amp; it is theoretically not possible to “</a:t>
            </a:r>
            <a:r>
              <a:rPr lang="en-US" sz="2400" b="1" dirty="0" smtClean="0"/>
              <a:t>completely destroy</a:t>
            </a:r>
            <a:r>
              <a:rPr lang="en-US" sz="2400" dirty="0" smtClean="0"/>
              <a:t>” </a:t>
            </a:r>
            <a:r>
              <a:rPr lang="en-US" sz="2400" dirty="0" err="1" smtClean="0"/>
              <a:t>m.orgs</a:t>
            </a:r>
            <a:r>
              <a:rPr lang="en-US" sz="2400" dirty="0" smtClean="0"/>
              <a:t> in a sample.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95600" y="76200"/>
            <a:ext cx="3580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Pattern of Microbial Death</a:t>
            </a:r>
            <a:endParaRPr lang="en-IN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3886200"/>
            <a:ext cx="5410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8819" y="0"/>
            <a:ext cx="5951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Measurement of Heat Killing Efficiency</a:t>
            </a:r>
            <a:endParaRPr lang="en-IN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57200"/>
            <a:ext cx="9144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b="1" dirty="0" smtClean="0"/>
              <a:t>Thermal Death Point (TDP):</a:t>
            </a:r>
            <a:r>
              <a:rPr lang="en-US" sz="2000" dirty="0" smtClean="0"/>
              <a:t> Lowest temperature at which a microbial suspension is killed in 10 min.</a:t>
            </a:r>
          </a:p>
          <a:p>
            <a:pPr marL="342900" lvl="0" indent="-3429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b="1" dirty="0" smtClean="0"/>
              <a:t>Thermal Death Time (TDT):</a:t>
            </a:r>
            <a:r>
              <a:rPr lang="en-US" sz="2000" dirty="0" smtClean="0"/>
              <a:t> Shortest time needed to kill all orgs. in a microbial suspension at a specific temp. &amp; under defined conditions.</a:t>
            </a:r>
            <a:endParaRPr lang="en-IN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" y="1752600"/>
            <a:ext cx="763905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0" y="914400"/>
            <a:ext cx="9144000" cy="2133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Decimal Reduction </a:t>
            </a:r>
            <a:r>
              <a:rPr lang="en-US" sz="2000" b="1" dirty="0" smtClean="0"/>
              <a:t>T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ime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lang="en-US" sz="2000" b="1" dirty="0" smtClean="0"/>
              <a:t>DRT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or 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 </a:t>
            </a:r>
            <a:r>
              <a:rPr kumimoji="0" lang="en-US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value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Time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required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 kill 90% of the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m.orgs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or spores in a sample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a specified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temperature. It is the time required for the line to drop by one log cycle or 10-fold.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b="1" i="1" dirty="0" smtClean="0"/>
              <a:t>z </a:t>
            </a:r>
            <a:r>
              <a:rPr lang="en-US" sz="2000" b="1" dirty="0" smtClean="0"/>
              <a:t>value: </a:t>
            </a:r>
            <a:r>
              <a:rPr lang="en-US" sz="2000" dirty="0" smtClean="0"/>
              <a:t>The increase in temp. required to reduce </a:t>
            </a:r>
            <a:r>
              <a:rPr lang="en-US" sz="2000" i="1" dirty="0" smtClean="0"/>
              <a:t>D</a:t>
            </a:r>
            <a:r>
              <a:rPr lang="en-US" sz="2000" dirty="0" smtClean="0"/>
              <a:t> to 1/10 its value or to reduce it by one log cycle when log </a:t>
            </a:r>
            <a:r>
              <a:rPr lang="en-US" sz="2000" i="1" dirty="0" smtClean="0"/>
              <a:t>D </a:t>
            </a:r>
            <a:r>
              <a:rPr lang="en-US" sz="2000" dirty="0" smtClean="0"/>
              <a:t>is plotted against temp.</a:t>
            </a:r>
          </a:p>
          <a:p>
            <a:pPr marL="342900" lvl="0" indent="-342900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</a:t>
            </a:r>
            <a:r>
              <a:rPr kumimoji="0" lang="en-US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value:</a:t>
            </a:r>
            <a:r>
              <a:rPr kumimoji="0" lang="en-US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Time</a:t>
            </a:r>
            <a:r>
              <a:rPr kumimoji="0" lang="en-US" sz="20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minutes at a specific temp. (</a:t>
            </a:r>
            <a:r>
              <a:rPr lang="en-US" sz="2000" dirty="0" smtClean="0"/>
              <a:t>usually 250°F or 121.1°C) needed to kill a population of cells or spores.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1028" descr="07-01_DeathCurve_1.jpg                                         0001F913Macintosh HD                   ABA78158:"/>
          <p:cNvPicPr>
            <a:picLocks noChangeAspect="1" noChangeArrowheads="1"/>
          </p:cNvPicPr>
          <p:nvPr/>
        </p:nvPicPr>
        <p:blipFill>
          <a:blip r:embed="rId2"/>
          <a:srcRect r="46016" b="27533"/>
          <a:stretch>
            <a:fillRect/>
          </a:stretch>
        </p:blipFill>
        <p:spPr bwMode="auto">
          <a:xfrm>
            <a:off x="76201" y="3124200"/>
            <a:ext cx="4800599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3200401"/>
            <a:ext cx="3810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668819" y="76200"/>
            <a:ext cx="5951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Measurement of Heat Killing Efficiency</a:t>
            </a:r>
            <a:endParaRPr lang="en-IN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762000" y="2286000"/>
            <a:ext cx="7696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90800" y="152400"/>
            <a:ext cx="4013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Calculation of </a:t>
            </a:r>
            <a:r>
              <a:rPr lang="en-IN" sz="2800" b="1" i="1" dirty="0" smtClean="0"/>
              <a:t>D </a:t>
            </a:r>
            <a:r>
              <a:rPr lang="en-IN" sz="2800" b="1" dirty="0" smtClean="0"/>
              <a:t>&amp; </a:t>
            </a:r>
            <a:r>
              <a:rPr lang="en-IN" sz="2800" b="1" i="1" dirty="0" smtClean="0"/>
              <a:t>z </a:t>
            </a:r>
            <a:r>
              <a:rPr lang="en-IN" sz="2800" b="1" dirty="0" smtClean="0"/>
              <a:t>Value</a:t>
            </a:r>
            <a:endParaRPr lang="en-IN" sz="28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838200" y="1676400"/>
            <a:ext cx="7315200" cy="3352800"/>
            <a:chOff x="1447800" y="1600200"/>
            <a:chExt cx="6172200" cy="3352800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>
              <a:lum contrast="10000"/>
            </a:blip>
            <a:srcRect/>
            <a:stretch>
              <a:fillRect/>
            </a:stretch>
          </p:blipFill>
          <p:spPr bwMode="auto">
            <a:xfrm>
              <a:off x="1447800" y="1600200"/>
              <a:ext cx="6172200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2819400" y="4648200"/>
              <a:ext cx="4800600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1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2362200"/>
            <a:ext cx="589841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200" b="1" dirty="0" smtClean="0"/>
              <a:t>Moist heat</a:t>
            </a:r>
            <a:r>
              <a:rPr lang="en-IN" sz="2400" dirty="0" smtClean="0"/>
              <a:t> is more versatile than dry heat</a:t>
            </a:r>
          </a:p>
          <a:p>
            <a:pPr>
              <a:buFont typeface="Wingdings" pitchFamily="2" charset="2"/>
              <a:buChar char="ü"/>
            </a:pPr>
            <a:endParaRPr lang="en-IN" sz="2400" dirty="0" smtClean="0"/>
          </a:p>
          <a:p>
            <a:pPr>
              <a:buFont typeface="Wingdings" pitchFamily="2" charset="2"/>
              <a:buChar char="ü"/>
            </a:pPr>
            <a:r>
              <a:rPr lang="en-IN" sz="2400" dirty="0" smtClean="0"/>
              <a:t>More easily penetrates objects &amp; materials</a:t>
            </a:r>
          </a:p>
          <a:p>
            <a:pPr>
              <a:buFont typeface="Wingdings" pitchFamily="2" charset="2"/>
              <a:buChar char="ü"/>
            </a:pPr>
            <a:endParaRPr lang="en-IN" sz="2400" dirty="0" smtClean="0"/>
          </a:p>
          <a:p>
            <a:pPr>
              <a:buFont typeface="Wingdings" pitchFamily="2" charset="2"/>
              <a:buChar char="ü"/>
            </a:pPr>
            <a:r>
              <a:rPr lang="en-IN" sz="2400" dirty="0" smtClean="0"/>
              <a:t>Kills </a:t>
            </a:r>
            <a:r>
              <a:rPr lang="en-IN" sz="2400" dirty="0" err="1" smtClean="0"/>
              <a:t>m.orgs</a:t>
            </a:r>
            <a:r>
              <a:rPr lang="en-IN" sz="2400" dirty="0" smtClean="0"/>
              <a:t> by denaturing their proteins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0"/>
            <a:ext cx="6178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Autoclave: Sterilization with Pressurized Steam</a:t>
            </a:r>
            <a:endParaRPr lang="en-IN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5925" y="2876550"/>
            <a:ext cx="55530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60960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lphaUcPeriod"/>
            </a:pPr>
            <a:r>
              <a:rPr lang="en-IN" sz="2000" dirty="0" smtClean="0"/>
              <a:t>Steam enters through the port</a:t>
            </a:r>
          </a:p>
          <a:p>
            <a:pPr marL="342900" indent="-342900" algn="just">
              <a:buAutoNum type="alphaUcPeriod"/>
            </a:pPr>
            <a:r>
              <a:rPr lang="en-IN" sz="2000" dirty="0" smtClean="0"/>
              <a:t>Passes into the jacket</a:t>
            </a:r>
          </a:p>
          <a:p>
            <a:pPr marL="342900" indent="-342900" algn="just">
              <a:buAutoNum type="alphaUcPeriod"/>
            </a:pPr>
            <a:r>
              <a:rPr lang="en-IN" sz="2000" dirty="0" smtClean="0"/>
              <a:t>After the air has been exhausted through the vent, a valve</a:t>
            </a:r>
          </a:p>
          <a:p>
            <a:pPr marL="342900" indent="-342900" algn="just">
              <a:buAutoNum type="alphaUcPeriod"/>
            </a:pPr>
            <a:r>
              <a:rPr lang="en-IN" sz="2000" dirty="0" smtClean="0"/>
              <a:t>Valve opens to admit pressurized steam which circulates among &amp; through the materials</a:t>
            </a:r>
          </a:p>
          <a:p>
            <a:pPr marL="342900" indent="-342900" algn="just">
              <a:buAutoNum type="alphaUcPeriod"/>
            </a:pPr>
            <a:r>
              <a:rPr lang="en-IN" sz="2000" dirty="0" smtClean="0"/>
              <a:t>At the end of the cycle, steam is exhausted through the steam exhaust valve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23812"/>
            <a:ext cx="4495800" cy="4319588"/>
            <a:chOff x="0" y="942975"/>
            <a:chExt cx="5029200" cy="431958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595438"/>
              <a:ext cx="5010150" cy="3667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942975"/>
              <a:ext cx="5029200" cy="733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6"/>
          <p:cNvGrpSpPr/>
          <p:nvPr/>
        </p:nvGrpSpPr>
        <p:grpSpPr>
          <a:xfrm>
            <a:off x="4572000" y="1038225"/>
            <a:ext cx="4495800" cy="4219575"/>
            <a:chOff x="4572000" y="1038225"/>
            <a:chExt cx="4495800" cy="4219575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572000" y="1743075"/>
              <a:ext cx="4495800" cy="3514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572000" y="1038225"/>
              <a:ext cx="4419600" cy="714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8" name="Picture 6" descr="figure_09_05_labeled"/>
          <p:cNvPicPr>
            <a:picLocks noChangeAspect="1" noChangeArrowheads="1"/>
          </p:cNvPicPr>
          <p:nvPr/>
        </p:nvPicPr>
        <p:blipFill>
          <a:blip r:embed="rId6" cstate="print"/>
          <a:srcRect b="2843"/>
          <a:stretch>
            <a:fillRect/>
          </a:stretch>
        </p:blipFill>
        <p:spPr bwMode="auto">
          <a:xfrm>
            <a:off x="914400" y="4343400"/>
            <a:ext cx="282733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5334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b="1" dirty="0" smtClean="0"/>
              <a:t>Sterility Indicator</a:t>
            </a:r>
          </a:p>
        </p:txBody>
      </p:sp>
      <p:pic>
        <p:nvPicPr>
          <p:cNvPr id="22532" name="Picture 6" descr="figure_09_07_labeled"/>
          <p:cNvPicPr>
            <a:picLocks noChangeAspect="1" noChangeArrowheads="1"/>
          </p:cNvPicPr>
          <p:nvPr/>
        </p:nvPicPr>
        <p:blipFill>
          <a:blip r:embed="rId2"/>
          <a:srcRect b="3412"/>
          <a:stretch>
            <a:fillRect/>
          </a:stretch>
        </p:blipFill>
        <p:spPr bwMode="auto">
          <a:xfrm>
            <a:off x="296863" y="1600200"/>
            <a:ext cx="8548687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smtClean="0"/>
              <a:t>Fractional Sterilization (</a:t>
            </a:r>
            <a:r>
              <a:rPr lang="en-IN" sz="2800" b="1" dirty="0" err="1" smtClean="0"/>
              <a:t>Tyndallization</a:t>
            </a:r>
            <a:r>
              <a:rPr lang="en-IN" sz="2800" b="1" dirty="0" smtClean="0"/>
              <a:t>):</a:t>
            </a:r>
          </a:p>
          <a:p>
            <a:pPr algn="ctr"/>
            <a:r>
              <a:rPr lang="en-IN" sz="2800" dirty="0" smtClean="0"/>
              <a:t>Sterilization without Pressurized Steam</a:t>
            </a:r>
            <a:endParaRPr lang="en-IN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2609671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smtClean="0"/>
              <a:t>Liquids &amp; other objects are sterilized by exposure to </a:t>
            </a:r>
            <a:r>
              <a:rPr lang="en-IN" sz="2400" b="1" dirty="0" smtClean="0"/>
              <a:t>free-flowing steam at 100°C for 30 min on each of three successive days</a:t>
            </a:r>
            <a:r>
              <a:rPr lang="en-IN" sz="2400" dirty="0" smtClean="0"/>
              <a:t>, with incubation periods at room temp. between the steaming.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76200"/>
            <a:ext cx="2306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Pasteurization</a:t>
            </a:r>
            <a:endParaRPr lang="en-IN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6200" y="914400"/>
            <a:ext cx="899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dirty="0" smtClean="0"/>
              <a:t>Many substances including milk are </a:t>
            </a:r>
            <a:r>
              <a:rPr lang="en-IN" sz="2000" b="1" dirty="0" smtClean="0"/>
              <a:t>treated with controlled heating at temp. well  below boiling</a:t>
            </a:r>
            <a:r>
              <a:rPr lang="en-IN" sz="2000" dirty="0" smtClean="0"/>
              <a:t>, a process known as pasteurization in </a:t>
            </a:r>
            <a:r>
              <a:rPr lang="en-IN" sz="2000" dirty="0" err="1" smtClean="0"/>
              <a:t>honor</a:t>
            </a:r>
            <a:r>
              <a:rPr lang="en-IN" sz="2000" dirty="0" smtClean="0"/>
              <a:t> of its developer Louis Pasteur.</a:t>
            </a:r>
            <a:endParaRPr lang="en-IN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2057400"/>
            <a:ext cx="85343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/>
              <a:t>Holding/batch method:</a:t>
            </a:r>
            <a:r>
              <a:rPr lang="en-IN" sz="2000" dirty="0" smtClean="0"/>
              <a:t> Heating at 63°C for 30 min.</a:t>
            </a:r>
          </a:p>
          <a:p>
            <a:r>
              <a:rPr lang="en-IN" sz="2000" b="1" dirty="0" smtClean="0"/>
              <a:t>Flash Pasteurization/high-temp. short-term (HTST):</a:t>
            </a:r>
            <a:r>
              <a:rPr lang="en-IN" sz="2000" dirty="0" smtClean="0"/>
              <a:t> Quick heating to ~72°C for 15 sec., then rapid cooling.</a:t>
            </a:r>
          </a:p>
          <a:p>
            <a:r>
              <a:rPr lang="en-IN" sz="2000" b="1" dirty="0" smtClean="0"/>
              <a:t>Ultrahigh-temp (UHT) sterilization:</a:t>
            </a:r>
            <a:r>
              <a:rPr lang="en-IN" sz="2000" dirty="0" smtClean="0"/>
              <a:t> Heating at 140-150°C for 1-3 sec. Does not req. refrigeration &amp; can be stored at RT for ~2 months without flavour changes.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4343400"/>
            <a:ext cx="2105025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667001" y="4724400"/>
            <a:ext cx="6172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 smtClean="0"/>
              <a:t>Organic Milk:</a:t>
            </a:r>
            <a:r>
              <a:rPr lang="en-IN" dirty="0" smtClean="0"/>
              <a:t> Antibiotics or hormones (GH, bovine growth hormone), stimulates a cow’s milk production, were not given to cow’s in dairy firm.</a:t>
            </a:r>
          </a:p>
          <a:p>
            <a:pPr algn="just"/>
            <a:r>
              <a:rPr lang="en-IN" dirty="0" smtClean="0"/>
              <a:t>Longer shelf life (3 wks) due to UHT process.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676275"/>
            <a:ext cx="5229225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596929" y="76200"/>
            <a:ext cx="5794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Temp. &amp; Physical Control of Microorganisms</a:t>
            </a:r>
            <a:endParaRPr lang="en-IN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6324600"/>
            <a:ext cx="7415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Bacterial </a:t>
            </a:r>
            <a:r>
              <a:rPr lang="en-IN" dirty="0" err="1" smtClean="0"/>
              <a:t>endospores</a:t>
            </a:r>
            <a:r>
              <a:rPr lang="en-IN" dirty="0" smtClean="0"/>
              <a:t> require longer exposure times &amp; higher temp. for killing</a:t>
            </a:r>
            <a:endParaRPr lang="en-IN" dirty="0"/>
          </a:p>
        </p:txBody>
      </p:sp>
      <p:grpSp>
        <p:nvGrpSpPr>
          <p:cNvPr id="7" name="Group 6"/>
          <p:cNvGrpSpPr/>
          <p:nvPr/>
        </p:nvGrpSpPr>
        <p:grpSpPr>
          <a:xfrm>
            <a:off x="5581650" y="2133600"/>
            <a:ext cx="3409950" cy="2514600"/>
            <a:chOff x="5505450" y="2133600"/>
            <a:chExt cx="3409950" cy="2514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05450" y="2438400"/>
              <a:ext cx="3409950" cy="2209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124575" y="2133600"/>
              <a:ext cx="2028825" cy="257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914400"/>
            <a:ext cx="5333999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373317" y="0"/>
            <a:ext cx="5941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Filtration </a:t>
            </a:r>
            <a:r>
              <a:rPr lang="en-IN" sz="2400" dirty="0" smtClean="0"/>
              <a:t>removes microbes from air &amp; water</a:t>
            </a:r>
            <a:endParaRPr lang="en-IN" sz="2400" dirty="0"/>
          </a:p>
        </p:txBody>
      </p:sp>
      <p:pic>
        <p:nvPicPr>
          <p:cNvPr id="4" name="Picture 3" descr="F:\Surojit\study\TMC\BSL\image\HEPA_ULP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428625"/>
            <a:ext cx="40386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9075" y="2667000"/>
            <a:ext cx="511492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600670"/>
            <a:ext cx="9143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 smtClean="0"/>
              <a:t>UV light (non-ionizing radiation)</a:t>
            </a:r>
            <a:r>
              <a:rPr lang="en-IN" dirty="0" smtClean="0"/>
              <a:t> can be bactericidal effective at 265 nm.</a:t>
            </a:r>
          </a:p>
          <a:p>
            <a:pPr algn="just"/>
            <a:r>
              <a:rPr lang="en-IN" dirty="0" smtClean="0"/>
              <a:t>DNA absorbs the energy, and adjacent thymine molecules (in the same strand) link together, kinking the double helix &amp; disrupting DNA replication.</a:t>
            </a: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695271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 smtClean="0"/>
              <a:t>X-rays </a:t>
            </a:r>
            <a:r>
              <a:rPr lang="en-IN" dirty="0" smtClean="0"/>
              <a:t>&amp; </a:t>
            </a:r>
            <a:r>
              <a:rPr lang="en-IN" b="1" dirty="0" smtClean="0"/>
              <a:t>gamma rays </a:t>
            </a:r>
            <a:r>
              <a:rPr lang="en-IN" dirty="0" smtClean="0"/>
              <a:t>(</a:t>
            </a:r>
            <a:r>
              <a:rPr lang="en-IN" b="1" dirty="0" smtClean="0"/>
              <a:t>ionizing radiation/cold-sterilization</a:t>
            </a:r>
            <a:r>
              <a:rPr lang="en-IN" dirty="0" smtClean="0"/>
              <a:t>) are </a:t>
            </a:r>
            <a:r>
              <a:rPr lang="en-IN" dirty="0" err="1" smtClean="0"/>
              <a:t>microbicidal</a:t>
            </a:r>
            <a:r>
              <a:rPr lang="en-IN" dirty="0" smtClean="0"/>
              <a:t>.</a:t>
            </a:r>
          </a:p>
          <a:p>
            <a:pPr algn="just"/>
            <a:r>
              <a:rPr lang="en-IN" dirty="0" smtClean="0"/>
              <a:t>Upon exposure, it force electrons out of their shells &amp; creating ions.</a:t>
            </a:r>
          </a:p>
          <a:p>
            <a:pPr algn="just"/>
            <a:r>
              <a:rPr lang="en-IN" dirty="0" smtClean="0"/>
              <a:t>The ions quickly combine, mainly with cellular water, &amp; the free radicals generated affect cell metabolism &amp; physiology.</a:t>
            </a: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0" y="3276600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 smtClean="0"/>
              <a:t>Microwaves</a:t>
            </a:r>
            <a:r>
              <a:rPr lang="en-IN" dirty="0" smtClean="0"/>
              <a:t> are absorbed by water molecules, which are set into high-speed motion, &amp; the heat of friction from these excited molecules is transferred to foods.</a:t>
            </a:r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3657600" y="0"/>
            <a:ext cx="1532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Irradiation</a:t>
            </a:r>
            <a:endParaRPr lang="en-IN" sz="2400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990600" y="5029200"/>
            <a:ext cx="1676400" cy="1569423"/>
            <a:chOff x="990600" y="5029200"/>
            <a:chExt cx="1676400" cy="1569423"/>
          </a:xfrm>
        </p:grpSpPr>
        <p:pic>
          <p:nvPicPr>
            <p:cNvPr id="7" name="Picture 6" descr="Warn_haz_0032_150x150G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0600" y="5029200"/>
              <a:ext cx="1676400" cy="15240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290329" y="6290846"/>
              <a:ext cx="102823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400" b="1" dirty="0" smtClean="0"/>
                <a:t>RADIATION</a:t>
              </a:r>
              <a:endParaRPr lang="en-IN" sz="14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Basic Principles of Microbial Control</a:t>
            </a:r>
          </a:p>
        </p:txBody>
      </p:sp>
      <p:pic>
        <p:nvPicPr>
          <p:cNvPr id="7171" name="Picture 5" descr="table_09_01"/>
          <p:cNvPicPr>
            <a:picLocks noChangeAspect="1" noChangeArrowheads="1"/>
          </p:cNvPicPr>
          <p:nvPr/>
        </p:nvPicPr>
        <p:blipFill>
          <a:blip r:embed="rId2"/>
          <a:srcRect l="2766" t="6210" b="3429"/>
          <a:stretch>
            <a:fillRect/>
          </a:stretch>
        </p:blipFill>
        <p:spPr bwMode="auto">
          <a:xfrm>
            <a:off x="-7938" y="1974850"/>
            <a:ext cx="9151938" cy="488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9CBD0A-CDFE-4E1D-8F4A-89F535DCCB20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33400" y="1219200"/>
            <a:ext cx="8265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Microbes are kept under control either by eliminating them or reducing their numbers</a:t>
            </a:r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b="14072"/>
          <a:stretch>
            <a:fillRect/>
          </a:stretch>
        </p:blipFill>
        <p:spPr bwMode="auto">
          <a:xfrm>
            <a:off x="228600" y="76200"/>
            <a:ext cx="44196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Group 4"/>
          <p:cNvGrpSpPr/>
          <p:nvPr/>
        </p:nvGrpSpPr>
        <p:grpSpPr>
          <a:xfrm>
            <a:off x="1676400" y="5257800"/>
            <a:ext cx="4038600" cy="1600200"/>
            <a:chOff x="4953000" y="2743200"/>
            <a:chExt cx="4038600" cy="1600200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/>
            <a:srcRect t="85928"/>
            <a:stretch>
              <a:fillRect/>
            </a:stretch>
          </p:blipFill>
          <p:spPr bwMode="auto">
            <a:xfrm>
              <a:off x="4953000" y="2743200"/>
              <a:ext cx="4038600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5029200" y="2819400"/>
              <a:ext cx="914400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1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953000" y="333375"/>
            <a:ext cx="4038600" cy="4619625"/>
            <a:chOff x="4953000" y="333375"/>
            <a:chExt cx="4038600" cy="4619625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953000" y="333375"/>
              <a:ext cx="4038600" cy="4619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TextBox 6"/>
            <p:cNvSpPr txBox="1"/>
            <p:nvPr/>
          </p:nvSpPr>
          <p:spPr>
            <a:xfrm>
              <a:off x="5029200" y="3429000"/>
              <a:ext cx="990600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700" dirty="0"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3962400"/>
            <a:ext cx="5334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207537" y="159603"/>
            <a:ext cx="67934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400" b="1" dirty="0" smtClean="0"/>
              <a:t>Improperly cooked/handled meats/poultry:</a:t>
            </a:r>
          </a:p>
          <a:p>
            <a:pPr algn="ctr"/>
            <a:r>
              <a:rPr lang="en-IN" sz="2400" i="1" dirty="0" smtClean="0"/>
              <a:t>E. coli </a:t>
            </a:r>
            <a:r>
              <a:rPr lang="en-IN" sz="2400" dirty="0" smtClean="0"/>
              <a:t>O157:H7, </a:t>
            </a:r>
            <a:r>
              <a:rPr lang="en-IN" sz="2400" i="1" dirty="0" smtClean="0"/>
              <a:t>Campylobacter, </a:t>
            </a:r>
            <a:r>
              <a:rPr lang="en-IN" sz="2400" i="1" dirty="0" err="1" smtClean="0"/>
              <a:t>Listeria</a:t>
            </a:r>
            <a:r>
              <a:rPr lang="en-IN" sz="2400" i="1" dirty="0" smtClean="0"/>
              <a:t>, Salmonella</a:t>
            </a:r>
            <a:endParaRPr lang="en-IN" sz="24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2286000" y="1371600"/>
            <a:ext cx="444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Cobalt-60/cesium-137:</a:t>
            </a:r>
            <a:r>
              <a:rPr lang="en-IN" dirty="0" smtClean="0"/>
              <a:t> source of gamma-rays</a:t>
            </a:r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381001" y="2209800"/>
            <a:ext cx="838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dirty="0" smtClean="0"/>
              <a:t>Irradiation does not kill bacterial </a:t>
            </a:r>
            <a:r>
              <a:rPr lang="en-IN" dirty="0" err="1" smtClean="0"/>
              <a:t>endospores</a:t>
            </a:r>
            <a:r>
              <a:rPr lang="en-IN" dirty="0" smtClean="0"/>
              <a:t>, inactivate viruses, or neutralize toxins. Hence, irradiated food still must be treated in a sanitary fashion.</a:t>
            </a:r>
          </a:p>
          <a:p>
            <a:pPr algn="just"/>
            <a:endParaRPr lang="en-IN" dirty="0" smtClean="0"/>
          </a:p>
          <a:p>
            <a:pPr algn="just"/>
            <a:r>
              <a:rPr lang="en-IN" dirty="0" smtClean="0"/>
              <a:t>Nutritional losses are similar to those occurring in cooking &amp;/or freezing. Otherwise, there are virtually no known changes in the food, &amp; there is no residue.</a:t>
            </a:r>
            <a:endParaRPr lang="en-IN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3943350"/>
            <a:ext cx="3809999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0"/>
            <a:ext cx="6328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Physical Agents Used to Control Microorganisms</a:t>
            </a:r>
            <a:endParaRPr lang="en-IN" sz="24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0"/>
            <a:ext cx="91440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76200"/>
            <a:ext cx="53053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 smtClean="0"/>
              <a:t>Physical Agents Used to Control Microorganisms</a:t>
            </a:r>
            <a:endParaRPr lang="en-IN" sz="2000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0" y="476250"/>
            <a:ext cx="9144001" cy="6305550"/>
            <a:chOff x="0" y="476250"/>
            <a:chExt cx="9144001" cy="6305550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838200"/>
              <a:ext cx="9144000" cy="5943600"/>
              <a:chOff x="0" y="533400"/>
              <a:chExt cx="9144000" cy="6248400"/>
            </a:xfrm>
          </p:grpSpPr>
          <p:pic>
            <p:nvPicPr>
              <p:cNvPr id="5122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533400"/>
                <a:ext cx="9144000" cy="6248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228600" y="2590800"/>
                <a:ext cx="990600" cy="33855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endParaRPr lang="en-IN" sz="1600" dirty="0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228600" y="3242846"/>
                <a:ext cx="990600" cy="33855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endParaRPr lang="en-IN" sz="1600" dirty="0"/>
              </a:p>
            </p:txBody>
          </p:sp>
        </p:grpSp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476250"/>
              <a:ext cx="9144000" cy="361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9353" y="2811959"/>
            <a:ext cx="40476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400" b="1" dirty="0" smtClean="0"/>
              <a:t>Chemical Agents</a:t>
            </a:r>
            <a:endParaRPr lang="en-IN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8213" y="762000"/>
            <a:ext cx="726757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362200" y="71735"/>
            <a:ext cx="3738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Antiseptics vs. Disinfectants</a:t>
            </a:r>
            <a:endParaRPr lang="en-IN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605581" y="6197025"/>
            <a:ext cx="39476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1600" dirty="0" smtClean="0"/>
              <a:t>Alternative &amp; Herbal Medicine as Antiseptics:</a:t>
            </a:r>
          </a:p>
          <a:p>
            <a:pPr algn="ctr"/>
            <a:r>
              <a:rPr lang="en-IN" sz="1600" dirty="0" smtClean="0"/>
              <a:t>Cinnamon, garlic, Honey, Wasabi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609600"/>
            <a:ext cx="8986499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400" b="1" dirty="0" smtClean="0"/>
              <a:t>Useful Properties of Disinfectants &amp; Antiseptics:</a:t>
            </a:r>
            <a:endParaRPr lang="en-IN" b="1" dirty="0" smtClean="0"/>
          </a:p>
          <a:p>
            <a:pPr marL="342900" indent="-342900">
              <a:buAutoNum type="arabicPeriod"/>
            </a:pPr>
            <a:r>
              <a:rPr lang="en-IN" sz="2000" dirty="0" smtClean="0"/>
              <a:t>Able to kill/slow the growth of </a:t>
            </a:r>
            <a:r>
              <a:rPr lang="en-IN" sz="2000" dirty="0" err="1" smtClean="0"/>
              <a:t>m.orgs</a:t>
            </a:r>
            <a:endParaRPr lang="en-IN" sz="2000" dirty="0" smtClean="0"/>
          </a:p>
          <a:p>
            <a:pPr marL="342900" indent="-342900">
              <a:buAutoNum type="arabicPeriod"/>
            </a:pPr>
            <a:r>
              <a:rPr lang="en-IN" sz="2000" dirty="0" smtClean="0"/>
              <a:t>Nontoxic to animals/humans, especially if it is used as an antiseptic</a:t>
            </a:r>
          </a:p>
          <a:p>
            <a:pPr marL="342900" indent="-342900">
              <a:buAutoNum type="arabicPeriod"/>
            </a:pPr>
            <a:r>
              <a:rPr lang="en-IN" sz="2000" dirty="0" smtClean="0"/>
              <a:t>Soluble in water &amp; have a substantial shelf life during which its activity is retained</a:t>
            </a:r>
          </a:p>
          <a:p>
            <a:pPr marL="342900" indent="-342900">
              <a:buAutoNum type="arabicPeriod"/>
            </a:pPr>
            <a:r>
              <a:rPr lang="en-IN" sz="2000" dirty="0" smtClean="0"/>
              <a:t>Useful in much diluted form &amp; able to perform its job in a relatively short time</a:t>
            </a:r>
          </a:p>
          <a:p>
            <a:pPr marL="342900" indent="-342900">
              <a:buAutoNum type="arabicPeriod"/>
            </a:pPr>
            <a:r>
              <a:rPr lang="en-IN" sz="2000" dirty="0" smtClean="0"/>
              <a:t>Should not separate on standing</a:t>
            </a:r>
          </a:p>
          <a:p>
            <a:pPr marL="342900" indent="-342900">
              <a:buAutoNum type="arabicPeriod"/>
            </a:pPr>
            <a:r>
              <a:rPr lang="en-IN" sz="2000" dirty="0" smtClean="0"/>
              <a:t>Should penetrate well</a:t>
            </a:r>
          </a:p>
          <a:p>
            <a:pPr marL="342900" indent="-342900">
              <a:buAutoNum type="arabicPeriod"/>
            </a:pPr>
            <a:r>
              <a:rPr lang="en-IN" sz="2000" dirty="0" smtClean="0"/>
              <a:t>Should not corrode instruments</a:t>
            </a:r>
          </a:p>
          <a:p>
            <a:pPr marL="342900" indent="-342900">
              <a:buAutoNum type="arabicPeriod"/>
            </a:pPr>
            <a:r>
              <a:rPr lang="en-IN" sz="2000" dirty="0" smtClean="0"/>
              <a:t>Easy availability &amp; Inexpensive</a:t>
            </a:r>
            <a:endParaRPr lang="en-IN" dirty="0"/>
          </a:p>
        </p:txBody>
      </p:sp>
      <p:sp>
        <p:nvSpPr>
          <p:cNvPr id="3" name="TextBox 2"/>
          <p:cNvSpPr txBox="1"/>
          <p:nvPr/>
        </p:nvSpPr>
        <p:spPr>
          <a:xfrm>
            <a:off x="553933" y="4819471"/>
            <a:ext cx="8132867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Chemical Parameters for selecting an antiseptic or disinfectant</a:t>
            </a:r>
            <a:endParaRPr lang="en-IN" b="1" dirty="0" smtClean="0"/>
          </a:p>
          <a:p>
            <a:pPr marL="342900" indent="-342900">
              <a:buAutoNum type="arabicPeriod"/>
            </a:pPr>
            <a:r>
              <a:rPr lang="en-IN" dirty="0" smtClean="0"/>
              <a:t>Temp.</a:t>
            </a:r>
          </a:p>
          <a:p>
            <a:pPr marL="342900" indent="-342900">
              <a:buAutoNum type="arabicPeriod"/>
            </a:pPr>
            <a:r>
              <a:rPr lang="en-IN" dirty="0" smtClean="0"/>
              <a:t>pH</a:t>
            </a:r>
          </a:p>
          <a:p>
            <a:pPr marL="342900" indent="-342900">
              <a:buAutoNum type="arabicPeriod"/>
            </a:pPr>
            <a:r>
              <a:rPr lang="en-IN" dirty="0" smtClean="0"/>
              <a:t>Stability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609600"/>
            <a:ext cx="900112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66800" y="76200"/>
            <a:ext cx="7304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Chemical Methods of Microbial Control: A Concept Map</a:t>
            </a:r>
            <a:endParaRPr lang="en-IN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463" y="152400"/>
            <a:ext cx="55530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b="28395"/>
          <a:stretch>
            <a:fillRect/>
          </a:stretch>
        </p:blipFill>
        <p:spPr bwMode="auto">
          <a:xfrm>
            <a:off x="1" y="1219200"/>
            <a:ext cx="9143999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9144000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44001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191000"/>
            <a:ext cx="50482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1601" y="4167187"/>
            <a:ext cx="3962400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5706070"/>
            <a:ext cx="525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dirty="0" smtClean="0"/>
              <a:t>The ability of very small amounts of heavy metals, especially Ag &amp; Cu, to exert antimicrobial activity is referred to as </a:t>
            </a:r>
            <a:r>
              <a:rPr lang="en-IN" b="1" dirty="0" err="1" smtClean="0"/>
              <a:t>oligodyanamic</a:t>
            </a:r>
            <a:r>
              <a:rPr lang="en-IN" b="1" dirty="0" smtClean="0"/>
              <a:t> action</a:t>
            </a:r>
            <a:r>
              <a:rPr lang="en-IN" dirty="0" smtClean="0"/>
              <a:t> (</a:t>
            </a:r>
            <a:r>
              <a:rPr lang="en-IN" dirty="0" err="1" smtClean="0"/>
              <a:t>oligo</a:t>
            </a:r>
            <a:r>
              <a:rPr lang="en-IN" dirty="0" smtClean="0"/>
              <a:t> means few)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228600" y="300335"/>
            <a:ext cx="868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Baskerville Old Face" pitchFamily="18" charset="0"/>
              </a:rPr>
              <a:t>Asymptomatic </a:t>
            </a:r>
            <a:r>
              <a:rPr lang="en-US" sz="2400" b="1" dirty="0">
                <a:solidFill>
                  <a:srgbClr val="FF0000"/>
                </a:solidFill>
                <a:latin typeface="Baskerville Old Face" pitchFamily="18" charset="0"/>
              </a:rPr>
              <a:t>C</a:t>
            </a:r>
            <a:r>
              <a:rPr lang="en-US" sz="2400" b="1" dirty="0" smtClean="0">
                <a:solidFill>
                  <a:srgbClr val="FF0000"/>
                </a:solidFill>
                <a:latin typeface="Baskerville Old Face" pitchFamily="18" charset="0"/>
              </a:rPr>
              <a:t>arrier of </a:t>
            </a:r>
            <a:r>
              <a:rPr lang="en-US" sz="2400" b="1" i="1" dirty="0" smtClean="0">
                <a:solidFill>
                  <a:srgbClr val="FF0000"/>
                </a:solidFill>
                <a:latin typeface="Baskerville Old Face" pitchFamily="18" charset="0"/>
              </a:rPr>
              <a:t>Salmonella </a:t>
            </a:r>
            <a:r>
              <a:rPr lang="en-US" sz="2400" b="1" dirty="0" err="1" smtClean="0">
                <a:solidFill>
                  <a:srgbClr val="FF0000"/>
                </a:solidFill>
                <a:latin typeface="Baskerville Old Face" pitchFamily="18" charset="0"/>
              </a:rPr>
              <a:t>Typhi</a:t>
            </a:r>
            <a:r>
              <a:rPr lang="en-US" sz="2400" b="1" dirty="0" smtClean="0">
                <a:solidFill>
                  <a:srgbClr val="FF0000"/>
                </a:solidFill>
                <a:latin typeface="Baskerville Old Face" pitchFamily="18" charset="0"/>
              </a:rPr>
              <a:t> during Early 20</a:t>
            </a:r>
            <a:r>
              <a:rPr lang="en-US" sz="2400" b="1" baseline="30000" dirty="0" smtClean="0">
                <a:solidFill>
                  <a:srgbClr val="FF0000"/>
                </a:solidFill>
                <a:latin typeface="Baskerville Old Face" pitchFamily="18" charset="0"/>
              </a:rPr>
              <a:t>th</a:t>
            </a:r>
            <a:r>
              <a:rPr lang="en-US" sz="2400" b="1" dirty="0" smtClean="0">
                <a:solidFill>
                  <a:srgbClr val="FF0000"/>
                </a:solidFill>
                <a:latin typeface="Baskerville Old Face" pitchFamily="18" charset="0"/>
              </a:rPr>
              <a:t> Century</a:t>
            </a:r>
            <a:endParaRPr lang="en-US" sz="2400" b="1" dirty="0">
              <a:solidFill>
                <a:srgbClr val="FF0000"/>
              </a:solidFill>
              <a:latin typeface="Baskerville Old Fac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68779" y="6550223"/>
            <a:ext cx="1975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2A02F2"/>
                </a:solidFill>
                <a:latin typeface="Monotype Corsiva" pitchFamily="66" charset="0"/>
              </a:rPr>
              <a:t>Mortimer, The Lancet, 1999</a:t>
            </a:r>
            <a:endParaRPr lang="en-US" sz="1400" dirty="0">
              <a:solidFill>
                <a:srgbClr val="2A02F2"/>
              </a:solidFill>
              <a:latin typeface="Monotype Corsiva" pitchFamily="66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655695" y="2225040"/>
          <a:ext cx="5335905" cy="2804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6830"/>
                <a:gridCol w="1893570"/>
                <a:gridCol w="2135505"/>
              </a:tblGrid>
              <a:tr h="370840">
                <a:tc>
                  <a:txBody>
                    <a:bodyPr/>
                    <a:lstStyle/>
                    <a:p>
                      <a:endParaRPr lang="en-US" sz="1600" b="1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2A02F2"/>
                          </a:solidFill>
                          <a:latin typeface="Georgia" pitchFamily="18" charset="0"/>
                        </a:rPr>
                        <a:t>Mary Mellon (Typhoid Mary)</a:t>
                      </a:r>
                      <a:endParaRPr lang="en-US" sz="1600" b="1" dirty="0">
                        <a:solidFill>
                          <a:srgbClr val="2A02F2"/>
                        </a:solidFill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2A02F2"/>
                          </a:solidFill>
                          <a:latin typeface="Georgia" pitchFamily="18" charset="0"/>
                        </a:rPr>
                        <a:t>Mr. N</a:t>
                      </a:r>
                    </a:p>
                    <a:p>
                      <a:endParaRPr lang="en-US" sz="1600" b="1" dirty="0">
                        <a:solidFill>
                          <a:srgbClr val="2A02F2"/>
                        </a:solidFill>
                        <a:latin typeface="Georgia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Palatino Linotype" pitchFamily="18" charset="0"/>
                        </a:rPr>
                        <a:t>Location</a:t>
                      </a:r>
                      <a:endParaRPr lang="en-US" sz="1600" b="1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Palatino Linotype" pitchFamily="18" charset="0"/>
                        </a:rPr>
                        <a:t>New York, US</a:t>
                      </a:r>
                      <a:endParaRPr lang="en-US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latin typeface="Palatino Linotype" pitchFamily="18" charset="0"/>
                        </a:rPr>
                        <a:t>Folkestone</a:t>
                      </a:r>
                      <a:r>
                        <a:rPr lang="en-US" dirty="0" smtClean="0">
                          <a:latin typeface="Palatino Linotype" pitchFamily="18" charset="0"/>
                        </a:rPr>
                        <a:t>, UK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Palatino Linotype" pitchFamily="18" charset="0"/>
                        </a:rPr>
                        <a:t>Occupation</a:t>
                      </a:r>
                      <a:endParaRPr lang="en-US" sz="1600" b="1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Palatino Linotype" pitchFamily="18" charset="0"/>
                        </a:rPr>
                        <a:t>Cook</a:t>
                      </a:r>
                      <a:endParaRPr lang="en-US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Palatino Linotype" pitchFamily="18" charset="0"/>
                        </a:rPr>
                        <a:t>Cowman &amp; </a:t>
                      </a:r>
                      <a:r>
                        <a:rPr lang="en-US" dirty="0" err="1" smtClean="0">
                          <a:latin typeface="Palatino Linotype" pitchFamily="18" charset="0"/>
                        </a:rPr>
                        <a:t>Milker</a:t>
                      </a:r>
                      <a:endParaRPr lang="en-US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Palatino Linotype" pitchFamily="18" charset="0"/>
                        </a:rPr>
                        <a:t>Period</a:t>
                      </a:r>
                      <a:endParaRPr lang="en-US" sz="1600" b="1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Palatino Linotype" pitchFamily="18" charset="0"/>
                        </a:rPr>
                        <a:t>1900-1915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Palatino Linotype" pitchFamily="18" charset="0"/>
                        </a:rPr>
                        <a:t>1896-1909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Palatino Linotype" pitchFamily="18" charset="0"/>
                        </a:rPr>
                        <a:t>Outbreaks</a:t>
                      </a:r>
                      <a:endParaRPr lang="en-US" sz="1600" b="1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Palatino Linotype" pitchFamily="18" charset="0"/>
                        </a:rPr>
                        <a:t>10</a:t>
                      </a:r>
                      <a:endParaRPr lang="en-US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Palatino Linotype" pitchFamily="18" charset="0"/>
                        </a:rPr>
                        <a:t>14</a:t>
                      </a:r>
                      <a:endParaRPr lang="en-US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Palatino Linotype" pitchFamily="18" charset="0"/>
                        </a:rPr>
                        <a:t>Cases</a:t>
                      </a:r>
                      <a:endParaRPr lang="en-US" sz="1600" b="1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Palatino Linotype" pitchFamily="18" charset="0"/>
                        </a:rPr>
                        <a:t>53</a:t>
                      </a:r>
                      <a:endParaRPr lang="en-US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Palatino Linotype" pitchFamily="18" charset="0"/>
                        </a:rPr>
                        <a:t>207</a:t>
                      </a:r>
                      <a:endParaRPr lang="en-US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Palatino Linotype" pitchFamily="18" charset="0"/>
                        </a:rPr>
                        <a:t>Deaths</a:t>
                      </a:r>
                      <a:endParaRPr lang="en-US" sz="1600" b="1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Palatino Linotype" pitchFamily="18" charset="0"/>
                        </a:rPr>
                        <a:t>3</a:t>
                      </a:r>
                      <a:endParaRPr lang="en-US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Palatino Linotype" pitchFamily="18" charset="0"/>
                        </a:rPr>
                        <a:t>43</a:t>
                      </a:r>
                      <a:endParaRPr lang="en-US" dirty="0">
                        <a:latin typeface="Palatino Linotype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6" name="Picture 1" descr="typhoid-mary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19200"/>
            <a:ext cx="3276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096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228600"/>
            <a:ext cx="9144001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Group 4"/>
          <p:cNvGrpSpPr/>
          <p:nvPr/>
        </p:nvGrpSpPr>
        <p:grpSpPr>
          <a:xfrm>
            <a:off x="457200" y="5067300"/>
            <a:ext cx="3457575" cy="1790700"/>
            <a:chOff x="457200" y="5067300"/>
            <a:chExt cx="3457575" cy="1790700"/>
          </a:xfrm>
        </p:grpSpPr>
        <p:pic>
          <p:nvPicPr>
            <p:cNvPr id="10243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7200" y="5067300"/>
              <a:ext cx="3457575" cy="1790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457200" y="6277689"/>
              <a:ext cx="838200" cy="12311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7090"/>
            <a:ext cx="7490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Low Temp. Hydrogen Peroxide (H</a:t>
            </a:r>
            <a:r>
              <a:rPr lang="en-IN" sz="2400" b="1" baseline="-25000" dirty="0" smtClean="0"/>
              <a:t>2</a:t>
            </a:r>
            <a:r>
              <a:rPr lang="en-IN" sz="2400" b="1" dirty="0" smtClean="0"/>
              <a:t>O</a:t>
            </a:r>
            <a:r>
              <a:rPr lang="en-IN" sz="2400" b="1" baseline="-25000" dirty="0" smtClean="0"/>
              <a:t>2</a:t>
            </a:r>
            <a:r>
              <a:rPr lang="en-IN" sz="2400" b="1" dirty="0" smtClean="0"/>
              <a:t>) Plasma Sterilization</a:t>
            </a:r>
            <a:endParaRPr lang="en-IN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815876"/>
            <a:ext cx="8458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dirty="0" smtClean="0"/>
              <a:t>Plasma: The </a:t>
            </a:r>
            <a:r>
              <a:rPr lang="en-IN" b="1" dirty="0" smtClean="0"/>
              <a:t>Fourth State of Matter</a:t>
            </a:r>
            <a:r>
              <a:rPr lang="en-IN" dirty="0" smtClean="0"/>
              <a:t> (solid, liquid, gas &amp; </a:t>
            </a:r>
            <a:r>
              <a:rPr lang="en-IN" b="1" dirty="0" smtClean="0"/>
              <a:t>plasma</a:t>
            </a:r>
            <a:r>
              <a:rPr lang="en-IN" dirty="0" smtClean="0"/>
              <a:t>)</a:t>
            </a:r>
          </a:p>
          <a:p>
            <a:pPr algn="just"/>
            <a:endParaRPr lang="en-IN" dirty="0" smtClean="0"/>
          </a:p>
          <a:p>
            <a:pPr algn="just"/>
            <a:r>
              <a:rPr lang="en-IN" b="1" dirty="0" smtClean="0"/>
              <a:t>Gas converts to plasma</a:t>
            </a:r>
            <a:r>
              <a:rPr lang="en-IN" dirty="0" smtClean="0"/>
              <a:t> under sufficient heating or strong electromagnetic field.</a:t>
            </a:r>
          </a:p>
          <a:p>
            <a:pPr algn="just"/>
            <a:r>
              <a:rPr lang="en-IN" dirty="0" smtClean="0"/>
              <a:t>Plasma (ionized gas) is an </a:t>
            </a:r>
            <a:r>
              <a:rPr lang="en-IN" b="1" dirty="0" smtClean="0"/>
              <a:t>unstable state of matter</a:t>
            </a:r>
            <a:r>
              <a:rPr lang="en-IN" dirty="0" smtClean="0"/>
              <a:t> in which the no. of electrons are increased or decreased, thus producing ions, which are </a:t>
            </a:r>
            <a:r>
              <a:rPr lang="en-IN" b="1" dirty="0" smtClean="0"/>
              <a:t>positively or negatively charged electrons</a:t>
            </a:r>
            <a:r>
              <a:rPr lang="en-IN" dirty="0" smtClean="0"/>
              <a:t>.</a:t>
            </a:r>
          </a:p>
          <a:p>
            <a:pPr algn="just"/>
            <a:r>
              <a:rPr lang="en-IN" dirty="0" smtClean="0"/>
              <a:t>Plasma sterilizes by </a:t>
            </a:r>
            <a:r>
              <a:rPr lang="en-IN" b="1" dirty="0" smtClean="0"/>
              <a:t>oxidation</a:t>
            </a:r>
            <a:r>
              <a:rPr lang="en-IN" dirty="0" smtClean="0"/>
              <a:t>.</a:t>
            </a:r>
          </a:p>
          <a:p>
            <a:pPr algn="just"/>
            <a:endParaRPr lang="en-IN" dirty="0" smtClean="0"/>
          </a:p>
          <a:p>
            <a:pPr algn="just"/>
            <a:r>
              <a:rPr lang="en-IN" b="1" dirty="0" smtClean="0"/>
              <a:t>Manmade plasma</a:t>
            </a:r>
            <a:r>
              <a:rPr lang="en-IN" dirty="0" smtClean="0"/>
              <a:t>: neon signs, fluorescent light bulbs, plasma lamps</a:t>
            </a:r>
          </a:p>
          <a:p>
            <a:pPr algn="just"/>
            <a:r>
              <a:rPr lang="en-IN" b="1" dirty="0" smtClean="0"/>
              <a:t>Naturally occurring plasma:</a:t>
            </a:r>
            <a:r>
              <a:rPr lang="en-IN" dirty="0" smtClean="0"/>
              <a:t> fire, lightening, sun, stars, auroras</a:t>
            </a: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4590871"/>
            <a:ext cx="8991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 smtClean="0"/>
              <a:t>Liquid H</a:t>
            </a:r>
            <a:r>
              <a:rPr lang="en-IN" b="1" baseline="-25000" dirty="0" smtClean="0"/>
              <a:t>2</a:t>
            </a:r>
            <a:r>
              <a:rPr lang="en-IN" b="1" dirty="0" smtClean="0"/>
              <a:t>O</a:t>
            </a:r>
            <a:r>
              <a:rPr lang="en-IN" b="1" baseline="-25000" dirty="0" smtClean="0"/>
              <a:t>2</a:t>
            </a:r>
            <a:r>
              <a:rPr lang="en-IN" dirty="0" smtClean="0"/>
              <a:t> is converted to </a:t>
            </a:r>
            <a:r>
              <a:rPr lang="en-IN" b="1" dirty="0" smtClean="0"/>
              <a:t>gas</a:t>
            </a:r>
            <a:r>
              <a:rPr lang="en-IN" dirty="0" smtClean="0"/>
              <a:t> &amp; then to </a:t>
            </a:r>
            <a:r>
              <a:rPr lang="en-IN" b="1" dirty="0" smtClean="0"/>
              <a:t>plasma at higher temp.</a:t>
            </a:r>
          </a:p>
          <a:p>
            <a:pPr algn="just"/>
            <a:endParaRPr lang="en-IN" dirty="0" smtClean="0"/>
          </a:p>
          <a:p>
            <a:pPr algn="just"/>
            <a:r>
              <a:rPr lang="en-IN" dirty="0" smtClean="0"/>
              <a:t>This process </a:t>
            </a:r>
            <a:r>
              <a:rPr lang="en-IN" b="1" dirty="0" smtClean="0"/>
              <a:t>inactivates microorganisms</a:t>
            </a:r>
            <a:r>
              <a:rPr lang="en-IN" dirty="0" smtClean="0"/>
              <a:t> primarily by the </a:t>
            </a:r>
            <a:r>
              <a:rPr lang="en-IN" b="1" dirty="0" smtClean="0"/>
              <a:t>combined use of hydrogen peroxide gas and the generation of free radicals</a:t>
            </a:r>
            <a:r>
              <a:rPr lang="en-IN" dirty="0" smtClean="0"/>
              <a:t> (hydroxyl and </a:t>
            </a:r>
            <a:r>
              <a:rPr lang="en-IN" dirty="0" err="1" smtClean="0"/>
              <a:t>hydroperoxyl</a:t>
            </a:r>
            <a:r>
              <a:rPr lang="en-IN" dirty="0" smtClean="0"/>
              <a:t> </a:t>
            </a:r>
            <a:r>
              <a:rPr lang="en-IN" dirty="0" smtClean="0"/>
              <a:t>free radicals) during the plasma phase of the cycle.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57090"/>
            <a:ext cx="7490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Low Temp. Hydrogen Peroxide (H</a:t>
            </a:r>
            <a:r>
              <a:rPr lang="en-IN" sz="2400" b="1" baseline="-25000" dirty="0" smtClean="0"/>
              <a:t>2</a:t>
            </a:r>
            <a:r>
              <a:rPr lang="en-IN" sz="2400" b="1" dirty="0" smtClean="0"/>
              <a:t>O</a:t>
            </a:r>
            <a:r>
              <a:rPr lang="en-IN" sz="2400" b="1" baseline="-25000" dirty="0" smtClean="0"/>
              <a:t>2</a:t>
            </a:r>
            <a:r>
              <a:rPr lang="en-IN" sz="2400" b="1" dirty="0" smtClean="0"/>
              <a:t>) Plasma Sterilization</a:t>
            </a:r>
            <a:endParaRPr lang="en-IN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990600"/>
            <a:ext cx="8839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 smtClean="0"/>
              <a:t>Application:</a:t>
            </a:r>
          </a:p>
          <a:p>
            <a:pPr algn="just">
              <a:buFont typeface="Wingdings" pitchFamily="2" charset="2"/>
              <a:buChar char="ü"/>
            </a:pPr>
            <a:r>
              <a:rPr lang="en-IN" b="1" dirty="0" smtClean="0"/>
              <a:t>Non-hollow loads</a:t>
            </a:r>
            <a:r>
              <a:rPr lang="en-IN" dirty="0" smtClean="0"/>
              <a:t>, such as </a:t>
            </a:r>
            <a:r>
              <a:rPr lang="en-IN" dirty="0" err="1" smtClean="0"/>
              <a:t>electrocautery</a:t>
            </a:r>
            <a:r>
              <a:rPr lang="en-IN" dirty="0" smtClean="0"/>
              <a:t> instruments, </a:t>
            </a:r>
            <a:r>
              <a:rPr lang="en-IN" dirty="0" err="1" smtClean="0"/>
              <a:t>dopplers</a:t>
            </a:r>
            <a:r>
              <a:rPr lang="en-IN" dirty="0" smtClean="0"/>
              <a:t>, laser probes, </a:t>
            </a:r>
            <a:r>
              <a:rPr lang="en-IN" dirty="0" err="1" smtClean="0"/>
              <a:t>defibrilator</a:t>
            </a:r>
            <a:r>
              <a:rPr lang="en-IN" dirty="0" smtClean="0"/>
              <a:t> paddles, thermometers, Ophthalmic lenses, and harmonic cables</a:t>
            </a:r>
          </a:p>
          <a:p>
            <a:pPr algn="just">
              <a:buFont typeface="Wingdings" pitchFamily="2" charset="2"/>
              <a:buChar char="ü"/>
            </a:pPr>
            <a:r>
              <a:rPr lang="en-IN" b="1" dirty="0" smtClean="0"/>
              <a:t>Hollow loads</a:t>
            </a:r>
            <a:r>
              <a:rPr lang="en-IN" dirty="0" smtClean="0"/>
              <a:t>, such as Laryngoscopes and their blades, shaver </a:t>
            </a:r>
            <a:r>
              <a:rPr lang="en-IN" dirty="0" err="1" smtClean="0"/>
              <a:t>handpieces</a:t>
            </a:r>
            <a:r>
              <a:rPr lang="en-IN" dirty="0" smtClean="0"/>
              <a:t>, </a:t>
            </a:r>
            <a:r>
              <a:rPr lang="en-IN" dirty="0" err="1" smtClean="0"/>
              <a:t>fiber</a:t>
            </a:r>
            <a:r>
              <a:rPr lang="en-IN" dirty="0" smtClean="0"/>
              <a:t> optic light cables, and surgical power drills</a:t>
            </a:r>
          </a:p>
          <a:p>
            <a:pPr algn="just">
              <a:buFont typeface="Wingdings" pitchFamily="2" charset="2"/>
              <a:buChar char="ü"/>
            </a:pPr>
            <a:r>
              <a:rPr lang="en-IN" b="1" dirty="0" smtClean="0"/>
              <a:t>Endoscopes</a:t>
            </a:r>
            <a:r>
              <a:rPr lang="en-IN" dirty="0" smtClean="0"/>
              <a:t>, such as rigid and flexible endoscopes.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780472"/>
            <a:ext cx="28884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Advantages:</a:t>
            </a:r>
          </a:p>
          <a:p>
            <a:pPr>
              <a:buFont typeface="Wingdings" pitchFamily="2" charset="2"/>
              <a:buChar char="ü"/>
            </a:pPr>
            <a:r>
              <a:rPr lang="en-IN" dirty="0" smtClean="0"/>
              <a:t>No chemical residues</a:t>
            </a:r>
          </a:p>
          <a:p>
            <a:pPr>
              <a:buFont typeface="Wingdings" pitchFamily="2" charset="2"/>
              <a:buChar char="ü"/>
            </a:pPr>
            <a:r>
              <a:rPr lang="en-IN" dirty="0" smtClean="0"/>
              <a:t>Safety of handling</a:t>
            </a:r>
          </a:p>
          <a:p>
            <a:pPr>
              <a:buFont typeface="Wingdings" pitchFamily="2" charset="2"/>
              <a:buChar char="ü"/>
            </a:pPr>
            <a:r>
              <a:rPr lang="en-IN" dirty="0" smtClean="0"/>
              <a:t>Safety for the environment</a:t>
            </a:r>
          </a:p>
          <a:p>
            <a:pPr>
              <a:buFont typeface="Wingdings" pitchFamily="2" charset="2"/>
              <a:buChar char="ü"/>
            </a:pPr>
            <a:r>
              <a:rPr lang="en-IN" dirty="0" smtClean="0"/>
              <a:t>Short aeration time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3800" y="3732074"/>
            <a:ext cx="5181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 smtClean="0"/>
              <a:t>Disadvantages:</a:t>
            </a:r>
          </a:p>
          <a:p>
            <a:pPr algn="just">
              <a:buFont typeface="Wingdings" pitchFamily="2" charset="2"/>
              <a:buChar char="ü"/>
            </a:pPr>
            <a:r>
              <a:rPr lang="en-IN" dirty="0" smtClean="0"/>
              <a:t>Inability to sterilize: liquids, powders, and strong absorbers</a:t>
            </a:r>
          </a:p>
          <a:p>
            <a:pPr algn="just">
              <a:buFont typeface="Wingdings" pitchFamily="2" charset="2"/>
              <a:buChar char="ü"/>
            </a:pPr>
            <a:r>
              <a:rPr lang="en-IN" dirty="0" smtClean="0"/>
              <a:t>Requires specific synthetic packaging of the load</a:t>
            </a:r>
          </a:p>
          <a:p>
            <a:pPr algn="just">
              <a:buFont typeface="Wingdings" pitchFamily="2" charset="2"/>
              <a:buChar char="ü"/>
            </a:pPr>
            <a:r>
              <a:rPr lang="en-IN" dirty="0" smtClean="0"/>
              <a:t>Sterilization chamber is relatively smaller than that of an </a:t>
            </a:r>
            <a:r>
              <a:rPr lang="en-IN" dirty="0" err="1" smtClean="0"/>
              <a:t>EtO</a:t>
            </a:r>
            <a:r>
              <a:rPr lang="en-IN" dirty="0" smtClean="0"/>
              <a:t> sterilizer.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"/>
            <a:ext cx="8229600" cy="4571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600" b="1" dirty="0" smtClean="0"/>
              <a:t>Relative Susceptibilities of Microbes to Antimicrobial Agents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200" y="323850"/>
            <a:ext cx="4538662" cy="653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9" name="Group 8"/>
          <p:cNvGrpSpPr/>
          <p:nvPr/>
        </p:nvGrpSpPr>
        <p:grpSpPr>
          <a:xfrm>
            <a:off x="4219575" y="1066800"/>
            <a:ext cx="4848225" cy="4572000"/>
            <a:chOff x="4219575" y="1066800"/>
            <a:chExt cx="4848225" cy="457200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19575" y="1838325"/>
              <a:ext cx="4848225" cy="3800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933950" y="1066800"/>
              <a:ext cx="3448050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219200"/>
            <a:ext cx="4800600" cy="4638675"/>
            <a:chOff x="0" y="1219200"/>
            <a:chExt cx="4800600" cy="4638675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219200"/>
              <a:ext cx="4800600" cy="4638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0" y="4876800"/>
              <a:ext cx="1066800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9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648200" y="1219200"/>
            <a:ext cx="4419601" cy="4648200"/>
            <a:chOff x="4648200" y="1219200"/>
            <a:chExt cx="4419601" cy="4648200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48200" y="1219200"/>
              <a:ext cx="4419601" cy="464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" name="TextBox 4"/>
            <p:cNvSpPr txBox="1"/>
            <p:nvPr/>
          </p:nvSpPr>
          <p:spPr>
            <a:xfrm>
              <a:off x="4724400" y="4876800"/>
              <a:ext cx="1143000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100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0" y="6248400"/>
            <a:ext cx="3253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err="1" smtClean="0"/>
              <a:t>Zephiran</a:t>
            </a:r>
            <a:r>
              <a:rPr lang="en-IN" dirty="0" smtClean="0"/>
              <a:t>: </a:t>
            </a:r>
            <a:r>
              <a:rPr lang="en-IN" dirty="0" err="1" smtClean="0"/>
              <a:t>Benzalkonium</a:t>
            </a:r>
            <a:r>
              <a:rPr lang="en-IN" dirty="0" smtClean="0"/>
              <a:t> chloride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0"/>
            <a:ext cx="78729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 smtClean="0"/>
              <a:t>Phenol Coefficient (PC): Evaluation of Antimicrobial Agents Effectiveness</a:t>
            </a:r>
            <a:endParaRPr lang="en-IN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838200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dirty="0" smtClean="0"/>
              <a:t>Best-known </a:t>
            </a:r>
            <a:r>
              <a:rPr lang="en-IN" b="1" dirty="0" smtClean="0"/>
              <a:t>disinfectant screening test</a:t>
            </a:r>
            <a:r>
              <a:rPr lang="en-IN" dirty="0" smtClean="0"/>
              <a:t> in which the </a:t>
            </a:r>
            <a:r>
              <a:rPr lang="en-IN" b="1" dirty="0" smtClean="0"/>
              <a:t>potency of a disinfectant is compared with that of phenol</a:t>
            </a:r>
            <a:endParaRPr lang="en-IN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5029200" y="2895600"/>
            <a:ext cx="3962400" cy="3810000"/>
            <a:chOff x="2209800" y="2381250"/>
            <a:chExt cx="4762500" cy="190500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219325" y="2571750"/>
              <a:ext cx="4705350" cy="1714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09800" y="2381250"/>
              <a:ext cx="4762500" cy="209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8" name="Picture 7" descr="Determination of Phenol coeificient of antimicrobial agen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95600"/>
            <a:ext cx="5029200" cy="3962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1752600"/>
            <a:ext cx="28941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Test orgs.: </a:t>
            </a:r>
            <a:r>
              <a:rPr lang="en-IN" i="1" dirty="0" smtClean="0"/>
              <a:t>S</a:t>
            </a:r>
            <a:r>
              <a:rPr lang="en-IN" dirty="0" smtClean="0"/>
              <a:t>. </a:t>
            </a:r>
            <a:r>
              <a:rPr lang="en-IN" dirty="0" err="1" smtClean="0"/>
              <a:t>Typhi</a:t>
            </a:r>
            <a:r>
              <a:rPr lang="en-IN" dirty="0" smtClean="0"/>
              <a:t>/ </a:t>
            </a:r>
            <a:r>
              <a:rPr lang="en-IN" i="1" dirty="0" smtClean="0"/>
              <a:t>S. </a:t>
            </a:r>
            <a:r>
              <a:rPr lang="en-IN" i="1" dirty="0" err="1" smtClean="0"/>
              <a:t>aureus</a:t>
            </a:r>
            <a:endParaRPr lang="en-IN" i="1" dirty="0" smtClean="0"/>
          </a:p>
          <a:p>
            <a:r>
              <a:rPr lang="en-IN" dirty="0" smtClean="0"/>
              <a:t>Incubation: 37°C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" name="TextBox 2"/>
            <p:cNvSpPr txBox="1"/>
            <p:nvPr/>
          </p:nvSpPr>
          <p:spPr>
            <a:xfrm>
              <a:off x="1371600" y="2069068"/>
              <a:ext cx="1062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bg1"/>
                  </a:solidFill>
                </a:rPr>
                <a:t>Influenza</a:t>
              </a:r>
              <a:endParaRPr lang="en-IN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682356" y="1676400"/>
              <a:ext cx="16422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bg1"/>
                  </a:solidFill>
                </a:rPr>
                <a:t>Staphylococcus</a:t>
              </a:r>
              <a:endParaRPr lang="en-IN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781800" y="1295400"/>
              <a:ext cx="9605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bg1"/>
                  </a:solidFill>
                </a:rPr>
                <a:t>Candida</a:t>
              </a:r>
              <a:endParaRPr lang="en-IN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086600" y="2983468"/>
              <a:ext cx="5551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bg1"/>
                  </a:solidFill>
                </a:rPr>
                <a:t>RSV</a:t>
              </a:r>
              <a:endParaRPr lang="en-IN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639783" y="4050268"/>
              <a:ext cx="10940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err="1" smtClean="0">
                  <a:solidFill>
                    <a:schemeClr val="bg1"/>
                  </a:solidFill>
                </a:rPr>
                <a:t>Klebsiella</a:t>
              </a:r>
              <a:endParaRPr lang="en-IN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562600" y="4114800"/>
              <a:ext cx="15222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chemeClr val="bg1"/>
                  </a:solidFill>
                </a:rPr>
                <a:t>Pseudomonas</a:t>
              </a:r>
              <a:endParaRPr lang="en-IN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324600" y="5574268"/>
              <a:ext cx="14295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err="1" smtClean="0">
                  <a:solidFill>
                    <a:schemeClr val="bg1"/>
                  </a:solidFill>
                </a:rPr>
                <a:t>Enterococcus</a:t>
              </a:r>
              <a:endParaRPr lang="en-IN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635140" y="6119336"/>
              <a:ext cx="975460" cy="73866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IN" sz="1400" b="1" dirty="0" smtClean="0">
                  <a:solidFill>
                    <a:schemeClr val="bg1"/>
                  </a:solidFill>
                </a:rPr>
                <a:t>Hand</a:t>
              </a:r>
            </a:p>
            <a:p>
              <a:r>
                <a:rPr lang="en-IN" sz="1400" b="1" dirty="0" smtClean="0">
                  <a:solidFill>
                    <a:schemeClr val="bg1"/>
                  </a:solidFill>
                </a:rPr>
                <a:t>Hygiene</a:t>
              </a:r>
            </a:p>
            <a:p>
              <a:r>
                <a:rPr lang="en-IN" sz="1400" b="1" dirty="0" smtClean="0">
                  <a:solidFill>
                    <a:schemeClr val="bg1"/>
                  </a:solidFill>
                </a:rPr>
                <a:t>Saves lives</a:t>
              </a:r>
              <a:endParaRPr lang="en-IN" sz="14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05200" y="6153150"/>
              <a:ext cx="2085975" cy="704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1588" y="781050"/>
            <a:ext cx="6600825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57400" y="76200"/>
            <a:ext cx="52397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Five Critical Moments for Hand Hygiene</a:t>
            </a:r>
            <a:endParaRPr lang="en-IN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76200"/>
            <a:ext cx="4688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Hand Hygiene &amp; Medical Glove Use</a:t>
            </a:r>
            <a:endParaRPr lang="en-IN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656905" y="533400"/>
            <a:ext cx="6191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Use of gloves does not replace the need for cleaning your hands</a:t>
            </a:r>
            <a:endParaRPr lang="en-IN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2525" y="895350"/>
            <a:ext cx="6838950" cy="596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418083" y="1371600"/>
            <a:ext cx="36497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b="1" dirty="0" smtClean="0"/>
              <a:t>Glove Pyramid:</a:t>
            </a:r>
          </a:p>
          <a:p>
            <a:pPr algn="ctr"/>
            <a:r>
              <a:rPr lang="en-IN" dirty="0" smtClean="0"/>
              <a:t>When to Wear &amp; Not to Wear Gloves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868" y="152400"/>
            <a:ext cx="83209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3600" b="1" dirty="0" smtClean="0"/>
              <a:t>Sustainable Development Goal 6:</a:t>
            </a:r>
          </a:p>
          <a:p>
            <a:pPr algn="ctr"/>
            <a:r>
              <a:rPr lang="en-IN" sz="2000" b="1" dirty="0" smtClean="0"/>
              <a:t>Ensure Availability &amp; Sustainable Management of Water &amp; Sanitation for ALL</a:t>
            </a:r>
            <a:endParaRPr lang="en-IN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53571" y="4140875"/>
            <a:ext cx="709982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2015:</a:t>
            </a:r>
            <a:r>
              <a:rPr lang="en-IN" dirty="0" smtClean="0"/>
              <a:t> </a:t>
            </a:r>
          </a:p>
          <a:p>
            <a:r>
              <a:rPr lang="en-IN" dirty="0" smtClean="0"/>
              <a:t>No Sanitation Facilities – 1 in 3 or 2.4 billion people</a:t>
            </a:r>
          </a:p>
          <a:p>
            <a:r>
              <a:rPr lang="en-IN" dirty="0" smtClean="0"/>
              <a:t>No Safe &amp; Clean Drinking Water – 663 million people</a:t>
            </a:r>
          </a:p>
          <a:p>
            <a:endParaRPr lang="en-IN" dirty="0" smtClean="0"/>
          </a:p>
          <a:p>
            <a:r>
              <a:rPr lang="en-IN" b="1" dirty="0" smtClean="0"/>
              <a:t>2018:</a:t>
            </a:r>
            <a:r>
              <a:rPr lang="en-IN" dirty="0" smtClean="0"/>
              <a:t> 48% implementation of integrated water resources in 157 countries</a:t>
            </a:r>
          </a:p>
          <a:p>
            <a:endParaRPr lang="en-IN" dirty="0" smtClean="0"/>
          </a:p>
          <a:p>
            <a:r>
              <a:rPr lang="en-IN" b="1" dirty="0" smtClean="0"/>
              <a:t>2030:</a:t>
            </a:r>
            <a:r>
              <a:rPr lang="en-IN" dirty="0" smtClean="0"/>
              <a:t> Deadline</a:t>
            </a: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2367452" y="2510135"/>
            <a:ext cx="41640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WASH</a:t>
            </a:r>
            <a:r>
              <a:rPr lang="en-IN" sz="2000" b="1" dirty="0" smtClean="0"/>
              <a:t> : Water, Sanitation &amp; Hygiene</a:t>
            </a:r>
            <a:endParaRPr lang="en-IN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535733" y="1809690"/>
            <a:ext cx="650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 smtClean="0"/>
              <a:t>Lack of Sanitation &gt;&gt;&gt; 700,000 child death due to diarrhoea</a:t>
            </a:r>
            <a:endParaRPr lang="en-IN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915158" y="3429000"/>
            <a:ext cx="249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UNICEF</a:t>
            </a:r>
            <a:r>
              <a:rPr lang="en-IN" dirty="0" smtClean="0"/>
              <a:t> initiative in 2016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1600</Words>
  <Application>Microsoft Office PowerPoint</Application>
  <PresentationFormat>On-screen Show (4:3)</PresentationFormat>
  <Paragraphs>195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Slide 1</vt:lpstr>
      <vt:lpstr>Slide 2</vt:lpstr>
      <vt:lpstr>Basic Principles of Microbial Control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Sterility Indicator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Relative Susceptibilities of Microbes to Antimicrobial Agents</vt:lpstr>
      <vt:lpstr>Slide 45</vt:lpstr>
      <vt:lpstr>Slide 46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Surojit</dc:creator>
  <cp:lastModifiedBy>Surojit</cp:lastModifiedBy>
  <cp:revision>89</cp:revision>
  <dcterms:created xsi:type="dcterms:W3CDTF">2006-08-16T00:00:00Z</dcterms:created>
  <dcterms:modified xsi:type="dcterms:W3CDTF">2019-08-01T18:22:22Z</dcterms:modified>
</cp:coreProperties>
</file>