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2" r:id="rId5"/>
    <p:sldId id="263" r:id="rId6"/>
    <p:sldId id="264" r:id="rId7"/>
    <p:sldId id="261"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784895-ACBC-4BD3-9CF0-1E34BE2B9C48}"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784895-ACBC-4BD3-9CF0-1E34BE2B9C48}"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784895-ACBC-4BD3-9CF0-1E34BE2B9C48}"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784895-ACBC-4BD3-9CF0-1E34BE2B9C48}"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784895-ACBC-4BD3-9CF0-1E34BE2B9C48}"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784895-ACBC-4BD3-9CF0-1E34BE2B9C48}"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784895-ACBC-4BD3-9CF0-1E34BE2B9C48}" type="datetimeFigureOut">
              <a:rPr lang="en-US" smtClean="0"/>
              <a:pPr/>
              <a:t>4/16/2020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784895-ACBC-4BD3-9CF0-1E34BE2B9C48}" type="datetimeFigureOut">
              <a:rPr lang="en-US" smtClean="0"/>
              <a:pPr/>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784895-ACBC-4BD3-9CF0-1E34BE2B9C48}" type="datetimeFigureOut">
              <a:rPr lang="en-US" smtClean="0"/>
              <a:pPr/>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784895-ACBC-4BD3-9CF0-1E34BE2B9C48}"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784895-ACBC-4BD3-9CF0-1E34BE2B9C48}"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E2FE94-3E82-468E-BCE2-6144533B6E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784895-ACBC-4BD3-9CF0-1E34BE2B9C48}" type="datetimeFigureOut">
              <a:rPr lang="en-US" smtClean="0"/>
              <a:pPr/>
              <a:t>4/16/2020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E2FE94-3E82-468E-BCE2-6144533B6E9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04800"/>
            <a:ext cx="7315200" cy="914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a:t>VIDYASAGAR UNIVERSITY</a:t>
            </a:r>
          </a:p>
        </p:txBody>
      </p:sp>
      <p:sp>
        <p:nvSpPr>
          <p:cNvPr id="5" name="Rectangle 4"/>
          <p:cNvSpPr/>
          <p:nvPr/>
        </p:nvSpPr>
        <p:spPr>
          <a:xfrm>
            <a:off x="2438400" y="1219200"/>
            <a:ext cx="4343400" cy="457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MIDNAPORE, WESTBENGAL, PIN - 721102</a:t>
            </a:r>
          </a:p>
        </p:txBody>
      </p:sp>
      <p:sp>
        <p:nvSpPr>
          <p:cNvPr id="6" name="Rounded Rectangle 5"/>
          <p:cNvSpPr/>
          <p:nvPr/>
        </p:nvSpPr>
        <p:spPr>
          <a:xfrm>
            <a:off x="1028700" y="2076449"/>
            <a:ext cx="4019550" cy="742951"/>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DEPARTMENT OF</a:t>
            </a:r>
            <a:r>
              <a:rPr lang="en-GB"/>
              <a:t> WOMAN STUDIES</a:t>
            </a:r>
            <a:endParaRPr lang="en-US" dirty="0"/>
          </a:p>
        </p:txBody>
      </p:sp>
      <p:sp>
        <p:nvSpPr>
          <p:cNvPr id="9" name="Rounded Rectangle 8"/>
          <p:cNvSpPr/>
          <p:nvPr/>
        </p:nvSpPr>
        <p:spPr>
          <a:xfrm>
            <a:off x="3505200" y="3162299"/>
            <a:ext cx="1676400" cy="685801"/>
          </a:xfrm>
          <a:prstGeom prst="roundRect">
            <a:avLst>
              <a:gd name="adj" fmla="val 16667"/>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SEMESTER-II</a:t>
            </a:r>
          </a:p>
        </p:txBody>
      </p:sp>
      <p:sp>
        <p:nvSpPr>
          <p:cNvPr id="11" name="Rounded Rectangle 10"/>
          <p:cNvSpPr/>
          <p:nvPr/>
        </p:nvSpPr>
        <p:spPr>
          <a:xfrm>
            <a:off x="2667000" y="4343400"/>
            <a:ext cx="3581400" cy="5334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DR. SHAMITA SARKAR</a:t>
            </a:r>
          </a:p>
        </p:txBody>
      </p:sp>
      <p:sp>
        <p:nvSpPr>
          <p:cNvPr id="12" name="Oval 11"/>
          <p:cNvSpPr/>
          <p:nvPr/>
        </p:nvSpPr>
        <p:spPr>
          <a:xfrm>
            <a:off x="5181600" y="1981200"/>
            <a:ext cx="1676400" cy="76200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rPr>
              <a:t>M.Phil</a:t>
            </a:r>
            <a:endParaRPr lang="en-US" sz="2800" dirty="0">
              <a:solidFill>
                <a:schemeClr val="tx1"/>
              </a:solidFill>
            </a:endParaRPr>
          </a:p>
        </p:txBody>
      </p:sp>
      <p:sp>
        <p:nvSpPr>
          <p:cNvPr id="4" name="Rounded Rectangle 8">
            <a:extLst>
              <a:ext uri="{FF2B5EF4-FFF2-40B4-BE49-F238E27FC236}">
                <a16:creationId xmlns:a16="http://schemas.microsoft.com/office/drawing/2014/main" id="{812AEF6C-BDBD-CD40-8314-507702A82BD0}"/>
              </a:ext>
            </a:extLst>
          </p:cNvPr>
          <p:cNvSpPr/>
          <p:nvPr/>
        </p:nvSpPr>
        <p:spPr>
          <a:xfrm>
            <a:off x="3505200" y="5029199"/>
            <a:ext cx="1676400" cy="685801"/>
          </a:xfrm>
          <a:prstGeom prst="roundRect">
            <a:avLst>
              <a:gd name="adj" fmla="val 16667"/>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t>PAPER-  V</a:t>
            </a:r>
          </a:p>
          <a:p>
            <a:pPr algn="ctr"/>
            <a:r>
              <a:rPr lang="en-GB"/>
              <a:t>UNIT - II</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4600" y="304800"/>
            <a:ext cx="4038600" cy="6096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000" dirty="0">
                <a:solidFill>
                  <a:schemeClr val="tx1"/>
                </a:solidFill>
              </a:rPr>
              <a:t>সতী</a:t>
            </a:r>
            <a:endParaRPr lang="en-US" sz="4000" dirty="0">
              <a:solidFill>
                <a:schemeClr val="tx1"/>
              </a:solidFill>
            </a:endParaRPr>
          </a:p>
        </p:txBody>
      </p:sp>
      <p:sp>
        <p:nvSpPr>
          <p:cNvPr id="3" name="Rectangle 2"/>
          <p:cNvSpPr/>
          <p:nvPr/>
        </p:nvSpPr>
        <p:spPr>
          <a:xfrm>
            <a:off x="304800" y="1066800"/>
            <a:ext cx="3810000" cy="5638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ঋগবৈদিক যুগে </a:t>
            </a:r>
            <a:r>
              <a:rPr lang="as-IN" dirty="0">
                <a:solidFill>
                  <a:schemeClr val="tx1"/>
                </a:solidFill>
              </a:rPr>
              <a:t>সন্তানবতী মহিলারা অনেক সময় স্বামীর জল</a:t>
            </a:r>
            <a:r>
              <a:rPr lang="bn-IN" dirty="0">
                <a:solidFill>
                  <a:schemeClr val="tx1"/>
                </a:solidFill>
              </a:rPr>
              <a:t>ন্ত</a:t>
            </a:r>
            <a:r>
              <a:rPr lang="as-IN" dirty="0">
                <a:solidFill>
                  <a:schemeClr val="tx1"/>
                </a:solidFill>
              </a:rPr>
              <a:t> চিতায় প্রাণ বিসর্জন দিতেন । কিন্তু এই সতীপ্রথা অভিজাত পরিবারেই সীমাবদ্ধ ছিল , সমাজের অন্যত্র ছড়িয়ে পড়েনি । মেয়েদের </a:t>
            </a:r>
            <a:r>
              <a:rPr lang="bn-IN" dirty="0">
                <a:solidFill>
                  <a:schemeClr val="tx1"/>
                </a:solidFill>
              </a:rPr>
              <a:t>পতিব্রতার</a:t>
            </a:r>
            <a:r>
              <a:rPr lang="as-IN" dirty="0">
                <a:solidFill>
                  <a:schemeClr val="tx1"/>
                </a:solidFill>
              </a:rPr>
              <a:t> অজস্র নিদর্শন আছে ঋগবেদে ।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পরবর্তী বৈদিকযুগ সম্পর্কে </a:t>
            </a:r>
            <a:r>
              <a:rPr lang="as-IN" dirty="0">
                <a:solidFill>
                  <a:schemeClr val="tx1"/>
                </a:solidFill>
              </a:rPr>
              <a:t>অথর্ববেদে সতীপ্রথার উল্লেখ আছে । তবে সে কালে বিধবা বিবাহেরও বিধান ছিল । ফলে সতীপ্রথা সমাজে খুব একটা জনপ্রিয়তা লাভ করেছিল বলে মনে হয় না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সতী প্রথা জনপ্রিয় না হওয়ার বিশেষ কারন হল – যেহেতু </a:t>
            </a:r>
            <a:r>
              <a:rPr lang="as-IN" dirty="0">
                <a:solidFill>
                  <a:schemeClr val="tx1"/>
                </a:solidFill>
              </a:rPr>
              <a:t>যুদ্ধ</a:t>
            </a:r>
            <a:r>
              <a:rPr lang="bn-IN" dirty="0">
                <a:solidFill>
                  <a:schemeClr val="tx1"/>
                </a:solidFill>
              </a:rPr>
              <a:t>ে লড়ার জন্য পুত্র সন্তান কাম্য ছিল, আর একমাত্র নারীরাই পারে পুত্র সন্তান জন্ম দিতে তাই সতী প্রথা জনপ্রিয় হতে পারে নী ।</a:t>
            </a:r>
            <a:endParaRPr lang="en-US" dirty="0">
              <a:solidFill>
                <a:schemeClr val="tx1"/>
              </a:solidFill>
            </a:endParaRPr>
          </a:p>
        </p:txBody>
      </p:sp>
      <p:pic>
        <p:nvPicPr>
          <p:cNvPr id="4" name="Picture 3" descr="th (8).jpg"/>
          <p:cNvPicPr>
            <a:picLocks noChangeAspect="1"/>
          </p:cNvPicPr>
          <p:nvPr/>
        </p:nvPicPr>
        <p:blipFill>
          <a:blip r:embed="rId2"/>
          <a:stretch>
            <a:fillRect/>
          </a:stretch>
        </p:blipFill>
        <p:spPr>
          <a:xfrm>
            <a:off x="4800600" y="1905000"/>
            <a:ext cx="3429000" cy="2133600"/>
          </a:xfrm>
          <a:prstGeom prst="rect">
            <a:avLst/>
          </a:prstGeom>
        </p:spPr>
      </p:pic>
      <p:sp>
        <p:nvSpPr>
          <p:cNvPr id="5" name="Oval 4"/>
          <p:cNvSpPr/>
          <p:nvPr/>
        </p:nvSpPr>
        <p:spPr>
          <a:xfrm>
            <a:off x="5181600" y="4495800"/>
            <a:ext cx="2819400" cy="762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dirty="0">
                <a:solidFill>
                  <a:schemeClr val="tx1"/>
                </a:solidFill>
              </a:rPr>
              <a:t>সতী</a:t>
            </a:r>
            <a:endParaRPr lang="en-US"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304800"/>
            <a:ext cx="6781800" cy="8382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a:solidFill>
                  <a:schemeClr val="tx1"/>
                </a:solidFill>
              </a:rPr>
              <a:t>প্রাচীন যুগে নারীর অবস্থার অবনমন </a:t>
            </a:r>
            <a:endParaRPr lang="en-US" sz="3200" dirty="0">
              <a:solidFill>
                <a:schemeClr val="tx1"/>
              </a:solidFill>
            </a:endParaRPr>
          </a:p>
        </p:txBody>
      </p:sp>
      <p:sp>
        <p:nvSpPr>
          <p:cNvPr id="4" name="Rectangle 3"/>
          <p:cNvSpPr/>
          <p:nvPr/>
        </p:nvSpPr>
        <p:spPr>
          <a:xfrm>
            <a:off x="381000" y="1524000"/>
            <a:ext cx="8458200" cy="4953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ঋগবৈদিক যুগে নারীর যতটুকু সম্মান ও স্বাধীনতা  ছিল তার সম্পূর্ণ অবনমন ঘটে পরবর্তী বৈদিকযুগে ।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পরবর্তী বৈদিকযুগে </a:t>
            </a:r>
            <a:r>
              <a:rPr lang="as-IN" dirty="0">
                <a:solidFill>
                  <a:schemeClr val="tx1"/>
                </a:solidFill>
              </a:rPr>
              <a:t>যুগে নারীর মর্যাদা বিশেষভাবে ক্ষুন্ন হয় । অধিকাংশ পিতা - মাতা কন্যার জন্মকে সানন্দে গ্রহণ করতেন না , তার পুত্র কামনা করতেন ।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ঐতরেয় ব্রাহ্মণে স্পষ্টই বলা হয়েছে , কন্যা পরিবারে দুঃখ নিয়ে আসে, </a:t>
            </a:r>
            <a:r>
              <a:rPr lang="bn-IN" dirty="0">
                <a:solidFill>
                  <a:schemeClr val="tx1"/>
                </a:solidFill>
              </a:rPr>
              <a:t>পুত্র</a:t>
            </a:r>
            <a:r>
              <a:rPr lang="as-IN" dirty="0">
                <a:solidFill>
                  <a:schemeClr val="tx1"/>
                </a:solidFill>
              </a:rPr>
              <a:t> পরিবারকে রক্ষা করে।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অথর্ব</a:t>
            </a:r>
            <a:r>
              <a:rPr lang="as-IN" dirty="0">
                <a:solidFill>
                  <a:schemeClr val="tx1"/>
                </a:solidFill>
              </a:rPr>
              <a:t>বেদে কন্যার জন্মকে দুর্ভাগ্যজনক বলা হয়েছে । কন্যা তার পিতার বংশধারাকে রক্ষা করতে পারেন না , তিনি তার পিতৃপুরুষকে জলও দিতে পারেন না । </a:t>
            </a:r>
            <a:r>
              <a:rPr lang="bn-IN" dirty="0">
                <a:solidFill>
                  <a:schemeClr val="tx1"/>
                </a:solidFill>
              </a:rPr>
              <a:t>কন্যা</a:t>
            </a:r>
            <a:r>
              <a:rPr lang="as-IN" dirty="0">
                <a:solidFill>
                  <a:schemeClr val="tx1"/>
                </a:solidFill>
              </a:rPr>
              <a:t> যা পারেন না পুত্র অনায়াসে তা সম্পন্ন করতে পারেন । উপরন্তু কন্যার । </a:t>
            </a:r>
            <a:r>
              <a:rPr lang="bn-IN" dirty="0">
                <a:solidFill>
                  <a:schemeClr val="tx1"/>
                </a:solidFill>
              </a:rPr>
              <a:t>তাছাড়া</a:t>
            </a:r>
            <a:r>
              <a:rPr lang="as-IN" dirty="0">
                <a:solidFill>
                  <a:schemeClr val="tx1"/>
                </a:solidFill>
              </a:rPr>
              <a:t> ভবিষ্যতের কথা ভেবে পিতা - মাতার দুশ্চিন্তা থেকেই যায় </a:t>
            </a:r>
            <a:r>
              <a:rPr lang="bn-IN" dirty="0">
                <a:solidFill>
                  <a:schemeClr val="tx1"/>
                </a:solidFill>
              </a:rPr>
              <a:t>।</a:t>
            </a:r>
          </a:p>
          <a:p>
            <a:pPr>
              <a:buFont typeface="Arial" pitchFamily="34" charset="0"/>
              <a:buChar char="•"/>
            </a:pPr>
            <a:endParaRPr lang="bn-IN" dirty="0">
              <a:solidFill>
                <a:schemeClr val="tx1"/>
              </a:solidFill>
            </a:endParaRPr>
          </a:p>
          <a:p>
            <a:pPr>
              <a:buFont typeface="Arial" pitchFamily="34" charset="0"/>
              <a:buChar char="•"/>
            </a:pPr>
            <a:r>
              <a:rPr lang="as-IN" dirty="0">
                <a:solidFill>
                  <a:schemeClr val="tx1"/>
                </a:solidFill>
              </a:rPr>
              <a:t>তাছাড়া নারীর সামাজিক অবমূল্যায়নের পিছনে কিছু অর্থনৈতিক ও সামাজিক কারণও ছিল </a:t>
            </a:r>
            <a:r>
              <a:rPr lang="bn-IN" dirty="0">
                <a:solidFill>
                  <a:schemeClr val="tx1"/>
                </a:solidFill>
              </a:rPr>
              <a:t>-</a:t>
            </a:r>
            <a:r>
              <a:rPr lang="as-IN" dirty="0">
                <a:solidFill>
                  <a:schemeClr val="tx1"/>
                </a:solidFill>
              </a:rPr>
              <a:t> কৃষির বিকাশের সঙ্গে সঙ্গে জীবিকার ক্ষেত্রে পুরুষের প্রাধান্য প্রতিষ্ঠিত হয় । এ সময় থেকেই নারী অথনৈতিক স্বাধীনতা হারিয়ে ফেলেন , তার পুরুষ - নির্ভর জীবন শুরু হয় ।</a:t>
            </a:r>
            <a:r>
              <a:rPr lang="bn-IN" dirty="0">
                <a:solidFill>
                  <a:schemeClr val="tx1"/>
                </a:solidFill>
              </a:rPr>
              <a:t>  </a:t>
            </a:r>
            <a:endParaRPr lang="en-US"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304800"/>
            <a:ext cx="6781800" cy="8382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a:solidFill>
                  <a:schemeClr val="tx1"/>
                </a:solidFill>
              </a:rPr>
              <a:t>প্রাচীন যুগে নারীর অবস্থার অবনমন </a:t>
            </a:r>
            <a:endParaRPr lang="en-US" sz="3200" dirty="0">
              <a:solidFill>
                <a:schemeClr val="tx1"/>
              </a:solidFill>
            </a:endParaRPr>
          </a:p>
        </p:txBody>
      </p:sp>
      <p:sp>
        <p:nvSpPr>
          <p:cNvPr id="3" name="Rectangle 2"/>
          <p:cNvSpPr/>
          <p:nvPr/>
        </p:nvSpPr>
        <p:spPr>
          <a:xfrm>
            <a:off x="533400" y="1600200"/>
            <a:ext cx="8382000" cy="4953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a:t>
            </a:r>
            <a:r>
              <a:rPr lang="as-IN" dirty="0">
                <a:solidFill>
                  <a:schemeClr val="tx1"/>
                </a:solidFill>
              </a:rPr>
              <a:t>আর্য পুরুষদের অনেকেই অনার্য নারী বিবাহ করতেন । এ ধরনের বিবাহকে সমাজ পরিপূর্ণ স্বীকৃতি দেয়নি । এর ফলেও সাধারণভাবে সমাজে নারীর মর্যাদা হাস পায়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মৈত্রায়ণী সংহিতায় নারীকে মদ ও পাশার মত</a:t>
            </a:r>
            <a:r>
              <a:rPr lang="bn-IN" dirty="0">
                <a:solidFill>
                  <a:schemeClr val="tx1"/>
                </a:solidFill>
              </a:rPr>
              <a:t>ো</a:t>
            </a:r>
            <a:r>
              <a:rPr lang="as-IN" dirty="0">
                <a:solidFill>
                  <a:schemeClr val="tx1"/>
                </a:solidFill>
              </a:rPr>
              <a:t> সর্বনাশা বলে নিন্দা করা হয়েছে </a:t>
            </a:r>
            <a:r>
              <a:rPr lang="bn-IN" dirty="0">
                <a:solidFill>
                  <a:schemeClr val="tx1"/>
                </a:solidFill>
              </a:rPr>
              <a:t>।</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নারীর </a:t>
            </a:r>
            <a:r>
              <a:rPr lang="as-IN" dirty="0">
                <a:solidFill>
                  <a:schemeClr val="tx1"/>
                </a:solidFill>
              </a:rPr>
              <a:t>সামাজিক ও ধর্মীয় অধিকারের পরিধি ক্রমশই সংকুচিত হয়ে আসে । গৃহের যে সকল ধর্মীয়</a:t>
            </a:r>
            <a:r>
              <a:rPr lang="bn-IN" dirty="0">
                <a:solidFill>
                  <a:schemeClr val="tx1"/>
                </a:solidFill>
              </a:rPr>
              <a:t>ি</a:t>
            </a:r>
            <a:r>
              <a:rPr lang="as-IN" dirty="0">
                <a:solidFill>
                  <a:schemeClr val="tx1"/>
                </a:solidFill>
              </a:rPr>
              <a:t> কাজকর্ম একদিন তারই পরিচালনায় অনুষ্ঠিত হত সেসব কাজের দায়িত্ব ক্রমশ পুরহিতের হাতে চলে যায় </a:t>
            </a:r>
            <a:r>
              <a:rPr lang="bn-IN" dirty="0">
                <a:solidFill>
                  <a:schemeClr val="tx1"/>
                </a:solidFill>
              </a:rPr>
              <a:t>।</a:t>
            </a:r>
          </a:p>
          <a:p>
            <a:pPr>
              <a:buFont typeface="Arial" pitchFamily="34" charset="0"/>
              <a:buChar char="•"/>
            </a:pPr>
            <a:endParaRPr lang="bn-IN" dirty="0">
              <a:solidFill>
                <a:schemeClr val="tx1"/>
              </a:solidFill>
            </a:endParaRPr>
          </a:p>
          <a:p>
            <a:pPr>
              <a:buFont typeface="Arial" pitchFamily="34" charset="0"/>
              <a:buChar char="•"/>
            </a:pPr>
            <a:r>
              <a:rPr lang="as-IN" dirty="0"/>
              <a:t>।</a:t>
            </a:r>
            <a:r>
              <a:rPr lang="as-IN" dirty="0">
                <a:solidFill>
                  <a:schemeClr val="tx1"/>
                </a:solidFill>
              </a:rPr>
              <a:t> মৈত্রায়ণী সংহিতায় বলা হয়েছে নারীরা সভায় যা</a:t>
            </a:r>
            <a:r>
              <a:rPr lang="bn-IN" dirty="0">
                <a:solidFill>
                  <a:schemeClr val="tx1"/>
                </a:solidFill>
              </a:rPr>
              <a:t>ো</a:t>
            </a:r>
            <a:r>
              <a:rPr lang="as-IN" dirty="0">
                <a:solidFill>
                  <a:schemeClr val="tx1"/>
                </a:solidFill>
              </a:rPr>
              <a:t>গ দিতে পারতেন না । সভায় রাজনীতি , বিচারকার্য ও সামাজিক সমস্যা সম্পর্কে আলাপ - </a:t>
            </a:r>
            <a:r>
              <a:rPr lang="bn-IN" dirty="0">
                <a:solidFill>
                  <a:schemeClr val="tx1"/>
                </a:solidFill>
              </a:rPr>
              <a:t>আলচনা</a:t>
            </a:r>
            <a:r>
              <a:rPr lang="as-IN" dirty="0">
                <a:solidFill>
                  <a:schemeClr val="tx1"/>
                </a:solidFill>
              </a:rPr>
              <a:t> ও সিদ্ধান্ত গ্রহণ করা হত । সভায় </a:t>
            </a:r>
            <a:r>
              <a:rPr lang="bn-IN" dirty="0">
                <a:solidFill>
                  <a:schemeClr val="tx1"/>
                </a:solidFill>
              </a:rPr>
              <a:t>যোগদানের</a:t>
            </a:r>
            <a:r>
              <a:rPr lang="as-IN" dirty="0">
                <a:solidFill>
                  <a:schemeClr val="tx1"/>
                </a:solidFill>
              </a:rPr>
              <a:t> অধিকার হারিয়ে ফেলায় নারীর আর ঘরের বাইরে বৃহত্তর জীবনে কিছু করার থাকল ।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endParaRPr lang="en-US"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304800"/>
            <a:ext cx="6781800" cy="8382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a:solidFill>
                  <a:schemeClr val="tx1"/>
                </a:solidFill>
              </a:rPr>
              <a:t>প্রাচীন যুগে নারীর অবস্থার অবনমন </a:t>
            </a:r>
            <a:endParaRPr lang="en-US" sz="3200" dirty="0">
              <a:solidFill>
                <a:schemeClr val="tx1"/>
              </a:solidFill>
            </a:endParaRPr>
          </a:p>
        </p:txBody>
      </p:sp>
      <p:sp>
        <p:nvSpPr>
          <p:cNvPr id="3" name="Rectangle 2"/>
          <p:cNvSpPr/>
          <p:nvPr/>
        </p:nvSpPr>
        <p:spPr>
          <a:xfrm>
            <a:off x="304800" y="1524000"/>
            <a:ext cx="3581400" cy="4191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a:t>
            </a:r>
            <a:r>
              <a:rPr lang="as-IN" dirty="0">
                <a:solidFill>
                  <a:schemeClr val="tx1"/>
                </a:solidFill>
              </a:rPr>
              <a:t>ব্রাহ্মণ , ক্ষত্রিয় ও বৈশ্য পরিবারের ছেলেদের উপনয়ন হত । উপনয়নের মধ্য দিয়ে তাঁরা দ্বিতীয় জন্ম লাভ করতেন , </a:t>
            </a:r>
            <a:r>
              <a:rPr lang="bn-IN" dirty="0">
                <a:solidFill>
                  <a:schemeClr val="tx1"/>
                </a:solidFill>
              </a:rPr>
              <a:t>‘</a:t>
            </a:r>
            <a:r>
              <a:rPr lang="as-IN" dirty="0">
                <a:solidFill>
                  <a:schemeClr val="tx1"/>
                </a:solidFill>
              </a:rPr>
              <a:t>দ্বিজ ’ বলে গণ্য হতেন । মেয়েরা উপনয়নের অধিকারী ছিলেন না । পুত্র ও কন্যা উভয়ের জন্যই জাতকর্ম , অন্নপ্রাশন ইত্যাদি অনুষ্ঠানের আয়</a:t>
            </a:r>
            <a:r>
              <a:rPr lang="bn-IN" dirty="0">
                <a:solidFill>
                  <a:schemeClr val="tx1"/>
                </a:solidFill>
              </a:rPr>
              <a:t>ো</a:t>
            </a:r>
            <a:r>
              <a:rPr lang="as-IN" dirty="0">
                <a:solidFill>
                  <a:schemeClr val="tx1"/>
                </a:solidFill>
              </a:rPr>
              <a:t>জন হত । কিন্তু এ ক্ষেত্রেও পুত্র ও কন্যাতে বৈষম্য করা হত । পুত্রদের ক্ষেত্রে এই অনুষ্ঠানাদিতে বৈদিক মন্ত্র পাঠ হত , কন্যাদের ক্ষেত্রে মন্ত্র পাঠ নিষিদ্ধ ছিল ।</a:t>
            </a:r>
            <a:endParaRPr lang="bn-IN" dirty="0">
              <a:solidFill>
                <a:schemeClr val="tx1"/>
              </a:solidFill>
            </a:endParaRPr>
          </a:p>
          <a:p>
            <a:pPr>
              <a:buFont typeface="Arial" pitchFamily="34" charset="0"/>
              <a:buChar char="•"/>
            </a:pPr>
            <a:endParaRPr lang="bn-IN" dirty="0">
              <a:solidFill>
                <a:schemeClr val="tx1"/>
              </a:solidFill>
            </a:endParaRPr>
          </a:p>
          <a:p>
            <a:endParaRPr lang="en-US" dirty="0">
              <a:solidFill>
                <a:schemeClr val="tx1"/>
              </a:solidFill>
            </a:endParaRPr>
          </a:p>
        </p:txBody>
      </p:sp>
      <p:pic>
        <p:nvPicPr>
          <p:cNvPr id="4" name="Picture 3" descr="th (6).jpg"/>
          <p:cNvPicPr>
            <a:picLocks noChangeAspect="1"/>
          </p:cNvPicPr>
          <p:nvPr/>
        </p:nvPicPr>
        <p:blipFill>
          <a:blip r:embed="rId2"/>
          <a:stretch>
            <a:fillRect/>
          </a:stretch>
        </p:blipFill>
        <p:spPr>
          <a:xfrm>
            <a:off x="4800600" y="1905000"/>
            <a:ext cx="2895600" cy="2438400"/>
          </a:xfrm>
          <a:prstGeom prst="rect">
            <a:avLst/>
          </a:prstGeom>
        </p:spPr>
      </p:pic>
      <p:sp>
        <p:nvSpPr>
          <p:cNvPr id="5" name="Oval 4"/>
          <p:cNvSpPr/>
          <p:nvPr/>
        </p:nvSpPr>
        <p:spPr>
          <a:xfrm>
            <a:off x="4724400" y="4648200"/>
            <a:ext cx="2819400" cy="6096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dirty="0">
                <a:solidFill>
                  <a:schemeClr val="tx1"/>
                </a:solidFill>
              </a:rPr>
              <a:t>নারীর অবস্থার অবনমন </a:t>
            </a:r>
            <a:endParaRPr lang="en-US"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304800"/>
            <a:ext cx="4800600" cy="7620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dirty="0">
                <a:solidFill>
                  <a:schemeClr val="tx1"/>
                </a:solidFill>
              </a:rPr>
              <a:t>নারী ও নীরবতা</a:t>
            </a:r>
            <a:endParaRPr lang="en-US" dirty="0">
              <a:solidFill>
                <a:schemeClr val="tx1"/>
              </a:solidFill>
            </a:endParaRPr>
          </a:p>
        </p:txBody>
      </p:sp>
      <p:sp>
        <p:nvSpPr>
          <p:cNvPr id="4" name="Rectangle 3"/>
          <p:cNvSpPr/>
          <p:nvPr/>
        </p:nvSpPr>
        <p:spPr>
          <a:xfrm>
            <a:off x="2057400" y="1676400"/>
            <a:ext cx="4724400" cy="35052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নারী উপনয়ন অধিকার হারিয়েছেন সুতরাং বৈদিক শাস্ত্র জ্ঞান অর্জন থেকেই বঞ্চিত হয়েছেন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সমাজে নারীর প্রতি অবহেলা চরমে পৌঁছায় , তার বাড়ির বাইরে কোন স্থানে অংশগ্রহন নিষিদ্ধ হয় ।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নারীর স্বাধীন মতামত পোষণ করার ক্ষমতা হারায়, সে নীরব দর্শক হয়ে থাকতে বাধ্য হয় ।</a:t>
            </a:r>
            <a:endParaRPr lang="en-US"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1800" y="228600"/>
            <a:ext cx="2971800" cy="6858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a:solidFill>
                  <a:schemeClr val="tx1"/>
                </a:solidFill>
              </a:rPr>
              <a:t>নিয়তিবাদ</a:t>
            </a:r>
            <a:endParaRPr lang="en-US" sz="3200" dirty="0">
              <a:solidFill>
                <a:schemeClr val="tx1"/>
              </a:solidFill>
            </a:endParaRPr>
          </a:p>
        </p:txBody>
      </p:sp>
      <p:sp>
        <p:nvSpPr>
          <p:cNvPr id="3" name="Rectangle 2"/>
          <p:cNvSpPr/>
          <p:nvPr/>
        </p:nvSpPr>
        <p:spPr>
          <a:xfrm>
            <a:off x="914400" y="1828800"/>
            <a:ext cx="7467600" cy="3581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একটি প্রাচীন ভারতিয় পুরাকথাতে বলা হয়েছে – পৃথিবী অবস্থান করে বহুফনাজুক্ত দিব্য সর্প বাসুকির মস্তিস্কে, তাই বাসুকি যখন তার ক্লান্ত ফনা থেকে পৃথিবীর ভার অপর ফনায় সরিএ নেয় তখনি ভুমিকম্প হয় । - এই যে ধারনা তার মধ্যে নিয়তিকে মেনেনেয়ার মনভাব লক্ষ্য করা যায়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এই নিয়তিবাদ হাজার হাজার বছর ধরে ধর্মীয় পরিবেশকে গ্রাস করেছে । আর যেহেতু পুরোহিতরা প্রাচীন যুগে ধর্মের প্রধান ছিলেন তাই তারা নারীর ওপর তাদের বিধান চাপিয়ে দিত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এইভাবে নিয়তিবাদের প্রভাবে প্রাচীন যুগে নারীর অবস্থার অবনমন হয় ।</a:t>
            </a:r>
            <a:endParaRPr lang="en-US"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0" y="228600"/>
            <a:ext cx="3657600" cy="8382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CONCLUSION</a:t>
            </a:r>
          </a:p>
        </p:txBody>
      </p:sp>
      <p:sp>
        <p:nvSpPr>
          <p:cNvPr id="3" name="Rectangle 2"/>
          <p:cNvSpPr/>
          <p:nvPr/>
        </p:nvSpPr>
        <p:spPr>
          <a:xfrm>
            <a:off x="1828800" y="2209800"/>
            <a:ext cx="5334000" cy="3581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en-US" dirty="0">
                <a:solidFill>
                  <a:schemeClr val="tx1"/>
                </a:solidFill>
              </a:rPr>
              <a:t>   </a:t>
            </a:r>
            <a:r>
              <a:rPr lang="bn-IN" dirty="0">
                <a:solidFill>
                  <a:schemeClr val="tx1"/>
                </a:solidFill>
              </a:rPr>
              <a:t>পরিশেষে বলা যায় যে নারী সমাজ গড়ার মূল কারিগর , যারা সমাজের মূল শক্তি তাদের অবস্থাই প্রাচীন যুগে ধীরে ধীরে অবনমন ঘটে । এর জন্য পিত্রিতান্ত্রিক সমাজ ও ব্রাম্ভন্য ধর্মীয় ব্যবস্থা বিশেষ ভাবে দায়ী ছিল ।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কিন্তু নারীরা শত কষ্ট ও অপমান সয়েও প্রাচীন ভারতের ইতিহাসে তাদের নিজেদের এক সতন্ত্র পরিচয় বজায় রাখতে সক্ষম হয়েছে।</a:t>
            </a: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5000" b="-15000"/>
          </a:stretch>
        </a:blipFill>
        <a:effectLst/>
      </p:bgPr>
    </p:bg>
    <p:spTree>
      <p:nvGrpSpPr>
        <p:cNvPr id="1" name=""/>
        <p:cNvGrpSpPr/>
        <p:nvPr/>
      </p:nvGrpSpPr>
      <p:grpSpPr>
        <a:xfrm>
          <a:off x="0" y="0"/>
          <a:ext cx="0" cy="0"/>
          <a:chOff x="0" y="0"/>
          <a:chExt cx="0" cy="0"/>
        </a:xfrm>
      </p:grpSpPr>
      <p:sp>
        <p:nvSpPr>
          <p:cNvPr id="4" name="Oval 3"/>
          <p:cNvSpPr/>
          <p:nvPr/>
        </p:nvSpPr>
        <p:spPr>
          <a:xfrm>
            <a:off x="1905000" y="4114800"/>
            <a:ext cx="6172200" cy="1066800"/>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DR.SHAMITA SARKAR</a:t>
            </a:r>
          </a:p>
        </p:txBody>
      </p:sp>
      <p:sp>
        <p:nvSpPr>
          <p:cNvPr id="5" name="Rectangle 4"/>
          <p:cNvSpPr/>
          <p:nvPr/>
        </p:nvSpPr>
        <p:spPr>
          <a:xfrm>
            <a:off x="2076450" y="762000"/>
            <a:ext cx="5181600" cy="2667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PPT PRESENTATION  </a:t>
            </a:r>
          </a:p>
          <a:p>
            <a:pPr algn="ctr"/>
            <a:r>
              <a:rPr lang="en-US" sz="2800" dirty="0">
                <a:solidFill>
                  <a:schemeClr val="tx1"/>
                </a:solidFill>
              </a:rPr>
              <a:t>ON </a:t>
            </a:r>
          </a:p>
          <a:p>
            <a:pPr algn="ctr"/>
            <a:r>
              <a:rPr lang="en-US" sz="2800">
                <a:solidFill>
                  <a:srgbClr val="FF0000"/>
                </a:solidFill>
              </a:rPr>
              <a:t>WOM</a:t>
            </a:r>
            <a:r>
              <a:rPr lang="en-GB" sz="2800">
                <a:solidFill>
                  <a:srgbClr val="FF0000"/>
                </a:solidFill>
              </a:rPr>
              <a:t>A</a:t>
            </a:r>
            <a:r>
              <a:rPr lang="en-US" sz="2800">
                <a:solidFill>
                  <a:srgbClr val="FF0000"/>
                </a:solidFill>
              </a:rPr>
              <a:t>N </a:t>
            </a:r>
            <a:r>
              <a:rPr lang="en-US" sz="2800" dirty="0">
                <a:solidFill>
                  <a:srgbClr val="FF0000"/>
                </a:solidFill>
              </a:rPr>
              <a:t>IN ANCIENT INDIA</a:t>
            </a:r>
          </a:p>
        </p:txBody>
      </p:sp>
      <p:cxnSp>
        <p:nvCxnSpPr>
          <p:cNvPr id="2" name="Straight Arrow Connector 1">
            <a:extLst>
              <a:ext uri="{FF2B5EF4-FFF2-40B4-BE49-F238E27FC236}">
                <a16:creationId xmlns:a16="http://schemas.microsoft.com/office/drawing/2014/main" id="{DA86697D-0514-D94B-B38B-6A46D2C59815}"/>
              </a:ext>
            </a:extLst>
          </p:cNvPr>
          <p:cNvCxnSpPr>
            <a:cxnSpLocks/>
          </p:cNvCxnSpPr>
          <p:nvPr/>
        </p:nvCxnSpPr>
        <p:spPr>
          <a:xfrm flipH="1" flipV="1">
            <a:off x="8831036" y="2939143"/>
            <a:ext cx="312964" cy="870857"/>
          </a:xfrm>
          <a:prstGeom prst="straightConnector1">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228600"/>
            <a:ext cx="5257800" cy="5334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INTRODUCTION</a:t>
            </a:r>
          </a:p>
        </p:txBody>
      </p:sp>
      <p:sp>
        <p:nvSpPr>
          <p:cNvPr id="3" name="Rectangle 2"/>
          <p:cNvSpPr/>
          <p:nvPr/>
        </p:nvSpPr>
        <p:spPr>
          <a:xfrm>
            <a:off x="152400" y="1143000"/>
            <a:ext cx="4191000" cy="42672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dirty="0">
                <a:solidFill>
                  <a:schemeClr val="tx1"/>
                </a:solidFill>
              </a:rPr>
              <a:t>বৈদিক যুগের আদি পর্বে নারীরা জীবনের সকল ক্ষেত্রেই পুরুষের সঙ্গে সমানাধিকার ভোগ করেছে। পতঞ্জলি বা কাত্যায়ণের মতো প্রাচীণ ভারতীয় বৈয়াকরণের লেখা থেকে ইঙ্গিত পাওয়া যায় যে আদি বৈদিক যুগে নারীরা শিক্ষিত ছিলেন। ঋক বেদের শ্লোক থেকে ইঙ্গিত পাওয়া যায় যে নারীরা পরিণত বয়সে বিবাহ করতেন এবং সম্ভবত স্বয়ম্বর নামক প্রথায় নিজের স্বামী নির্বাচনের বা গান্ধর্ব বিবাহ নামক প্রথায় সহবাসের স্বাধীনতা তাদের ছিল। ঋক বেদ, উপনিষদের মতো আদি গ্রন্থে বহু প্রাজ্ঞ ও ভবিষ্যদ্রষ্টা নারীর উল্লেখ আছে, গার্গী ও মৈত্রেয়ী যাঁদের মধ্যে উল্লেখযোগ্য</a:t>
            </a:r>
            <a:r>
              <a:rPr lang="as-IN" dirty="0"/>
              <a:t>।</a:t>
            </a:r>
            <a:endParaRPr lang="en-US" dirty="0">
              <a:solidFill>
                <a:schemeClr val="tx1"/>
              </a:solidFill>
            </a:endParaRPr>
          </a:p>
        </p:txBody>
      </p:sp>
      <p:pic>
        <p:nvPicPr>
          <p:cNvPr id="4" name="Picture 3" descr="th (5).jpg"/>
          <p:cNvPicPr>
            <a:picLocks noChangeAspect="1"/>
          </p:cNvPicPr>
          <p:nvPr/>
        </p:nvPicPr>
        <p:blipFill>
          <a:blip r:embed="rId2"/>
          <a:stretch>
            <a:fillRect/>
          </a:stretch>
        </p:blipFill>
        <p:spPr>
          <a:xfrm>
            <a:off x="4800600" y="1143000"/>
            <a:ext cx="3352800" cy="2667000"/>
          </a:xfrm>
          <a:prstGeom prst="rect">
            <a:avLst/>
          </a:prstGeom>
        </p:spPr>
      </p:pic>
      <p:sp>
        <p:nvSpPr>
          <p:cNvPr id="5" name="Oval 4"/>
          <p:cNvSpPr/>
          <p:nvPr/>
        </p:nvSpPr>
        <p:spPr>
          <a:xfrm>
            <a:off x="4876800" y="4038600"/>
            <a:ext cx="3124200" cy="9906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Women in Ancient India</a:t>
            </a:r>
          </a:p>
          <a:p>
            <a:pPr algn="ctr"/>
            <a:endParaRPr lang="en-US"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28600"/>
            <a:ext cx="8001000" cy="7620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4000" dirty="0">
                <a:solidFill>
                  <a:schemeClr val="tx1"/>
                </a:solidFill>
              </a:rPr>
              <a:t>ঋগ</a:t>
            </a:r>
            <a:r>
              <a:rPr lang="as-IN" sz="4000" dirty="0">
                <a:solidFill>
                  <a:schemeClr val="tx1"/>
                </a:solidFill>
              </a:rPr>
              <a:t>বৈদিক যু</a:t>
            </a:r>
            <a:r>
              <a:rPr lang="bn-IN" sz="4000" dirty="0">
                <a:solidFill>
                  <a:schemeClr val="tx1"/>
                </a:solidFill>
              </a:rPr>
              <a:t>গে</a:t>
            </a:r>
            <a:r>
              <a:rPr lang="as-IN" sz="4000" dirty="0">
                <a:solidFill>
                  <a:schemeClr val="tx1"/>
                </a:solidFill>
              </a:rPr>
              <a:t> নারী</a:t>
            </a:r>
            <a:endParaRPr lang="en-US" sz="4000" dirty="0">
              <a:solidFill>
                <a:schemeClr val="tx1"/>
              </a:solidFill>
            </a:endParaRPr>
          </a:p>
        </p:txBody>
      </p:sp>
      <p:sp>
        <p:nvSpPr>
          <p:cNvPr id="3" name="Rectangle 2"/>
          <p:cNvSpPr/>
          <p:nvPr/>
        </p:nvSpPr>
        <p:spPr>
          <a:xfrm>
            <a:off x="533400" y="1447800"/>
            <a:ext cx="8305800" cy="495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ঋগ</a:t>
            </a:r>
            <a:r>
              <a:rPr lang="as-IN" dirty="0">
                <a:solidFill>
                  <a:schemeClr val="tx1"/>
                </a:solidFill>
              </a:rPr>
              <a:t>বৈদিক যুগে সমাজের ভিত্তি ছিল পরিবার । পরিবার ছিল পিতৃতান্ত্রিক , অর্থাৎ পিতা ছিলেন পরিবারের কর্তা । তাকে গৃহপতিও বলা হত । পরিজনদের উপর তাঁর সীমাহীন কর্তৃত্ব ছিল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পুরুষ শাসিত সমাজে নারী - পুরুষের সমান অধিকার আশা করা যায় না । সন্দেহ নেই , পুরুষদের তুলনায় তাদের ভূমিকা ছিল গৌণ । স্বাধীনভাবে জীবনযাপন করার অধিকার তাদের ছিল না বললেই চলে ।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বিবাহের পূর্বে তাঁরা পিতা বা ভ্রাতার অধীন ছিলেন আর বিবাহত্ত</a:t>
            </a:r>
            <a:r>
              <a:rPr lang="bn-IN" dirty="0">
                <a:solidFill>
                  <a:schemeClr val="tx1"/>
                </a:solidFill>
              </a:rPr>
              <a:t>ো</a:t>
            </a:r>
            <a:r>
              <a:rPr lang="as-IN" dirty="0">
                <a:solidFill>
                  <a:schemeClr val="tx1"/>
                </a:solidFill>
              </a:rPr>
              <a:t>র জীবন কাটত স্থায়ী বা পুত্রের তত্ত্বাবধানে । আবার বিবাহ করেননি , চিরকুমারী থেকে গেছেন , এমন মহিলাও তখনকার দিনে বিরল ছিলেন না । অভিভাবকহীন তারা ছিলেন না ঠিকই কিন্তু সীমিত হলেও তাদের কিছু অধিকার ছিল ।</a:t>
            </a:r>
            <a:endParaRPr lang="en-US"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04800"/>
            <a:ext cx="7162800" cy="6858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a:solidFill>
                  <a:schemeClr val="tx1"/>
                </a:solidFill>
              </a:rPr>
              <a:t>ঋগ</a:t>
            </a:r>
            <a:r>
              <a:rPr lang="as-IN" sz="3600" dirty="0">
                <a:solidFill>
                  <a:schemeClr val="tx1"/>
                </a:solidFill>
              </a:rPr>
              <a:t>বৈদিক যু</a:t>
            </a:r>
            <a:r>
              <a:rPr lang="bn-IN" sz="3600" dirty="0">
                <a:solidFill>
                  <a:schemeClr val="tx1"/>
                </a:solidFill>
              </a:rPr>
              <a:t>গে</a:t>
            </a:r>
            <a:r>
              <a:rPr lang="as-IN" sz="3600" dirty="0">
                <a:solidFill>
                  <a:schemeClr val="tx1"/>
                </a:solidFill>
              </a:rPr>
              <a:t> নারী</a:t>
            </a:r>
            <a:endParaRPr lang="en-US" sz="3600" dirty="0">
              <a:solidFill>
                <a:schemeClr val="tx1"/>
              </a:solidFill>
            </a:endParaRPr>
          </a:p>
        </p:txBody>
      </p:sp>
      <p:sp>
        <p:nvSpPr>
          <p:cNvPr id="3" name="Rectangle 2"/>
          <p:cNvSpPr/>
          <p:nvPr/>
        </p:nvSpPr>
        <p:spPr>
          <a:xfrm>
            <a:off x="304800" y="1447800"/>
            <a:ext cx="8382000" cy="5105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dirty="0">
              <a:solidFill>
                <a:schemeClr val="tx1"/>
              </a:solidFill>
            </a:endParaRPr>
          </a:p>
        </p:txBody>
      </p:sp>
      <p:sp>
        <p:nvSpPr>
          <p:cNvPr id="4" name="Rectangle 3"/>
          <p:cNvSpPr/>
          <p:nvPr/>
        </p:nvSpPr>
        <p:spPr>
          <a:xfrm>
            <a:off x="1295400" y="1600200"/>
            <a:ext cx="5715000" cy="4724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a:t>
            </a:r>
            <a:r>
              <a:rPr lang="as-IN" dirty="0">
                <a:solidFill>
                  <a:schemeClr val="tx1"/>
                </a:solidFill>
              </a:rPr>
              <a:t>বৈদিক</a:t>
            </a:r>
            <a:r>
              <a:rPr lang="bn-IN" dirty="0">
                <a:solidFill>
                  <a:schemeClr val="tx1"/>
                </a:solidFill>
              </a:rPr>
              <a:t> যুগে নারীরা নিজের পতি নির্বাচনের স্বাধিনতা ভোগ করতো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মেয়েদের সাধারণত একটু বেশি বয়সেই বিবাহ হত । ফলে পতিনির্বাচনেতাদের মতামতকে উপেক্ষা করা যেত না । কন্যার</a:t>
            </a:r>
            <a:r>
              <a:rPr lang="bn-IN" dirty="0">
                <a:solidFill>
                  <a:schemeClr val="tx1"/>
                </a:solidFill>
              </a:rPr>
              <a:t> </a:t>
            </a:r>
            <a:r>
              <a:rPr lang="as-IN" dirty="0">
                <a:solidFill>
                  <a:schemeClr val="tx1"/>
                </a:solidFill>
              </a:rPr>
              <a:t>স্বামী নির্বাচনের অত্র দৃষ্টান্ত ঋগবেদে ছড়িয়ে আছে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 বৈদিক</a:t>
            </a:r>
            <a:r>
              <a:rPr lang="bn-IN" dirty="0">
                <a:solidFill>
                  <a:schemeClr val="tx1"/>
                </a:solidFill>
              </a:rPr>
              <a:t> যুগে নারীরা যুদ্ধ ক্ষেত্রেও আংশগ্রহন করত , যথা- বিশপালা যুদ্ধ ক্ষেত্রে একটি পা হারিয়েছিল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গৃহস্থালিতে নারী </a:t>
            </a:r>
            <a:r>
              <a:rPr lang="bn-IN" dirty="0">
                <a:solidFill>
                  <a:schemeClr val="tx1"/>
                </a:solidFill>
              </a:rPr>
              <a:t>অবাধ বিচরণ</a:t>
            </a:r>
            <a:r>
              <a:rPr lang="as-IN" dirty="0">
                <a:solidFill>
                  <a:schemeClr val="tx1"/>
                </a:solidFill>
              </a:rPr>
              <a:t> । ধর্মীয় কাজে স্ত্রী স্বামীকে সহয</a:t>
            </a:r>
            <a:r>
              <a:rPr lang="bn-IN" dirty="0">
                <a:solidFill>
                  <a:schemeClr val="tx1"/>
                </a:solidFill>
              </a:rPr>
              <a:t>ো</a:t>
            </a:r>
            <a:r>
              <a:rPr lang="as-IN" dirty="0">
                <a:solidFill>
                  <a:schemeClr val="tx1"/>
                </a:solidFill>
              </a:rPr>
              <a:t>গিতা করেন তাই তিনি সহধর্মিণী </a:t>
            </a:r>
            <a:r>
              <a:rPr lang="bn-IN" dirty="0">
                <a:solidFill>
                  <a:schemeClr val="tx1"/>
                </a:solidFill>
              </a:rPr>
              <a:t>।</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তারা পর্দানশিন বা গৃহবন্দি ছিলেন না । সামাজিক উৎসব অনুষ্ঠানে তারা অবাধে য</a:t>
            </a:r>
            <a:r>
              <a:rPr lang="bn-IN" dirty="0">
                <a:solidFill>
                  <a:schemeClr val="tx1"/>
                </a:solidFill>
              </a:rPr>
              <a:t>ো</a:t>
            </a:r>
            <a:r>
              <a:rPr lang="as-IN" dirty="0">
                <a:solidFill>
                  <a:schemeClr val="tx1"/>
                </a:solidFill>
              </a:rPr>
              <a:t>গ দিতেন ।</a:t>
            </a:r>
            <a:r>
              <a:rPr lang="bn-IN" dirty="0">
                <a:solidFill>
                  <a:schemeClr val="tx1"/>
                </a:solidFill>
              </a:rPr>
              <a:t> তারা সভা ও সমিতি নামক দুটি অধিবেশনে যোগদান করতেন ।</a:t>
            </a:r>
            <a:endParaRPr lang="as-IN"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304800"/>
            <a:ext cx="7162800" cy="6858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600" dirty="0">
                <a:solidFill>
                  <a:schemeClr val="tx1"/>
                </a:solidFill>
              </a:rPr>
              <a:t>ঋগ</a:t>
            </a:r>
            <a:r>
              <a:rPr lang="as-IN" sz="3600" dirty="0">
                <a:solidFill>
                  <a:schemeClr val="tx1"/>
                </a:solidFill>
              </a:rPr>
              <a:t>বৈদিক যু</a:t>
            </a:r>
            <a:r>
              <a:rPr lang="bn-IN" sz="3600" dirty="0">
                <a:solidFill>
                  <a:schemeClr val="tx1"/>
                </a:solidFill>
              </a:rPr>
              <a:t>গে</a:t>
            </a:r>
            <a:r>
              <a:rPr lang="as-IN" sz="3600" dirty="0">
                <a:solidFill>
                  <a:schemeClr val="tx1"/>
                </a:solidFill>
              </a:rPr>
              <a:t> নারী</a:t>
            </a:r>
            <a:endParaRPr lang="en-US" sz="3600" dirty="0">
              <a:solidFill>
                <a:schemeClr val="tx1"/>
              </a:solidFill>
            </a:endParaRPr>
          </a:p>
        </p:txBody>
      </p:sp>
      <p:sp>
        <p:nvSpPr>
          <p:cNvPr id="4" name="Rectangle 3"/>
          <p:cNvSpPr/>
          <p:nvPr/>
        </p:nvSpPr>
        <p:spPr>
          <a:xfrm>
            <a:off x="457200" y="1600200"/>
            <a:ext cx="4038600" cy="411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as-IN" dirty="0"/>
              <a:t> </a:t>
            </a:r>
            <a:r>
              <a:rPr lang="as-IN" dirty="0">
                <a:solidFill>
                  <a:schemeClr val="tx1"/>
                </a:solidFill>
              </a:rPr>
              <a:t>যুদ্ধক্ষেত্রেও তার</a:t>
            </a:r>
            <a:r>
              <a:rPr lang="bn-IN" dirty="0">
                <a:solidFill>
                  <a:schemeClr val="tx1"/>
                </a:solidFill>
              </a:rPr>
              <a:t>া দক্ষতা </a:t>
            </a:r>
            <a:r>
              <a:rPr lang="as-IN" dirty="0">
                <a:solidFill>
                  <a:schemeClr val="tx1"/>
                </a:solidFill>
              </a:rPr>
              <a:t>প্রদর্শন করেছেন । বিশা</a:t>
            </a:r>
            <a:r>
              <a:rPr lang="bn-IN" dirty="0">
                <a:solidFill>
                  <a:schemeClr val="tx1"/>
                </a:solidFill>
              </a:rPr>
              <a:t>প</a:t>
            </a:r>
            <a:r>
              <a:rPr lang="as-IN" dirty="0">
                <a:solidFill>
                  <a:schemeClr val="tx1"/>
                </a:solidFill>
              </a:rPr>
              <a:t>ল</a:t>
            </a:r>
            <a:r>
              <a:rPr lang="bn-IN" dirty="0">
                <a:solidFill>
                  <a:schemeClr val="tx1"/>
                </a:solidFill>
              </a:rPr>
              <a:t>া</a:t>
            </a:r>
            <a:r>
              <a:rPr lang="as-IN" dirty="0">
                <a:solidFill>
                  <a:schemeClr val="tx1"/>
                </a:solidFill>
              </a:rPr>
              <a:t> ও </a:t>
            </a:r>
            <a:r>
              <a:rPr lang="bn-IN" dirty="0">
                <a:solidFill>
                  <a:schemeClr val="tx1"/>
                </a:solidFill>
              </a:rPr>
              <a:t>মু</a:t>
            </a:r>
            <a:r>
              <a:rPr lang="as-IN" dirty="0">
                <a:solidFill>
                  <a:schemeClr val="tx1"/>
                </a:solidFill>
              </a:rPr>
              <a:t>দা</a:t>
            </a:r>
            <a:r>
              <a:rPr lang="bn-IN" dirty="0">
                <a:solidFill>
                  <a:schemeClr val="tx1"/>
                </a:solidFill>
              </a:rPr>
              <a:t>গলা</a:t>
            </a:r>
            <a:r>
              <a:rPr lang="as-IN" dirty="0">
                <a:solidFill>
                  <a:schemeClr val="tx1"/>
                </a:solidFill>
              </a:rPr>
              <a:t>ন</a:t>
            </a:r>
            <a:r>
              <a:rPr lang="bn-IN" dirty="0">
                <a:solidFill>
                  <a:schemeClr val="tx1"/>
                </a:solidFill>
              </a:rPr>
              <a:t>ী</a:t>
            </a:r>
            <a:r>
              <a:rPr lang="as-IN" dirty="0">
                <a:solidFill>
                  <a:schemeClr val="tx1"/>
                </a:solidFill>
              </a:rPr>
              <a:t>র নাম এ প্রসঙ্গে সুরণীয়</a:t>
            </a:r>
            <a:r>
              <a:rPr lang="bn-IN" dirty="0">
                <a:solidFill>
                  <a:schemeClr val="tx1"/>
                </a:solidFill>
              </a:rPr>
              <a:t> । বিশপলা </a:t>
            </a:r>
            <a:r>
              <a:rPr lang="as-IN" dirty="0">
                <a:solidFill>
                  <a:schemeClr val="tx1"/>
                </a:solidFill>
              </a:rPr>
              <a:t> যুদ্ধক্ষেত্রে</a:t>
            </a:r>
            <a:r>
              <a:rPr lang="bn-IN" dirty="0">
                <a:solidFill>
                  <a:schemeClr val="tx1"/>
                </a:solidFill>
              </a:rPr>
              <a:t> একটি পা হারিয়েছিল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a:t>
            </a:r>
            <a:r>
              <a:rPr lang="as-IN" dirty="0">
                <a:solidFill>
                  <a:schemeClr val="tx1"/>
                </a:solidFill>
              </a:rPr>
              <a:t>তারা ঋগবেদের কিছু কিছু মন্ত্রও রচনা করেছেন । সে যুগে ল</a:t>
            </a:r>
            <a:r>
              <a:rPr lang="bn-IN" dirty="0">
                <a:solidFill>
                  <a:schemeClr val="tx1"/>
                </a:solidFill>
              </a:rPr>
              <a:t>ো</a:t>
            </a:r>
            <a:r>
              <a:rPr lang="as-IN" dirty="0">
                <a:solidFill>
                  <a:schemeClr val="tx1"/>
                </a:solidFill>
              </a:rPr>
              <a:t>মশা , জুহু , পৌল</a:t>
            </a:r>
            <a:r>
              <a:rPr lang="bn-IN" dirty="0">
                <a:solidFill>
                  <a:schemeClr val="tx1"/>
                </a:solidFill>
              </a:rPr>
              <a:t>ো</a:t>
            </a:r>
            <a:r>
              <a:rPr lang="as-IN" dirty="0">
                <a:solidFill>
                  <a:schemeClr val="tx1"/>
                </a:solidFill>
              </a:rPr>
              <a:t>মী ও কামায়নীর মত</a:t>
            </a:r>
            <a:r>
              <a:rPr lang="bn-IN" dirty="0">
                <a:solidFill>
                  <a:schemeClr val="tx1"/>
                </a:solidFill>
              </a:rPr>
              <a:t>ো</a:t>
            </a:r>
            <a:r>
              <a:rPr lang="as-IN" dirty="0">
                <a:solidFill>
                  <a:schemeClr val="tx1"/>
                </a:solidFill>
              </a:rPr>
              <a:t> মেয়েরা ধর্মীয় সাধনায়ও বিশেষ সাফল্য অর্জন করেছিলেন ।</a:t>
            </a:r>
            <a:endParaRPr lang="en-US" dirty="0">
              <a:solidFill>
                <a:schemeClr val="tx1"/>
              </a:solidFill>
            </a:endParaRPr>
          </a:p>
        </p:txBody>
      </p:sp>
      <p:pic>
        <p:nvPicPr>
          <p:cNvPr id="5" name="Picture 4" descr="th (7).jpg"/>
          <p:cNvPicPr>
            <a:picLocks noChangeAspect="1"/>
          </p:cNvPicPr>
          <p:nvPr/>
        </p:nvPicPr>
        <p:blipFill>
          <a:blip r:embed="rId2"/>
          <a:stretch>
            <a:fillRect/>
          </a:stretch>
        </p:blipFill>
        <p:spPr>
          <a:xfrm>
            <a:off x="4953000" y="1905000"/>
            <a:ext cx="2990850" cy="3124200"/>
          </a:xfrm>
          <a:prstGeom prst="rect">
            <a:avLst/>
          </a:prstGeom>
        </p:spPr>
      </p:pic>
      <p:sp>
        <p:nvSpPr>
          <p:cNvPr id="6" name="Oval 5"/>
          <p:cNvSpPr/>
          <p:nvPr/>
        </p:nvSpPr>
        <p:spPr>
          <a:xfrm>
            <a:off x="5029200" y="5257800"/>
            <a:ext cx="3505200" cy="8382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s-IN" dirty="0">
                <a:solidFill>
                  <a:schemeClr val="tx1"/>
                </a:solidFill>
              </a:rPr>
              <a:t>যুদ্ধক্ষেত্রে</a:t>
            </a:r>
            <a:r>
              <a:rPr lang="bn-IN" dirty="0">
                <a:solidFill>
                  <a:schemeClr val="tx1"/>
                </a:solidFill>
              </a:rPr>
              <a:t> নারী</a:t>
            </a:r>
            <a:endParaRPr lang="en-US"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04800"/>
            <a:ext cx="7620000" cy="6858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a:solidFill>
                  <a:schemeClr val="tx1"/>
                </a:solidFill>
              </a:rPr>
              <a:t>প্রাচীন ভারতে মাতৃত্ব</a:t>
            </a:r>
            <a:endParaRPr lang="en-US" sz="3200" dirty="0">
              <a:solidFill>
                <a:schemeClr val="tx1"/>
              </a:solidFill>
            </a:endParaRPr>
          </a:p>
        </p:txBody>
      </p:sp>
      <p:sp>
        <p:nvSpPr>
          <p:cNvPr id="3" name="Rectangle 2"/>
          <p:cNvSpPr/>
          <p:nvPr/>
        </p:nvSpPr>
        <p:spPr>
          <a:xfrm>
            <a:off x="609600" y="1447800"/>
            <a:ext cx="8077200" cy="4953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bn-IN" dirty="0">
                <a:solidFill>
                  <a:schemeClr val="tx1"/>
                </a:solidFill>
              </a:rPr>
              <a:t> </a:t>
            </a:r>
          </a:p>
          <a:p>
            <a:pPr>
              <a:buFont typeface="Arial" pitchFamily="34" charset="0"/>
              <a:buChar char="•"/>
            </a:pPr>
            <a:r>
              <a:rPr lang="bn-IN" dirty="0">
                <a:solidFill>
                  <a:schemeClr val="tx1"/>
                </a:solidFill>
              </a:rPr>
              <a:t> মাতৃত্ব ছিল আবশ্যিক , একটি ময়েকে শেখান হত ভাল স্ত্রী, ভাল মা হতে । তাকে ‘একাধিক পুত্রের জননী’ হওয়ার জন্য আশীর্বাদ করা হত । </a:t>
            </a:r>
          </a:p>
          <a:p>
            <a:pPr>
              <a:buFont typeface="Arial" pitchFamily="34" charset="0"/>
              <a:buChar char="•"/>
            </a:pP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ঋগবৈদিক </a:t>
            </a:r>
            <a:r>
              <a:rPr lang="as-IN" dirty="0">
                <a:solidFill>
                  <a:schemeClr val="tx1"/>
                </a:solidFill>
              </a:rPr>
              <a:t>একটি পরিবারে</a:t>
            </a:r>
            <a:r>
              <a:rPr lang="bn-IN" dirty="0">
                <a:solidFill>
                  <a:schemeClr val="tx1"/>
                </a:solidFill>
              </a:rPr>
              <a:t> সাধারানত </a:t>
            </a:r>
            <a:r>
              <a:rPr lang="as-IN" dirty="0">
                <a:solidFill>
                  <a:schemeClr val="tx1"/>
                </a:solidFill>
              </a:rPr>
              <a:t>একাধিক</a:t>
            </a:r>
            <a:r>
              <a:rPr lang="bn-IN" dirty="0">
                <a:solidFill>
                  <a:schemeClr val="tx1"/>
                </a:solidFill>
              </a:rPr>
              <a:t> </a:t>
            </a:r>
            <a:r>
              <a:rPr lang="as-IN" dirty="0">
                <a:solidFill>
                  <a:schemeClr val="tx1"/>
                </a:solidFill>
              </a:rPr>
              <a:t>প্রজন্মের সদস্যরা একসঙ্গে একই ছাদের তলায় বাস করত । যেহেতু এই সমাজ ছিল পিতৃতান্ত্রিক , পুত্র সন্তানের জন্য বারবার আকাঙ্ক্ষা করা হত এবং মানুষ ঈশ্বরের কাছে প্রার্থনা জানাত সাহসী পুত্রের জন্যে , যে যুদ্ধে পারদর্শী হবে । ঋকবেদে কন্যাসন্তানের জন্মের জন্য কোনও কামনা প্রকাশ করা হয় নি</a:t>
            </a:r>
            <a:r>
              <a:rPr lang="bn-IN" dirty="0">
                <a:solidFill>
                  <a:schemeClr val="tx1"/>
                </a:solidFill>
              </a:rPr>
              <a:t>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যদিও কন্যা একেবারে অবহেলিত হত না । গৃহস্থালির কাজ ও পুত্রসান্তান উৎপাদনে তার ভূমিকা ছিল সর্বেসর্বা। </a:t>
            </a:r>
            <a:endParaRPr lang="en-US"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04800"/>
            <a:ext cx="73152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2800" dirty="0">
                <a:solidFill>
                  <a:schemeClr val="tx1"/>
                </a:solidFill>
              </a:rPr>
              <a:t>প্রাচীন ভারতে নারীর অর্থনৈতিক অধিকার </a:t>
            </a:r>
            <a:endParaRPr lang="en-US" sz="2800" dirty="0">
              <a:solidFill>
                <a:schemeClr val="tx1"/>
              </a:solidFill>
            </a:endParaRPr>
          </a:p>
        </p:txBody>
      </p:sp>
      <p:sp>
        <p:nvSpPr>
          <p:cNvPr id="4" name="Rectangle 3"/>
          <p:cNvSpPr/>
          <p:nvPr/>
        </p:nvSpPr>
        <p:spPr>
          <a:xfrm>
            <a:off x="838200" y="2286000"/>
            <a:ext cx="6934200" cy="3200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বৈদিক সাহিত্য সাধারন ভাবে সে যুগে নারীর অর্থনৈতিক অবস্থা সম্পর্কে নিরব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বৈদিক নারীরা পশম পাকাত ও বুনত , জল আনত, পসশুপালন করত, কিন্ত কেবলমাত্র খোরপোষ বাদে তারা এই সব কাজের জন্য কিছু উপার্জন করতো কিনা তা জানা যায় না ।</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বিবাহের সময় তারা পিতামাতার কাছ থেকে এক প্রকার সাম্পদ পেত যাকে বলা হয় ‘স্ত্রীধন’ ।</a:t>
            </a:r>
          </a:p>
          <a:p>
            <a:pPr>
              <a:buFont typeface="Arial" pitchFamily="34" charset="0"/>
              <a:buChar char="•"/>
            </a:pPr>
            <a:endParaRPr lang="bn-IN" dirty="0">
              <a:solidFill>
                <a:schemeClr val="tx1"/>
              </a:solidFill>
            </a:endParaRPr>
          </a:p>
          <a:p>
            <a:endParaRPr lang="en-US"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9400" y="304800"/>
            <a:ext cx="2667000" cy="68580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IN" sz="3200" dirty="0">
                <a:solidFill>
                  <a:schemeClr val="tx1"/>
                </a:solidFill>
              </a:rPr>
              <a:t>বিবাহ</a:t>
            </a:r>
            <a:endParaRPr lang="en-US" sz="3200" dirty="0">
              <a:solidFill>
                <a:schemeClr val="tx1"/>
              </a:solidFill>
            </a:endParaRPr>
          </a:p>
        </p:txBody>
      </p:sp>
      <p:sp>
        <p:nvSpPr>
          <p:cNvPr id="3" name="Rectangle 2"/>
          <p:cNvSpPr/>
          <p:nvPr/>
        </p:nvSpPr>
        <p:spPr>
          <a:xfrm>
            <a:off x="381000" y="1295400"/>
            <a:ext cx="8534400" cy="5257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Font typeface="Arial" pitchFamily="34" charset="0"/>
              <a:buChar char="•"/>
            </a:pPr>
            <a:r>
              <a:rPr lang="bn-IN" dirty="0">
                <a:solidFill>
                  <a:schemeClr val="tx1"/>
                </a:solidFill>
              </a:rPr>
              <a:t>  ঋগবৈদিক যুগে </a:t>
            </a:r>
            <a:r>
              <a:rPr lang="as-IN" dirty="0">
                <a:solidFill>
                  <a:schemeClr val="tx1"/>
                </a:solidFill>
              </a:rPr>
              <a:t>এক পুরুষ , এক </a:t>
            </a:r>
            <a:r>
              <a:rPr lang="bn-IN" dirty="0">
                <a:solidFill>
                  <a:schemeClr val="tx1"/>
                </a:solidFill>
              </a:rPr>
              <a:t>স্ত্রী</a:t>
            </a:r>
            <a:r>
              <a:rPr lang="as-IN" dirty="0">
                <a:solidFill>
                  <a:schemeClr val="tx1"/>
                </a:solidFill>
              </a:rPr>
              <a:t>- এই ছিল তখনকার দিনের রীতি । তবে পুরুষরা কখনও কখনও একাধিক পত্নী গ্রহণ করতেন । নারীদের বহুপতিত্বের কোনও নিদর্শন ঋগবেদে নেই স্বামী নিঃসন্তান অবস্থায় মারা গেলে স্ত্রী </a:t>
            </a:r>
            <a:r>
              <a:rPr lang="bn-IN" dirty="0">
                <a:solidFill>
                  <a:schemeClr val="tx1"/>
                </a:solidFill>
              </a:rPr>
              <a:t>পুনর্বার</a:t>
            </a:r>
            <a:r>
              <a:rPr lang="as-IN" dirty="0">
                <a:solidFill>
                  <a:schemeClr val="tx1"/>
                </a:solidFill>
              </a:rPr>
              <a:t> বিবাহ করতেন । সে ক্ষেত্রে সাধারণত স্বামীর ছোট ভাই বা দেবরের সঙ্গেই তার বিবাহ হত </a:t>
            </a:r>
            <a:r>
              <a:rPr lang="bn-IN" dirty="0">
                <a:solidFill>
                  <a:schemeClr val="tx1"/>
                </a:solidFill>
              </a:rPr>
              <a:t>- এই প্রাথাকে বলা হয় ‘নিয়োগ প্রথা’ ।</a:t>
            </a:r>
          </a:p>
          <a:p>
            <a:pPr>
              <a:buFont typeface="Arial" pitchFamily="34" charset="0"/>
              <a:buChar char="•"/>
            </a:pPr>
            <a:r>
              <a:rPr lang="bn-IN" dirty="0">
                <a:solidFill>
                  <a:schemeClr val="tx1"/>
                </a:solidFill>
              </a:rPr>
              <a:t> </a:t>
            </a:r>
            <a:r>
              <a:rPr lang="as-IN" dirty="0">
                <a:solidFill>
                  <a:schemeClr val="tx1"/>
                </a:solidFill>
              </a:rPr>
              <a:t>বিবাহকে নর - নারীর মধ্যে পবিত্র বন্ধন বলে মনে করা হত । বংশ রক্ষার উদ্দেশ্যেই সে বিবাহ - বন্ধন । বিবাহে পণদানের প্রথা ছিল । সাধারণত সে পণ পেতেন কন্যার পিতা । কিন্তু এর ব্যতিক্রমও ছিল । কন্যা প্রতিবন্ধী হলে বা অন্য কোনও বিশেষ কারণে অনেক সময় কন্যার পিতা বা অভিভাবককেই বরপণ য</a:t>
            </a:r>
            <a:r>
              <a:rPr lang="bn-IN" dirty="0">
                <a:solidFill>
                  <a:schemeClr val="tx1"/>
                </a:solidFill>
              </a:rPr>
              <a:t>ো</a:t>
            </a:r>
            <a:r>
              <a:rPr lang="as-IN" dirty="0">
                <a:solidFill>
                  <a:schemeClr val="tx1"/>
                </a:solidFill>
              </a:rPr>
              <a:t>গাতে হত । </a:t>
            </a:r>
            <a:endParaRPr lang="bn-IN" dirty="0">
              <a:solidFill>
                <a:schemeClr val="tx1"/>
              </a:solidFill>
            </a:endParaRP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কিন্ত পরবর্তী বৈদিক যুগে</a:t>
            </a:r>
            <a:r>
              <a:rPr lang="as-IN" dirty="0">
                <a:solidFill>
                  <a:schemeClr val="tx1"/>
                </a:solidFill>
              </a:rPr>
              <a:t> পুরুষমহলে বহুবিবাহের প্রচলন নিঃসন্দেহে নারী জাতির সামাজিক মর্যাদাহানির একটা প্রধান কারণ ছিল । মৈত্রায়ণী সংহিতায় মন</a:t>
            </a:r>
            <a:r>
              <a:rPr lang="bn-IN" dirty="0">
                <a:solidFill>
                  <a:schemeClr val="tx1"/>
                </a:solidFill>
              </a:rPr>
              <a:t>ু</a:t>
            </a:r>
            <a:r>
              <a:rPr lang="as-IN" dirty="0">
                <a:solidFill>
                  <a:schemeClr val="tx1"/>
                </a:solidFill>
              </a:rPr>
              <a:t>র দশ পত্নীর উল্লেখ আছে । রাজপরিবারে বহুবিবাহ প্রথা খুবই জনপ্রিয় হয় । সাধারণত , এক একজন রাজার কম করেও চারজন রানি ছিলেন । রানিদের মধ্যে যিনি প্রধান , তাঁকে মহিষী বলা হত । যিনি স্বামীর প্রিয়তমা ছিলেন তিনি বাবার্তা বলে গণ্য হতেন । যিনি অবহেলিত ছিলেন তিনি পরিবৃক্তী । চতুর্থ রানি ' পালাগলী</a:t>
            </a:r>
            <a:r>
              <a:rPr lang="bn-IN" dirty="0">
                <a:solidFill>
                  <a:schemeClr val="tx1"/>
                </a:solidFill>
              </a:rPr>
              <a:t>,</a:t>
            </a:r>
            <a:r>
              <a:rPr lang="as-IN" dirty="0">
                <a:solidFill>
                  <a:schemeClr val="tx1"/>
                </a:solidFill>
              </a:rPr>
              <a:t> তিনি সম্ভবত রাজার এক সভাসদের কন্যা ছিলেন </a:t>
            </a:r>
            <a:r>
              <a:rPr lang="bn-IN" dirty="0">
                <a:solidFill>
                  <a:schemeClr val="tx1"/>
                </a:solidFill>
              </a:rPr>
              <a:t>।</a:t>
            </a:r>
          </a:p>
          <a:p>
            <a:pPr>
              <a:buFont typeface="Arial" pitchFamily="34" charset="0"/>
              <a:buChar char="•"/>
            </a:pPr>
            <a:endParaRPr lang="bn-IN" dirty="0">
              <a:solidFill>
                <a:schemeClr val="tx1"/>
              </a:solidFill>
            </a:endParaRPr>
          </a:p>
          <a:p>
            <a:pPr>
              <a:buFont typeface="Arial" pitchFamily="34" charset="0"/>
              <a:buChar char="•"/>
            </a:pPr>
            <a:r>
              <a:rPr lang="bn-IN" dirty="0">
                <a:solidFill>
                  <a:schemeClr val="tx1"/>
                </a:solidFill>
              </a:rPr>
              <a:t> পরবর্তী বৈদিক যুগ সম্পর্কে </a:t>
            </a:r>
            <a:r>
              <a:rPr lang="as-IN" dirty="0">
                <a:solidFill>
                  <a:schemeClr val="tx1"/>
                </a:solidFill>
              </a:rPr>
              <a:t>গৃহ্য ও ধর্মসূত্রাদি গ্রন্থে বাল্যবিবাহের উল্লেখ আছে </a:t>
            </a:r>
            <a:r>
              <a:rPr lang="bn-IN" dirty="0">
                <a:solidFill>
                  <a:schemeClr val="tx1"/>
                </a:solidFill>
              </a:rPr>
              <a:t>।</a:t>
            </a:r>
            <a:endParaRPr lang="en-US"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1057</Words>
  <Application>Microsoft Office PowerPoint</Application>
  <PresentationFormat>On-screen Show (4:3)</PresentationFormat>
  <Paragraphs>101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KRISH</dc:creator>
  <cp:lastModifiedBy>KRISH</cp:lastModifiedBy>
  <cp:revision>36</cp:revision>
  <dcterms:created xsi:type="dcterms:W3CDTF">2020-04-13T05:21:21Z</dcterms:created>
  <dcterms:modified xsi:type="dcterms:W3CDTF">2020-04-16T08:25:48Z</dcterms:modified>
</cp:coreProperties>
</file>