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4" r:id="rId4"/>
    <p:sldId id="270" r:id="rId5"/>
    <p:sldId id="263" r:id="rId6"/>
    <p:sldId id="257" r:id="rId7"/>
    <p:sldId id="265" r:id="rId8"/>
    <p:sldId id="258" r:id="rId9"/>
    <p:sldId id="266" r:id="rId10"/>
    <p:sldId id="267" r:id="rId11"/>
    <p:sldId id="259" r:id="rId12"/>
    <p:sldId id="260" r:id="rId13"/>
    <p:sldId id="268" r:id="rId14"/>
    <p:sldId id="269" r:id="rId15"/>
    <p:sldId id="261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CA77-9F33-4EF8-A88B-8A16D0FF9ABD}" type="datetimeFigureOut">
              <a:rPr lang="en-US" smtClean="0"/>
              <a:pPr/>
              <a:t>3/31/2020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5D311C-F2AB-4E66-9281-D90DF749793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researchgate.net/publication/325019559_Problems_of_Strengthening_Local_Government_in_Bangladesh_Towards_a_Comprehensive_Solution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14.139.60.114:8080/jspui/bitstream/123456789/12230/1/016_Local%20Government%20System%20in%20Bangladesh_An%20Assessment%20(96-108).pdf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ujay69@gmail.com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Political Science</a:t>
            </a:r>
            <a:br>
              <a:rPr lang="en-US" dirty="0" smtClean="0"/>
            </a:br>
            <a:r>
              <a:rPr lang="en-US" dirty="0" smtClean="0"/>
              <a:t>Course: </a:t>
            </a:r>
            <a:r>
              <a:rPr lang="en-US" dirty="0" smtClean="0">
                <a:solidFill>
                  <a:srgbClr val="FF0000"/>
                </a:solidFill>
              </a:rPr>
              <a:t>LGP-403B</a:t>
            </a:r>
            <a:br>
              <a:rPr lang="en-US" dirty="0" smtClean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Sujay Ghosh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Various Development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Other </a:t>
            </a:r>
            <a:r>
              <a:rPr lang="en-US" dirty="0" err="1" smtClean="0"/>
              <a:t>programmes</a:t>
            </a:r>
            <a:r>
              <a:rPr lang="en-US" dirty="0" smtClean="0"/>
              <a:t> assigned by: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err="1" smtClean="0"/>
              <a:t>Zilla</a:t>
            </a:r>
            <a:r>
              <a:rPr lang="en-US" dirty="0" smtClean="0"/>
              <a:t> </a:t>
            </a:r>
            <a:r>
              <a:rPr lang="en-US" dirty="0" err="1" smtClean="0"/>
              <a:t>Parisahds</a:t>
            </a:r>
            <a:r>
              <a:rPr lang="en-US" dirty="0" smtClean="0"/>
              <a:t> (District level)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err="1" smtClean="0"/>
              <a:t>Upzilla</a:t>
            </a:r>
            <a:r>
              <a:rPr lang="en-US" dirty="0" smtClean="0"/>
              <a:t> </a:t>
            </a:r>
            <a:r>
              <a:rPr lang="en-US" dirty="0" err="1" smtClean="0"/>
              <a:t>Parisahds</a:t>
            </a:r>
            <a:r>
              <a:rPr lang="en-US" dirty="0" smtClean="0"/>
              <a:t> (Subdivision Level)</a:t>
            </a:r>
          </a:p>
          <a:p>
            <a:pPr algn="just">
              <a:lnSpc>
                <a:spcPct val="200000"/>
              </a:lnSpc>
              <a:buFontTx/>
              <a:buChar char="-"/>
            </a:pPr>
            <a:r>
              <a:rPr lang="en-US" dirty="0" smtClean="0"/>
              <a:t>Thana </a:t>
            </a:r>
            <a:r>
              <a:rPr lang="en-US" dirty="0" err="1" smtClean="0"/>
              <a:t>Parisahds</a:t>
            </a:r>
            <a:r>
              <a:rPr lang="en-US" dirty="0" smtClean="0"/>
              <a:t> (Block Level)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Protection &amp; </a:t>
            </a:r>
            <a:r>
              <a:rPr lang="en-US" dirty="0" err="1" smtClean="0"/>
              <a:t>Maintenace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Public Properties</a:t>
            </a:r>
            <a:r>
              <a:rPr lang="en-US" dirty="0" smtClean="0"/>
              <a:t>:</a:t>
            </a:r>
          </a:p>
          <a:p>
            <a:r>
              <a:rPr lang="en-US" dirty="0" smtClean="0"/>
              <a:t>Roads</a:t>
            </a:r>
          </a:p>
          <a:p>
            <a:r>
              <a:rPr lang="en-US" dirty="0" smtClean="0"/>
              <a:t>Bridges</a:t>
            </a:r>
          </a:p>
          <a:p>
            <a:r>
              <a:rPr lang="en-US" dirty="0" smtClean="0"/>
              <a:t>Canals</a:t>
            </a:r>
          </a:p>
          <a:p>
            <a:r>
              <a:rPr lang="en-US" dirty="0" smtClean="0"/>
              <a:t>Embankments</a:t>
            </a:r>
          </a:p>
          <a:p>
            <a:r>
              <a:rPr lang="en-US" dirty="0" smtClean="0"/>
              <a:t>Telephone &amp; Electric lines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Miscellaneous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of activities of other organs of local rural government, such as Union, </a:t>
            </a:r>
            <a:r>
              <a:rPr lang="en-US" dirty="0" err="1" smtClean="0"/>
              <a:t>Zilla</a:t>
            </a:r>
            <a:r>
              <a:rPr lang="en-US" dirty="0" smtClean="0"/>
              <a:t> or Thana </a:t>
            </a:r>
            <a:r>
              <a:rPr lang="en-US" dirty="0" err="1" smtClean="0"/>
              <a:t>Parishads</a:t>
            </a:r>
            <a:endParaRPr lang="en-US" dirty="0" smtClean="0"/>
          </a:p>
          <a:p>
            <a:r>
              <a:rPr lang="en-US" dirty="0" smtClean="0"/>
              <a:t>Making suggestions &amp; recommendations</a:t>
            </a:r>
          </a:p>
          <a:p>
            <a:r>
              <a:rPr lang="en-US" dirty="0" smtClean="0"/>
              <a:t>Making people aware of healthy sanitary habits</a:t>
            </a:r>
          </a:p>
          <a:p>
            <a:r>
              <a:rPr lang="en-US" dirty="0" smtClean="0"/>
              <a:t>Doing census activities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List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Zayeda</a:t>
            </a:r>
            <a:r>
              <a:rPr lang="en-US" dirty="0" smtClean="0"/>
              <a:t> </a:t>
            </a:r>
            <a:r>
              <a:rPr lang="en-US" dirty="0" err="1" smtClean="0"/>
              <a:t>Sharmin</a:t>
            </a:r>
            <a:r>
              <a:rPr lang="en-US" dirty="0" smtClean="0"/>
              <a:t>, Md. </a:t>
            </a:r>
            <a:r>
              <a:rPr lang="en-US" dirty="0" err="1" smtClean="0"/>
              <a:t>Amdadul</a:t>
            </a:r>
            <a:r>
              <a:rPr lang="en-US" dirty="0" smtClean="0"/>
              <a:t> </a:t>
            </a:r>
            <a:r>
              <a:rPr lang="en-US" dirty="0" err="1" smtClean="0"/>
              <a:t>Haque</a:t>
            </a:r>
            <a:r>
              <a:rPr lang="en-US" dirty="0" smtClean="0"/>
              <a:t> and </a:t>
            </a:r>
            <a:r>
              <a:rPr lang="en-US" dirty="0" err="1" smtClean="0"/>
              <a:t>Fakhrul</a:t>
            </a:r>
            <a:r>
              <a:rPr lang="en-US" dirty="0" smtClean="0"/>
              <a:t> Islam “Problems of Strengthening Local Government in Bangladesh: Towards a Comprehensive Solution”, in: </a:t>
            </a:r>
            <a:r>
              <a:rPr lang="en-US" u="sng" dirty="0" smtClean="0">
                <a:hlinkClick r:id="rId2"/>
              </a:rPr>
              <a:t>https://www.researchgate.net/publication/325019559_Problems_of_Strengthening_Local_Government_in_Bangladesh_Towards_a_Comprehensive_Solution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List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dirty="0" smtClean="0"/>
              <a:t>“Local Government System In Bangladesh: An Assessment”, in: </a:t>
            </a:r>
            <a:r>
              <a:rPr lang="en-US" u="sng" dirty="0" smtClean="0">
                <a:hlinkClick r:id="rId2"/>
              </a:rPr>
              <a:t>http://14.139.60.114:8080/jspui/bitstream/123456789/12230/1/016_Local%20Government%20System%20in%20Bangladesh_An%20Assessment%20(96-108).pdf</a:t>
            </a:r>
            <a:r>
              <a:rPr lang="en-US" dirty="0" smtClean="0"/>
              <a:t> 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Dear Students</a:t>
            </a:r>
          </a:p>
          <a:p>
            <a:pPr algn="ctr"/>
            <a:r>
              <a:rPr lang="en-US" dirty="0" smtClean="0"/>
              <a:t>If you find any problems in accessing the materials, please contact me: </a:t>
            </a:r>
            <a:r>
              <a:rPr lang="en-US" dirty="0" smtClean="0">
                <a:hlinkClick r:id="rId2"/>
              </a:rPr>
              <a:t>sujay69@gmail.com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3600" dirty="0" smtClean="0"/>
              <a:t>Typologies of Local Government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Local Government in Developing Countries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Basic Patterns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Local Governments function both in Developed and Developing Countries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We take the case of Bangladesh  as a Local Government in Developing Country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Keywords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</a:pPr>
            <a:r>
              <a:rPr lang="en-US" dirty="0" smtClean="0"/>
              <a:t>Local Government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Developing Country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Bangladesh </a:t>
            </a:r>
          </a:p>
          <a:p>
            <a:pPr algn="just">
              <a:lnSpc>
                <a:spcPct val="200000"/>
              </a:lnSpc>
            </a:pPr>
            <a:r>
              <a:rPr lang="en-US" dirty="0" err="1" smtClean="0"/>
              <a:t>Zilla</a:t>
            </a:r>
            <a:r>
              <a:rPr lang="en-US" dirty="0" smtClean="0"/>
              <a:t>, </a:t>
            </a:r>
            <a:r>
              <a:rPr lang="en-US" dirty="0" err="1" smtClean="0"/>
              <a:t>Upozilla</a:t>
            </a:r>
            <a:r>
              <a:rPr lang="en-US" dirty="0" smtClean="0"/>
              <a:t> &amp; Thana </a:t>
            </a:r>
            <a:r>
              <a:rPr lang="en-US" smtClean="0"/>
              <a:t>Parishad 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US" dirty="0" smtClean="0"/>
              <a:t>Section 30(2) of the Local Government (Union </a:t>
            </a:r>
            <a:r>
              <a:rPr lang="en-US" dirty="0" err="1" smtClean="0"/>
              <a:t>Parishads</a:t>
            </a:r>
            <a:r>
              <a:rPr lang="en-US" dirty="0" smtClean="0"/>
              <a:t>) Ordinance, 1983 Bangladesh has three main areas: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Maintaining Law &amp; Order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Various development schemes</a:t>
            </a:r>
          </a:p>
          <a:p>
            <a:pPr algn="just">
              <a:lnSpc>
                <a:spcPct val="150000"/>
              </a:lnSpc>
            </a:pPr>
            <a:r>
              <a:rPr lang="en-US" dirty="0" smtClean="0">
                <a:solidFill>
                  <a:srgbClr val="FF0000"/>
                </a:solidFill>
              </a:rPr>
              <a:t>Maintenance of Public Properties</a:t>
            </a:r>
          </a:p>
          <a:p>
            <a:pPr algn="just">
              <a:lnSpc>
                <a:spcPct val="150000"/>
              </a:lnSpc>
            </a:pPr>
            <a:endParaRPr lang="en-US" dirty="0" smtClean="0">
              <a:solidFill>
                <a:srgbClr val="FF0000"/>
              </a:solidFill>
            </a:endParaRPr>
          </a:p>
          <a:p>
            <a:pPr algn="just">
              <a:lnSpc>
                <a:spcPct val="150000"/>
              </a:lnSpc>
            </a:pPr>
            <a:endParaRPr lang="en-US" b="1" dirty="0" smtClean="0"/>
          </a:p>
          <a:p>
            <a:pPr algn="just">
              <a:lnSpc>
                <a:spcPct val="15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&amp;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Maintaining Law &amp; Order:</a:t>
            </a:r>
          </a:p>
          <a:p>
            <a:r>
              <a:rPr lang="en-US" dirty="0" smtClean="0"/>
              <a:t>Assisting administration in maintaining Law &amp; Order</a:t>
            </a:r>
          </a:p>
          <a:p>
            <a:r>
              <a:rPr lang="en-US" dirty="0" smtClean="0"/>
              <a:t>Adopt measures preventing Crime, Disorder and Violence</a:t>
            </a:r>
          </a:p>
          <a:p>
            <a:r>
              <a:rPr lang="en-US" dirty="0" smtClean="0"/>
              <a:t> Registration of births, deaths, blinds, beggars and </a:t>
            </a:r>
            <a:r>
              <a:rPr lang="en-US" dirty="0" err="1" smtClean="0"/>
              <a:t>destitutes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Law &amp; 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Maintaining Law &amp; Order: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Registration of births, deaths, blinds, beggars and the destitute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Adoption &amp; Implementation of: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20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Various development schemes: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Agriculture, Livestock &amp; Fisheries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Forest </a:t>
            </a:r>
          </a:p>
          <a:p>
            <a:pPr algn="just">
              <a:lnSpc>
                <a:spcPct val="200000"/>
              </a:lnSpc>
            </a:pPr>
            <a:r>
              <a:rPr lang="en-US" dirty="0" smtClean="0"/>
              <a:t>Education &amp; Health</a:t>
            </a:r>
          </a:p>
          <a:p>
            <a:pPr algn="just">
              <a:lnSpc>
                <a:spcPct val="20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Various Development Schemes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Cottage industries &amp; Communication </a:t>
            </a:r>
          </a:p>
          <a:p>
            <a:r>
              <a:rPr lang="en-US" dirty="0" smtClean="0"/>
              <a:t>Irrigation &amp; Flood Prevention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309</Words>
  <Application>Microsoft Office PowerPoint</Application>
  <PresentationFormat>On-screen Show (4:3)</PresentationFormat>
  <Paragraphs>57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Political Science Course: LGP-403B </vt:lpstr>
      <vt:lpstr>Typologies of Local Government</vt:lpstr>
      <vt:lpstr>Basic Patterns</vt:lpstr>
      <vt:lpstr>Keywords </vt:lpstr>
      <vt:lpstr>Slide 5</vt:lpstr>
      <vt:lpstr>Law &amp; Order</vt:lpstr>
      <vt:lpstr>Law &amp; Order</vt:lpstr>
      <vt:lpstr>Adoption &amp; Implementation of:</vt:lpstr>
      <vt:lpstr>Various Development Schemes</vt:lpstr>
      <vt:lpstr>Various Development Schemes</vt:lpstr>
      <vt:lpstr>Protection &amp; Maintenace</vt:lpstr>
      <vt:lpstr>Miscellaneous </vt:lpstr>
      <vt:lpstr>Reading List 1</vt:lpstr>
      <vt:lpstr>Reading List 2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Bangladesh</dc:title>
  <dc:creator>Polsc</dc:creator>
  <cp:lastModifiedBy>Sijoy</cp:lastModifiedBy>
  <cp:revision>16</cp:revision>
  <dcterms:created xsi:type="dcterms:W3CDTF">2019-04-02T20:51:54Z</dcterms:created>
  <dcterms:modified xsi:type="dcterms:W3CDTF">2020-03-31T05:06:01Z</dcterms:modified>
</cp:coreProperties>
</file>