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5" r:id="rId7"/>
    <p:sldId id="261" r:id="rId8"/>
    <p:sldId id="262" r:id="rId9"/>
    <p:sldId id="263" r:id="rId10"/>
    <p:sldId id="264" r:id="rId11"/>
    <p:sldId id="265" r:id="rId12"/>
    <p:sldId id="266" r:id="rId13"/>
    <p:sldId id="267" r:id="rId14"/>
    <p:sldId id="268" r:id="rId15"/>
    <p:sldId id="269" r:id="rId16"/>
    <p:sldId id="283" r:id="rId17"/>
    <p:sldId id="284" r:id="rId18"/>
    <p:sldId id="286" r:id="rId19"/>
    <p:sldId id="287" r:id="rId20"/>
    <p:sldId id="288" r:id="rId21"/>
    <p:sldId id="28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8085projects.info/images/Timing-Diagram-Pic10-pic45.p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838199"/>
          </a:xfrm>
        </p:spPr>
        <p:txBody>
          <a:bodyPr/>
          <a:lstStyle/>
          <a:p>
            <a:r>
              <a:rPr lang="en-US" dirty="0" smtClean="0">
                <a:solidFill>
                  <a:srgbClr val="C00000"/>
                </a:solidFill>
                <a:latin typeface="Verdana" pitchFamily="34" charset="0"/>
                <a:cs typeface="Arial" charset="0"/>
              </a:rPr>
              <a:t>Timing Diagram</a:t>
            </a:r>
            <a:endParaRPr lang="en-US" dirty="0">
              <a:solidFill>
                <a:srgbClr val="C00000"/>
              </a:solidFill>
            </a:endParaRPr>
          </a:p>
        </p:txBody>
      </p:sp>
      <p:sp>
        <p:nvSpPr>
          <p:cNvPr id="3" name="Subtitle 2"/>
          <p:cNvSpPr>
            <a:spLocks noGrp="1"/>
          </p:cNvSpPr>
          <p:nvPr>
            <p:ph type="subTitle" idx="1"/>
          </p:nvPr>
        </p:nvSpPr>
        <p:spPr>
          <a:xfrm>
            <a:off x="533400" y="2514600"/>
            <a:ext cx="8077200" cy="3810000"/>
          </a:xfrm>
        </p:spPr>
        <p:txBody>
          <a:bodyPr>
            <a:normAutofit fontScale="92500" lnSpcReduction="10000"/>
          </a:bodyPr>
          <a:lstStyle/>
          <a:p>
            <a:r>
              <a:rPr lang="en-US" dirty="0" smtClean="0">
                <a:solidFill>
                  <a:schemeClr val="tx1"/>
                </a:solidFill>
              </a:rPr>
              <a:t>MCA  1</a:t>
            </a:r>
            <a:r>
              <a:rPr lang="en-US" baseline="30000" dirty="0" smtClean="0">
                <a:solidFill>
                  <a:schemeClr val="tx1"/>
                </a:solidFill>
              </a:rPr>
              <a:t>ST</a:t>
            </a:r>
            <a:r>
              <a:rPr lang="en-US" dirty="0" smtClean="0">
                <a:solidFill>
                  <a:schemeClr val="tx1"/>
                </a:solidFill>
              </a:rPr>
              <a:t> YEAR 2</a:t>
            </a:r>
            <a:r>
              <a:rPr lang="en-US" baseline="30000" dirty="0" smtClean="0">
                <a:solidFill>
                  <a:schemeClr val="tx1"/>
                </a:solidFill>
              </a:rPr>
              <a:t>ND</a:t>
            </a:r>
            <a:r>
              <a:rPr lang="en-US" dirty="0" smtClean="0">
                <a:solidFill>
                  <a:schemeClr val="tx1"/>
                </a:solidFill>
              </a:rPr>
              <a:t> SEMESTER</a:t>
            </a:r>
          </a:p>
          <a:p>
            <a:r>
              <a:rPr lang="en-US" dirty="0" smtClean="0">
                <a:solidFill>
                  <a:schemeClr val="tx1"/>
                </a:solidFill>
              </a:rPr>
              <a:t>Paper No. MCA-203</a:t>
            </a:r>
          </a:p>
          <a:p>
            <a:r>
              <a:rPr lang="en-US" dirty="0" smtClean="0">
                <a:solidFill>
                  <a:schemeClr val="tx1"/>
                </a:solidFill>
              </a:rPr>
              <a:t>Paper name: Microprocessor</a:t>
            </a:r>
          </a:p>
          <a:p>
            <a:endParaRPr lang="en-US" dirty="0" smtClean="0">
              <a:solidFill>
                <a:srgbClr val="0070C0"/>
              </a:solidFill>
            </a:endParaRPr>
          </a:p>
          <a:p>
            <a:pPr>
              <a:spcBef>
                <a:spcPts val="0"/>
              </a:spcBef>
            </a:pPr>
            <a:endParaRPr lang="en-US" dirty="0" smtClean="0">
              <a:solidFill>
                <a:srgbClr val="0070C0"/>
              </a:solidFill>
            </a:endParaRPr>
          </a:p>
          <a:p>
            <a:pPr>
              <a:spcBef>
                <a:spcPts val="0"/>
              </a:spcBef>
            </a:pPr>
            <a:r>
              <a:rPr lang="en-US" sz="3000" dirty="0" smtClean="0">
                <a:solidFill>
                  <a:srgbClr val="0070C0"/>
                </a:solidFill>
              </a:rPr>
              <a:t>Dr</a:t>
            </a:r>
            <a:r>
              <a:rPr lang="en-US" sz="3000" dirty="0" smtClean="0">
                <a:solidFill>
                  <a:srgbClr val="0070C0"/>
                </a:solidFill>
              </a:rPr>
              <a:t>. </a:t>
            </a:r>
            <a:r>
              <a:rPr lang="en-US" sz="3000" dirty="0" err="1" smtClean="0">
                <a:solidFill>
                  <a:srgbClr val="0070C0"/>
                </a:solidFill>
              </a:rPr>
              <a:t>Utpal</a:t>
            </a:r>
            <a:r>
              <a:rPr lang="en-US" sz="3000" dirty="0" smtClean="0">
                <a:solidFill>
                  <a:srgbClr val="0070C0"/>
                </a:solidFill>
              </a:rPr>
              <a:t> </a:t>
            </a:r>
            <a:r>
              <a:rPr lang="en-US" sz="3000" dirty="0" smtClean="0">
                <a:solidFill>
                  <a:srgbClr val="0070C0"/>
                </a:solidFill>
              </a:rPr>
              <a:t>Nandi</a:t>
            </a:r>
            <a:endParaRPr lang="en-US" sz="3000" dirty="0" smtClean="0"/>
          </a:p>
          <a:p>
            <a:pPr>
              <a:spcBef>
                <a:spcPts val="0"/>
              </a:spcBef>
            </a:pPr>
            <a:r>
              <a:rPr lang="en-US" sz="3000" b="1" dirty="0" smtClean="0">
                <a:solidFill>
                  <a:schemeClr val="accent3">
                    <a:lumMod val="50000"/>
                  </a:schemeClr>
                </a:solidFill>
              </a:rPr>
              <a:t>Dept. of Computer Science</a:t>
            </a:r>
          </a:p>
          <a:p>
            <a:pPr>
              <a:spcBef>
                <a:spcPts val="0"/>
              </a:spcBef>
            </a:pPr>
            <a:r>
              <a:rPr lang="en-US" sz="3000" b="1" dirty="0" smtClean="0">
                <a:solidFill>
                  <a:schemeClr val="accent3">
                    <a:lumMod val="50000"/>
                  </a:schemeClr>
                </a:solidFill>
              </a:rPr>
              <a:t>VIDYASAGAR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715963"/>
          </a:xfrm>
        </p:spPr>
        <p:txBody>
          <a:bodyPr>
            <a:normAutofit fontScale="90000"/>
          </a:bodyPr>
          <a:lstStyle/>
          <a:p>
            <a:pPr eaLnBrk="1" hangingPunct="1"/>
            <a:r>
              <a:rPr lang="en-US" sz="4800" b="1" dirty="0" smtClean="0">
                <a:solidFill>
                  <a:srgbClr val="C00000"/>
                </a:solidFill>
                <a:latin typeface="Times New Roman" pitchFamily="18" charset="0"/>
                <a:cs typeface="Times New Roman" pitchFamily="18" charset="0"/>
              </a:rPr>
              <a:t>Memory read cycle (3T)</a:t>
            </a:r>
            <a:br>
              <a:rPr lang="en-US" sz="4800" b="1" dirty="0" smtClean="0">
                <a:solidFill>
                  <a:srgbClr val="C00000"/>
                </a:solidFill>
                <a:latin typeface="Times New Roman" pitchFamily="18" charset="0"/>
                <a:cs typeface="Times New Roman" pitchFamily="18" charset="0"/>
              </a:rPr>
            </a:br>
            <a:endParaRPr lang="en-US" sz="4800" b="1" dirty="0" smtClean="0">
              <a:solidFill>
                <a:srgbClr val="C00000"/>
              </a:solidFill>
            </a:endParaRPr>
          </a:p>
        </p:txBody>
      </p:sp>
      <p:pic>
        <p:nvPicPr>
          <p:cNvPr id="10243" name="Picture 5" descr="http://8085projects.info/images/Timing-Diagram-Pic3-pic39.png"/>
          <p:cNvPicPr>
            <a:picLocks noChangeAspect="1" noChangeArrowheads="1"/>
          </p:cNvPicPr>
          <p:nvPr/>
        </p:nvPicPr>
        <p:blipFill>
          <a:blip r:embed="rId2"/>
          <a:srcRect/>
          <a:stretch>
            <a:fillRect/>
          </a:stretch>
        </p:blipFill>
        <p:spPr bwMode="auto">
          <a:xfrm>
            <a:off x="152400" y="838200"/>
            <a:ext cx="8610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0"/>
            <a:ext cx="8458200" cy="5181600"/>
          </a:xfrm>
        </p:spPr>
        <p:txBody>
          <a:bodyPr>
            <a:normAutofit fontScale="92500" lnSpcReduction="20000"/>
          </a:bodyPr>
          <a:lstStyle/>
          <a:p>
            <a:pPr eaLnBrk="1" hangingPunct="1"/>
            <a:r>
              <a:rPr lang="en-US" sz="2400" smtClean="0"/>
              <a:t>These machine cycles have 3 T-states.</a:t>
            </a:r>
          </a:p>
          <a:p>
            <a:pPr eaLnBrk="1" hangingPunct="1">
              <a:buFont typeface="Arial" charset="0"/>
              <a:buNone/>
            </a:pPr>
            <a:r>
              <a:rPr lang="en-US" sz="2400" b="1" smtClean="0"/>
              <a:t>	</a:t>
            </a:r>
            <a:r>
              <a:rPr lang="en-US" sz="2800" b="1" smtClean="0">
                <a:solidFill>
                  <a:srgbClr val="FF0000"/>
                </a:solidFill>
              </a:rPr>
              <a:t>T1 state:</a:t>
            </a:r>
            <a:endParaRPr lang="en-US" sz="2400" b="1" smtClean="0">
              <a:solidFill>
                <a:srgbClr val="FF0000"/>
              </a:solidFill>
            </a:endParaRPr>
          </a:p>
          <a:p>
            <a:pPr eaLnBrk="1" hangingPunct="1"/>
            <a:r>
              <a:rPr lang="en-US" sz="2400" smtClean="0"/>
              <a:t>The higher order address bus </a:t>
            </a:r>
            <a:r>
              <a:rPr lang="en-US" sz="2400" b="1" smtClean="0">
                <a:solidFill>
                  <a:srgbClr val="FF0000"/>
                </a:solidFill>
              </a:rPr>
              <a:t>(A8-A15) </a:t>
            </a:r>
            <a:r>
              <a:rPr lang="en-US" sz="2400" smtClean="0"/>
              <a:t>and lower order address and data multiplexed </a:t>
            </a:r>
            <a:r>
              <a:rPr lang="en-US" sz="2400" smtClean="0">
                <a:solidFill>
                  <a:srgbClr val="FF0000"/>
                </a:solidFill>
              </a:rPr>
              <a:t>(AD0-AD7)</a:t>
            </a:r>
            <a:r>
              <a:rPr lang="en-US" sz="2400" smtClean="0"/>
              <a:t> bus. </a:t>
            </a:r>
            <a:r>
              <a:rPr lang="en-US" sz="2400" b="1" smtClean="0"/>
              <a:t>ALE goes </a:t>
            </a:r>
            <a:r>
              <a:rPr lang="en-US" sz="2400" b="1" smtClean="0">
                <a:solidFill>
                  <a:srgbClr val="FF0000"/>
                </a:solidFill>
              </a:rPr>
              <a:t>high</a:t>
            </a:r>
            <a:r>
              <a:rPr lang="en-US" sz="2400" smtClean="0"/>
              <a:t> so that the memory latches the (AD0-AD7) so that complete 16-bit address are available.</a:t>
            </a:r>
          </a:p>
          <a:p>
            <a:pPr eaLnBrk="1" hangingPunct="1">
              <a:buFont typeface="Arial" charset="0"/>
              <a:buNone/>
            </a:pPr>
            <a:r>
              <a:rPr lang="en-US" sz="2400" smtClean="0"/>
              <a:t>	The mp identifies the memory read machine cycle from the status signals </a:t>
            </a:r>
            <a:r>
              <a:rPr lang="en-US" sz="2400" b="1" smtClean="0">
                <a:solidFill>
                  <a:srgbClr val="FF0000"/>
                </a:solidFill>
              </a:rPr>
              <a:t>IO/M’=0, S1=1, S0=0</a:t>
            </a:r>
            <a:r>
              <a:rPr lang="en-US" sz="2400" smtClean="0"/>
              <a:t>. This condition indicates the memory read cycle.</a:t>
            </a:r>
          </a:p>
          <a:p>
            <a:pPr eaLnBrk="1" hangingPunct="1">
              <a:buFont typeface="Arial" charset="0"/>
              <a:buNone/>
            </a:pPr>
            <a:r>
              <a:rPr lang="en-US" sz="2400" b="1" smtClean="0"/>
              <a:t>	</a:t>
            </a:r>
            <a:r>
              <a:rPr lang="en-US" sz="2400" b="1" smtClean="0">
                <a:solidFill>
                  <a:srgbClr val="FF0000"/>
                </a:solidFill>
              </a:rPr>
              <a:t>T2 state:</a:t>
            </a:r>
          </a:p>
          <a:p>
            <a:pPr eaLnBrk="1" hangingPunct="1"/>
            <a:r>
              <a:rPr lang="en-US" sz="2400" smtClean="0"/>
              <a:t>Selected memory location is placed on the (D0-D7) of the A/D multiplexed bus. RD’ goes </a:t>
            </a:r>
            <a:r>
              <a:rPr lang="en-US" sz="2400" b="1" smtClean="0">
                <a:solidFill>
                  <a:srgbClr val="FF0000"/>
                </a:solidFill>
              </a:rPr>
              <a:t>LOW</a:t>
            </a:r>
          </a:p>
          <a:p>
            <a:pPr eaLnBrk="1" hangingPunct="1">
              <a:buFont typeface="Arial" charset="0"/>
              <a:buNone/>
            </a:pPr>
            <a:r>
              <a:rPr lang="en-US" sz="2400" smtClean="0"/>
              <a:t>	</a:t>
            </a:r>
            <a:r>
              <a:rPr lang="en-US" sz="2400" b="1" smtClean="0">
                <a:solidFill>
                  <a:srgbClr val="FF0000"/>
                </a:solidFill>
              </a:rPr>
              <a:t>T3 State:</a:t>
            </a:r>
          </a:p>
          <a:p>
            <a:pPr eaLnBrk="1" hangingPunct="1"/>
            <a:r>
              <a:rPr lang="en-US" sz="2400" smtClean="0"/>
              <a:t>The data which was loaded on the previous state is transferred to the microprocessor. In the middle of the T3 state RD’ goes high and disables the memory read operation. The data which was obtained from the memory is then decoded.</a:t>
            </a:r>
          </a:p>
          <a:p>
            <a:pPr eaLnBrk="1" hangingPunct="1"/>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639762"/>
          </a:xfrm>
        </p:spPr>
        <p:txBody>
          <a:bodyPr>
            <a:normAutofit fontScale="90000"/>
          </a:bodyPr>
          <a:lstStyle/>
          <a:p>
            <a:pPr eaLnBrk="1" hangingPunct="1"/>
            <a:r>
              <a:rPr lang="en-US" b="1" dirty="0" smtClean="0">
                <a:solidFill>
                  <a:srgbClr val="C00000"/>
                </a:solidFill>
                <a:latin typeface="Times New Roman" pitchFamily="18" charset="0"/>
                <a:cs typeface="Times New Roman" pitchFamily="18" charset="0"/>
              </a:rPr>
              <a:t>Memory write cycle (3T)</a:t>
            </a:r>
            <a:endParaRPr lang="en-GB" dirty="0" smtClean="0">
              <a:solidFill>
                <a:srgbClr val="C00000"/>
              </a:solidFill>
            </a:endParaRPr>
          </a:p>
        </p:txBody>
      </p:sp>
      <p:pic>
        <p:nvPicPr>
          <p:cNvPr id="12291" name="Picture 2" descr="http://8085projects.info/images/Timing-Diagram-Pic4-pic40.png"/>
          <p:cNvPicPr>
            <a:picLocks noChangeAspect="1" noChangeArrowheads="1"/>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0"/>
            <a:ext cx="8458200" cy="6553200"/>
          </a:xfrm>
        </p:spPr>
        <p:txBody>
          <a:bodyPr/>
          <a:lstStyle/>
          <a:p>
            <a:pPr eaLnBrk="1" hangingPunct="1"/>
            <a:r>
              <a:rPr lang="en-US" sz="2400" smtClean="0"/>
              <a:t>These machine cycles have 3 T-states.</a:t>
            </a:r>
          </a:p>
          <a:p>
            <a:pPr eaLnBrk="1" hangingPunct="1">
              <a:buFont typeface="Arial" charset="0"/>
              <a:buNone/>
            </a:pPr>
            <a:r>
              <a:rPr lang="en-US" sz="2400" b="1" smtClean="0"/>
              <a:t>	</a:t>
            </a:r>
            <a:r>
              <a:rPr lang="en-US" sz="2800" b="1" smtClean="0">
                <a:solidFill>
                  <a:srgbClr val="FF0000"/>
                </a:solidFill>
              </a:rPr>
              <a:t>T1 state:</a:t>
            </a:r>
            <a:endParaRPr lang="en-US" sz="2400" b="1" smtClean="0">
              <a:solidFill>
                <a:srgbClr val="FF0000"/>
              </a:solidFill>
            </a:endParaRPr>
          </a:p>
          <a:p>
            <a:pPr eaLnBrk="1" hangingPunct="1"/>
            <a:r>
              <a:rPr lang="en-US" sz="2400" smtClean="0"/>
              <a:t>The higher order address bus </a:t>
            </a:r>
            <a:r>
              <a:rPr lang="en-US" sz="2400" b="1" smtClean="0">
                <a:solidFill>
                  <a:srgbClr val="FF0000"/>
                </a:solidFill>
              </a:rPr>
              <a:t>(A8-A15) </a:t>
            </a:r>
            <a:r>
              <a:rPr lang="en-US" sz="2400" smtClean="0"/>
              <a:t>and lower order address and data multiplexed </a:t>
            </a:r>
            <a:r>
              <a:rPr lang="en-US" sz="2400" smtClean="0">
                <a:solidFill>
                  <a:srgbClr val="FF0000"/>
                </a:solidFill>
              </a:rPr>
              <a:t>(AD0-AD7)</a:t>
            </a:r>
            <a:r>
              <a:rPr lang="en-US" sz="2400" smtClean="0"/>
              <a:t> bus. </a:t>
            </a:r>
            <a:r>
              <a:rPr lang="en-US" sz="2400" b="1" smtClean="0"/>
              <a:t>ALE goes </a:t>
            </a:r>
            <a:r>
              <a:rPr lang="en-US" sz="2400" b="1" smtClean="0">
                <a:solidFill>
                  <a:srgbClr val="FF0000"/>
                </a:solidFill>
              </a:rPr>
              <a:t>high</a:t>
            </a:r>
            <a:r>
              <a:rPr lang="en-US" sz="2400" smtClean="0"/>
              <a:t> so that the memory latches the (AD0-AD7) so that complete 16-bit address are available.</a:t>
            </a:r>
          </a:p>
          <a:p>
            <a:pPr eaLnBrk="1" hangingPunct="1">
              <a:buFont typeface="Arial" charset="0"/>
              <a:buNone/>
            </a:pPr>
            <a:r>
              <a:rPr lang="en-US" sz="2400" smtClean="0"/>
              <a:t>	The mp identifies the memory read machine cycle from the status signals </a:t>
            </a:r>
            <a:r>
              <a:rPr lang="en-US" sz="2400" b="1" smtClean="0">
                <a:solidFill>
                  <a:srgbClr val="FF0000"/>
                </a:solidFill>
              </a:rPr>
              <a:t>IO/M’=0, S1=0, S0=1</a:t>
            </a:r>
            <a:r>
              <a:rPr lang="en-US" sz="2400" smtClean="0"/>
              <a:t>. This condition indicates the memory read cycle.</a:t>
            </a:r>
          </a:p>
          <a:p>
            <a:pPr eaLnBrk="1" hangingPunct="1">
              <a:buFont typeface="Arial" charset="0"/>
              <a:buNone/>
            </a:pPr>
            <a:r>
              <a:rPr lang="en-US" sz="2400" b="1" smtClean="0"/>
              <a:t>	</a:t>
            </a:r>
            <a:r>
              <a:rPr lang="en-US" sz="2400" b="1" smtClean="0">
                <a:solidFill>
                  <a:srgbClr val="FF0000"/>
                </a:solidFill>
              </a:rPr>
              <a:t>T2 state:</a:t>
            </a:r>
          </a:p>
          <a:p>
            <a:pPr eaLnBrk="1" hangingPunct="1"/>
            <a:r>
              <a:rPr lang="en-US" sz="2400" smtClean="0"/>
              <a:t>Selected memory location is placed on the (D0-D7) of the A/D multiplexed bus. WR’ goes </a:t>
            </a:r>
            <a:r>
              <a:rPr lang="en-US" sz="2400" b="1" smtClean="0">
                <a:solidFill>
                  <a:srgbClr val="FF0000"/>
                </a:solidFill>
              </a:rPr>
              <a:t>LOW</a:t>
            </a:r>
          </a:p>
          <a:p>
            <a:pPr eaLnBrk="1" hangingPunct="1">
              <a:buFont typeface="Arial" charset="0"/>
              <a:buNone/>
            </a:pPr>
            <a:r>
              <a:rPr lang="en-US" sz="2400" smtClean="0"/>
              <a:t>	</a:t>
            </a:r>
            <a:r>
              <a:rPr lang="en-US" sz="2400" b="1" smtClean="0">
                <a:solidFill>
                  <a:srgbClr val="FF0000"/>
                </a:solidFill>
              </a:rPr>
              <a:t>T3 State:</a:t>
            </a:r>
          </a:p>
          <a:p>
            <a:pPr eaLnBrk="1" hangingPunct="1"/>
            <a:r>
              <a:rPr lang="en-US" sz="2400" smtClean="0"/>
              <a:t>In the middle of the T3 state WR’ goes </a:t>
            </a:r>
            <a:r>
              <a:rPr lang="en-US" sz="2400" smtClean="0">
                <a:solidFill>
                  <a:srgbClr val="FF0000"/>
                </a:solidFill>
              </a:rPr>
              <a:t>high</a:t>
            </a:r>
            <a:r>
              <a:rPr lang="en-US" sz="2400" smtClean="0"/>
              <a:t> and </a:t>
            </a:r>
            <a:r>
              <a:rPr lang="en-US" sz="2400" smtClean="0">
                <a:solidFill>
                  <a:srgbClr val="FF0000"/>
                </a:solidFill>
              </a:rPr>
              <a:t>disables the memory write operation</a:t>
            </a:r>
            <a:r>
              <a:rPr lang="en-US" sz="2400" smtClean="0"/>
              <a:t>. The data which was obtained from the memory is then decoded.</a:t>
            </a:r>
          </a:p>
          <a:p>
            <a:pPr eaLnBrk="1" hangingPunct="1"/>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762000"/>
          </a:xfrm>
        </p:spPr>
        <p:txBody>
          <a:bodyPr/>
          <a:lstStyle/>
          <a:p>
            <a:pPr eaLnBrk="1" hangingPunct="1"/>
            <a:r>
              <a:rPr lang="en-US" b="1" dirty="0" smtClean="0">
                <a:solidFill>
                  <a:srgbClr val="C00000"/>
                </a:solidFill>
                <a:latin typeface="Times New Roman" pitchFamily="18" charset="0"/>
                <a:cs typeface="Times New Roman" pitchFamily="18" charset="0"/>
              </a:rPr>
              <a:t>I/O read cycle(3T)</a:t>
            </a:r>
            <a:endParaRPr lang="en-GB" b="1" dirty="0" smtClean="0">
              <a:solidFill>
                <a:srgbClr val="C00000"/>
              </a:solidFill>
            </a:endParaRPr>
          </a:p>
        </p:txBody>
      </p:sp>
      <p:pic>
        <p:nvPicPr>
          <p:cNvPr id="14339" name="Picture 4" descr="http://8085projects.info/images/Timing-Diagram-Pic5-pic41.png"/>
          <p:cNvPicPr>
            <a:picLocks noChangeAspect="1" noChangeArrowheads="1"/>
          </p:cNvPicPr>
          <p:nvPr/>
        </p:nvPicPr>
        <p:blipFill>
          <a:blip r:embed="rId2"/>
          <a:srcRect/>
          <a:stretch>
            <a:fillRect/>
          </a:stretch>
        </p:blipFill>
        <p:spPr bwMode="auto">
          <a:xfrm>
            <a:off x="228600" y="990600"/>
            <a:ext cx="8458200" cy="5334000"/>
          </a:xfrm>
          <a:prstGeom prst="rect">
            <a:avLst/>
          </a:prstGeom>
          <a:noFill/>
          <a:ln w="9525">
            <a:noFill/>
            <a:miter lim="800000"/>
            <a:headEnd/>
            <a:tailEnd/>
          </a:ln>
        </p:spPr>
      </p:pic>
      <p:sp>
        <p:nvSpPr>
          <p:cNvPr id="4" name="TextBox 3"/>
          <p:cNvSpPr txBox="1"/>
          <p:nvPr/>
        </p:nvSpPr>
        <p:spPr>
          <a:xfrm>
            <a:off x="914400" y="6488668"/>
            <a:ext cx="7239000" cy="369332"/>
          </a:xfrm>
          <a:prstGeom prst="rect">
            <a:avLst/>
          </a:prstGeom>
          <a:noFill/>
        </p:spPr>
        <p:txBody>
          <a:bodyPr wrap="square" rtlCol="0">
            <a:spAutoFit/>
          </a:bodyPr>
          <a:lstStyle/>
          <a:p>
            <a:pPr algn="ctr"/>
            <a:r>
              <a:rPr lang="en-US" b="1" dirty="0" smtClean="0">
                <a:solidFill>
                  <a:srgbClr val="7030A0"/>
                </a:solidFill>
                <a:latin typeface="Times New Roman" pitchFamily="18" charset="0"/>
                <a:cs typeface="Times New Roman" pitchFamily="18" charset="0"/>
              </a:rPr>
              <a:t>Mr. </a:t>
            </a:r>
            <a:r>
              <a:rPr lang="en-US" b="1" dirty="0" err="1" smtClean="0">
                <a:solidFill>
                  <a:srgbClr val="7030A0"/>
                </a:solidFill>
                <a:latin typeface="Times New Roman" pitchFamily="18" charset="0"/>
                <a:cs typeface="Times New Roman" pitchFamily="18" charset="0"/>
              </a:rPr>
              <a:t>Utpal</a:t>
            </a:r>
            <a:r>
              <a:rPr lang="en-US" b="1" dirty="0" smtClean="0">
                <a:solidFill>
                  <a:srgbClr val="7030A0"/>
                </a:solidFill>
                <a:latin typeface="Times New Roman" pitchFamily="18" charset="0"/>
                <a:cs typeface="Times New Roman" pitchFamily="18" charset="0"/>
              </a:rPr>
              <a:t> Nandi, Dept. of Computer Science, Vidyasagar University</a:t>
            </a:r>
            <a:endParaRPr lang="en-US"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609600"/>
          </a:xfrm>
        </p:spPr>
        <p:txBody>
          <a:bodyPr>
            <a:normAutofit fontScale="90000"/>
          </a:bodyPr>
          <a:lstStyle/>
          <a:p>
            <a:pPr eaLnBrk="1" hangingPunct="1"/>
            <a:r>
              <a:rPr lang="en-US" b="1" dirty="0" smtClean="0">
                <a:solidFill>
                  <a:srgbClr val="C00000"/>
                </a:solidFill>
                <a:latin typeface="Times New Roman" pitchFamily="18" charset="0"/>
                <a:cs typeface="Times New Roman" pitchFamily="18" charset="0"/>
              </a:rPr>
              <a:t>I/O write cycle(3T)</a:t>
            </a:r>
            <a:endParaRPr lang="en-GB" b="1" dirty="0" smtClean="0">
              <a:solidFill>
                <a:srgbClr val="C00000"/>
              </a:solidFill>
            </a:endParaRPr>
          </a:p>
        </p:txBody>
      </p:sp>
      <p:pic>
        <p:nvPicPr>
          <p:cNvPr id="15363" name="Picture 2" descr="http://www.8085projects.info/images/Timing-Diagram-Pic6-pic42.png"/>
          <p:cNvPicPr>
            <a:picLocks noChangeAspect="1" noChangeArrowheads="1"/>
          </p:cNvPicPr>
          <p:nvPr/>
        </p:nvPicPr>
        <p:blipFill>
          <a:blip r:embed="rId2"/>
          <a:srcRect/>
          <a:stretch>
            <a:fillRect/>
          </a:stretch>
        </p:blipFill>
        <p:spPr bwMode="auto">
          <a:xfrm>
            <a:off x="0" y="1066800"/>
            <a:ext cx="838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381000"/>
            <a:ext cx="8610600" cy="5410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1" y="457200"/>
            <a:ext cx="8534400" cy="56864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81000" y="381000"/>
            <a:ext cx="2133600" cy="2057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304800" y="1066800"/>
            <a:ext cx="8382000" cy="502919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81001"/>
            <a:ext cx="8610600" cy="57864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8600" y="228600"/>
            <a:ext cx="8686800" cy="6708775"/>
          </a:xfrm>
          <a:prstGeom prst="rect">
            <a:avLst/>
          </a:prstGeom>
          <a:noFill/>
          <a:ln w="9525">
            <a:noFill/>
            <a:miter lim="800000"/>
            <a:headEnd/>
            <a:tailEnd/>
          </a:ln>
        </p:spPr>
        <p:txBody>
          <a:bodyPr wrap="square" tIns="0" bIns="0" anchor="ctr">
            <a:spAutoFit/>
          </a:bodyPr>
          <a:lstStyle/>
          <a:p>
            <a:pPr algn="just"/>
            <a:r>
              <a:rPr lang="en-US" sz="2400" b="1" dirty="0">
                <a:solidFill>
                  <a:srgbClr val="FF0000"/>
                </a:solidFill>
                <a:latin typeface="Verdana" pitchFamily="34" charset="0"/>
                <a:cs typeface="Arial" charset="0"/>
              </a:rPr>
              <a:t>Timing Diagram </a:t>
            </a:r>
            <a:r>
              <a:rPr lang="en-US" sz="2400" dirty="0">
                <a:latin typeface="Verdana" pitchFamily="34" charset="0"/>
                <a:cs typeface="Arial" charset="0"/>
              </a:rPr>
              <a:t>is a graphical representation. It represents the execution time taken by each instruction in a graphical format. The execution time is represented in T-states.</a:t>
            </a:r>
            <a:endParaRPr lang="en-US" sz="2400" dirty="0">
              <a:latin typeface="Calibri" pitchFamily="34" charset="0"/>
              <a:cs typeface="Arial" charset="0"/>
            </a:endParaRPr>
          </a:p>
          <a:p>
            <a:pPr eaLnBrk="0" hangingPunct="0"/>
            <a:r>
              <a:rPr lang="en-US" sz="2400" b="1" dirty="0">
                <a:solidFill>
                  <a:srgbClr val="993366"/>
                </a:solidFill>
                <a:latin typeface="Verdana" pitchFamily="34" charset="0"/>
                <a:cs typeface="Arial" charset="0"/>
              </a:rPr>
              <a:t/>
            </a:r>
            <a:br>
              <a:rPr lang="en-US" sz="2400" b="1" dirty="0">
                <a:solidFill>
                  <a:srgbClr val="993366"/>
                </a:solidFill>
                <a:latin typeface="Verdana" pitchFamily="34" charset="0"/>
                <a:cs typeface="Arial" charset="0"/>
              </a:rPr>
            </a:br>
            <a:r>
              <a:rPr lang="en-US" sz="2400" b="1" dirty="0">
                <a:solidFill>
                  <a:srgbClr val="FF0000"/>
                </a:solidFill>
                <a:latin typeface="Verdana" pitchFamily="34" charset="0"/>
                <a:cs typeface="Arial" charset="0"/>
              </a:rPr>
              <a:t>Instruction Cycle:</a:t>
            </a:r>
            <a:endParaRPr lang="en-US" sz="2400" dirty="0">
              <a:solidFill>
                <a:srgbClr val="FF0000"/>
              </a:solidFill>
              <a:latin typeface="Calibri" pitchFamily="34" charset="0"/>
              <a:cs typeface="Arial" charset="0"/>
            </a:endParaRPr>
          </a:p>
          <a:p>
            <a:pPr eaLnBrk="0" hangingPunct="0"/>
            <a:r>
              <a:rPr lang="en-US" sz="2400" b="1" dirty="0">
                <a:solidFill>
                  <a:srgbClr val="993366"/>
                </a:solidFill>
                <a:latin typeface="Verdana" pitchFamily="34" charset="0"/>
                <a:cs typeface="Arial" charset="0"/>
              </a:rPr>
              <a:t>      </a:t>
            </a:r>
            <a:r>
              <a:rPr lang="en-US" sz="2400" dirty="0">
                <a:latin typeface="Verdana" pitchFamily="34" charset="0"/>
                <a:cs typeface="Arial" charset="0"/>
              </a:rPr>
              <a:t> The time required to execute an instruction .</a:t>
            </a:r>
            <a:endParaRPr lang="en-US" sz="2400" dirty="0">
              <a:latin typeface="Calibri" pitchFamily="34" charset="0"/>
              <a:cs typeface="Arial" charset="0"/>
            </a:endParaRPr>
          </a:p>
          <a:p>
            <a:pPr eaLnBrk="0" hangingPunct="0"/>
            <a:r>
              <a:rPr lang="en-US" sz="2400" b="1" dirty="0">
                <a:solidFill>
                  <a:srgbClr val="993366"/>
                </a:solidFill>
                <a:latin typeface="Verdana" pitchFamily="34" charset="0"/>
                <a:cs typeface="Arial" charset="0"/>
              </a:rPr>
              <a:t/>
            </a:r>
            <a:br>
              <a:rPr lang="en-US" sz="2400" b="1" dirty="0">
                <a:solidFill>
                  <a:srgbClr val="993366"/>
                </a:solidFill>
                <a:latin typeface="Verdana" pitchFamily="34" charset="0"/>
                <a:cs typeface="Arial" charset="0"/>
              </a:rPr>
            </a:br>
            <a:r>
              <a:rPr lang="en-US" sz="2400" b="1" dirty="0">
                <a:solidFill>
                  <a:srgbClr val="FF0000"/>
                </a:solidFill>
                <a:latin typeface="Verdana" pitchFamily="34" charset="0"/>
                <a:cs typeface="Arial" charset="0"/>
              </a:rPr>
              <a:t>Machine Cycle:</a:t>
            </a:r>
            <a:endParaRPr lang="en-US" sz="2400" b="1" dirty="0">
              <a:solidFill>
                <a:srgbClr val="FF0000"/>
              </a:solidFill>
              <a:latin typeface="Calibri" pitchFamily="34" charset="0"/>
              <a:cs typeface="Arial" charset="0"/>
            </a:endParaRPr>
          </a:p>
          <a:p>
            <a:pPr eaLnBrk="0" hangingPunct="0"/>
            <a:r>
              <a:rPr lang="en-US" sz="2400" b="1" dirty="0">
                <a:solidFill>
                  <a:srgbClr val="993366"/>
                </a:solidFill>
                <a:latin typeface="Verdana" pitchFamily="34" charset="0"/>
                <a:cs typeface="Arial" charset="0"/>
              </a:rPr>
              <a:t>       </a:t>
            </a:r>
            <a:r>
              <a:rPr lang="en-US" sz="2400" dirty="0">
                <a:latin typeface="Verdana" pitchFamily="34" charset="0"/>
                <a:cs typeface="Arial" charset="0"/>
              </a:rPr>
              <a:t>The time required to access the memory or input/output devices .</a:t>
            </a:r>
            <a:endParaRPr lang="en-US" sz="2400" dirty="0">
              <a:latin typeface="Calibri" pitchFamily="34" charset="0"/>
              <a:cs typeface="Arial" charset="0"/>
            </a:endParaRPr>
          </a:p>
          <a:p>
            <a:pPr eaLnBrk="0" hangingPunct="0"/>
            <a:r>
              <a:rPr lang="en-US" sz="2400" b="1" dirty="0">
                <a:solidFill>
                  <a:srgbClr val="993366"/>
                </a:solidFill>
                <a:latin typeface="Verdana" pitchFamily="34" charset="0"/>
                <a:cs typeface="Arial" charset="0"/>
              </a:rPr>
              <a:t/>
            </a:r>
            <a:br>
              <a:rPr lang="en-US" sz="2400" b="1" dirty="0">
                <a:solidFill>
                  <a:srgbClr val="993366"/>
                </a:solidFill>
                <a:latin typeface="Verdana" pitchFamily="34" charset="0"/>
                <a:cs typeface="Arial" charset="0"/>
              </a:rPr>
            </a:br>
            <a:r>
              <a:rPr lang="en-US" sz="2400" b="1" dirty="0">
                <a:solidFill>
                  <a:srgbClr val="FF0000"/>
                </a:solidFill>
                <a:latin typeface="Verdana" pitchFamily="34" charset="0"/>
                <a:cs typeface="Arial" charset="0"/>
              </a:rPr>
              <a:t>T-State:</a:t>
            </a:r>
            <a:endParaRPr lang="en-US" sz="2400" dirty="0">
              <a:solidFill>
                <a:srgbClr val="FF0000"/>
              </a:solidFill>
              <a:latin typeface="Calibri" pitchFamily="34" charset="0"/>
              <a:cs typeface="Arial" charset="0"/>
            </a:endParaRPr>
          </a:p>
          <a:p>
            <a:pPr eaLnBrk="0" hangingPunct="0">
              <a:buFontTx/>
              <a:buChar char="•"/>
            </a:pPr>
            <a:r>
              <a:rPr lang="en-US" sz="2400" dirty="0">
                <a:latin typeface="Verdana" pitchFamily="34" charset="0"/>
                <a:cs typeface="Arial" charset="0"/>
              </a:rPr>
              <a:t>The machine cycle and instruction cycle takes multiple clock periods.</a:t>
            </a:r>
            <a:r>
              <a:rPr lang="en-US" sz="2400" dirty="0">
                <a:latin typeface="Calibri" pitchFamily="34" charset="0"/>
                <a:cs typeface="Arial" charset="0"/>
              </a:rPr>
              <a:t> </a:t>
            </a:r>
          </a:p>
          <a:p>
            <a:pPr eaLnBrk="0" hangingPunct="0">
              <a:buFontTx/>
              <a:buChar char="•"/>
            </a:pPr>
            <a:r>
              <a:rPr lang="en-US" sz="2400" dirty="0">
                <a:latin typeface="Verdana" pitchFamily="34" charset="0"/>
                <a:cs typeface="Arial" charset="0"/>
              </a:rPr>
              <a:t>A portion of an operation carried out in one system clock period is called as T-state.</a:t>
            </a:r>
            <a:r>
              <a:rPr lang="en-US" sz="2400" dirty="0">
                <a:latin typeface="Calibri" pitchFamily="34" charset="0"/>
                <a:cs typeface="Arial" charset="0"/>
              </a:rPr>
              <a:t> </a:t>
            </a:r>
          </a:p>
          <a:p>
            <a:pPr eaLnBrk="0" hangingPunct="0"/>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666750"/>
            <a:ext cx="8610600" cy="5524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28600"/>
            <a:ext cx="2590800" cy="2057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8600" y="690563"/>
            <a:ext cx="8610600" cy="54768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52400" y="228601"/>
            <a:ext cx="2286000" cy="190499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8085projects.info/images/Timing%20Diagram%20-Pic7a.PNG"/>
          <p:cNvPicPr>
            <a:picLocks noChangeAspect="1" noChangeArrowheads="1"/>
          </p:cNvPicPr>
          <p:nvPr/>
        </p:nvPicPr>
        <p:blipFill>
          <a:blip r:embed="rId2"/>
          <a:srcRect/>
          <a:stretch>
            <a:fillRect/>
          </a:stretch>
        </p:blipFill>
        <p:spPr bwMode="auto">
          <a:xfrm>
            <a:off x="1066800" y="1676400"/>
            <a:ext cx="7010400" cy="4467225"/>
          </a:xfrm>
          <a:prstGeom prst="rect">
            <a:avLst/>
          </a:prstGeom>
          <a:noFill/>
          <a:ln w="9525">
            <a:noFill/>
            <a:miter lim="800000"/>
            <a:headEnd/>
            <a:tailEnd/>
          </a:ln>
        </p:spPr>
      </p:pic>
      <p:sp>
        <p:nvSpPr>
          <p:cNvPr id="16387" name="Title 4"/>
          <p:cNvSpPr>
            <a:spLocks noGrp="1"/>
          </p:cNvSpPr>
          <p:nvPr>
            <p:ph type="title"/>
          </p:nvPr>
        </p:nvSpPr>
        <p:spPr/>
        <p:txBody>
          <a:bodyPr>
            <a:normAutofit fontScale="90000"/>
          </a:bodyPr>
          <a:lstStyle/>
          <a:p>
            <a:r>
              <a:rPr lang="en-GB" sz="5400" smtClean="0"/>
              <a:t>STA instruction</a:t>
            </a:r>
            <a:r>
              <a:rPr lang="en-GB" smtClean="0"/>
              <a:t/>
            </a:r>
            <a:br>
              <a:rPr lang="en-GB" smtClean="0"/>
            </a:br>
            <a:r>
              <a:rPr lang="en-GB" smtClean="0"/>
              <a:t>ex: </a:t>
            </a:r>
            <a:r>
              <a:rPr lang="en-GB" b="1" smtClean="0">
                <a:solidFill>
                  <a:srgbClr val="FF0000"/>
                </a:solidFill>
              </a:rPr>
              <a:t>STA 526A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5440362"/>
          </a:xfrm>
        </p:spPr>
        <p:txBody>
          <a:bodyPr/>
          <a:lstStyle/>
          <a:p>
            <a:r>
              <a:rPr lang="en-GB" dirty="0" smtClean="0"/>
              <a:t>It require 4 m/c cycles</a:t>
            </a:r>
            <a:br>
              <a:rPr lang="en-GB" dirty="0" smtClean="0"/>
            </a:br>
            <a:r>
              <a:rPr lang="en-GB" dirty="0" smtClean="0"/>
              <a:t>13 T states</a:t>
            </a:r>
            <a:br>
              <a:rPr lang="en-GB" dirty="0" smtClean="0"/>
            </a:br>
            <a:r>
              <a:rPr lang="en-GB" dirty="0" smtClean="0"/>
              <a:t>1.opcode fetch(4T)</a:t>
            </a:r>
            <a:br>
              <a:rPr lang="en-GB" dirty="0" smtClean="0"/>
            </a:br>
            <a:r>
              <a:rPr lang="en-GB" dirty="0" smtClean="0"/>
              <a:t>2.memory read(3T)</a:t>
            </a:r>
            <a:br>
              <a:rPr lang="en-GB" dirty="0" smtClean="0"/>
            </a:br>
            <a:r>
              <a:rPr lang="en-GB" dirty="0" smtClean="0"/>
              <a:t> 3.memory read(3T) </a:t>
            </a:r>
            <a:br>
              <a:rPr lang="en-GB" dirty="0" smtClean="0"/>
            </a:br>
            <a:r>
              <a:rPr lang="en-GB" dirty="0" smtClean="0"/>
              <a:t>4.Memory write(3T)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8085projects.info/images/Timing-Diagram-Pic7-pic43.png"/>
          <p:cNvPicPr>
            <a:picLocks noChangeAspect="1" noChangeArrowheads="1"/>
          </p:cNvPicPr>
          <p:nvPr/>
        </p:nvPicPr>
        <p:blipFill>
          <a:blip r:embed="rId2"/>
          <a:srcRect/>
          <a:stretch>
            <a:fillRect/>
          </a:stretch>
        </p:blipFill>
        <p:spPr bwMode="auto">
          <a:xfrm>
            <a:off x="152400" y="381000"/>
            <a:ext cx="8839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b="1" smtClean="0">
                <a:solidFill>
                  <a:srgbClr val="FF0000"/>
                </a:solidFill>
              </a:rPr>
              <a:t>Timing diagram for IN C0</a:t>
            </a:r>
            <a:r>
              <a:rPr lang="en-GB" sz="2400" b="1" smtClean="0">
                <a:solidFill>
                  <a:srgbClr val="FF0000"/>
                </a:solidFill>
              </a:rPr>
              <a:t>H</a:t>
            </a:r>
            <a:endParaRPr lang="en-GB" smtClean="0">
              <a:solidFill>
                <a:srgbClr val="FF0000"/>
              </a:solidFill>
            </a:endParaRPr>
          </a:p>
        </p:txBody>
      </p:sp>
      <p:sp>
        <p:nvSpPr>
          <p:cNvPr id="19459" name="Content Placeholder 2"/>
          <p:cNvSpPr>
            <a:spLocks noGrp="1"/>
          </p:cNvSpPr>
          <p:nvPr>
            <p:ph idx="1"/>
          </p:nvPr>
        </p:nvSpPr>
        <p:spPr/>
        <p:txBody>
          <a:bodyPr/>
          <a:lstStyle/>
          <a:p>
            <a:r>
              <a:rPr lang="en-GB" b="1" smtClean="0"/>
              <a:t>Fetching the Opcode DB</a:t>
            </a:r>
            <a:r>
              <a:rPr lang="en-GB" sz="2400" b="1" smtClean="0"/>
              <a:t>H</a:t>
            </a:r>
            <a:r>
              <a:rPr lang="en-GB" b="1" smtClean="0"/>
              <a:t> from the memory 4125H.</a:t>
            </a:r>
            <a:endParaRPr lang="en-GB" smtClean="0"/>
          </a:p>
          <a:p>
            <a:r>
              <a:rPr lang="en-GB" b="1" smtClean="0"/>
              <a:t>Read the port address C0</a:t>
            </a:r>
            <a:r>
              <a:rPr lang="en-GB" sz="2400" b="1" smtClean="0"/>
              <a:t>H</a:t>
            </a:r>
            <a:r>
              <a:rPr lang="en-GB" b="1" smtClean="0"/>
              <a:t> from 4126</a:t>
            </a:r>
            <a:r>
              <a:rPr lang="en-GB" sz="2400" b="1" smtClean="0"/>
              <a:t>H</a:t>
            </a:r>
            <a:r>
              <a:rPr lang="en-GB" b="1" smtClean="0"/>
              <a:t>.</a:t>
            </a:r>
            <a:endParaRPr lang="en-GB" smtClean="0"/>
          </a:p>
          <a:p>
            <a:r>
              <a:rPr lang="en-GB" b="1" smtClean="0"/>
              <a:t>Read the content of port C0</a:t>
            </a:r>
            <a:r>
              <a:rPr lang="en-GB" sz="2800" b="1" smtClean="0"/>
              <a:t>H</a:t>
            </a:r>
            <a:r>
              <a:rPr lang="en-GB" b="1" smtClean="0"/>
              <a:t> and send it to the accumulator.</a:t>
            </a:r>
            <a:endParaRPr lang="en-GB" smtClean="0"/>
          </a:p>
          <a:p>
            <a:r>
              <a:rPr lang="en-GB" b="1" smtClean="0"/>
              <a:t>Let the content of port is 5E</a:t>
            </a:r>
            <a:r>
              <a:rPr lang="en-GB" sz="2400" b="1" smtClean="0"/>
              <a:t>H</a:t>
            </a:r>
            <a:r>
              <a:rPr lang="en-GB" b="1" smtClean="0"/>
              <a:t>.</a:t>
            </a:r>
            <a:endParaRPr lang="en-GB" smtClean="0"/>
          </a:p>
          <a:p>
            <a:pPr>
              <a:buFont typeface="Arial" charset="0"/>
              <a:buNone/>
            </a:pPr>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5440362"/>
          </a:xfrm>
        </p:spPr>
        <p:txBody>
          <a:bodyPr/>
          <a:lstStyle/>
          <a:p>
            <a:pPr algn="l"/>
            <a:r>
              <a:rPr lang="en-GB" dirty="0" smtClean="0"/>
              <a:t>It require 3 m/c cycles ,10 T states</a:t>
            </a:r>
            <a:br>
              <a:rPr lang="en-GB" dirty="0" smtClean="0"/>
            </a:br>
            <a:r>
              <a:rPr lang="en-GB" dirty="0" smtClean="0"/>
              <a:t/>
            </a:r>
            <a:br>
              <a:rPr lang="en-GB" dirty="0" smtClean="0"/>
            </a:br>
            <a:r>
              <a:rPr lang="en-GB" dirty="0" smtClean="0"/>
              <a:t> </a:t>
            </a:r>
            <a:r>
              <a:rPr lang="en-GB" sz="3200" dirty="0" err="1" smtClean="0"/>
              <a:t>opcode</a:t>
            </a:r>
            <a:r>
              <a:rPr lang="en-GB" sz="3200" dirty="0" smtClean="0"/>
              <a:t> fetch(4T)</a:t>
            </a:r>
            <a:br>
              <a:rPr lang="en-GB" sz="3200" dirty="0" smtClean="0"/>
            </a:br>
            <a:r>
              <a:rPr lang="en-GB" sz="3200" dirty="0" smtClean="0"/>
              <a:t> memory read(3T)</a:t>
            </a:r>
            <a:br>
              <a:rPr lang="en-GB" sz="3200" dirty="0" smtClean="0"/>
            </a:br>
            <a:r>
              <a:rPr lang="en-GB" sz="3200" dirty="0" smtClean="0"/>
              <a:t> I/O read(3T)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8085projects.info/images/Timing%20Diagram%20-Pic7b.PNG"/>
          <p:cNvPicPr>
            <a:picLocks noChangeAspect="1" noChangeArrowheads="1"/>
          </p:cNvPicPr>
          <p:nvPr/>
        </p:nvPicPr>
        <p:blipFill>
          <a:blip r:embed="rId2"/>
          <a:srcRect/>
          <a:stretch>
            <a:fillRect/>
          </a:stretch>
        </p:blipFill>
        <p:spPr bwMode="auto">
          <a:xfrm>
            <a:off x="1447800" y="1219200"/>
            <a:ext cx="5486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icture 4" descr="http://8085projects.info/images/Timing-Diagram-Pic9-pic44.png"/>
          <p:cNvSpPr>
            <a:spLocks noChangeAspect="1" noChangeArrowheads="1"/>
          </p:cNvSpPr>
          <p:nvPr/>
        </p:nvSpPr>
        <p:spPr bwMode="auto">
          <a:xfrm>
            <a:off x="0" y="304800"/>
            <a:ext cx="8915400" cy="65532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33400"/>
            <a:ext cx="8229600" cy="5638800"/>
          </a:xfrm>
        </p:spPr>
        <p:txBody>
          <a:bodyPr>
            <a:normAutofit fontScale="90000"/>
          </a:bodyPr>
          <a:lstStyle/>
          <a:p>
            <a:pPr algn="l"/>
            <a:r>
              <a:rPr lang="en-GB" sz="6000" b="1" dirty="0" smtClean="0">
                <a:solidFill>
                  <a:srgbClr val="FF0000"/>
                </a:solidFill>
              </a:rPr>
              <a:t>            OUT instruction</a:t>
            </a:r>
            <a:br>
              <a:rPr lang="en-GB" sz="6000" b="1" dirty="0" smtClean="0">
                <a:solidFill>
                  <a:srgbClr val="FF0000"/>
                </a:solidFill>
              </a:rPr>
            </a:br>
            <a:r>
              <a:rPr lang="en-GB" sz="6000" b="1" dirty="0" smtClean="0">
                <a:solidFill>
                  <a:srgbClr val="FF0000"/>
                </a:solidFill>
              </a:rPr>
              <a:t/>
            </a:r>
            <a:br>
              <a:rPr lang="en-GB" sz="6000" b="1" dirty="0" smtClean="0">
                <a:solidFill>
                  <a:srgbClr val="FF0000"/>
                </a:solidFill>
              </a:rPr>
            </a:br>
            <a:r>
              <a:rPr lang="en-GB" sz="6000" b="1" dirty="0" smtClean="0">
                <a:solidFill>
                  <a:srgbClr val="C00000"/>
                </a:solidFill>
              </a:rPr>
              <a:t>Machines Cycles(10T):</a:t>
            </a:r>
            <a:r>
              <a:rPr lang="en-GB" sz="6000" b="1" dirty="0" smtClean="0">
                <a:solidFill>
                  <a:srgbClr val="FF0000"/>
                </a:solidFill>
              </a:rPr>
              <a:t/>
            </a:r>
            <a:br>
              <a:rPr lang="en-GB" sz="6000" b="1" dirty="0" smtClean="0">
                <a:solidFill>
                  <a:srgbClr val="FF0000"/>
                </a:solidFill>
              </a:rPr>
            </a:br>
            <a:r>
              <a:rPr lang="en-GB" b="1" dirty="0" smtClean="0">
                <a:solidFill>
                  <a:srgbClr val="FF0000"/>
                </a:solidFill>
              </a:rPr>
              <a:t>1.instruction fetch(4T)</a:t>
            </a:r>
            <a:br>
              <a:rPr lang="en-GB" b="1" dirty="0" smtClean="0">
                <a:solidFill>
                  <a:srgbClr val="FF0000"/>
                </a:solidFill>
              </a:rPr>
            </a:br>
            <a:r>
              <a:rPr lang="en-GB" b="1" dirty="0" smtClean="0">
                <a:solidFill>
                  <a:srgbClr val="FF0000"/>
                </a:solidFill>
              </a:rPr>
              <a:t>2.memory  read (3T) </a:t>
            </a:r>
            <a:br>
              <a:rPr lang="en-GB" b="1" dirty="0" smtClean="0">
                <a:solidFill>
                  <a:srgbClr val="FF0000"/>
                </a:solidFill>
              </a:rPr>
            </a:br>
            <a:r>
              <a:rPr lang="en-GB" b="1" dirty="0" smtClean="0">
                <a:solidFill>
                  <a:srgbClr val="FF0000"/>
                </a:solidFill>
              </a:rPr>
              <a:t>3.IO write (3T) </a:t>
            </a:r>
            <a:br>
              <a:rPr lang="en-GB" b="1" dirty="0" smtClean="0">
                <a:solidFill>
                  <a:srgbClr val="FF0000"/>
                </a:solidFill>
              </a:rPr>
            </a:br>
            <a:endParaRPr lang="en-GB" sz="6000" b="1"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iming-Diagram-Pic1-pic37"/>
          <p:cNvPicPr>
            <a:picLocks noChangeAspect="1" noChangeArrowheads="1"/>
          </p:cNvPicPr>
          <p:nvPr/>
        </p:nvPicPr>
        <p:blipFill>
          <a:blip r:embed="rId2"/>
          <a:srcRect/>
          <a:stretch>
            <a:fillRect/>
          </a:stretch>
        </p:blipFill>
        <p:spPr bwMode="auto">
          <a:xfrm>
            <a:off x="914400" y="1524000"/>
            <a:ext cx="670560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srcRect/>
          <a:stretch>
            <a:fillRect/>
          </a:stretch>
        </p:blipFill>
        <p:spPr bwMode="auto">
          <a:xfrm>
            <a:off x="228600" y="228600"/>
            <a:ext cx="8686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228600"/>
            <a:ext cx="8229600" cy="990600"/>
          </a:xfrm>
        </p:spPr>
        <p:txBody>
          <a:bodyPr>
            <a:normAutofit fontScale="90000"/>
          </a:bodyPr>
          <a:lstStyle/>
          <a:p>
            <a:r>
              <a:rPr lang="en-GB" b="1" smtClean="0">
                <a:solidFill>
                  <a:srgbClr val="FF0000"/>
                </a:solidFill>
              </a:rPr>
              <a:t/>
            </a:r>
            <a:br>
              <a:rPr lang="en-GB" b="1" smtClean="0">
                <a:solidFill>
                  <a:srgbClr val="FF0000"/>
                </a:solidFill>
              </a:rPr>
            </a:br>
            <a:r>
              <a:rPr lang="en-GB" b="1" smtClean="0">
                <a:solidFill>
                  <a:srgbClr val="FF0000"/>
                </a:solidFill>
              </a:rPr>
              <a:t>Timing diagram for </a:t>
            </a:r>
            <a:r>
              <a:rPr lang="en-GB" b="1" smtClean="0">
                <a:solidFill>
                  <a:srgbClr val="C00000"/>
                </a:solidFill>
              </a:rPr>
              <a:t>MVI B, 43</a:t>
            </a:r>
            <a:r>
              <a:rPr lang="en-GB" sz="2000" b="1" smtClean="0">
                <a:solidFill>
                  <a:srgbClr val="C00000"/>
                </a:solidFill>
              </a:rPr>
              <a:t>h</a:t>
            </a:r>
            <a:r>
              <a:rPr lang="en-GB" smtClean="0">
                <a:solidFill>
                  <a:srgbClr val="FF0000"/>
                </a:solidFill>
              </a:rPr>
              <a:t/>
            </a:r>
            <a:br>
              <a:rPr lang="en-GB" smtClean="0">
                <a:solidFill>
                  <a:srgbClr val="FF0000"/>
                </a:solidFill>
              </a:rPr>
            </a:br>
            <a:endParaRPr lang="en-GB" smtClean="0">
              <a:solidFill>
                <a:srgbClr val="FF0000"/>
              </a:solidFill>
            </a:endParaRPr>
          </a:p>
        </p:txBody>
      </p:sp>
      <p:sp>
        <p:nvSpPr>
          <p:cNvPr id="25603" name="Content Placeholder 3"/>
          <p:cNvSpPr>
            <a:spLocks noGrp="1"/>
          </p:cNvSpPr>
          <p:nvPr>
            <p:ph idx="1"/>
          </p:nvPr>
        </p:nvSpPr>
        <p:spPr>
          <a:xfrm>
            <a:off x="457200" y="1143000"/>
            <a:ext cx="8229600" cy="2133600"/>
          </a:xfrm>
        </p:spPr>
        <p:txBody>
          <a:bodyPr>
            <a:normAutofit lnSpcReduction="10000"/>
          </a:bodyPr>
          <a:lstStyle/>
          <a:p>
            <a:r>
              <a:rPr lang="en-GB" b="1" dirty="0" smtClean="0"/>
              <a:t>Fetching the </a:t>
            </a:r>
            <a:r>
              <a:rPr lang="en-GB" b="1" dirty="0" err="1" smtClean="0"/>
              <a:t>Opcode</a:t>
            </a:r>
            <a:r>
              <a:rPr lang="en-GB" b="1" dirty="0" smtClean="0"/>
              <a:t> 06H from the memory 2000</a:t>
            </a:r>
            <a:r>
              <a:rPr lang="en-GB" sz="2000" b="1" dirty="0" smtClean="0"/>
              <a:t>H</a:t>
            </a:r>
            <a:r>
              <a:rPr lang="en-GB" b="1" dirty="0" smtClean="0"/>
              <a:t>. (OF machine cycle)</a:t>
            </a:r>
            <a:endParaRPr lang="en-GB" dirty="0" smtClean="0"/>
          </a:p>
          <a:p>
            <a:r>
              <a:rPr lang="en-GB" b="1" dirty="0" smtClean="0"/>
              <a:t>Read (move) the data 43H from memory 2001</a:t>
            </a:r>
            <a:r>
              <a:rPr lang="en-GB" sz="2000" b="1" dirty="0" smtClean="0"/>
              <a:t>H</a:t>
            </a:r>
            <a:r>
              <a:rPr lang="en-GB" b="1" dirty="0" smtClean="0"/>
              <a:t>. (memory read)</a:t>
            </a:r>
            <a:endParaRPr lang="en-GB" dirty="0" smtClean="0"/>
          </a:p>
          <a:p>
            <a:endParaRPr lang="en-GB" dirty="0" smtClean="0"/>
          </a:p>
        </p:txBody>
      </p:sp>
      <p:pic>
        <p:nvPicPr>
          <p:cNvPr id="25605" name="Picture 2" descr="http://8085projects.info/images/Timing%20Diagram%20-Pic7d.PNG"/>
          <p:cNvPicPr>
            <a:picLocks noChangeAspect="1" noChangeArrowheads="1"/>
          </p:cNvPicPr>
          <p:nvPr/>
        </p:nvPicPr>
        <p:blipFill>
          <a:blip r:embed="rId2"/>
          <a:srcRect/>
          <a:stretch>
            <a:fillRect/>
          </a:stretch>
        </p:blipFill>
        <p:spPr bwMode="auto">
          <a:xfrm>
            <a:off x="1447800" y="3581400"/>
            <a:ext cx="6324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http://8085projects.info/images/Timing-Diagram-Pic11-pic46.png"/>
          <p:cNvPicPr>
            <a:picLocks noChangeAspect="1" noChangeArrowheads="1"/>
          </p:cNvPicPr>
          <p:nvPr/>
        </p:nvPicPr>
        <p:blipFill>
          <a:blip r:embed="rId2"/>
          <a:srcRect/>
          <a:stretch>
            <a:fillRect/>
          </a:stretch>
        </p:blipFill>
        <p:spPr bwMode="auto">
          <a:xfrm>
            <a:off x="152400" y="304800"/>
            <a:ext cx="8610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thumb1443219">
            <a:hlinkClick r:id="rId2"/>
          </p:cNvPr>
          <p:cNvPicPr>
            <a:picLocks noChangeAspect="1" noChangeArrowheads="1"/>
          </p:cNvPicPr>
          <p:nvPr/>
        </p:nvPicPr>
        <p:blipFill>
          <a:blip r:embed="rId3"/>
          <a:srcRect/>
          <a:stretch>
            <a:fillRect/>
          </a:stretch>
        </p:blipFill>
        <p:spPr bwMode="auto">
          <a:xfrm>
            <a:off x="304800" y="228600"/>
            <a:ext cx="8382000" cy="6248400"/>
          </a:xfrm>
          <a:prstGeom prst="rect">
            <a:avLst/>
          </a:prstGeom>
          <a:noFill/>
          <a:ln w="9525">
            <a:noFill/>
            <a:miter lim="800000"/>
            <a:headEnd/>
            <a:tailEnd/>
          </a:ln>
        </p:spPr>
      </p:pic>
      <p:sp>
        <p:nvSpPr>
          <p:cNvPr id="27651" name="Text Box 6"/>
          <p:cNvSpPr txBox="1">
            <a:spLocks noChangeArrowheads="1"/>
          </p:cNvSpPr>
          <p:nvPr/>
        </p:nvSpPr>
        <p:spPr bwMode="auto">
          <a:xfrm>
            <a:off x="365125" y="11113"/>
            <a:ext cx="903288" cy="396875"/>
          </a:xfrm>
          <a:prstGeom prst="rect">
            <a:avLst/>
          </a:prstGeom>
          <a:noFill/>
          <a:ln w="9525">
            <a:noFill/>
            <a:miter lim="800000"/>
            <a:headEnd/>
            <a:tailEnd/>
          </a:ln>
        </p:spPr>
        <p:txBody>
          <a:bodyPr wrap="none">
            <a:spAutoFit/>
          </a:bodyPr>
          <a:lstStyle/>
          <a:p>
            <a:r>
              <a:rPr lang="en-US" sz="2000" b="1" u="sng">
                <a:solidFill>
                  <a:srgbClr val="FF3300"/>
                </a:solidFill>
              </a:rPr>
              <a:t>INR 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a:srcRect/>
          <a:stretch>
            <a:fillRect/>
          </a:stretch>
        </p:blipFill>
        <p:spPr bwMode="auto">
          <a:xfrm>
            <a:off x="609600" y="228601"/>
            <a:ext cx="7848600" cy="6095999"/>
          </a:xfrm>
          <a:prstGeom prst="rect">
            <a:avLst/>
          </a:prstGeom>
          <a:noFill/>
          <a:ln w="9525">
            <a:noFill/>
            <a:miter lim="800000"/>
            <a:headEnd/>
            <a:tailEnd/>
          </a:ln>
        </p:spPr>
      </p:pic>
      <p:sp>
        <p:nvSpPr>
          <p:cNvPr id="28675" name="Text Box 7"/>
          <p:cNvSpPr txBox="1">
            <a:spLocks noChangeArrowheads="1"/>
          </p:cNvSpPr>
          <p:nvPr/>
        </p:nvSpPr>
        <p:spPr bwMode="auto">
          <a:xfrm>
            <a:off x="685800" y="228600"/>
            <a:ext cx="1539875" cy="376238"/>
          </a:xfrm>
          <a:prstGeom prst="rect">
            <a:avLst/>
          </a:prstGeom>
          <a:noFill/>
          <a:ln w="9525">
            <a:solidFill>
              <a:schemeClr val="bg1"/>
            </a:solidFill>
            <a:miter lim="800000"/>
            <a:headEnd/>
            <a:tailEnd/>
          </a:ln>
        </p:spPr>
        <p:txBody>
          <a:bodyPr>
            <a:spAutoFit/>
          </a:bodyPr>
          <a:lstStyle/>
          <a:p>
            <a:r>
              <a:rPr lang="en-US" b="1" u="sng">
                <a:solidFill>
                  <a:srgbClr val="FF3300"/>
                </a:solidFill>
              </a:rPr>
              <a:t>ADD 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End</a:t>
            </a:r>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92162"/>
          </a:xfrm>
        </p:spPr>
        <p:txBody>
          <a:bodyPr>
            <a:normAutofit fontScale="90000"/>
          </a:bodyPr>
          <a:lstStyle/>
          <a:p>
            <a:pPr eaLnBrk="1" hangingPunct="1"/>
            <a:r>
              <a:rPr lang="en-US" sz="6000" dirty="0" smtClean="0">
                <a:solidFill>
                  <a:srgbClr val="C00000"/>
                </a:solidFill>
              </a:rPr>
              <a:t>Timing diagrams</a:t>
            </a:r>
            <a:endParaRPr lang="en-IN" sz="6000" dirty="0" smtClean="0">
              <a:solidFill>
                <a:srgbClr val="C00000"/>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latin typeface="Times New Roman" pitchFamily="18" charset="0"/>
                <a:cs typeface="Times New Roman" pitchFamily="18" charset="0"/>
              </a:rPr>
              <a:t>The 8085 microprocessor has 7 basic machine cycle. They are</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1. Op-code Fetch cycle(4T or 6T).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2. Memory read cycle (3T)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3. Memory write cycle(3T)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4. I/O read cycle(3T)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5. I/O write cycle(3T)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6. Interrupt Acknowledge cycle(6T or 12T)</a:t>
            </a:r>
          </a:p>
          <a:p>
            <a:pPr marL="0" indent="0" eaLnBrk="1" fontAlgn="auto" hangingPunct="1">
              <a:spcAft>
                <a:spcPts val="0"/>
              </a:spcAft>
              <a:buFont typeface="Arial" pitchFamily="34" charset="0"/>
              <a:buNone/>
              <a:defRPr/>
            </a:pPr>
            <a:r>
              <a:rPr lang="en-US" dirty="0">
                <a:latin typeface="Times New Roman" pitchFamily="18" charset="0"/>
                <a:cs typeface="Times New Roman" pitchFamily="18" charset="0"/>
              </a:rPr>
              <a:t>7. Bus idle </a:t>
            </a:r>
            <a:r>
              <a:rPr lang="en-US" dirty="0" smtClean="0">
                <a:latin typeface="Times New Roman" pitchFamily="18" charset="0"/>
                <a:cs typeface="Times New Roman" pitchFamily="18" charset="0"/>
              </a:rPr>
              <a:t>cycle</a:t>
            </a:r>
            <a:endParaRPr lang="en-US" dirty="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srcRect/>
          <a:stretch>
            <a:fillRect/>
          </a:stretch>
        </p:blipFill>
        <p:spPr bwMode="auto">
          <a:xfrm>
            <a:off x="304800" y="609600"/>
            <a:ext cx="8229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Following Buses and Control Signals must be shown in a Timing Diagram:</a:t>
            </a:r>
          </a:p>
          <a:p>
            <a:r>
              <a:rPr lang="en-US" dirty="0" smtClean="0"/>
              <a:t>Higher Order Address Bus.</a:t>
            </a:r>
          </a:p>
          <a:p>
            <a:r>
              <a:rPr lang="en-US" dirty="0" smtClean="0"/>
              <a:t>Lower Address/Data bus</a:t>
            </a:r>
          </a:p>
          <a:p>
            <a:r>
              <a:rPr lang="en-US" dirty="0" smtClean="0"/>
              <a:t>ALE</a:t>
            </a:r>
          </a:p>
          <a:p>
            <a:r>
              <a:rPr lang="en-US" dirty="0" smtClean="0"/>
              <a:t>RD</a:t>
            </a:r>
          </a:p>
          <a:p>
            <a:r>
              <a:rPr lang="en-US" dirty="0" smtClean="0"/>
              <a:t>WR</a:t>
            </a:r>
          </a:p>
          <a:p>
            <a:r>
              <a:rPr lang="en-US" dirty="0" smtClean="0"/>
              <a:t>IO/M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610600" cy="685800"/>
          </a:xfrm>
        </p:spPr>
        <p:txBody>
          <a:bodyPr>
            <a:normAutofit fontScale="90000"/>
          </a:bodyPr>
          <a:lstStyle/>
          <a:p>
            <a:pPr eaLnBrk="1" hangingPunct="1"/>
            <a:r>
              <a:rPr lang="en-US" sz="5000" b="1" dirty="0" err="1" smtClean="0">
                <a:solidFill>
                  <a:srgbClr val="C00000"/>
                </a:solidFill>
              </a:rPr>
              <a:t>Opcode</a:t>
            </a:r>
            <a:r>
              <a:rPr lang="en-US" sz="5000" b="1" dirty="0" smtClean="0">
                <a:solidFill>
                  <a:srgbClr val="C00000"/>
                </a:solidFill>
              </a:rPr>
              <a:t> fetch cycle(4T or 6T)</a:t>
            </a:r>
            <a:endParaRPr lang="en-IN" sz="5000" b="1" dirty="0" smtClean="0">
              <a:solidFill>
                <a:srgbClr val="C00000"/>
              </a:solidFill>
            </a:endParaRPr>
          </a:p>
        </p:txBody>
      </p:sp>
      <p:pic>
        <p:nvPicPr>
          <p:cNvPr id="7171" name="Picture 5" descr="http://8085projects.info/images/Timing-Diagram-Pic2-pic38.png"/>
          <p:cNvPicPr>
            <a:picLocks noChangeAspect="1" noChangeArrowheads="1"/>
          </p:cNvPicPr>
          <p:nvPr/>
        </p:nvPicPr>
        <p:blipFill>
          <a:blip r:embed="rId2"/>
          <a:srcRect/>
          <a:stretch>
            <a:fillRect/>
          </a:stretch>
        </p:blipFill>
        <p:spPr bwMode="auto">
          <a:xfrm>
            <a:off x="228600" y="914400"/>
            <a:ext cx="8686800" cy="5410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563562"/>
          </a:xfrm>
        </p:spPr>
        <p:txBody>
          <a:bodyPr>
            <a:normAutofit fontScale="90000"/>
          </a:bodyPr>
          <a:lstStyle/>
          <a:p>
            <a:pPr eaLnBrk="1" hangingPunct="1"/>
            <a:r>
              <a:rPr lang="en-US" sz="6600" dirty="0" err="1" smtClean="0">
                <a:solidFill>
                  <a:srgbClr val="C00000"/>
                </a:solidFill>
              </a:rPr>
              <a:t>Opcode</a:t>
            </a:r>
            <a:r>
              <a:rPr lang="en-US" sz="6600" dirty="0" smtClean="0">
                <a:solidFill>
                  <a:srgbClr val="C00000"/>
                </a:solidFill>
              </a:rPr>
              <a:t> Fetch</a:t>
            </a:r>
          </a:p>
        </p:txBody>
      </p:sp>
      <p:sp>
        <p:nvSpPr>
          <p:cNvPr id="8195" name="Content Placeholder 2"/>
          <p:cNvSpPr>
            <a:spLocks noGrp="1"/>
          </p:cNvSpPr>
          <p:nvPr>
            <p:ph idx="1"/>
          </p:nvPr>
        </p:nvSpPr>
        <p:spPr>
          <a:xfrm>
            <a:off x="304800" y="1295400"/>
            <a:ext cx="8610600" cy="4830763"/>
          </a:xfrm>
        </p:spPr>
        <p:txBody>
          <a:bodyPr/>
          <a:lstStyle/>
          <a:p>
            <a:pPr eaLnBrk="1" hangingPunct="1"/>
            <a:r>
              <a:rPr lang="en-US" sz="2400" dirty="0" smtClean="0"/>
              <a:t>The </a:t>
            </a:r>
            <a:r>
              <a:rPr lang="en-US" sz="2400" dirty="0" err="1" smtClean="0"/>
              <a:t>Opcode</a:t>
            </a:r>
            <a:r>
              <a:rPr lang="en-US" sz="2400" dirty="0" smtClean="0"/>
              <a:t> fetch cycle, fetches the instructions from memory and delivers it to the instruction register of the microprocessor</a:t>
            </a:r>
          </a:p>
          <a:p>
            <a:pPr eaLnBrk="1" hangingPunct="1"/>
            <a:r>
              <a:rPr lang="en-US" sz="2400" dirty="0" err="1" smtClean="0"/>
              <a:t>Opcode</a:t>
            </a:r>
            <a:r>
              <a:rPr lang="en-US" sz="2400" dirty="0" smtClean="0"/>
              <a:t> fetch  machine cycle consists of </a:t>
            </a:r>
            <a:r>
              <a:rPr lang="en-US" sz="2400" b="1" dirty="0" smtClean="0">
                <a:solidFill>
                  <a:srgbClr val="FF0000"/>
                </a:solidFill>
              </a:rPr>
              <a:t>4 T-states</a:t>
            </a:r>
            <a:r>
              <a:rPr lang="en-US" sz="2400" dirty="0" smtClean="0"/>
              <a:t>.</a:t>
            </a:r>
          </a:p>
          <a:p>
            <a:pPr eaLnBrk="1" hangingPunct="1">
              <a:buFont typeface="Arial" charset="0"/>
              <a:buNone/>
            </a:pPr>
            <a:r>
              <a:rPr lang="en-US" b="1" dirty="0" smtClean="0">
                <a:solidFill>
                  <a:srgbClr val="C00000"/>
                </a:solidFill>
              </a:rPr>
              <a:t>T1 State:</a:t>
            </a:r>
          </a:p>
          <a:p>
            <a:pPr eaLnBrk="1" hangingPunct="1">
              <a:buFont typeface="Arial" charset="0"/>
              <a:buNone/>
            </a:pPr>
            <a:r>
              <a:rPr lang="en-US" sz="2400" dirty="0" smtClean="0"/>
              <a:t>          During the T1 state, the contents of the program counter are placed on the 16 bit address bus. The </a:t>
            </a:r>
            <a:r>
              <a:rPr lang="en-US" sz="2400" dirty="0" smtClean="0">
                <a:solidFill>
                  <a:srgbClr val="FF0000"/>
                </a:solidFill>
              </a:rPr>
              <a:t>higher order 8 bits</a:t>
            </a:r>
            <a:r>
              <a:rPr lang="en-US" sz="2400" dirty="0" smtClean="0"/>
              <a:t> are transferred to address bus (</a:t>
            </a:r>
            <a:r>
              <a:rPr lang="en-US" sz="2400" dirty="0" smtClean="0">
                <a:solidFill>
                  <a:srgbClr val="FF0000"/>
                </a:solidFill>
              </a:rPr>
              <a:t>A8-A15</a:t>
            </a:r>
            <a:r>
              <a:rPr lang="en-US" sz="2400" dirty="0" smtClean="0"/>
              <a:t>) and </a:t>
            </a:r>
            <a:r>
              <a:rPr lang="en-US" sz="2400" dirty="0" smtClean="0">
                <a:solidFill>
                  <a:srgbClr val="FF0000"/>
                </a:solidFill>
              </a:rPr>
              <a:t>lower order 8 bits</a:t>
            </a:r>
            <a:r>
              <a:rPr lang="en-US" sz="2400" dirty="0" smtClean="0"/>
              <a:t> are transferred to multiplexed A/D (</a:t>
            </a:r>
            <a:r>
              <a:rPr lang="en-US" sz="2400" dirty="0" smtClean="0">
                <a:solidFill>
                  <a:srgbClr val="FF0000"/>
                </a:solidFill>
              </a:rPr>
              <a:t>AD0-AD7</a:t>
            </a:r>
            <a:r>
              <a:rPr lang="en-US" sz="2400" dirty="0" smtClean="0"/>
              <a:t>) bus.</a:t>
            </a:r>
          </a:p>
          <a:p>
            <a:pPr eaLnBrk="1" hangingPunct="1">
              <a:buFont typeface="Arial" charset="0"/>
              <a:buNone/>
            </a:pPr>
            <a:r>
              <a:rPr lang="en-US" sz="2800" dirty="0" smtClean="0"/>
              <a:t>     </a:t>
            </a:r>
            <a:r>
              <a:rPr lang="en-US" sz="2800" b="1" dirty="0" smtClean="0"/>
              <a:t>ALE (address latch enable) </a:t>
            </a:r>
            <a:r>
              <a:rPr lang="en-US" sz="2800" dirty="0" smtClean="0"/>
              <a:t>signal goes </a:t>
            </a:r>
            <a:r>
              <a:rPr lang="en-US" sz="2800" b="1" dirty="0" smtClean="0">
                <a:solidFill>
                  <a:srgbClr val="FF0000"/>
                </a:solidFill>
              </a:rPr>
              <a:t>high</a:t>
            </a:r>
            <a:r>
              <a:rPr lang="en-US" sz="2800" dirty="0" smtClean="0"/>
              <a:t>. As soon as ALE goes high, the memory latches the AD0-AD7 bus. At the middle of the T state the </a:t>
            </a:r>
            <a:r>
              <a:rPr lang="en-US" sz="2800" b="1" dirty="0" smtClean="0">
                <a:solidFill>
                  <a:srgbClr val="FF0000"/>
                </a:solidFill>
              </a:rPr>
              <a:t>ALE </a:t>
            </a:r>
            <a:r>
              <a:rPr lang="en-US" sz="2800" b="1" dirty="0" smtClean="0"/>
              <a:t>goes</a:t>
            </a:r>
            <a:r>
              <a:rPr lang="en-US" sz="2800" b="1" dirty="0" smtClean="0">
                <a:solidFill>
                  <a:srgbClr val="FF0000"/>
                </a:solidFill>
              </a:rPr>
              <a:t> low</a:t>
            </a:r>
            <a:endParaRPr lang="en-US" sz="2400" b="1" dirty="0" smtClean="0">
              <a:solidFill>
                <a:srgbClr val="FF0000"/>
              </a:solidFill>
            </a:endParaRPr>
          </a:p>
          <a:p>
            <a:pPr eaLnBrk="1" hangingPunct="1">
              <a:buFont typeface="Arial" charset="0"/>
              <a:buNone/>
            </a:pP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304800"/>
            <a:ext cx="8229600" cy="5821363"/>
          </a:xfrm>
        </p:spPr>
        <p:txBody>
          <a:bodyPr>
            <a:normAutofit lnSpcReduction="10000"/>
          </a:bodyPr>
          <a:lstStyle/>
          <a:p>
            <a:pPr eaLnBrk="1" hangingPunct="1">
              <a:buFont typeface="Arial" charset="0"/>
              <a:buNone/>
            </a:pPr>
            <a:r>
              <a:rPr lang="en-US" b="1" smtClean="0">
                <a:solidFill>
                  <a:srgbClr val="C00000"/>
                </a:solidFill>
              </a:rPr>
              <a:t>T2 State:</a:t>
            </a:r>
          </a:p>
          <a:p>
            <a:pPr eaLnBrk="1" hangingPunct="1">
              <a:buFont typeface="Arial" charset="0"/>
              <a:buNone/>
            </a:pPr>
            <a:r>
              <a:rPr lang="en-US" sz="2400" smtClean="0"/>
              <a:t>     During the beginning of this state, the </a:t>
            </a:r>
            <a:r>
              <a:rPr lang="en-US" sz="2800" b="1" smtClean="0">
                <a:solidFill>
                  <a:srgbClr val="FF0000"/>
                </a:solidFill>
              </a:rPr>
              <a:t>RD’ signal goes low </a:t>
            </a:r>
            <a:r>
              <a:rPr lang="en-US" sz="2400" smtClean="0"/>
              <a:t>to enable memory. It is during this state, the selected memory location is placed on D0-D7 of the Address/Data multiplexed bus.</a:t>
            </a:r>
          </a:p>
          <a:p>
            <a:pPr eaLnBrk="1" hangingPunct="1">
              <a:buFont typeface="Arial" charset="0"/>
              <a:buNone/>
            </a:pPr>
            <a:r>
              <a:rPr lang="en-US" sz="2800" b="1" smtClean="0">
                <a:solidFill>
                  <a:srgbClr val="C00000"/>
                </a:solidFill>
              </a:rPr>
              <a:t>T3 State:</a:t>
            </a:r>
          </a:p>
          <a:p>
            <a:pPr eaLnBrk="1" hangingPunct="1">
              <a:buFont typeface="Arial" charset="0"/>
              <a:buNone/>
            </a:pPr>
            <a:r>
              <a:rPr lang="en-US" sz="2400" smtClean="0"/>
              <a:t>In the previous state the Opcode is placed in D0-D7 of the A/D bus. In this state of the cycle, the Opcode of the A/D bus is transferred to the instruction register of the microprocessor. Now the </a:t>
            </a:r>
            <a:r>
              <a:rPr lang="en-US" sz="2400" b="1" smtClean="0"/>
              <a:t>RD’ goes high</a:t>
            </a:r>
            <a:r>
              <a:rPr lang="en-US" sz="2400" smtClean="0"/>
              <a:t> after this action and thus disables the memory from A/D bus.</a:t>
            </a:r>
          </a:p>
          <a:p>
            <a:pPr eaLnBrk="1" hangingPunct="1">
              <a:buFont typeface="Arial" charset="0"/>
              <a:buNone/>
            </a:pPr>
            <a:r>
              <a:rPr lang="en-US" sz="2800" b="1" smtClean="0">
                <a:solidFill>
                  <a:srgbClr val="C00000"/>
                </a:solidFill>
              </a:rPr>
              <a:t>T4 State:</a:t>
            </a:r>
            <a:endParaRPr lang="en-US" sz="2400" b="1" smtClean="0">
              <a:solidFill>
                <a:srgbClr val="C00000"/>
              </a:solidFill>
            </a:endParaRPr>
          </a:p>
          <a:p>
            <a:pPr eaLnBrk="1" hangingPunct="1">
              <a:buFont typeface="Arial" charset="0"/>
              <a:buNone/>
            </a:pPr>
            <a:r>
              <a:rPr lang="en-US" sz="2400" smtClean="0"/>
              <a:t>     In this state the Opcode which was fetched from the memory is decoded.</a:t>
            </a:r>
            <a:endParaRPr lang="en-US" sz="2400" smtClean="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526</Words>
  <Application>Microsoft Office PowerPoint</Application>
  <PresentationFormat>On-screen Show (4:3)</PresentationFormat>
  <Paragraphs>82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Timing Diagram</vt:lpstr>
      <vt:lpstr>Slide 2</vt:lpstr>
      <vt:lpstr>Slide 3</vt:lpstr>
      <vt:lpstr>Timing diagrams</vt:lpstr>
      <vt:lpstr>Slide 5</vt:lpstr>
      <vt:lpstr>Slide 6</vt:lpstr>
      <vt:lpstr>Opcode fetch cycle(4T or 6T)</vt:lpstr>
      <vt:lpstr>Opcode Fetch</vt:lpstr>
      <vt:lpstr>Slide 9</vt:lpstr>
      <vt:lpstr>Memory read cycle (3T) </vt:lpstr>
      <vt:lpstr>Slide 11</vt:lpstr>
      <vt:lpstr>Memory write cycle (3T)</vt:lpstr>
      <vt:lpstr>Slide 13</vt:lpstr>
      <vt:lpstr>I/O read cycle(3T)</vt:lpstr>
      <vt:lpstr>I/O write cycle(3T)</vt:lpstr>
      <vt:lpstr>Slide 16</vt:lpstr>
      <vt:lpstr>Slide 17</vt:lpstr>
      <vt:lpstr>Slide 18</vt:lpstr>
      <vt:lpstr>Slide 19</vt:lpstr>
      <vt:lpstr>Slide 20</vt:lpstr>
      <vt:lpstr>Slide 21</vt:lpstr>
      <vt:lpstr>STA instruction ex: STA 526A</vt:lpstr>
      <vt:lpstr>It require 4 m/c cycles 13 T states 1.opcode fetch(4T) 2.memory read(3T)  3.memory read(3T)  4.Memory write(3T)</vt:lpstr>
      <vt:lpstr>Slide 24</vt:lpstr>
      <vt:lpstr>Timing diagram for IN C0H</vt:lpstr>
      <vt:lpstr>It require 3 m/c cycles ,10 T states   opcode fetch(4T)  memory read(3T)  I/O read(3T)</vt:lpstr>
      <vt:lpstr>Slide 27</vt:lpstr>
      <vt:lpstr>Slide 28</vt:lpstr>
      <vt:lpstr>            OUT instruction  Machines Cycles(10T): 1.instruction fetch(4T) 2.memory  read (3T)  3.IO write (3T)  </vt:lpstr>
      <vt:lpstr>Slide 30</vt:lpstr>
      <vt:lpstr> Timing diagram for MVI B, 43h </vt:lpstr>
      <vt:lpstr>Slide 32</vt:lpstr>
      <vt:lpstr>Slide 33</vt:lpstr>
      <vt:lpstr>Slide 34</vt:lpstr>
      <vt:lpstr>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dc:creator>
  <cp:lastModifiedBy>VU1</cp:lastModifiedBy>
  <cp:revision>16</cp:revision>
  <dcterms:created xsi:type="dcterms:W3CDTF">2006-08-16T00:00:00Z</dcterms:created>
  <dcterms:modified xsi:type="dcterms:W3CDTF">2019-12-03T09:06:25Z</dcterms:modified>
</cp:coreProperties>
</file>