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74" r:id="rId5"/>
    <p:sldId id="259" r:id="rId6"/>
    <p:sldId id="260" r:id="rId7"/>
    <p:sldId id="261" r:id="rId8"/>
    <p:sldId id="262" r:id="rId9"/>
    <p:sldId id="275" r:id="rId10"/>
    <p:sldId id="263" r:id="rId11"/>
    <p:sldId id="264" r:id="rId12"/>
    <p:sldId id="265" r:id="rId13"/>
    <p:sldId id="276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02-Apr-20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02-Apr-20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02-Apr-20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02-Apr-20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02-Apr-20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02-Apr-20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02-Apr-20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02-Apr-20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02-Apr-20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02-Apr-20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02-Apr-20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02-Apr-20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02-Apr-20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02-Apr-20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02-Apr-20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02-Apr-20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02-Apr-20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42117" y="189571"/>
            <a:ext cx="9062496" cy="3791414"/>
          </a:xfrm>
        </p:spPr>
        <p:txBody>
          <a:bodyPr>
            <a:normAutofit/>
          </a:bodyPr>
          <a:lstStyle/>
          <a:p>
            <a:pPr algn="ctr"/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 : Political Science</a:t>
            </a:r>
            <a:b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M.A. Second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Semester</a:t>
            </a:r>
            <a:b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Course No: PLS - 202</a:t>
            </a:r>
            <a:b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Course Name: International Relations: Institutions &amp; Processes</a:t>
            </a:r>
            <a:b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(Group – A, Unit – 3)</a:t>
            </a:r>
            <a:b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Topic of Lecture: Regional Organisation - 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 No. – 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Keywords: 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(European Union, EU Symbols, Objectives, Origin, History, Membership, Founders, Institutions, Global Role, Neighbourhood policy, Schengen, Issues &amp; Challenges).</a:t>
            </a:r>
            <a:endParaRPr lang="en-GB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8439" y="4404731"/>
            <a:ext cx="9776173" cy="2152185"/>
          </a:xfrm>
        </p:spPr>
        <p:txBody>
          <a:bodyPr/>
          <a:lstStyle/>
          <a:p>
            <a:pPr algn="ctr">
              <a:spcBef>
                <a:spcPts val="0"/>
              </a:spcBef>
            </a:pPr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</a:pPr>
            <a:r>
              <a:rPr 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Name 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the Teacher: Dr. Suratha Kumar Malik</a:t>
            </a:r>
          </a:p>
          <a:p>
            <a:pPr algn="ctr">
              <a:spcBef>
                <a:spcPts val="0"/>
              </a:spcBef>
            </a:pP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</a:t>
            </a:r>
            <a:r>
              <a:rPr 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Assistant 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Professor,</a:t>
            </a:r>
          </a:p>
          <a:p>
            <a:pPr algn="ctr">
              <a:spcBef>
                <a:spcPts val="0"/>
              </a:spcBef>
            </a:pP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</a:t>
            </a:r>
            <a:r>
              <a:rPr 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Political Science</a:t>
            </a:r>
          </a:p>
          <a:p>
            <a:pPr algn="ctr">
              <a:spcBef>
                <a:spcPts val="0"/>
              </a:spcBef>
            </a:pP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Vidyasagar University, Midnapore (WB)</a:t>
            </a:r>
            <a:endParaRPr lang="en-GB" sz="2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2600" dirty="0"/>
          </a:p>
        </p:txBody>
      </p:sp>
    </p:spTree>
    <p:extLst>
      <p:ext uri="{BB962C8B-B14F-4D97-AF65-F5344CB8AC3E}">
        <p14:creationId xmlns:p14="http://schemas.microsoft.com/office/powerpoint/2010/main" val="12469996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8439" y="223024"/>
            <a:ext cx="9776173" cy="724830"/>
          </a:xfrm>
        </p:spPr>
        <p:txBody>
          <a:bodyPr/>
          <a:lstStyle/>
          <a:p>
            <a:r>
              <a:rPr lang="en-US" b="1" dirty="0" smtClean="0"/>
              <a:t>Founders of EU</a:t>
            </a:r>
            <a:endParaRPr lang="en-GB" b="1" dirty="0"/>
          </a:p>
        </p:txBody>
      </p:sp>
      <p:pic>
        <p:nvPicPr>
          <p:cNvPr id="7170" name="Picture 2" descr="Founders&#10;New ideas for lasting peace and prosperity…&#10;Konrad Adenauer&#10;Robert Schuman&#10;Winston Churchill&#10;Alcide De Gasperi&#10;Je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439" y="947854"/>
            <a:ext cx="9776173" cy="5820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36966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2683" y="624110"/>
            <a:ext cx="9831929" cy="736339"/>
          </a:xfrm>
        </p:spPr>
        <p:txBody>
          <a:bodyPr/>
          <a:lstStyle/>
          <a:p>
            <a:r>
              <a:rPr lang="en-US" b="1" dirty="0" smtClean="0"/>
              <a:t>History of EU</a:t>
            </a:r>
            <a:endParaRPr lang="en-GB" b="1" dirty="0"/>
          </a:p>
        </p:txBody>
      </p:sp>
      <p:pic>
        <p:nvPicPr>
          <p:cNvPr id="8194" name="Picture 2" descr="Ten Historic Steps&#10;1951: The European Coal and Steel Community is set up by the six&#10;founding members.&#10;1957: The same six c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683" y="1360449"/>
            <a:ext cx="9831929" cy="5307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41126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8011" y="624110"/>
            <a:ext cx="9586601" cy="56907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Criteria for Membership</a:t>
            </a:r>
            <a:endParaRPr lang="en-GB" b="1" dirty="0"/>
          </a:p>
        </p:txBody>
      </p:sp>
      <p:pic>
        <p:nvPicPr>
          <p:cNvPr id="9220" name="Picture 4" descr="Membership Conditions&#10;(a) Legal requirements&#10;(b) The ‘Copenhagen criteria’&#10;In 1993, following requests from the former com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575" y="1304694"/>
            <a:ext cx="10660565" cy="5363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57695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4625" y="624110"/>
            <a:ext cx="9909988" cy="61367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Role of EU</a:t>
            </a:r>
            <a:endParaRPr lang="en-GB" b="1" dirty="0"/>
          </a:p>
        </p:txBody>
      </p:sp>
      <p:pic>
        <p:nvPicPr>
          <p:cNvPr id="20482" name="Picture 2" descr="&lt;ul&gt;&lt;li&gt;Neighborhood Policy:  invites our neighbors to the East and to the South to share in the peace, stability and pros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326995"/>
            <a:ext cx="10259122" cy="537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31677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9229" y="624110"/>
            <a:ext cx="10259121" cy="602524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Neighbourhood Policy</a:t>
            </a:r>
            <a:endParaRPr lang="en-GB" b="1" dirty="0"/>
          </a:p>
        </p:txBody>
      </p:sp>
      <p:pic>
        <p:nvPicPr>
          <p:cNvPr id="10242" name="Picture 2" descr="Neighbourhood policy&#10;Enlargements in 2004 and 2007 pushed the European Union’s borders further east and south, raising&#10;the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205" y="1349298"/>
            <a:ext cx="10482145" cy="5397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19734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7289" y="624110"/>
            <a:ext cx="9787324" cy="502163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The EU Single Market System</a:t>
            </a:r>
            <a:endParaRPr lang="en-GB" b="1" dirty="0"/>
          </a:p>
        </p:txBody>
      </p:sp>
      <p:pic>
        <p:nvPicPr>
          <p:cNvPr id="11266" name="Picture 2" descr="The single market:&#10;freedom of choice&#10;Four freedoms of movement:&#10;4 goods&#10;4 services&#10;4 people&#10;4 capital&#10;©GettyImages&#10;The sin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146" y="1460809"/>
            <a:ext cx="10166467" cy="5185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33793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1893" y="624110"/>
            <a:ext cx="9742719" cy="714036"/>
          </a:xfrm>
        </p:spPr>
        <p:txBody>
          <a:bodyPr/>
          <a:lstStyle/>
          <a:p>
            <a:r>
              <a:rPr lang="en-US" b="1" dirty="0" smtClean="0"/>
              <a:t>Schengen Area</a:t>
            </a:r>
            <a:endParaRPr lang="en-GB" b="1" dirty="0"/>
          </a:p>
        </p:txBody>
      </p:sp>
      <p:pic>
        <p:nvPicPr>
          <p:cNvPr id="12290" name="Picture 2" descr="Free to move&#10;Schengen Area&#10;“Schengen”:&#10;4 No police or customs checks at borders&#10;between most EU countries&#10;4 Controls stren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752" y="1338145"/>
            <a:ext cx="10526750" cy="5397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74572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9229" y="468352"/>
            <a:ext cx="9865383" cy="635619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Three Key Players of the EU</a:t>
            </a:r>
            <a:endParaRPr lang="en-GB" b="1" dirty="0"/>
          </a:p>
        </p:txBody>
      </p:sp>
      <p:pic>
        <p:nvPicPr>
          <p:cNvPr id="13314" name="Picture 2" descr="Three key players&#10;The European Parliament&#10;- voice of the people&#10;Jerzy Buzek, President of&#10;of the European Parliament&#10;The c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333" y="1271239"/>
            <a:ext cx="10727472" cy="5475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4137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8079" y="624110"/>
            <a:ext cx="9876534" cy="591373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The EU Institutions</a:t>
            </a:r>
            <a:endParaRPr lang="en-GB" b="1" dirty="0"/>
          </a:p>
        </p:txBody>
      </p:sp>
      <p:pic>
        <p:nvPicPr>
          <p:cNvPr id="14338" name="Picture 2" descr="The EU institutions&#10;• European&#10;Parliament&#10;Court of&#10;Justice&#10;Court of&#10;Auditors&#10;Economic and Social Committee Committee of th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542" y="1338146"/>
            <a:ext cx="10504448" cy="5285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06592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9229" y="624110"/>
            <a:ext cx="9865383" cy="714036"/>
          </a:xfrm>
        </p:spPr>
        <p:txBody>
          <a:bodyPr/>
          <a:lstStyle/>
          <a:p>
            <a:r>
              <a:rPr lang="en-US" b="1" dirty="0" smtClean="0"/>
              <a:t>The EU Court of Justice</a:t>
            </a:r>
            <a:endParaRPr lang="en-GB" b="1" dirty="0"/>
          </a:p>
        </p:txBody>
      </p:sp>
      <p:pic>
        <p:nvPicPr>
          <p:cNvPr id="15362" name="Picture 2" descr="27 independent judges,&#10;one from each EU country&#10;4Rules on how to interpret EU law&#10;4Ensures EU countries apply EU laws in t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229" y="1338147"/>
            <a:ext cx="10326030" cy="5274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5862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2255" y="624110"/>
            <a:ext cx="9642358" cy="847851"/>
          </a:xfrm>
        </p:spPr>
        <p:txBody>
          <a:bodyPr/>
          <a:lstStyle/>
          <a:p>
            <a:r>
              <a:rPr lang="en-US" b="1" dirty="0" smtClean="0"/>
              <a:t>European Union (EU)</a:t>
            </a:r>
            <a:endParaRPr lang="en-GB" b="1" dirty="0"/>
          </a:p>
        </p:txBody>
      </p:sp>
      <p:pic>
        <p:nvPicPr>
          <p:cNvPr id="1026" name="Picture 2" descr="What is the European Union&#10;• The European Union is a unique economic and political&#10;partnership between 27 European countri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441" y="1561171"/>
            <a:ext cx="9857675" cy="5140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59046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5777" y="624110"/>
            <a:ext cx="9898834" cy="591373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The EU Economic and Social Committee</a:t>
            </a:r>
            <a:endParaRPr lang="en-GB" b="1" dirty="0"/>
          </a:p>
        </p:txBody>
      </p:sp>
      <p:pic>
        <p:nvPicPr>
          <p:cNvPr id="16386" name="Picture 2" descr="The European Economic and Social Committee:&#10;voice of civil society&#10;344 members&#10;4Represents trade unions,&#10;employers,&#10;farmer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448" y="1349298"/>
            <a:ext cx="10144163" cy="5307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81042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2683" y="624110"/>
            <a:ext cx="9831929" cy="859002"/>
          </a:xfrm>
        </p:spPr>
        <p:txBody>
          <a:bodyPr/>
          <a:lstStyle/>
          <a:p>
            <a:r>
              <a:rPr lang="en-US" b="1" dirty="0" smtClean="0"/>
              <a:t>The EU Committee of the Regions</a:t>
            </a:r>
            <a:endParaRPr lang="en-GB" b="1" dirty="0"/>
          </a:p>
        </p:txBody>
      </p:sp>
      <p:pic>
        <p:nvPicPr>
          <p:cNvPr id="17410" name="Picture 2" descr="The Committee of the Regions:&#10;voice of local government&#10;344 members&#10;4Represents cities, regions&#10;4Advises on new EU laws an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423" y="1483112"/>
            <a:ext cx="10627113" cy="5207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44710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9229" y="624110"/>
            <a:ext cx="9865383" cy="58022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Issues and Challenges for EU</a:t>
            </a:r>
            <a:endParaRPr lang="en-GB" b="1" dirty="0"/>
          </a:p>
        </p:txBody>
      </p:sp>
      <p:pic>
        <p:nvPicPr>
          <p:cNvPr id="21506" name="Picture 2" descr="&lt;ul&gt;&lt;li&gt;1.  Enlargement:  &lt;/li&gt;&lt;/ul&gt;&lt;ul&gt;&lt;li&gt;* Ten countries joined the EU in 2004, making 27 countries total. &lt;/li&gt;&lt;/ul&gt;&lt;u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263" y="1304693"/>
            <a:ext cx="10381786" cy="5352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829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2683" y="524107"/>
            <a:ext cx="9831929" cy="51295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Basis of the EU</a:t>
            </a:r>
            <a:endParaRPr lang="en-GB" b="1" dirty="0"/>
          </a:p>
        </p:txBody>
      </p:sp>
      <p:pic>
        <p:nvPicPr>
          <p:cNvPr id="2052" name="Picture 4" descr="&lt;ul&gt;&lt;li&gt;The European Union is based on the rule of law and democracy. It is neither a new State replacing existing ones no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549" y="1282392"/>
            <a:ext cx="10181063" cy="5575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5150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1533" y="624110"/>
            <a:ext cx="9843080" cy="557919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Overview </a:t>
            </a:r>
            <a:endParaRPr lang="en-GB" b="1" dirty="0"/>
          </a:p>
        </p:txBody>
      </p:sp>
      <p:pic>
        <p:nvPicPr>
          <p:cNvPr id="18434" name="Picture 2" descr="&lt;ul&gt;&lt;li&gt;The European Union (EU) is a political and economic community of twenty-seven  member states , located primarily i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507" y="1271239"/>
            <a:ext cx="10348332" cy="5586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3521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9591" y="624110"/>
            <a:ext cx="9765022" cy="669431"/>
          </a:xfrm>
        </p:spPr>
        <p:txBody>
          <a:bodyPr/>
          <a:lstStyle/>
          <a:p>
            <a:r>
              <a:rPr lang="en-US" b="1" dirty="0" smtClean="0"/>
              <a:t>The EU Symbols</a:t>
            </a:r>
            <a:endParaRPr lang="en-GB" b="1" dirty="0"/>
          </a:p>
        </p:txBody>
      </p:sp>
      <p:pic>
        <p:nvPicPr>
          <p:cNvPr id="3074" name="Picture 2" descr="EU Symbols&#10;• The European flag: The 12 stars in a circle symbolise the ideals&#10;of unity, solidarity and harmony among the p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205" y="1527717"/>
            <a:ext cx="10348333" cy="5096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0302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4281" y="434539"/>
            <a:ext cx="8911687" cy="937061"/>
          </a:xfrm>
        </p:spPr>
        <p:txBody>
          <a:bodyPr/>
          <a:lstStyle/>
          <a:p>
            <a:r>
              <a:rPr lang="en-US" b="1" dirty="0" smtClean="0"/>
              <a:t>Objectives of EU</a:t>
            </a:r>
            <a:endParaRPr lang="en-GB" b="1" dirty="0"/>
          </a:p>
        </p:txBody>
      </p:sp>
      <p:pic>
        <p:nvPicPr>
          <p:cNvPr id="4098" name="Picture 2" descr="Why the European Union&#10;• The EU’s mission in the 21st century is to:&#10;• maintain and build on the peace established between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282" y="1538869"/>
            <a:ext cx="9770330" cy="5129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4969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9230" y="624110"/>
            <a:ext cx="9865382" cy="825549"/>
          </a:xfrm>
        </p:spPr>
        <p:txBody>
          <a:bodyPr/>
          <a:lstStyle/>
          <a:p>
            <a:r>
              <a:rPr lang="en-US" b="1" dirty="0" smtClean="0"/>
              <a:t>The Origins of the EU</a:t>
            </a:r>
            <a:endParaRPr lang="en-GB" b="1" dirty="0"/>
          </a:p>
        </p:txBody>
      </p:sp>
      <p:pic>
        <p:nvPicPr>
          <p:cNvPr id="5122" name="Picture 2" descr="The Origins of the EU&#10;• Making war unthinkable among Europeans&#10;• Together managing main materials used in war:&#10;coal and st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028" y="1605777"/>
            <a:ext cx="10322583" cy="5151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3918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1533" y="624110"/>
            <a:ext cx="9843080" cy="691734"/>
          </a:xfrm>
        </p:spPr>
        <p:txBody>
          <a:bodyPr/>
          <a:lstStyle/>
          <a:p>
            <a:r>
              <a:rPr lang="en-US" dirty="0" smtClean="0"/>
              <a:t>Origins of the EU Continued..</a:t>
            </a:r>
            <a:endParaRPr lang="en-GB" dirty="0"/>
          </a:p>
        </p:txBody>
      </p:sp>
      <p:pic>
        <p:nvPicPr>
          <p:cNvPr id="6146" name="Picture 2" descr="• 9 May 1950: Schuman calls for a European Coal and&#10;Steel Community&#10;• 6 founding States decide to share and co-manage&#10;coal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810" y="1438507"/>
            <a:ext cx="10043802" cy="5185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1371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9229" y="624110"/>
            <a:ext cx="9865383" cy="714036"/>
          </a:xfrm>
        </p:spPr>
        <p:txBody>
          <a:bodyPr/>
          <a:lstStyle/>
          <a:p>
            <a:r>
              <a:rPr lang="en-US" b="1" dirty="0" smtClean="0"/>
              <a:t>Founding Members</a:t>
            </a:r>
            <a:endParaRPr lang="en-GB" b="1" dirty="0"/>
          </a:p>
        </p:txBody>
      </p:sp>
      <p:pic>
        <p:nvPicPr>
          <p:cNvPr id="19458" name="Picture 2" descr="&lt;ul&gt;&lt;li&gt;France  &lt;/li&gt;&lt;/ul&gt;&lt;ul&gt;&lt;li&gt;West Germany  &lt;/li&gt;&lt;/ul&gt;&lt;ul&gt;&lt;li&gt;Italy &lt;/li&gt;&lt;/ul&gt;&lt;ul&gt;&lt;li&gt;Belgium  &lt;/li&gt;&lt;/ul&gt;&lt;ul&gt;&lt;li&gt;Nethe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449" y="1583473"/>
            <a:ext cx="10225668" cy="5051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4193749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54</TotalTime>
  <Words>112</Words>
  <Application>Microsoft Office PowerPoint</Application>
  <PresentationFormat>Widescreen</PresentationFormat>
  <Paragraphs>27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Century Gothic</vt:lpstr>
      <vt:lpstr>Times New Roman</vt:lpstr>
      <vt:lpstr>Wingdings 3</vt:lpstr>
      <vt:lpstr>Wisp</vt:lpstr>
      <vt:lpstr>Subject : Political Science M.A. Second Semester Course No: PLS - 202 Course Name: International Relations: Institutions &amp; Processes (Group – A, Unit – 3) Topic of Lecture: Regional Organisation - EU Material No. – 3 Keywords: (European Union, EU Symbols, Objectives, Origin, History, Membership, Founders, Institutions, Global Role, Neighbourhood policy, Schengen, Issues &amp; Challenges).</vt:lpstr>
      <vt:lpstr>European Union (EU)</vt:lpstr>
      <vt:lpstr>Basis of the EU</vt:lpstr>
      <vt:lpstr>Overview </vt:lpstr>
      <vt:lpstr>The EU Symbols</vt:lpstr>
      <vt:lpstr>Objectives of EU</vt:lpstr>
      <vt:lpstr>The Origins of the EU</vt:lpstr>
      <vt:lpstr>Origins of the EU Continued..</vt:lpstr>
      <vt:lpstr>Founding Members</vt:lpstr>
      <vt:lpstr>Founders of EU</vt:lpstr>
      <vt:lpstr>History of EU</vt:lpstr>
      <vt:lpstr>Criteria for Membership</vt:lpstr>
      <vt:lpstr>Role of EU</vt:lpstr>
      <vt:lpstr>Neighbourhood Policy</vt:lpstr>
      <vt:lpstr>The EU Single Market System</vt:lpstr>
      <vt:lpstr>Schengen Area</vt:lpstr>
      <vt:lpstr>Three Key Players of the EU</vt:lpstr>
      <vt:lpstr>The EU Institutions</vt:lpstr>
      <vt:lpstr>The EU Court of Justice</vt:lpstr>
      <vt:lpstr>The EU Economic and Social Committee</vt:lpstr>
      <vt:lpstr>The EU Committee of the Regions</vt:lpstr>
      <vt:lpstr>Issues and Challenges for EU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Subject : Political Science Second Semester Course No: PLS - 202 Course Name: International Relations: Institutions &amp; Processes (Group – A, Unit – 3) Topic of Lecture: Regional Organisation - EU Material No. – 3 Keywords: (ASEAN, Establishment, Membership, Goals, Opportunities, FTA, Financial Cooperation, Chiang Mai Initiative, Evaluation).</dc:title>
  <dc:creator>SM-PC</dc:creator>
  <cp:lastModifiedBy>SM-PC</cp:lastModifiedBy>
  <cp:revision>9</cp:revision>
  <dcterms:created xsi:type="dcterms:W3CDTF">2020-04-01T23:17:54Z</dcterms:created>
  <dcterms:modified xsi:type="dcterms:W3CDTF">2020-04-02T23:41:17Z</dcterms:modified>
</cp:coreProperties>
</file>