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117" y="189571"/>
            <a:ext cx="9062496" cy="379141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Political Science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 Second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Semester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No: PLS - 202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Name: International Relations: Institutions &amp; Processes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(Group – A, Unit – 3)</a:t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of Lecture: Regional Organisation -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No. –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Keywords: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(European Union, EU Symbols, Objectives, Origin, History, Membership, Founders, Institutions, Global Role, Neighbourhood policy, Schengen, Issues &amp; Challenges).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439" y="4404731"/>
            <a:ext cx="9776173" cy="2152185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Teacher: Dr. Suratha Kumar Malik</a:t>
            </a:r>
          </a:p>
          <a:p>
            <a:pPr algn="ctr">
              <a:spcBef>
                <a:spcPts val="0"/>
              </a:spcBef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Professor,</a:t>
            </a:r>
          </a:p>
          <a:p>
            <a:pPr algn="ctr">
              <a:spcBef>
                <a:spcPts val="0"/>
              </a:spcBef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Political Science</a:t>
            </a:r>
          </a:p>
          <a:p>
            <a:pPr algn="ctr">
              <a:spcBef>
                <a:spcPts val="0"/>
              </a:spcBef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Vidyasagar University, Midnapore (WB)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24699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439" y="223024"/>
            <a:ext cx="9776173" cy="724830"/>
          </a:xfrm>
        </p:spPr>
        <p:txBody>
          <a:bodyPr/>
          <a:lstStyle/>
          <a:p>
            <a:r>
              <a:rPr lang="en-US" b="1" dirty="0" smtClean="0"/>
              <a:t>Founders of EU</a:t>
            </a:r>
            <a:endParaRPr lang="en-GB" b="1" dirty="0"/>
          </a:p>
        </p:txBody>
      </p:sp>
      <p:pic>
        <p:nvPicPr>
          <p:cNvPr id="7170" name="Picture 2" descr="Founders&#10;New ideas for lasting peace and prosperity…&#10;Konrad Adenauer&#10;Robert Schuman&#10;Winston Churchill&#10;Alcide De Gasperi&#10;J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9" y="947854"/>
            <a:ext cx="9776173" cy="58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9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3" y="624110"/>
            <a:ext cx="9831929" cy="736339"/>
          </a:xfrm>
        </p:spPr>
        <p:txBody>
          <a:bodyPr/>
          <a:lstStyle/>
          <a:p>
            <a:r>
              <a:rPr lang="en-US" b="1" dirty="0" smtClean="0"/>
              <a:t>History of EU</a:t>
            </a:r>
            <a:endParaRPr lang="en-GB" b="1" dirty="0"/>
          </a:p>
        </p:txBody>
      </p:sp>
      <p:pic>
        <p:nvPicPr>
          <p:cNvPr id="8194" name="Picture 2" descr="Ten Historic Steps&#10;1951: The European Coal and Steel Community is set up by the six&#10;founding members.&#10;1957: The same six 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83" y="1360449"/>
            <a:ext cx="9831929" cy="53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1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011" y="624110"/>
            <a:ext cx="9586601" cy="5690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Criteria for Membership</a:t>
            </a:r>
            <a:endParaRPr lang="en-GB" b="1" dirty="0"/>
          </a:p>
        </p:txBody>
      </p:sp>
      <p:pic>
        <p:nvPicPr>
          <p:cNvPr id="9220" name="Picture 4" descr="Membership Conditions&#10;(a) Legal requirements&#10;(b) The ‘Copenhagen criteria’&#10;In 1993, following requests from the former co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5" y="1304694"/>
            <a:ext cx="10660565" cy="53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6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625" y="624110"/>
            <a:ext cx="9909988" cy="6136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Role of EU</a:t>
            </a:r>
            <a:endParaRPr lang="en-GB" b="1" dirty="0"/>
          </a:p>
        </p:txBody>
      </p:sp>
      <p:pic>
        <p:nvPicPr>
          <p:cNvPr id="20482" name="Picture 2" descr="&lt;ul&gt;&lt;li&gt;Neighborhood Policy:  invites our neighbors to the East and to the South to share in the peace, stability and pro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26995"/>
            <a:ext cx="10259122" cy="53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6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29" y="624110"/>
            <a:ext cx="10259121" cy="60252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Neighbourhood Policy</a:t>
            </a:r>
            <a:endParaRPr lang="en-GB" b="1" dirty="0"/>
          </a:p>
        </p:txBody>
      </p:sp>
      <p:pic>
        <p:nvPicPr>
          <p:cNvPr id="10242" name="Picture 2" descr="Neighbourhood policy&#10;Enlargements in 2004 and 2007 pushed the European Union’s borders further east and south, raising&#10;th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5" y="1349298"/>
            <a:ext cx="10482145" cy="53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7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289" y="624110"/>
            <a:ext cx="9787324" cy="5021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EU Single Market System</a:t>
            </a:r>
            <a:endParaRPr lang="en-GB" b="1" dirty="0"/>
          </a:p>
        </p:txBody>
      </p:sp>
      <p:pic>
        <p:nvPicPr>
          <p:cNvPr id="11266" name="Picture 2" descr="The single market:&#10;freedom of choice&#10;Four freedoms of movement:&#10;4 goods&#10;4 services&#10;4 people&#10;4 capital&#10;©GettyImages&#10;The si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6" y="1460809"/>
            <a:ext cx="10166467" cy="51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37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893" y="624110"/>
            <a:ext cx="9742719" cy="714036"/>
          </a:xfrm>
        </p:spPr>
        <p:txBody>
          <a:bodyPr/>
          <a:lstStyle/>
          <a:p>
            <a:r>
              <a:rPr lang="en-US" b="1" dirty="0" smtClean="0"/>
              <a:t>Schengen Area</a:t>
            </a:r>
            <a:endParaRPr lang="en-GB" b="1" dirty="0"/>
          </a:p>
        </p:txBody>
      </p:sp>
      <p:pic>
        <p:nvPicPr>
          <p:cNvPr id="12290" name="Picture 2" descr="Free to move&#10;Schengen Area&#10;“Schengen”:&#10;4 No police or customs checks at borders&#10;between most EU countries&#10;4 Controls stre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52" y="1338145"/>
            <a:ext cx="10526750" cy="539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5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29" y="468352"/>
            <a:ext cx="9865383" cy="6356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Three Key Players of the EU</a:t>
            </a:r>
            <a:endParaRPr lang="en-GB" b="1" dirty="0"/>
          </a:p>
        </p:txBody>
      </p:sp>
      <p:pic>
        <p:nvPicPr>
          <p:cNvPr id="13314" name="Picture 2" descr="Three key players&#10;The European Parliament&#10;- voice of the people&#10;Jerzy Buzek, President of&#10;of the European Parliament&#10;The 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3" y="1271239"/>
            <a:ext cx="10727472" cy="54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079" y="624110"/>
            <a:ext cx="9876534" cy="5913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EU Institutions</a:t>
            </a:r>
            <a:endParaRPr lang="en-GB" b="1" dirty="0"/>
          </a:p>
        </p:txBody>
      </p:sp>
      <p:pic>
        <p:nvPicPr>
          <p:cNvPr id="14338" name="Picture 2" descr="The EU institutions&#10;• European&#10;Parliament&#10;Court of&#10;Justice&#10;Court of&#10;Auditors&#10;Economic and Social Committee Committee of th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42" y="1338146"/>
            <a:ext cx="10504448" cy="52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5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29" y="624110"/>
            <a:ext cx="9865383" cy="714036"/>
          </a:xfrm>
        </p:spPr>
        <p:txBody>
          <a:bodyPr/>
          <a:lstStyle/>
          <a:p>
            <a:r>
              <a:rPr lang="en-US" b="1" dirty="0" smtClean="0"/>
              <a:t>The EU Court of Justice</a:t>
            </a:r>
            <a:endParaRPr lang="en-GB" b="1" dirty="0"/>
          </a:p>
        </p:txBody>
      </p:sp>
      <p:pic>
        <p:nvPicPr>
          <p:cNvPr id="15362" name="Picture 2" descr="27 independent judges,&#10;one from each EU country&#10;4Rules on how to interpret EU law&#10;4Ensures EU countries apply EU laws in 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29" y="1338147"/>
            <a:ext cx="10326030" cy="52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6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255" y="624110"/>
            <a:ext cx="9642358" cy="847851"/>
          </a:xfrm>
        </p:spPr>
        <p:txBody>
          <a:bodyPr/>
          <a:lstStyle/>
          <a:p>
            <a:r>
              <a:rPr lang="en-US" b="1" dirty="0" smtClean="0"/>
              <a:t>European Union (EU)</a:t>
            </a:r>
            <a:endParaRPr lang="en-GB" b="1" dirty="0"/>
          </a:p>
        </p:txBody>
      </p:sp>
      <p:pic>
        <p:nvPicPr>
          <p:cNvPr id="1026" name="Picture 2" descr="What is the European Union&#10;• The European Union is a unique economic and political&#10;partnership between 27 European countr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41" y="1561171"/>
            <a:ext cx="9857675" cy="51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0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777" y="624110"/>
            <a:ext cx="9898834" cy="59137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EU Economic and Social Committee</a:t>
            </a:r>
            <a:endParaRPr lang="en-GB" b="1" dirty="0"/>
          </a:p>
        </p:txBody>
      </p:sp>
      <p:pic>
        <p:nvPicPr>
          <p:cNvPr id="16386" name="Picture 2" descr="The European Economic and Social Committee:&#10;voice of civil society&#10;344 members&#10;4Represents trade unions,&#10;employers,&#10;farme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48" y="1349298"/>
            <a:ext cx="10144163" cy="53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0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3" y="624110"/>
            <a:ext cx="9831929" cy="859002"/>
          </a:xfrm>
        </p:spPr>
        <p:txBody>
          <a:bodyPr/>
          <a:lstStyle/>
          <a:p>
            <a:r>
              <a:rPr lang="en-US" b="1" dirty="0" smtClean="0"/>
              <a:t>The EU Committee of the Regions</a:t>
            </a:r>
            <a:endParaRPr lang="en-GB" b="1" dirty="0"/>
          </a:p>
        </p:txBody>
      </p:sp>
      <p:pic>
        <p:nvPicPr>
          <p:cNvPr id="17410" name="Picture 2" descr="The Committee of the Regions:&#10;voice of local government&#10;344 members&#10;4Represents cities, regions&#10;4Advises on new EU laws 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3" y="1483112"/>
            <a:ext cx="10627113" cy="52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71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29" y="624110"/>
            <a:ext cx="9865383" cy="5802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Issues and Challenges for EU</a:t>
            </a:r>
            <a:endParaRPr lang="en-GB" b="1" dirty="0"/>
          </a:p>
        </p:txBody>
      </p:sp>
      <p:pic>
        <p:nvPicPr>
          <p:cNvPr id="21506" name="Picture 2" descr="&lt;ul&gt;&lt;li&gt;1.  Enlargement:  &lt;/li&gt;&lt;/ul&gt;&lt;ul&gt;&lt;li&gt;* Ten countries joined the EU in 2004, making 27 countries total. &lt;/li&gt;&lt;/ul&gt;&lt;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63" y="1304693"/>
            <a:ext cx="10381786" cy="535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2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83" y="524107"/>
            <a:ext cx="9831929" cy="5129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Basis of the EU</a:t>
            </a:r>
            <a:endParaRPr lang="en-GB" b="1" dirty="0"/>
          </a:p>
        </p:txBody>
      </p:sp>
      <p:pic>
        <p:nvPicPr>
          <p:cNvPr id="2052" name="Picture 4" descr="&lt;ul&gt;&lt;li&gt;The European Union is based on the rule of law and democracy. It is neither a new State replacing existing ones n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49" y="1282392"/>
            <a:ext cx="10181063" cy="557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5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533" y="624110"/>
            <a:ext cx="9843080" cy="5579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 </a:t>
            </a:r>
            <a:endParaRPr lang="en-GB" b="1" dirty="0"/>
          </a:p>
        </p:txBody>
      </p:sp>
      <p:pic>
        <p:nvPicPr>
          <p:cNvPr id="18434" name="Picture 2" descr="&lt;ul&gt;&lt;li&gt;The European Union (EU) is a political and economic community of twenty-seven  member states , located primarily 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07" y="1271239"/>
            <a:ext cx="10348332" cy="55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2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91" y="624110"/>
            <a:ext cx="9765022" cy="669431"/>
          </a:xfrm>
        </p:spPr>
        <p:txBody>
          <a:bodyPr/>
          <a:lstStyle/>
          <a:p>
            <a:r>
              <a:rPr lang="en-US" b="1" dirty="0" smtClean="0"/>
              <a:t>The EU Symbols</a:t>
            </a:r>
            <a:endParaRPr lang="en-GB" b="1" dirty="0"/>
          </a:p>
        </p:txBody>
      </p:sp>
      <p:pic>
        <p:nvPicPr>
          <p:cNvPr id="3074" name="Picture 2" descr="EU Symbols&#10;• The European flag: The 12 stars in a circle symbolise the ideals&#10;of unity, solidarity and harmony among the p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5" y="1527717"/>
            <a:ext cx="10348333" cy="50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0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281" y="434539"/>
            <a:ext cx="8911687" cy="937061"/>
          </a:xfrm>
        </p:spPr>
        <p:txBody>
          <a:bodyPr/>
          <a:lstStyle/>
          <a:p>
            <a:r>
              <a:rPr lang="en-US" b="1" dirty="0" smtClean="0"/>
              <a:t>Objectives of EU</a:t>
            </a:r>
            <a:endParaRPr lang="en-GB" b="1" dirty="0"/>
          </a:p>
        </p:txBody>
      </p:sp>
      <p:pic>
        <p:nvPicPr>
          <p:cNvPr id="4098" name="Picture 2" descr="Why the European Union&#10;• The EU’s mission in the 21st century is to:&#10;• maintain and build on the peace established betwee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82" y="1538869"/>
            <a:ext cx="9770330" cy="51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6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30" y="624110"/>
            <a:ext cx="9865382" cy="825549"/>
          </a:xfrm>
        </p:spPr>
        <p:txBody>
          <a:bodyPr/>
          <a:lstStyle/>
          <a:p>
            <a:r>
              <a:rPr lang="en-US" b="1" dirty="0" smtClean="0"/>
              <a:t>The Origins of the EU</a:t>
            </a:r>
            <a:endParaRPr lang="en-GB" b="1" dirty="0"/>
          </a:p>
        </p:txBody>
      </p:sp>
      <p:pic>
        <p:nvPicPr>
          <p:cNvPr id="5122" name="Picture 2" descr="The Origins of the EU&#10;• Making war unthinkable among Europeans&#10;• Together managing main materials used in war:&#10;coal and s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28" y="1605777"/>
            <a:ext cx="10322583" cy="51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1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533" y="624110"/>
            <a:ext cx="9843080" cy="691734"/>
          </a:xfrm>
        </p:spPr>
        <p:txBody>
          <a:bodyPr/>
          <a:lstStyle/>
          <a:p>
            <a:r>
              <a:rPr lang="en-US" dirty="0" smtClean="0"/>
              <a:t>Origins of the EU Continued..</a:t>
            </a:r>
            <a:endParaRPr lang="en-GB" dirty="0"/>
          </a:p>
        </p:txBody>
      </p:sp>
      <p:pic>
        <p:nvPicPr>
          <p:cNvPr id="6146" name="Picture 2" descr="• 9 May 1950: Schuman calls for a European Coal and&#10;Steel Community&#10;• 6 founding States decide to share and co-manage&#10;coa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10" y="1438507"/>
            <a:ext cx="10043802" cy="51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229" y="624110"/>
            <a:ext cx="9865383" cy="714036"/>
          </a:xfrm>
        </p:spPr>
        <p:txBody>
          <a:bodyPr/>
          <a:lstStyle/>
          <a:p>
            <a:r>
              <a:rPr lang="en-US" b="1" dirty="0" smtClean="0"/>
              <a:t>Founding Members</a:t>
            </a:r>
            <a:endParaRPr lang="en-GB" b="1" dirty="0"/>
          </a:p>
        </p:txBody>
      </p:sp>
      <p:pic>
        <p:nvPicPr>
          <p:cNvPr id="19458" name="Picture 2" descr="&lt;ul&gt;&lt;li&gt;France  &lt;/li&gt;&lt;/ul&gt;&lt;ul&gt;&lt;li&gt;West Germany  &lt;/li&gt;&lt;/ul&gt;&lt;ul&gt;&lt;li&gt;Italy &lt;/li&gt;&lt;/ul&gt;&lt;ul&gt;&lt;li&gt;Belgium  &lt;/li&gt;&lt;/ul&gt;&lt;ul&gt;&lt;li&gt;Neth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49" y="1583473"/>
            <a:ext cx="10225668" cy="50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937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112</Words>
  <Application>Microsoft Office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Wisp</vt:lpstr>
      <vt:lpstr>Subject : Political Science M.A. Second Semester Course No: PLS - 202 Course Name: International Relations: Institutions &amp; Processes (Group – A, Unit – 3) Topic of Lecture: Regional Organisation - EU Material No. – 3 Keywords: (European Union, EU Symbols, Objectives, Origin, History, Membership, Founders, Institutions, Global Role, Neighbourhood policy, Schengen, Issues &amp; Challenges).</vt:lpstr>
      <vt:lpstr>European Union (EU)</vt:lpstr>
      <vt:lpstr>Basis of the EU</vt:lpstr>
      <vt:lpstr>Overview </vt:lpstr>
      <vt:lpstr>The EU Symbols</vt:lpstr>
      <vt:lpstr>Objectives of EU</vt:lpstr>
      <vt:lpstr>The Origins of the EU</vt:lpstr>
      <vt:lpstr>Origins of the EU Continued..</vt:lpstr>
      <vt:lpstr>Founding Members</vt:lpstr>
      <vt:lpstr>Founders of EU</vt:lpstr>
      <vt:lpstr>History of EU</vt:lpstr>
      <vt:lpstr>Criteria for Membership</vt:lpstr>
      <vt:lpstr>Role of EU</vt:lpstr>
      <vt:lpstr>Neighbourhood Policy</vt:lpstr>
      <vt:lpstr>The EU Single Market System</vt:lpstr>
      <vt:lpstr>Schengen Area</vt:lpstr>
      <vt:lpstr>Three Key Players of the EU</vt:lpstr>
      <vt:lpstr>The EU Institutions</vt:lpstr>
      <vt:lpstr>The EU Court of Justice</vt:lpstr>
      <vt:lpstr>The EU Economic and Social Committee</vt:lpstr>
      <vt:lpstr>The EU Committee of the Regions</vt:lpstr>
      <vt:lpstr>Issues and Challenges for EU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: Political Science Second Semester Course No: PLS - 202 Course Name: International Relations: Institutions &amp; Processes (Group – A, Unit – 3) Topic of Lecture: Regional Organisation - EU Material No. – 3 Keywords: (ASEAN, Establishment, Membership, Goals, Opportunities, FTA, Financial Cooperation, Chiang Mai Initiative, Evaluation).</dc:title>
  <dc:creator>SM-PC</dc:creator>
  <cp:lastModifiedBy>SM-PC</cp:lastModifiedBy>
  <cp:revision>9</cp:revision>
  <dcterms:created xsi:type="dcterms:W3CDTF">2020-04-01T23:17:54Z</dcterms:created>
  <dcterms:modified xsi:type="dcterms:W3CDTF">2020-04-02T23:41:17Z</dcterms:modified>
</cp:coreProperties>
</file>