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02-Apr-20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1103" y="144967"/>
            <a:ext cx="9946887" cy="374681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: Political Science</a:t>
            </a:r>
            <a:b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M.A. </a:t>
            </a:r>
            <a:r>
              <a:rPr lang="en-US" sz="27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</a:t>
            </a: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Semester</a:t>
            </a:r>
            <a:b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Course No: PLS - 202</a:t>
            </a:r>
            <a:b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Course Name: International Relations: Institutions &amp; Processes</a:t>
            </a:r>
            <a:b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(Group – A, Unit – 3)</a:t>
            </a:r>
            <a:b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Topic of Lecture: Regional Organisation - </a:t>
            </a:r>
            <a:r>
              <a:rPr lang="en-US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ASEAN</a:t>
            </a: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No. – </a:t>
            </a:r>
            <a:r>
              <a:rPr lang="en-US" sz="2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Keywords: </a:t>
            </a:r>
            <a:r>
              <a:rPr lang="en-US" sz="2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(ASEAN, Establishment, Membership, Goals, Opportunities, FTA, Financial Cooperation, </a:t>
            </a: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Chiang Mai </a:t>
            </a:r>
            <a:r>
              <a:rPr lang="en-US" sz="2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Initiative</a:t>
            </a:r>
            <a:r>
              <a:rPr lang="en-US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Evaluation).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4986" y="4360127"/>
            <a:ext cx="10019370" cy="2497873"/>
          </a:xfrm>
        </p:spPr>
        <p:txBody>
          <a:bodyPr/>
          <a:lstStyle/>
          <a:p>
            <a:pPr algn="ctr">
              <a:spcBef>
                <a:spcPts val="0"/>
              </a:spcBef>
            </a:pPr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Name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Teacher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Suratha Kumar Malik</a:t>
            </a:r>
          </a:p>
          <a:p>
            <a:pPr algn="ctr">
              <a:spcBef>
                <a:spcPts val="0"/>
              </a:spcBef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Professor,</a:t>
            </a:r>
          </a:p>
          <a:p>
            <a:pPr algn="ctr">
              <a:spcBef>
                <a:spcPts val="0"/>
              </a:spcBef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Department of Political Science</a:t>
            </a:r>
          </a:p>
          <a:p>
            <a:pPr algn="ctr">
              <a:spcBef>
                <a:spcPts val="0"/>
              </a:spcBef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Vidyasagar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University, Midnapore (WB)</a:t>
            </a:r>
            <a:endParaRPr lang="en-GB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12328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1893" y="624110"/>
            <a:ext cx="9742719" cy="74749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 India-ASEAN Free Trade Agreement (FTA)</a:t>
            </a:r>
            <a:endParaRPr lang="en-GB" b="1" dirty="0"/>
          </a:p>
        </p:txBody>
      </p:sp>
      <p:pic>
        <p:nvPicPr>
          <p:cNvPr id="9218" name="Picture 2" descr="&lt;ul&gt;&lt;li&gt;The India ASEAN Free Trade Agreement (FTA) was signed in Bangkok on August 13, 2009, and came into effect from Jan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893" y="1449659"/>
            <a:ext cx="9742719" cy="529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974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6927" y="624110"/>
            <a:ext cx="9887685" cy="59137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Benefits of Free Trade Agreement (FTA)</a:t>
            </a:r>
            <a:endParaRPr lang="en-GB" b="1" dirty="0"/>
          </a:p>
        </p:txBody>
      </p:sp>
      <p:pic>
        <p:nvPicPr>
          <p:cNvPr id="10242" name="Picture 2" descr="Benefits of FTA  &lt;ul&gt;&lt;li&gt;Increase in Incomes/Growth: An FTA expands trade volumes among member &lt;/li&gt;&lt;/ul&gt;&lt;ul&gt;&lt;li&gt;countries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927" y="1438507"/>
            <a:ext cx="9887685" cy="518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96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9229" y="624110"/>
            <a:ext cx="9865383" cy="69173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Negative Effect of Free Trade Agreement (FTA)</a:t>
            </a:r>
            <a:endParaRPr lang="en-GB" b="1" dirty="0"/>
          </a:p>
        </p:txBody>
      </p:sp>
      <p:pic>
        <p:nvPicPr>
          <p:cNvPr id="11266" name="Picture 2" descr="Negative Effect of Free Trade Agreement &lt;ul&gt;&lt;li&gt;Trade Diversion: Trade diversion refers to the possibility of an FTA membe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229" y="1583472"/>
            <a:ext cx="9690410" cy="509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023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624110"/>
            <a:ext cx="9675812" cy="65828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Other initiatives towards Financial Cooperation</a:t>
            </a:r>
            <a:endParaRPr lang="en-GB" b="1" dirty="0"/>
          </a:p>
        </p:txBody>
      </p:sp>
      <p:pic>
        <p:nvPicPr>
          <p:cNvPr id="13314" name="Picture 2" descr="ASEAN + 3 Financial Cooperation &lt;ul&gt;&lt;li&gt;In recognition of the financial interdependence in East Asia, ASEAN has stepped up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288" y="1471961"/>
            <a:ext cx="9787324" cy="511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921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347" y="624111"/>
            <a:ext cx="9709266" cy="836700"/>
          </a:xfrm>
        </p:spPr>
        <p:txBody>
          <a:bodyPr/>
          <a:lstStyle/>
          <a:p>
            <a:r>
              <a:rPr lang="en-US" b="1" dirty="0" smtClean="0"/>
              <a:t>The Chiang Mai Initiative</a:t>
            </a:r>
            <a:endParaRPr lang="en-GB" b="1" dirty="0"/>
          </a:p>
        </p:txBody>
      </p:sp>
      <p:pic>
        <p:nvPicPr>
          <p:cNvPr id="14338" name="Picture 2" descr="The Chiang Mai Initiative &lt;ul&gt;&lt;li&gt;In May 2000, the ASEAN+3 finance ministers agreed to establish a regional financing arra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347" y="1594624"/>
            <a:ext cx="9311268" cy="500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83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3405" y="624110"/>
            <a:ext cx="9631207" cy="836700"/>
          </a:xfrm>
        </p:spPr>
        <p:txBody>
          <a:bodyPr/>
          <a:lstStyle/>
          <a:p>
            <a:r>
              <a:rPr lang="en-US" b="1" dirty="0" smtClean="0"/>
              <a:t>Challenges for ASEAN</a:t>
            </a:r>
            <a:endParaRPr lang="en-GB" b="1" dirty="0"/>
          </a:p>
        </p:txBody>
      </p:sp>
      <p:pic>
        <p:nvPicPr>
          <p:cNvPr id="12290" name="Picture 2" descr="CHALLENGES &lt;ul&gt;&lt;li&gt;The financial crisis &lt;/li&gt;&lt;/ul&gt;&lt;ul&gt;&lt;li&gt;The haze across parts of the region and &lt;/li&gt;&lt;/ul&gt;&lt;ul&gt;&lt;li&gt;The Ca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626" y="1550020"/>
            <a:ext cx="8942594" cy="519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571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6361" y="624110"/>
            <a:ext cx="9118251" cy="747490"/>
          </a:xfrm>
        </p:spPr>
        <p:txBody>
          <a:bodyPr/>
          <a:lstStyle/>
          <a:p>
            <a:r>
              <a:rPr lang="en-US" b="1" dirty="0" smtClean="0"/>
              <a:t>Establishment and Membership</a:t>
            </a:r>
            <a:endParaRPr lang="en-GB" b="1" dirty="0"/>
          </a:p>
        </p:txBody>
      </p:sp>
      <p:pic>
        <p:nvPicPr>
          <p:cNvPr id="1026" name="Picture 2" descr="ESTABLISHMENT AND MEMBERSHIP  &lt;ul&gt;&lt;li&gt;It was established on 8 August 1967. &lt;/li&gt;&lt;/ul&gt;&lt;ul&gt;&lt;li&gt;In Bangkok by the five Countr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489" y="1561171"/>
            <a:ext cx="9330124" cy="519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018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699" y="624110"/>
            <a:ext cx="9240914" cy="736339"/>
          </a:xfrm>
        </p:spPr>
        <p:txBody>
          <a:bodyPr/>
          <a:lstStyle/>
          <a:p>
            <a:r>
              <a:rPr lang="en-US" b="1" dirty="0" smtClean="0"/>
              <a:t>Establishment of ASEAN</a:t>
            </a:r>
            <a:endParaRPr lang="en-GB" b="1" dirty="0"/>
          </a:p>
        </p:txBody>
      </p:sp>
      <p:pic>
        <p:nvPicPr>
          <p:cNvPr id="2050" name="Picture 2" descr="The Establishment of ASEAN Bangkok, 8 August 1967 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699" y="1583473"/>
            <a:ext cx="8898672" cy="511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26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5776" y="624110"/>
            <a:ext cx="9898837" cy="55791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Goals of ASEAN</a:t>
            </a:r>
            <a:endParaRPr lang="en-GB" b="1" dirty="0"/>
          </a:p>
        </p:txBody>
      </p:sp>
      <p:pic>
        <p:nvPicPr>
          <p:cNvPr id="3074" name="Picture 2" descr="Goals of ASEAN &lt;ul&gt;&lt;li&gt;To accelerate the economic growth, social progress and cultural development in the region. &lt;/li&gt;&lt;/u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776" y="1382751"/>
            <a:ext cx="9653511" cy="529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56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4557" y="624110"/>
            <a:ext cx="9620056" cy="814397"/>
          </a:xfrm>
        </p:spPr>
        <p:txBody>
          <a:bodyPr/>
          <a:lstStyle/>
          <a:p>
            <a:r>
              <a:rPr lang="en-US" b="1" dirty="0" smtClean="0"/>
              <a:t>Opportunities of ASEAN</a:t>
            </a:r>
            <a:endParaRPr lang="en-GB" b="1" dirty="0"/>
          </a:p>
        </p:txBody>
      </p:sp>
      <p:pic>
        <p:nvPicPr>
          <p:cNvPr id="4098" name="Picture 2" descr="Opportunities of ASEAN &lt;ul&gt;&lt;li&gt;ASEAN is observed to be an evolving economic powerhouse and has been gaining lot of attract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556" y="1572322"/>
            <a:ext cx="9620056" cy="514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905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7649" y="624110"/>
            <a:ext cx="9686963" cy="914758"/>
          </a:xfrm>
        </p:spPr>
        <p:txBody>
          <a:bodyPr/>
          <a:lstStyle/>
          <a:p>
            <a:r>
              <a:rPr lang="en-US" dirty="0" smtClean="0"/>
              <a:t>Continued….</a:t>
            </a:r>
            <a:endParaRPr lang="en-GB" dirty="0"/>
          </a:p>
        </p:txBody>
      </p:sp>
      <p:pic>
        <p:nvPicPr>
          <p:cNvPr id="5122" name="Picture 2" descr="..contd &lt;ul&gt;&lt;li&gt;ASEAN Business Outlook Survey 2011, conducted by The American Chamber of Commerce in Singapore in collabor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834" y="1538868"/>
            <a:ext cx="9255512" cy="511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089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0741" y="379141"/>
            <a:ext cx="9586603" cy="747132"/>
          </a:xfrm>
        </p:spPr>
        <p:txBody>
          <a:bodyPr>
            <a:normAutofit/>
          </a:bodyPr>
          <a:lstStyle/>
          <a:p>
            <a:r>
              <a:rPr lang="en-GB" b="1" dirty="0" smtClean="0"/>
              <a:t>Continued…</a:t>
            </a:r>
            <a:endParaRPr lang="en-GB" b="1" dirty="0"/>
          </a:p>
        </p:txBody>
      </p:sp>
      <p:pic>
        <p:nvPicPr>
          <p:cNvPr id="6146" name="Picture 2" descr="&lt;ul&gt;&lt;li&gt;..contd &lt;/li&gt;&lt;/ul&gt;&lt;ul&gt;&lt;li&gt;Trade accounts for nearly 100% of aggregate gross domestic product across ASEAN – the re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741" y="1492405"/>
            <a:ext cx="9746166" cy="518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354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1103" y="624109"/>
            <a:ext cx="9653510" cy="63597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Continued….</a:t>
            </a:r>
            <a:endParaRPr lang="en-GB" b="1" dirty="0"/>
          </a:p>
        </p:txBody>
      </p:sp>
      <p:pic>
        <p:nvPicPr>
          <p:cNvPr id="7170" name="Picture 2" descr="&lt;ul&gt;&lt;li&gt;..contd &lt;/li&gt;&lt;/ul&gt;&lt;ul&gt;&lt;li&gt;ASEAN GDP projected to grow from US$1.7 trillion in 2010 to US$4 trillion in 2025 &lt;/li&gt;&lt;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103" y="1505415"/>
            <a:ext cx="9653510" cy="513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491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6499" y="624110"/>
            <a:ext cx="9698114" cy="747490"/>
          </a:xfrm>
        </p:spPr>
        <p:txBody>
          <a:bodyPr/>
          <a:lstStyle/>
          <a:p>
            <a:r>
              <a:rPr lang="en-US" b="1" dirty="0" smtClean="0"/>
              <a:t>Singapore – ASEAN’S Biggest Opportunity</a:t>
            </a:r>
            <a:endParaRPr lang="en-GB" b="1" dirty="0"/>
          </a:p>
        </p:txBody>
      </p:sp>
      <p:pic>
        <p:nvPicPr>
          <p:cNvPr id="8194" name="Picture 2" descr="Singapore – ASEAN’s Biggest Opportunity &lt;ul&gt;&lt;li&gt;Singapore, one of the most developed members of ASEAN and located at the h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499" y="1371601"/>
            <a:ext cx="9110545" cy="529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22879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</TotalTime>
  <Words>92</Words>
  <Application>Microsoft Office PowerPoint</Application>
  <PresentationFormat>Widescreen</PresentationFormat>
  <Paragraphs>20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Times New Roman</vt:lpstr>
      <vt:lpstr>Wingdings 3</vt:lpstr>
      <vt:lpstr>Wisp</vt:lpstr>
      <vt:lpstr>Subject : Political Science M.A. Second Semester Course No: PLS - 202 Course Name: International Relations: Institutions &amp; Processes (Group – A, Unit – 3) Topic of Lecture: Regional Organisation - ASEAN Material No. – 2 Keywords: (ASEAN, Establishment, Membership, Goals, Opportunities, FTA, Financial Cooperation, Chiang Mai Initiative, Evaluation).</vt:lpstr>
      <vt:lpstr>Establishment and Membership</vt:lpstr>
      <vt:lpstr>Establishment of ASEAN</vt:lpstr>
      <vt:lpstr>Goals of ASEAN</vt:lpstr>
      <vt:lpstr>Opportunities of ASEAN</vt:lpstr>
      <vt:lpstr>Continued….</vt:lpstr>
      <vt:lpstr>Continued…</vt:lpstr>
      <vt:lpstr>Continued….</vt:lpstr>
      <vt:lpstr>Singapore – ASEAN’S Biggest Opportunity</vt:lpstr>
      <vt:lpstr>The India-ASEAN Free Trade Agreement (FTA)</vt:lpstr>
      <vt:lpstr>Benefits of Free Trade Agreement (FTA)</vt:lpstr>
      <vt:lpstr>Negative Effect of Free Trade Agreement (FTA)</vt:lpstr>
      <vt:lpstr>Other initiatives towards Financial Cooperation</vt:lpstr>
      <vt:lpstr>The Chiang Mai Initiative</vt:lpstr>
      <vt:lpstr>Challenges for ASEAN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Subject : Political Science Second Semester Course No: PLS - 202 Course Name: International Relations: Institutions &amp; Processes (Group – A, Unit – 3) Topic of Lecture: Regional Organisation - SAARC Material No. – 2 Keywords: (ASEAN, Origin, Members, Objectives, Principles, Functions, Achievements, Evaluation).</dc:title>
  <dc:creator>SM-PC</dc:creator>
  <cp:lastModifiedBy>SM-PC</cp:lastModifiedBy>
  <cp:revision>7</cp:revision>
  <dcterms:created xsi:type="dcterms:W3CDTF">2020-04-01T21:35:14Z</dcterms:created>
  <dcterms:modified xsi:type="dcterms:W3CDTF">2020-04-02T23:41:01Z</dcterms:modified>
</cp:coreProperties>
</file>