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103" y="144967"/>
            <a:ext cx="9946887" cy="37468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 Political Science</a:t>
            </a:r>
            <a:b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M.A. </a:t>
            </a:r>
            <a:r>
              <a:rPr lang="en-US" sz="27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Semester</a:t>
            </a:r>
            <a:b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No: PLS - 202</a:t>
            </a:r>
            <a:b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Name: International Relations: Institutions &amp; Processes</a:t>
            </a:r>
            <a:b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(Group – A, Unit – 3)</a:t>
            </a:r>
            <a:b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of Lecture: Regional Organisation - 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No. – 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Keywords: 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(ASEAN, Establishment, Membership, Goals, Opportunities, FTA, Financial Cooperation, 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Chiang Mai 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Evaluation).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986" y="4360127"/>
            <a:ext cx="10019370" cy="2497873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Name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Teacher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Suratha Kumar Malik</a:t>
            </a:r>
          </a:p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Professor,</a:t>
            </a:r>
          </a:p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Department of Political Science</a:t>
            </a:r>
          </a:p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Vidyasagar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University, Midnapore (WB)</a:t>
            </a:r>
            <a:endParaRPr lang="en-GB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1232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893" y="624110"/>
            <a:ext cx="9742719" cy="7474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India-ASEAN Free Trade Agreement (FTA)</a:t>
            </a:r>
            <a:endParaRPr lang="en-GB" b="1" dirty="0"/>
          </a:p>
        </p:txBody>
      </p:sp>
      <p:pic>
        <p:nvPicPr>
          <p:cNvPr id="9218" name="Picture 2" descr="&lt;ul&gt;&lt;li&gt;The India ASEAN Free Trade Agreement (FTA) was signed in Bangkok on August 13, 2009, and came into effect from Ja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93" y="1449659"/>
            <a:ext cx="9742719" cy="52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7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927" y="624110"/>
            <a:ext cx="9887685" cy="59137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Benefits of Free Trade Agreement (FTA)</a:t>
            </a:r>
            <a:endParaRPr lang="en-GB" b="1" dirty="0"/>
          </a:p>
        </p:txBody>
      </p:sp>
      <p:pic>
        <p:nvPicPr>
          <p:cNvPr id="10242" name="Picture 2" descr="Benefits of FTA  &lt;ul&gt;&lt;li&gt;Increase in Incomes/Growth: An FTA expands trade volumes among member &lt;/li&gt;&lt;/ul&gt;&lt;ul&gt;&lt;li&gt;countrie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27" y="1438507"/>
            <a:ext cx="9887685" cy="51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6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229" y="624110"/>
            <a:ext cx="9865383" cy="6917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Negative Effect of Free Trade Agreement (FTA)</a:t>
            </a:r>
            <a:endParaRPr lang="en-GB" b="1" dirty="0"/>
          </a:p>
        </p:txBody>
      </p:sp>
      <p:pic>
        <p:nvPicPr>
          <p:cNvPr id="11266" name="Picture 2" descr="Negative Effect of Free Trade Agreement &lt;ul&gt;&lt;li&gt;Trade Diversion: Trade diversion refers to the possibility of an FTA memb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29" y="1583472"/>
            <a:ext cx="9690410" cy="50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23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6582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Other initiatives towards Financial Cooperation</a:t>
            </a:r>
            <a:endParaRPr lang="en-GB" b="1" dirty="0"/>
          </a:p>
        </p:txBody>
      </p:sp>
      <p:pic>
        <p:nvPicPr>
          <p:cNvPr id="13314" name="Picture 2" descr="ASEAN + 3 Financial Cooperation &lt;ul&gt;&lt;li&gt;In recognition of the financial interdependence in East Asia, ASEAN has stepped up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88" y="1471961"/>
            <a:ext cx="9787324" cy="51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2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347" y="624111"/>
            <a:ext cx="9709266" cy="836700"/>
          </a:xfrm>
        </p:spPr>
        <p:txBody>
          <a:bodyPr/>
          <a:lstStyle/>
          <a:p>
            <a:r>
              <a:rPr lang="en-US" b="1" dirty="0" smtClean="0"/>
              <a:t>The Chiang Mai Initiative</a:t>
            </a:r>
            <a:endParaRPr lang="en-GB" b="1" dirty="0"/>
          </a:p>
        </p:txBody>
      </p:sp>
      <p:pic>
        <p:nvPicPr>
          <p:cNvPr id="14338" name="Picture 2" descr="The Chiang Mai Initiative &lt;ul&gt;&lt;li&gt;In May 2000, the ASEAN+3 finance ministers agreed to establish a regional financing arr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47" y="1594624"/>
            <a:ext cx="9311268" cy="500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8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405" y="624110"/>
            <a:ext cx="9631207" cy="836700"/>
          </a:xfrm>
        </p:spPr>
        <p:txBody>
          <a:bodyPr/>
          <a:lstStyle/>
          <a:p>
            <a:r>
              <a:rPr lang="en-US" b="1" dirty="0" smtClean="0"/>
              <a:t>Challenges for ASEAN</a:t>
            </a:r>
            <a:endParaRPr lang="en-GB" b="1" dirty="0"/>
          </a:p>
        </p:txBody>
      </p:sp>
      <p:pic>
        <p:nvPicPr>
          <p:cNvPr id="12290" name="Picture 2" descr="CHALLENGES &lt;ul&gt;&lt;li&gt;The financial crisis &lt;/li&gt;&lt;/ul&gt;&lt;ul&gt;&lt;li&gt;The haze across parts of the region and &lt;/li&gt;&lt;/ul&gt;&lt;ul&gt;&lt;li&gt;The C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26" y="1550020"/>
            <a:ext cx="8942594" cy="519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57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361" y="624110"/>
            <a:ext cx="9118251" cy="747490"/>
          </a:xfrm>
        </p:spPr>
        <p:txBody>
          <a:bodyPr/>
          <a:lstStyle/>
          <a:p>
            <a:r>
              <a:rPr lang="en-US" b="1" dirty="0" smtClean="0"/>
              <a:t>Establishment and Membership</a:t>
            </a:r>
            <a:endParaRPr lang="en-GB" b="1" dirty="0"/>
          </a:p>
        </p:txBody>
      </p:sp>
      <p:pic>
        <p:nvPicPr>
          <p:cNvPr id="1026" name="Picture 2" descr="ESTABLISHMENT AND MEMBERSHIP  &lt;ul&gt;&lt;li&gt;It was established on 8 August 1967. &lt;/li&gt;&lt;/ul&gt;&lt;ul&gt;&lt;li&gt;In Bangkok by the five Count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89" y="1561171"/>
            <a:ext cx="9330124" cy="519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1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699" y="624110"/>
            <a:ext cx="9240914" cy="736339"/>
          </a:xfrm>
        </p:spPr>
        <p:txBody>
          <a:bodyPr/>
          <a:lstStyle/>
          <a:p>
            <a:r>
              <a:rPr lang="en-US" b="1" dirty="0" smtClean="0"/>
              <a:t>Establishment of ASEAN</a:t>
            </a:r>
            <a:endParaRPr lang="en-GB" b="1" dirty="0"/>
          </a:p>
        </p:txBody>
      </p:sp>
      <p:pic>
        <p:nvPicPr>
          <p:cNvPr id="2050" name="Picture 2" descr="The Establishment of ASEAN Bangkok, 8 August 1967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99" y="1583473"/>
            <a:ext cx="8898672" cy="51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776" y="624110"/>
            <a:ext cx="9898837" cy="55791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Goals of ASEAN</a:t>
            </a:r>
            <a:endParaRPr lang="en-GB" b="1" dirty="0"/>
          </a:p>
        </p:txBody>
      </p:sp>
      <p:pic>
        <p:nvPicPr>
          <p:cNvPr id="3074" name="Picture 2" descr="Goals of ASEAN &lt;ul&gt;&lt;li&gt;To accelerate the economic growth, social progress and cultural development in the region. &lt;/li&gt;&lt;/u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76" y="1382751"/>
            <a:ext cx="9653511" cy="52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56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557" y="624110"/>
            <a:ext cx="9620056" cy="814397"/>
          </a:xfrm>
        </p:spPr>
        <p:txBody>
          <a:bodyPr/>
          <a:lstStyle/>
          <a:p>
            <a:r>
              <a:rPr lang="en-US" b="1" dirty="0" smtClean="0"/>
              <a:t>Opportunities of ASEAN</a:t>
            </a:r>
            <a:endParaRPr lang="en-GB" b="1" dirty="0"/>
          </a:p>
        </p:txBody>
      </p:sp>
      <p:pic>
        <p:nvPicPr>
          <p:cNvPr id="4098" name="Picture 2" descr="Opportunities of ASEAN &lt;ul&gt;&lt;li&gt;ASEAN is observed to be an evolving economic powerhouse and has been gaining lot of attrac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56" y="1572322"/>
            <a:ext cx="9620056" cy="514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0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649" y="624110"/>
            <a:ext cx="9686963" cy="914758"/>
          </a:xfrm>
        </p:spPr>
        <p:txBody>
          <a:bodyPr/>
          <a:lstStyle/>
          <a:p>
            <a:r>
              <a:rPr lang="en-US" dirty="0" smtClean="0"/>
              <a:t>Continued….</a:t>
            </a:r>
            <a:endParaRPr lang="en-GB" dirty="0"/>
          </a:p>
        </p:txBody>
      </p:sp>
      <p:pic>
        <p:nvPicPr>
          <p:cNvPr id="5122" name="Picture 2" descr="..contd &lt;ul&gt;&lt;li&gt;ASEAN Business Outlook Survey 2011, conducted by The American Chamber of Commerce in Singapore in collabo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34" y="1538868"/>
            <a:ext cx="9255512" cy="51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8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741" y="379141"/>
            <a:ext cx="9586603" cy="747132"/>
          </a:xfrm>
        </p:spPr>
        <p:txBody>
          <a:bodyPr>
            <a:normAutofit/>
          </a:bodyPr>
          <a:lstStyle/>
          <a:p>
            <a:r>
              <a:rPr lang="en-GB" b="1" dirty="0" smtClean="0"/>
              <a:t>Continued…</a:t>
            </a:r>
            <a:endParaRPr lang="en-GB" b="1" dirty="0"/>
          </a:p>
        </p:txBody>
      </p:sp>
      <p:pic>
        <p:nvPicPr>
          <p:cNvPr id="6146" name="Picture 2" descr="&lt;ul&gt;&lt;li&gt;..contd &lt;/li&gt;&lt;/ul&gt;&lt;ul&gt;&lt;li&gt;Trade accounts for nearly 100% of aggregate gross domestic product across ASEAN – the r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41" y="1492405"/>
            <a:ext cx="9746166" cy="518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35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103" y="624109"/>
            <a:ext cx="9653510" cy="63597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Continued….</a:t>
            </a:r>
            <a:endParaRPr lang="en-GB" b="1" dirty="0"/>
          </a:p>
        </p:txBody>
      </p:sp>
      <p:pic>
        <p:nvPicPr>
          <p:cNvPr id="7170" name="Picture 2" descr="&lt;ul&gt;&lt;li&gt;..contd &lt;/li&gt;&lt;/ul&gt;&lt;ul&gt;&lt;li&gt;ASEAN GDP projected to grow from US$1.7 trillion in 2010 to US$4 trillion in 2025 &lt;/li&gt;&lt;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03" y="1505415"/>
            <a:ext cx="9653510" cy="513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9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499" y="624110"/>
            <a:ext cx="9698114" cy="747490"/>
          </a:xfrm>
        </p:spPr>
        <p:txBody>
          <a:bodyPr/>
          <a:lstStyle/>
          <a:p>
            <a:r>
              <a:rPr lang="en-US" b="1" dirty="0" smtClean="0"/>
              <a:t>Singapore – ASEAN’S Biggest Opportunity</a:t>
            </a:r>
            <a:endParaRPr lang="en-GB" b="1" dirty="0"/>
          </a:p>
        </p:txBody>
      </p:sp>
      <p:pic>
        <p:nvPicPr>
          <p:cNvPr id="8194" name="Picture 2" descr="Singapore – ASEAN’s Biggest Opportunity &lt;ul&gt;&lt;li&gt;Singapore, one of the most developed members of ASEAN and located at the h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99" y="1371601"/>
            <a:ext cx="9110545" cy="52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2879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92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Wisp</vt:lpstr>
      <vt:lpstr>Subject : Political Science M.A. Second Semester Course No: PLS - 202 Course Name: International Relations: Institutions &amp; Processes (Group – A, Unit – 3) Topic of Lecture: Regional Organisation - ASEAN Material No. – 2 Keywords: (ASEAN, Establishment, Membership, Goals, Opportunities, FTA, Financial Cooperation, Chiang Mai Initiative, Evaluation).</vt:lpstr>
      <vt:lpstr>Establishment and Membership</vt:lpstr>
      <vt:lpstr>Establishment of ASEAN</vt:lpstr>
      <vt:lpstr>Goals of ASEAN</vt:lpstr>
      <vt:lpstr>Opportunities of ASEAN</vt:lpstr>
      <vt:lpstr>Continued….</vt:lpstr>
      <vt:lpstr>Continued…</vt:lpstr>
      <vt:lpstr>Continued….</vt:lpstr>
      <vt:lpstr>Singapore – ASEAN’S Biggest Opportunity</vt:lpstr>
      <vt:lpstr>The India-ASEAN Free Trade Agreement (FTA)</vt:lpstr>
      <vt:lpstr>Benefits of Free Trade Agreement (FTA)</vt:lpstr>
      <vt:lpstr>Negative Effect of Free Trade Agreement (FTA)</vt:lpstr>
      <vt:lpstr>Other initiatives towards Financial Cooperation</vt:lpstr>
      <vt:lpstr>The Chiang Mai Initiative</vt:lpstr>
      <vt:lpstr>Challenges for ASEAN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: Political Science Second Semester Course No: PLS - 202 Course Name: International Relations: Institutions &amp; Processes (Group – A, Unit – 3) Topic of Lecture: Regional Organisation - SAARC Material No. – 2 Keywords: (ASEAN, Origin, Members, Objectives, Principles, Functions, Achievements, Evaluation).</dc:title>
  <dc:creator>SM-PC</dc:creator>
  <cp:lastModifiedBy>SM-PC</cp:lastModifiedBy>
  <cp:revision>7</cp:revision>
  <dcterms:created xsi:type="dcterms:W3CDTF">2020-04-01T21:35:14Z</dcterms:created>
  <dcterms:modified xsi:type="dcterms:W3CDTF">2020-04-02T23:41:01Z</dcterms:modified>
</cp:coreProperties>
</file>