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7" r:id="rId4"/>
    <p:sldId id="258" r:id="rId5"/>
    <p:sldId id="259" r:id="rId6"/>
    <p:sldId id="260" r:id="rId7"/>
    <p:sldId id="261" r:id="rId8"/>
    <p:sldId id="262" r:id="rId9"/>
    <p:sldId id="263" r:id="rId10"/>
    <p:sldId id="264" r:id="rId11"/>
    <p:sldId id="265" r:id="rId12"/>
    <p:sldId id="266"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2653C70-DAEB-420B-BDC9-2AD78A235FC2}" type="datetimeFigureOut">
              <a:rPr lang="en-US" smtClean="0"/>
              <a:pPr/>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CE388-4E2B-40B9-9741-FB62D520040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653C70-DAEB-420B-BDC9-2AD78A235FC2}" type="datetimeFigureOut">
              <a:rPr lang="en-US" smtClean="0"/>
              <a:pPr/>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CE388-4E2B-40B9-9741-FB62D520040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653C70-DAEB-420B-BDC9-2AD78A235FC2}" type="datetimeFigureOut">
              <a:rPr lang="en-US" smtClean="0"/>
              <a:pPr/>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CE388-4E2B-40B9-9741-FB62D520040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653C70-DAEB-420B-BDC9-2AD78A235FC2}" type="datetimeFigureOut">
              <a:rPr lang="en-US" smtClean="0"/>
              <a:pPr/>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CE388-4E2B-40B9-9741-FB62D520040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653C70-DAEB-420B-BDC9-2AD78A235FC2}" type="datetimeFigureOut">
              <a:rPr lang="en-US" smtClean="0"/>
              <a:pPr/>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CE388-4E2B-40B9-9741-FB62D520040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2653C70-DAEB-420B-BDC9-2AD78A235FC2}" type="datetimeFigureOut">
              <a:rPr lang="en-US" smtClean="0"/>
              <a:pPr/>
              <a:t>3/4/2020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4CE388-4E2B-40B9-9741-FB62D520040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2653C70-DAEB-420B-BDC9-2AD78A235FC2}" type="datetimeFigureOut">
              <a:rPr lang="en-US" smtClean="0"/>
              <a:pPr/>
              <a:t>3/4/2020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4CE388-4E2B-40B9-9741-FB62D520040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653C70-DAEB-420B-BDC9-2AD78A235FC2}" type="datetimeFigureOut">
              <a:rPr lang="en-US" smtClean="0"/>
              <a:pPr/>
              <a:t>3/4/2020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4CE388-4E2B-40B9-9741-FB62D520040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653C70-DAEB-420B-BDC9-2AD78A235FC2}" type="datetimeFigureOut">
              <a:rPr lang="en-US" smtClean="0"/>
              <a:pPr/>
              <a:t>3/4/2020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4CE388-4E2B-40B9-9741-FB62D520040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653C70-DAEB-420B-BDC9-2AD78A235FC2}" type="datetimeFigureOut">
              <a:rPr lang="en-US" smtClean="0"/>
              <a:pPr/>
              <a:t>3/4/2020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4CE388-4E2B-40B9-9741-FB62D520040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653C70-DAEB-420B-BDC9-2AD78A235FC2}" type="datetimeFigureOut">
              <a:rPr lang="en-US" smtClean="0"/>
              <a:pPr/>
              <a:t>3/4/2020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4CE388-4E2B-40B9-9741-FB62D520040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653C70-DAEB-420B-BDC9-2AD78A235FC2}" type="datetimeFigureOut">
              <a:rPr lang="en-US" smtClean="0"/>
              <a:pPr/>
              <a:t>3/4/2020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4CE388-4E2B-40B9-9741-FB62D520040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en.wikipedia.org/wiki/Andrew_Marvell" TargetMode="External"/><Relationship Id="rId2" Type="http://schemas.openxmlformats.org/officeDocument/2006/relationships/hyperlink" Target="https://www.estudent-corner.com/2019/06/metaphysical-poetry-by-john-donne-notes.html"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Metaphysical_conceit" TargetMode="External"/><Relationship Id="rId2" Type="http://schemas.openxmlformats.org/officeDocument/2006/relationships/hyperlink" Target="https://en.wikipedia.org/wiki/Samuel_Johnson" TargetMode="External"/><Relationship Id="rId1" Type="http://schemas.openxmlformats.org/officeDocument/2006/relationships/slideLayout" Target="../slideLayouts/slideLayout2.xml"/><Relationship Id="rId4" Type="http://schemas.openxmlformats.org/officeDocument/2006/relationships/hyperlink" Target="https://en.wikipedia.org/wiki/Drummond_of_Hawthornden"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Admin\Desktop\metaphysical poets CROPED.jpg"/>
          <p:cNvPicPr>
            <a:picLocks noChangeAspect="1" noChangeArrowheads="1"/>
          </p:cNvPicPr>
          <p:nvPr/>
        </p:nvPicPr>
        <p:blipFill>
          <a:blip r:embed="rId2"/>
          <a:srcRect/>
          <a:stretch>
            <a:fillRect/>
          </a:stretch>
        </p:blipFill>
        <p:spPr bwMode="auto">
          <a:xfrm>
            <a:off x="1" y="0"/>
            <a:ext cx="9144000" cy="6858000"/>
          </a:xfrm>
          <a:prstGeom prst="rect">
            <a:avLst/>
          </a:prstGeom>
          <a:noFill/>
        </p:spPr>
      </p:pic>
      <p:sp>
        <p:nvSpPr>
          <p:cNvPr id="2" name="Title 1"/>
          <p:cNvSpPr>
            <a:spLocks noGrp="1"/>
          </p:cNvSpPr>
          <p:nvPr>
            <p:ph type="ctrTitle"/>
          </p:nvPr>
        </p:nvSpPr>
        <p:spPr>
          <a:xfrm>
            <a:off x="1752600" y="304801"/>
            <a:ext cx="5334000" cy="1828799"/>
          </a:xfrm>
        </p:spPr>
        <p:txBody>
          <a:bodyPr/>
          <a:lstStyle/>
          <a:p>
            <a:r>
              <a:rPr lang="en-US" dirty="0" smtClean="0">
                <a:solidFill>
                  <a:srgbClr val="FF0000"/>
                </a:solidFill>
                <a:latin typeface="Bernard MT Condensed" pitchFamily="18" charset="0"/>
              </a:rPr>
              <a:t>METAPHYSICAL POETRY</a:t>
            </a:r>
            <a:endParaRPr lang="en-US" dirty="0">
              <a:solidFill>
                <a:srgbClr val="FF0000"/>
              </a:solidFill>
              <a:latin typeface="Bernard MT Condensed" pitchFamily="18" charset="0"/>
            </a:endParaRPr>
          </a:p>
        </p:txBody>
      </p:sp>
      <p:sp>
        <p:nvSpPr>
          <p:cNvPr id="3" name="Subtitle 2"/>
          <p:cNvSpPr>
            <a:spLocks noGrp="1"/>
          </p:cNvSpPr>
          <p:nvPr>
            <p:ph type="subTitle" idx="1"/>
          </p:nvPr>
        </p:nvSpPr>
        <p:spPr>
          <a:xfrm>
            <a:off x="152400" y="3429000"/>
            <a:ext cx="8839200" cy="3276600"/>
          </a:xfrm>
        </p:spPr>
        <p:txBody>
          <a:bodyPr>
            <a:normAutofit/>
          </a:bodyPr>
          <a:lstStyle/>
          <a:p>
            <a:r>
              <a:rPr lang="en-US" sz="1800" dirty="0" smtClean="0">
                <a:solidFill>
                  <a:srgbClr val="FF0000"/>
                </a:solidFill>
                <a:latin typeface="Times New Roman" pitchFamily="18" charset="0"/>
                <a:cs typeface="Times New Roman" pitchFamily="18" charset="0"/>
              </a:rPr>
              <a:t>                                                      </a:t>
            </a:r>
          </a:p>
          <a:p>
            <a:endParaRPr lang="en-US" sz="1800" dirty="0" smtClean="0">
              <a:solidFill>
                <a:srgbClr val="FF0000"/>
              </a:solidFill>
              <a:latin typeface="Times New Roman" pitchFamily="18" charset="0"/>
              <a:cs typeface="Times New Roman" pitchFamily="18" charset="0"/>
            </a:endParaRPr>
          </a:p>
          <a:p>
            <a:endParaRPr lang="en-US" sz="1800" dirty="0" smtClean="0">
              <a:solidFill>
                <a:srgbClr val="FF0000"/>
              </a:solidFill>
              <a:latin typeface="Times New Roman" pitchFamily="18" charset="0"/>
              <a:cs typeface="Times New Roman" pitchFamily="18" charset="0"/>
            </a:endParaRPr>
          </a:p>
          <a:p>
            <a:endParaRPr lang="en-US" sz="1800" dirty="0" smtClean="0">
              <a:solidFill>
                <a:srgbClr val="FF0000"/>
              </a:solidFill>
              <a:latin typeface="Times New Roman" pitchFamily="18" charset="0"/>
              <a:cs typeface="Times New Roman" pitchFamily="18" charset="0"/>
            </a:endParaRPr>
          </a:p>
          <a:p>
            <a:endParaRPr lang="en-US" sz="1800" dirty="0" smtClean="0">
              <a:solidFill>
                <a:srgbClr val="FF0000"/>
              </a:solidFill>
              <a:latin typeface="Times New Roman" pitchFamily="18" charset="0"/>
              <a:cs typeface="Times New Roman" pitchFamily="18" charset="0"/>
            </a:endParaRPr>
          </a:p>
          <a:p>
            <a:pPr algn="l"/>
            <a:r>
              <a:rPr lang="en-US" sz="1800" dirty="0" smtClean="0">
                <a:solidFill>
                  <a:srgbClr val="FF0000"/>
                </a:solidFill>
                <a:latin typeface="Times New Roman" pitchFamily="18" charset="0"/>
                <a:cs typeface="Times New Roman" pitchFamily="18" charset="0"/>
              </a:rPr>
              <a:t> </a:t>
            </a:r>
            <a:r>
              <a:rPr lang="en-US" sz="1800" dirty="0" smtClean="0">
                <a:solidFill>
                  <a:srgbClr val="FF0000"/>
                </a:solidFill>
                <a:latin typeface="Times New Roman" pitchFamily="18" charset="0"/>
                <a:cs typeface="Times New Roman" pitchFamily="18" charset="0"/>
              </a:rPr>
              <a:t>  </a:t>
            </a:r>
          </a:p>
          <a:p>
            <a:pPr algn="l"/>
            <a:r>
              <a:rPr lang="en-US" sz="1800" dirty="0" smtClean="0">
                <a:solidFill>
                  <a:srgbClr val="FF0000"/>
                </a:solidFill>
                <a:latin typeface="Times New Roman" pitchFamily="18" charset="0"/>
                <a:cs typeface="Times New Roman" pitchFamily="18" charset="0"/>
              </a:rPr>
              <a:t>                                                                                             </a:t>
            </a:r>
          </a:p>
          <a:p>
            <a:pPr algn="l"/>
            <a:r>
              <a:rPr lang="en-US" sz="1800" dirty="0" smtClean="0">
                <a:solidFill>
                  <a:srgbClr val="FF0000"/>
                </a:solidFill>
                <a:latin typeface="Times New Roman" pitchFamily="18" charset="0"/>
                <a:cs typeface="Times New Roman" pitchFamily="18" charset="0"/>
              </a:rPr>
              <a:t> </a:t>
            </a:r>
            <a:r>
              <a:rPr lang="en-US" sz="1800" dirty="0" smtClean="0">
                <a:solidFill>
                  <a:srgbClr val="FF0000"/>
                </a:solidFill>
                <a:latin typeface="Times New Roman" pitchFamily="18" charset="0"/>
                <a:cs typeface="Times New Roman" pitchFamily="18" charset="0"/>
              </a:rPr>
              <a:t>                                                                                            </a:t>
            </a:r>
            <a:r>
              <a:rPr lang="en-US" sz="1800" dirty="0" smtClean="0">
                <a:solidFill>
                  <a:srgbClr val="FF0000"/>
                </a:solidFill>
                <a:latin typeface="Times New Roman" pitchFamily="18" charset="0"/>
                <a:cs typeface="Times New Roman" pitchFamily="18" charset="0"/>
              </a:rPr>
              <a:t>  VIDYASAGAR </a:t>
            </a:r>
            <a:r>
              <a:rPr lang="en-US" sz="1800" dirty="0" smtClean="0">
                <a:solidFill>
                  <a:srgbClr val="FF0000"/>
                </a:solidFill>
                <a:latin typeface="Times New Roman" pitchFamily="18" charset="0"/>
                <a:cs typeface="Times New Roman" pitchFamily="18" charset="0"/>
              </a:rPr>
              <a:t>UNIVERSITY </a:t>
            </a:r>
            <a:r>
              <a:rPr lang="en-US" sz="1800" dirty="0" smtClean="0">
                <a:solidFill>
                  <a:srgbClr val="FF0000"/>
                </a:solidFill>
                <a:latin typeface="Times New Roman" pitchFamily="18" charset="0"/>
                <a:cs typeface="Times New Roman" pitchFamily="18" charset="0"/>
              </a:rPr>
              <a:t>,</a:t>
            </a:r>
          </a:p>
          <a:p>
            <a:pPr algn="l"/>
            <a:r>
              <a:rPr lang="en-US" sz="1800" dirty="0" smtClean="0">
                <a:solidFill>
                  <a:srgbClr val="FF0000"/>
                </a:solidFill>
                <a:latin typeface="Times New Roman" pitchFamily="18" charset="0"/>
                <a:cs typeface="Times New Roman" pitchFamily="18" charset="0"/>
              </a:rPr>
              <a:t>                                                                                             Directorate of Distance </a:t>
            </a:r>
            <a:r>
              <a:rPr lang="en-US" sz="1800" dirty="0" smtClean="0">
                <a:solidFill>
                  <a:srgbClr val="FF0000"/>
                </a:solidFill>
                <a:latin typeface="Times New Roman" pitchFamily="18" charset="0"/>
                <a:cs typeface="Times New Roman" pitchFamily="18" charset="0"/>
              </a:rPr>
              <a:t>Education M.A. Part-I, Paper- I, Module-3, </a:t>
            </a:r>
            <a:r>
              <a:rPr lang="en-US" sz="1800" dirty="0" smtClean="0">
                <a:solidFill>
                  <a:srgbClr val="FF0000"/>
                </a:solidFill>
                <a:latin typeface="Times New Roman" pitchFamily="18" charset="0"/>
                <a:cs typeface="Times New Roman" pitchFamily="18" charset="0"/>
              </a:rPr>
              <a:t>	</a:t>
            </a:r>
            <a:endParaRPr lang="en-US" sz="18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chemeClr val="accent2">
                    <a:lumMod val="75000"/>
                  </a:schemeClr>
                </a:solidFill>
                <a:latin typeface="Bernard MT Condensed" pitchFamily="18" charset="0"/>
              </a:rPr>
              <a:t>The Canonization </a:t>
            </a:r>
            <a:endParaRPr lang="en-US" sz="2800" dirty="0">
              <a:solidFill>
                <a:schemeClr val="accent2">
                  <a:lumMod val="75000"/>
                </a:schemeClr>
              </a:solidFill>
              <a:latin typeface="Bernard MT Condensed" pitchFamily="18" charset="0"/>
            </a:endParaRPr>
          </a:p>
        </p:txBody>
      </p:sp>
      <p:sp>
        <p:nvSpPr>
          <p:cNvPr id="3" name="Content Placeholder 2"/>
          <p:cNvSpPr>
            <a:spLocks noGrp="1"/>
          </p:cNvSpPr>
          <p:nvPr>
            <p:ph idx="1"/>
          </p:nvPr>
        </p:nvSpPr>
        <p:spPr/>
        <p:txBody>
          <a:bodyPr>
            <a:normAutofit/>
          </a:bodyPr>
          <a:lstStyle/>
          <a:p>
            <a:pPr algn="just">
              <a:buFont typeface="Wingdings" pitchFamily="2" charset="2"/>
              <a:buChar char="v"/>
            </a:pPr>
            <a:endParaRPr lang="en-US" sz="1800" dirty="0" smtClean="0"/>
          </a:p>
          <a:p>
            <a:pPr algn="just">
              <a:buFont typeface="Wingdings" pitchFamily="2" charset="2"/>
              <a:buChar char="v"/>
            </a:pPr>
            <a:r>
              <a:rPr lang="en-US" sz="1800" dirty="0" smtClean="0">
                <a:solidFill>
                  <a:srgbClr val="FF0000"/>
                </a:solidFill>
              </a:rPr>
              <a:t>"The Canonization" was first published in the year 1633</a:t>
            </a:r>
            <a:r>
              <a:rPr lang="en-US" sz="1800" dirty="0" smtClean="0"/>
              <a:t>.</a:t>
            </a:r>
          </a:p>
          <a:p>
            <a:pPr algn="just">
              <a:buNone/>
            </a:pPr>
            <a:endParaRPr lang="en-US" sz="1800" dirty="0" smtClean="0"/>
          </a:p>
          <a:p>
            <a:pPr algn="just">
              <a:buFont typeface="Wingdings" pitchFamily="2" charset="2"/>
              <a:buChar char="v"/>
            </a:pPr>
            <a:r>
              <a:rPr lang="en-US" sz="1800" dirty="0" smtClean="0">
                <a:solidFill>
                  <a:srgbClr val="7030A0"/>
                </a:solidFill>
              </a:rPr>
              <a:t>Donne </a:t>
            </a:r>
            <a:r>
              <a:rPr lang="en-US" sz="1800" dirty="0" smtClean="0">
                <a:solidFill>
                  <a:srgbClr val="7030A0"/>
                </a:solidFill>
              </a:rPr>
              <a:t>sets up a five-stanza argument to demonstrate the </a:t>
            </a:r>
            <a:r>
              <a:rPr lang="en-US" sz="1800" dirty="0" smtClean="0">
                <a:solidFill>
                  <a:srgbClr val="7030A0"/>
                </a:solidFill>
              </a:rPr>
              <a:t>purity and </a:t>
            </a:r>
            <a:r>
              <a:rPr lang="en-US" sz="1800" dirty="0" smtClean="0">
                <a:solidFill>
                  <a:srgbClr val="7030A0"/>
                </a:solidFill>
              </a:rPr>
              <a:t>power of his love for another. Each stanza begins and ends with the word “love.” The </a:t>
            </a:r>
            <a:r>
              <a:rPr lang="en-US" sz="1800" dirty="0" smtClean="0">
                <a:solidFill>
                  <a:srgbClr val="7030A0"/>
                </a:solidFill>
              </a:rPr>
              <a:t>fourth and </a:t>
            </a:r>
            <a:r>
              <a:rPr lang="en-US" sz="1800" dirty="0" smtClean="0">
                <a:solidFill>
                  <a:srgbClr val="7030A0"/>
                </a:solidFill>
              </a:rPr>
              <a:t>eighth lines of each stanza end with a word also ending -</a:t>
            </a:r>
            <a:r>
              <a:rPr lang="en-US" sz="1800" dirty="0" err="1" smtClean="0">
                <a:solidFill>
                  <a:srgbClr val="7030A0"/>
                </a:solidFill>
              </a:rPr>
              <a:t>ove</a:t>
            </a:r>
            <a:r>
              <a:rPr lang="en-US" sz="1800" dirty="0" smtClean="0">
                <a:solidFill>
                  <a:srgbClr val="7030A0"/>
                </a:solidFill>
              </a:rPr>
              <a:t> (the pattern is </a:t>
            </a:r>
            <a:r>
              <a:rPr lang="en-US" sz="1800" dirty="0" smtClean="0">
                <a:solidFill>
                  <a:srgbClr val="7030A0"/>
                </a:solidFill>
              </a:rPr>
              <a:t>consistently </a:t>
            </a:r>
            <a:r>
              <a:rPr lang="en-US" sz="1800" dirty="0" err="1" smtClean="0">
                <a:solidFill>
                  <a:srgbClr val="7030A0"/>
                </a:solidFill>
              </a:rPr>
              <a:t>abbacccaa</a:t>
            </a:r>
            <a:r>
              <a:rPr lang="en-US" sz="1800" dirty="0" smtClean="0">
                <a:solidFill>
                  <a:srgbClr val="7030A0"/>
                </a:solidFill>
              </a:rPr>
              <a:t>), all of which unifies the poem around a central theme</a:t>
            </a:r>
            <a:r>
              <a:rPr lang="en-US" sz="1800" dirty="0" smtClean="0">
                <a:solidFill>
                  <a:srgbClr val="7030A0"/>
                </a:solidFill>
              </a:rPr>
              <a:t>.</a:t>
            </a:r>
          </a:p>
          <a:p>
            <a:pPr algn="just">
              <a:buNone/>
            </a:pPr>
            <a:endParaRPr lang="en-US" sz="1800" dirty="0" smtClean="0"/>
          </a:p>
          <a:p>
            <a:pPr algn="just">
              <a:buFont typeface="Wingdings" pitchFamily="2" charset="2"/>
              <a:buChar char="v"/>
            </a:pPr>
            <a:r>
              <a:rPr lang="en-US" sz="1800" dirty="0" smtClean="0">
                <a:solidFill>
                  <a:srgbClr val="FF0000"/>
                </a:solidFill>
              </a:rPr>
              <a:t>The poet demands that critics leave </a:t>
            </a:r>
            <a:r>
              <a:rPr lang="en-US" sz="1800" dirty="0" smtClean="0">
                <a:solidFill>
                  <a:srgbClr val="FF0000"/>
                </a:solidFill>
              </a:rPr>
              <a:t>him alone </a:t>
            </a:r>
            <a:r>
              <a:rPr lang="en-US" sz="1800" dirty="0" smtClean="0">
                <a:solidFill>
                  <a:srgbClr val="FF0000"/>
                </a:solidFill>
              </a:rPr>
              <a:t>to love. The critic should turn his attention elsewhere, and nobody is hurt by his </a:t>
            </a:r>
            <a:r>
              <a:rPr lang="en-US" sz="1800" dirty="0" smtClean="0">
                <a:solidFill>
                  <a:srgbClr val="FF0000"/>
                </a:solidFill>
              </a:rPr>
              <a:t>love.</a:t>
            </a:r>
          </a:p>
          <a:p>
            <a:pPr algn="just">
              <a:buNone/>
            </a:pPr>
            <a:endParaRPr lang="en-US" sz="1800" dirty="0" smtClean="0"/>
          </a:p>
          <a:p>
            <a:pPr algn="just">
              <a:buFont typeface="Wingdings" pitchFamily="2" charset="2"/>
              <a:buChar char="v"/>
            </a:pPr>
            <a:r>
              <a:rPr lang="en-US" sz="1800" dirty="0" smtClean="0">
                <a:solidFill>
                  <a:srgbClr val="7030A0"/>
                </a:solidFill>
              </a:rPr>
              <a:t>The poet and </a:t>
            </a:r>
            <a:r>
              <a:rPr lang="en-US" sz="1800" dirty="0" smtClean="0">
                <a:solidFill>
                  <a:srgbClr val="7030A0"/>
                </a:solidFill>
              </a:rPr>
              <a:t>his lover </a:t>
            </a:r>
            <a:r>
              <a:rPr lang="en-US" sz="1800" dirty="0" smtClean="0">
                <a:solidFill>
                  <a:srgbClr val="7030A0"/>
                </a:solidFill>
              </a:rPr>
              <a:t>take their own chances together; they are unified in their love. They are like candles </a:t>
            </a:r>
            <a:r>
              <a:rPr lang="en-US" sz="1800" dirty="0" smtClean="0">
                <a:solidFill>
                  <a:srgbClr val="7030A0"/>
                </a:solidFill>
              </a:rPr>
              <a:t>that will </a:t>
            </a:r>
            <a:r>
              <a:rPr lang="en-US" sz="1800" dirty="0" smtClean="0">
                <a:solidFill>
                  <a:srgbClr val="7030A0"/>
                </a:solidFill>
              </a:rPr>
              <a:t>burn out on their own, yet they have been reborn together in fire like the fabled Phoenix</a:t>
            </a:r>
            <a:r>
              <a:rPr lang="en-US" sz="1800" dirty="0" smtClean="0">
                <a:solidFill>
                  <a:srgbClr val="7030A0"/>
                </a:solidFill>
              </a:rPr>
              <a:t>.</a:t>
            </a:r>
          </a:p>
          <a:p>
            <a:pPr algn="just">
              <a:buFont typeface="Wingdings" pitchFamily="2" charset="2"/>
              <a:buChar char="v"/>
            </a:pPr>
            <a:endParaRPr lang="en-US" sz="1800" dirty="0" smtClean="0"/>
          </a:p>
          <a:p>
            <a:pPr algn="just">
              <a:buFont typeface="Wingdings" pitchFamily="2" charset="2"/>
              <a:buChar char="v"/>
            </a:pPr>
            <a:endParaRPr lang="en-US" sz="1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chemeClr val="accent6">
                    <a:lumMod val="50000"/>
                  </a:schemeClr>
                </a:solidFill>
                <a:latin typeface="Bernard MT Condensed" pitchFamily="18" charset="0"/>
              </a:rPr>
              <a:t>The Canonization </a:t>
            </a:r>
            <a:endParaRPr lang="en-US" sz="3200" dirty="0">
              <a:solidFill>
                <a:schemeClr val="accent6">
                  <a:lumMod val="50000"/>
                </a:schemeClr>
              </a:solidFill>
              <a:latin typeface="Bernard MT Condensed" pitchFamily="18" charset="0"/>
            </a:endParaRPr>
          </a:p>
        </p:txBody>
      </p:sp>
      <p:sp>
        <p:nvSpPr>
          <p:cNvPr id="3" name="Content Placeholder 2"/>
          <p:cNvSpPr>
            <a:spLocks noGrp="1"/>
          </p:cNvSpPr>
          <p:nvPr>
            <p:ph idx="1"/>
          </p:nvPr>
        </p:nvSpPr>
        <p:spPr/>
        <p:txBody>
          <a:bodyPr>
            <a:normAutofit/>
          </a:bodyPr>
          <a:lstStyle/>
          <a:p>
            <a:pPr>
              <a:buFont typeface="Wingdings" pitchFamily="2" charset="2"/>
              <a:buChar char="v"/>
            </a:pPr>
            <a:r>
              <a:rPr lang="en-US" sz="1800" dirty="0" smtClean="0">
                <a:solidFill>
                  <a:srgbClr val="FF0000"/>
                </a:solidFill>
              </a:rPr>
              <a:t>The poem contains images which are typical of the </a:t>
            </a:r>
            <a:r>
              <a:rPr lang="en-US" sz="1800" dirty="0" err="1" smtClean="0">
                <a:solidFill>
                  <a:srgbClr val="FF0000"/>
                </a:solidFill>
              </a:rPr>
              <a:t>Petrarchan</a:t>
            </a:r>
            <a:r>
              <a:rPr lang="en-US" sz="1800" dirty="0" smtClean="0">
                <a:solidFill>
                  <a:srgbClr val="FF0000"/>
                </a:solidFill>
              </a:rPr>
              <a:t> sonnets of the age, </a:t>
            </a:r>
            <a:r>
              <a:rPr lang="en-US" sz="1800" dirty="0" smtClean="0">
                <a:solidFill>
                  <a:srgbClr val="FF0000"/>
                </a:solidFill>
              </a:rPr>
              <a:t>yet they </a:t>
            </a:r>
            <a:r>
              <a:rPr lang="en-US" sz="1800" dirty="0" smtClean="0">
                <a:solidFill>
                  <a:srgbClr val="FF0000"/>
                </a:solidFill>
              </a:rPr>
              <a:t>are more than the "threadbare </a:t>
            </a:r>
            <a:r>
              <a:rPr lang="en-US" sz="1800" dirty="0" err="1" smtClean="0">
                <a:solidFill>
                  <a:srgbClr val="FF0000"/>
                </a:solidFill>
              </a:rPr>
              <a:t>Petrarchan</a:t>
            </a:r>
            <a:r>
              <a:rPr lang="en-US" sz="1800" dirty="0" smtClean="0">
                <a:solidFill>
                  <a:srgbClr val="FF0000"/>
                </a:solidFill>
              </a:rPr>
              <a:t> conventionalities</a:t>
            </a:r>
            <a:r>
              <a:rPr lang="en-US" sz="1800" dirty="0" smtClean="0">
                <a:solidFill>
                  <a:srgbClr val="FF0000"/>
                </a:solidFill>
              </a:rPr>
              <a:t>".</a:t>
            </a:r>
          </a:p>
          <a:p>
            <a:pPr>
              <a:buNone/>
            </a:pPr>
            <a:endParaRPr lang="en-US" sz="1800" dirty="0" smtClean="0">
              <a:solidFill>
                <a:srgbClr val="FF0000"/>
              </a:solidFill>
            </a:endParaRPr>
          </a:p>
          <a:p>
            <a:pPr>
              <a:buFont typeface="Wingdings" pitchFamily="2" charset="2"/>
              <a:buChar char="v"/>
            </a:pPr>
            <a:r>
              <a:rPr lang="en-US" sz="1800" dirty="0" smtClean="0">
                <a:solidFill>
                  <a:srgbClr val="7030A0"/>
                </a:solidFill>
              </a:rPr>
              <a:t>The New </a:t>
            </a:r>
            <a:r>
              <a:rPr lang="en-US" sz="1800" dirty="0" smtClean="0">
                <a:solidFill>
                  <a:srgbClr val="7030A0"/>
                </a:solidFill>
              </a:rPr>
              <a:t>Critic </a:t>
            </a:r>
            <a:r>
              <a:rPr lang="en-US" sz="1800" dirty="0" err="1" smtClean="0">
                <a:solidFill>
                  <a:srgbClr val="7030A0"/>
                </a:solidFill>
              </a:rPr>
              <a:t>Cleanth</a:t>
            </a:r>
            <a:r>
              <a:rPr lang="en-US" sz="1800" dirty="0" smtClean="0">
                <a:solidFill>
                  <a:srgbClr val="7030A0"/>
                </a:solidFill>
              </a:rPr>
              <a:t> Brooks opines that the phoenix, which means rebirth, is a particularly </a:t>
            </a:r>
            <a:r>
              <a:rPr lang="en-US" sz="1800" dirty="0" smtClean="0">
                <a:solidFill>
                  <a:srgbClr val="7030A0"/>
                </a:solidFill>
              </a:rPr>
              <a:t>apt analogy</a:t>
            </a:r>
            <a:r>
              <a:rPr lang="en-US" sz="1800" dirty="0" smtClean="0">
                <a:solidFill>
                  <a:srgbClr val="7030A0"/>
                </a:solidFill>
              </a:rPr>
              <a:t>, since it combines the imagery of birds and burning candles, and adequately </a:t>
            </a:r>
            <a:r>
              <a:rPr lang="en-US" sz="1800" dirty="0" smtClean="0">
                <a:solidFill>
                  <a:srgbClr val="7030A0"/>
                </a:solidFill>
              </a:rPr>
              <a:t>expresses the </a:t>
            </a:r>
            <a:r>
              <a:rPr lang="en-US" sz="1800" dirty="0" smtClean="0">
                <a:solidFill>
                  <a:srgbClr val="7030A0"/>
                </a:solidFill>
              </a:rPr>
              <a:t>power of love to preserve, though passion </a:t>
            </a:r>
            <a:r>
              <a:rPr lang="en-US" sz="1800" dirty="0" smtClean="0">
                <a:solidFill>
                  <a:srgbClr val="7030A0"/>
                </a:solidFill>
              </a:rPr>
              <a:t>consumes.</a:t>
            </a:r>
          </a:p>
          <a:p>
            <a:pPr>
              <a:buFont typeface="Wingdings" pitchFamily="2" charset="2"/>
              <a:buChar char="v"/>
            </a:pPr>
            <a:r>
              <a:rPr lang="en-US" sz="1800" dirty="0" smtClean="0">
                <a:solidFill>
                  <a:srgbClr val="FF0000"/>
                </a:solidFill>
              </a:rPr>
              <a:t>By the end of </a:t>
            </a:r>
            <a:r>
              <a:rPr lang="en-US" sz="1800" dirty="0" smtClean="0">
                <a:solidFill>
                  <a:srgbClr val="FF0000"/>
                </a:solidFill>
              </a:rPr>
              <a:t>the poem</a:t>
            </a:r>
            <a:r>
              <a:rPr lang="en-US" sz="1800" dirty="0" smtClean="0">
                <a:solidFill>
                  <a:srgbClr val="FF0000"/>
                </a:solidFill>
              </a:rPr>
              <a:t>, the reader determines that “canonization” refers to the way that the poet’s love will </a:t>
            </a:r>
            <a:r>
              <a:rPr lang="en-US" sz="1800" dirty="0" smtClean="0">
                <a:solidFill>
                  <a:srgbClr val="FF0000"/>
                </a:solidFill>
              </a:rPr>
              <a:t>enter the </a:t>
            </a:r>
            <a:r>
              <a:rPr lang="en-US" sz="1800" dirty="0" smtClean="0">
                <a:solidFill>
                  <a:srgbClr val="FF0000"/>
                </a:solidFill>
              </a:rPr>
              <a:t>canon of true love, becoming the pattern by which others judge their own love.</a:t>
            </a:r>
          </a:p>
          <a:p>
            <a:pPr>
              <a:buNone/>
            </a:pPr>
            <a:endParaRPr lang="en-US" sz="1800" dirty="0" smtClean="0">
              <a:solidFill>
                <a:srgbClr val="FF0000"/>
              </a:solidFill>
            </a:endParaRPr>
          </a:p>
          <a:p>
            <a:pPr>
              <a:buFont typeface="Wingdings" pitchFamily="2" charset="2"/>
              <a:buChar char="v"/>
            </a:pPr>
            <a:endParaRPr lang="en-US" sz="1800" dirty="0" smtClean="0">
              <a:solidFill>
                <a:srgbClr val="FF0000"/>
              </a:solidFill>
            </a:endParaRPr>
          </a:p>
          <a:p>
            <a:pPr>
              <a:buFont typeface="Wingdings" pitchFamily="2" charset="2"/>
              <a:buChar char="v"/>
            </a:pPr>
            <a:endParaRPr lang="en-US" sz="1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1066799"/>
          </a:xfrm>
        </p:spPr>
        <p:txBody>
          <a:bodyPr>
            <a:normAutofit/>
          </a:bodyPr>
          <a:lstStyle/>
          <a:p>
            <a:r>
              <a:rPr lang="en-US" sz="3200" dirty="0" smtClean="0">
                <a:solidFill>
                  <a:schemeClr val="accent6">
                    <a:lumMod val="50000"/>
                  </a:schemeClr>
                </a:solidFill>
                <a:latin typeface="Bernard MT Condensed" pitchFamily="18" charset="0"/>
              </a:rPr>
              <a:t>The </a:t>
            </a:r>
            <a:r>
              <a:rPr lang="en-US" sz="3200" dirty="0" err="1" smtClean="0">
                <a:solidFill>
                  <a:schemeClr val="accent6">
                    <a:lumMod val="50000"/>
                  </a:schemeClr>
                </a:solidFill>
                <a:latin typeface="Bernard MT Condensed" pitchFamily="18" charset="0"/>
              </a:rPr>
              <a:t>Extasie</a:t>
            </a:r>
            <a:r>
              <a:rPr lang="en-US" sz="3200" dirty="0" smtClean="0">
                <a:solidFill>
                  <a:schemeClr val="accent6">
                    <a:lumMod val="50000"/>
                  </a:schemeClr>
                </a:solidFill>
                <a:latin typeface="Bernard MT Condensed" pitchFamily="18" charset="0"/>
              </a:rPr>
              <a:t> </a:t>
            </a:r>
            <a:endParaRPr lang="en-US" sz="3200" dirty="0">
              <a:solidFill>
                <a:schemeClr val="accent6">
                  <a:lumMod val="50000"/>
                </a:schemeClr>
              </a:solidFill>
              <a:latin typeface="Bernard MT Condensed" pitchFamily="18" charset="0"/>
            </a:endParaRPr>
          </a:p>
        </p:txBody>
      </p:sp>
      <p:sp>
        <p:nvSpPr>
          <p:cNvPr id="3" name="Subtitle 2"/>
          <p:cNvSpPr>
            <a:spLocks noGrp="1"/>
          </p:cNvSpPr>
          <p:nvPr>
            <p:ph type="subTitle" idx="1"/>
          </p:nvPr>
        </p:nvSpPr>
        <p:spPr>
          <a:xfrm>
            <a:off x="533400" y="1447800"/>
            <a:ext cx="8153400" cy="5105400"/>
          </a:xfrm>
        </p:spPr>
        <p:txBody>
          <a:bodyPr>
            <a:normAutofit/>
          </a:bodyPr>
          <a:lstStyle/>
          <a:p>
            <a:pPr algn="just">
              <a:buFont typeface="Wingdings" pitchFamily="2" charset="2"/>
              <a:buChar char="v"/>
            </a:pPr>
            <a:r>
              <a:rPr lang="en-US" sz="2000" dirty="0" smtClean="0">
                <a:solidFill>
                  <a:schemeClr val="accent6">
                    <a:lumMod val="75000"/>
                  </a:schemeClr>
                </a:solidFill>
              </a:rPr>
              <a:t>Donne agrees with the Platonic concept that true love is spiritual or divine and therefore </a:t>
            </a:r>
            <a:r>
              <a:rPr lang="en-US" sz="2000" dirty="0" smtClean="0">
                <a:solidFill>
                  <a:schemeClr val="accent6">
                    <a:lumMod val="75000"/>
                  </a:schemeClr>
                </a:solidFill>
              </a:rPr>
              <a:t>a union </a:t>
            </a:r>
            <a:r>
              <a:rPr lang="en-US" sz="2000" dirty="0" smtClean="0">
                <a:solidFill>
                  <a:schemeClr val="accent6">
                    <a:lumMod val="75000"/>
                  </a:schemeClr>
                </a:solidFill>
              </a:rPr>
              <a:t>of the souls. But unlike Plato, Donne never rejects the claims of the body. It is </a:t>
            </a:r>
            <a:r>
              <a:rPr lang="en-US" sz="2000" dirty="0" smtClean="0">
                <a:solidFill>
                  <a:schemeClr val="accent6">
                    <a:lumMod val="75000"/>
                  </a:schemeClr>
                </a:solidFill>
              </a:rPr>
              <a:t>the human body </a:t>
            </a:r>
            <a:r>
              <a:rPr lang="en-US" sz="2000" dirty="0" smtClean="0">
                <a:solidFill>
                  <a:schemeClr val="accent6">
                    <a:lumMod val="75000"/>
                  </a:schemeClr>
                </a:solidFill>
              </a:rPr>
              <a:t>which brings the lovers together</a:t>
            </a:r>
            <a:r>
              <a:rPr lang="en-US" sz="2000" dirty="0" smtClean="0">
                <a:solidFill>
                  <a:schemeClr val="accent6">
                    <a:lumMod val="75000"/>
                  </a:schemeClr>
                </a:solidFill>
              </a:rPr>
              <a:t>.</a:t>
            </a:r>
          </a:p>
          <a:p>
            <a:pPr algn="just"/>
            <a:endParaRPr lang="en-US" sz="2000" dirty="0" smtClean="0">
              <a:solidFill>
                <a:schemeClr val="accent6">
                  <a:lumMod val="75000"/>
                </a:schemeClr>
              </a:solidFill>
            </a:endParaRPr>
          </a:p>
          <a:p>
            <a:pPr algn="just">
              <a:buFont typeface="Wingdings" pitchFamily="2" charset="2"/>
              <a:buChar char="v"/>
            </a:pPr>
            <a:r>
              <a:rPr lang="en-US" sz="2000" dirty="0" smtClean="0">
                <a:solidFill>
                  <a:srgbClr val="7030A0"/>
                </a:solidFill>
              </a:rPr>
              <a:t>Donne’s emphasis </a:t>
            </a:r>
            <a:r>
              <a:rPr lang="en-US" sz="2000" dirty="0" smtClean="0">
                <a:solidFill>
                  <a:srgbClr val="7030A0"/>
                </a:solidFill>
              </a:rPr>
              <a:t>on the </a:t>
            </a:r>
            <a:r>
              <a:rPr lang="en-US" sz="2000" dirty="0" smtClean="0">
                <a:solidFill>
                  <a:srgbClr val="7030A0"/>
                </a:solidFill>
              </a:rPr>
              <a:t>physical basis of love is a measure of his realism. Indeed, despite all his metaphysical </a:t>
            </a:r>
            <a:r>
              <a:rPr lang="en-US" sz="2000" dirty="0" smtClean="0">
                <a:solidFill>
                  <a:srgbClr val="7030A0"/>
                </a:solidFill>
              </a:rPr>
              <a:t>flights, the </a:t>
            </a:r>
            <a:r>
              <a:rPr lang="en-US" sz="2000" dirty="0" smtClean="0">
                <a:solidFill>
                  <a:srgbClr val="7030A0"/>
                </a:solidFill>
              </a:rPr>
              <a:t>poet strikes an “earthly note</a:t>
            </a:r>
            <a:r>
              <a:rPr lang="en-US" sz="2000" dirty="0" smtClean="0">
                <a:solidFill>
                  <a:srgbClr val="7030A0"/>
                </a:solidFill>
              </a:rPr>
              <a:t>”.</a:t>
            </a:r>
          </a:p>
          <a:p>
            <a:pPr algn="just"/>
            <a:endParaRPr lang="en-US" sz="2000" dirty="0" smtClean="0">
              <a:solidFill>
                <a:srgbClr val="7030A0"/>
              </a:solidFill>
            </a:endParaRPr>
          </a:p>
          <a:p>
            <a:pPr algn="just">
              <a:buFont typeface="Wingdings" pitchFamily="2" charset="2"/>
              <a:buChar char="v"/>
            </a:pPr>
            <a:r>
              <a:rPr lang="en-US" sz="2000" dirty="0" smtClean="0">
                <a:solidFill>
                  <a:schemeClr val="accent6">
                    <a:lumMod val="75000"/>
                  </a:schemeClr>
                </a:solidFill>
              </a:rPr>
              <a:t>There is a pun on the title word, ‘</a:t>
            </a:r>
            <a:r>
              <a:rPr lang="en-US" sz="2000" dirty="0" err="1" smtClean="0">
                <a:solidFill>
                  <a:schemeClr val="accent6">
                    <a:lumMod val="75000"/>
                  </a:schemeClr>
                </a:solidFill>
              </a:rPr>
              <a:t>extasie</a:t>
            </a:r>
            <a:r>
              <a:rPr lang="en-US" sz="2000" dirty="0" smtClean="0">
                <a:solidFill>
                  <a:schemeClr val="accent6">
                    <a:lumMod val="75000"/>
                  </a:schemeClr>
                </a:solidFill>
              </a:rPr>
              <a:t>’. </a:t>
            </a:r>
            <a:r>
              <a:rPr lang="en-US" sz="2000" dirty="0" smtClean="0">
                <a:solidFill>
                  <a:schemeClr val="accent6">
                    <a:lumMod val="75000"/>
                  </a:schemeClr>
                </a:solidFill>
              </a:rPr>
              <a:t>In the </a:t>
            </a:r>
            <a:r>
              <a:rPr lang="en-US" sz="2000" dirty="0" smtClean="0">
                <a:solidFill>
                  <a:schemeClr val="accent6">
                    <a:lumMod val="75000"/>
                  </a:schemeClr>
                </a:solidFill>
              </a:rPr>
              <a:t>modern sense it refers to the trans-like state the lovers have entered into</a:t>
            </a:r>
            <a:r>
              <a:rPr lang="en-US" sz="2000" dirty="0" smtClean="0">
                <a:solidFill>
                  <a:schemeClr val="accent6">
                    <a:lumMod val="75000"/>
                  </a:schemeClr>
                </a:solidFill>
              </a:rPr>
              <a:t>.</a:t>
            </a:r>
          </a:p>
          <a:p>
            <a:pPr algn="just"/>
            <a:endParaRPr lang="en-US" sz="2000" dirty="0" smtClean="0">
              <a:solidFill>
                <a:schemeClr val="accent6">
                  <a:lumMod val="75000"/>
                </a:schemeClr>
              </a:solidFill>
            </a:endParaRPr>
          </a:p>
          <a:p>
            <a:pPr algn="just">
              <a:buFont typeface="Wingdings" pitchFamily="2" charset="2"/>
              <a:buChar char="v"/>
            </a:pPr>
            <a:r>
              <a:rPr lang="en-US" sz="2000" dirty="0" smtClean="0">
                <a:solidFill>
                  <a:srgbClr val="7030A0"/>
                </a:solidFill>
              </a:rPr>
              <a:t>In the poem also the souls of the lover and </a:t>
            </a:r>
            <a:r>
              <a:rPr lang="en-US" sz="2000" dirty="0" smtClean="0">
                <a:solidFill>
                  <a:srgbClr val="7030A0"/>
                </a:solidFill>
              </a:rPr>
              <a:t>the beloved </a:t>
            </a:r>
            <a:r>
              <a:rPr lang="en-US" sz="2000" dirty="0" smtClean="0">
                <a:solidFill>
                  <a:srgbClr val="7030A0"/>
                </a:solidFill>
              </a:rPr>
              <a:t>come out of the body, but they hold converse not with God, but with each other, </a:t>
            </a:r>
            <a:r>
              <a:rPr lang="en-US" sz="2000" dirty="0" smtClean="0">
                <a:solidFill>
                  <a:srgbClr val="7030A0"/>
                </a:solidFill>
              </a:rPr>
              <a:t>the purpose </a:t>
            </a:r>
            <a:r>
              <a:rPr lang="en-US" sz="2000" dirty="0" smtClean="0">
                <a:solidFill>
                  <a:srgbClr val="7030A0"/>
                </a:solidFill>
              </a:rPr>
              <a:t>being to bring out the essentially sensuous and physical basis of spiritual love.</a:t>
            </a:r>
            <a:endParaRPr lang="en-US" sz="2000" dirty="0">
              <a:solidFill>
                <a:srgbClr val="7030A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1142999"/>
          </a:xfrm>
        </p:spPr>
        <p:txBody>
          <a:bodyPr>
            <a:normAutofit/>
          </a:bodyPr>
          <a:lstStyle/>
          <a:p>
            <a:r>
              <a:rPr lang="en-US" sz="4000" dirty="0" smtClean="0">
                <a:latin typeface="Bernard MT Condensed" pitchFamily="18" charset="0"/>
              </a:rPr>
              <a:t>Courtesy</a:t>
            </a:r>
            <a:r>
              <a:rPr lang="en-US" sz="4000" dirty="0" smtClean="0"/>
              <a:t> </a:t>
            </a:r>
            <a:endParaRPr lang="en-US" sz="4000" dirty="0"/>
          </a:p>
        </p:txBody>
      </p:sp>
      <p:sp>
        <p:nvSpPr>
          <p:cNvPr id="3" name="Subtitle 2"/>
          <p:cNvSpPr>
            <a:spLocks noGrp="1"/>
          </p:cNvSpPr>
          <p:nvPr>
            <p:ph type="subTitle" idx="1"/>
          </p:nvPr>
        </p:nvSpPr>
        <p:spPr>
          <a:xfrm>
            <a:off x="533400" y="1600200"/>
            <a:ext cx="7848600" cy="4876800"/>
          </a:xfrm>
        </p:spPr>
        <p:txBody>
          <a:bodyPr>
            <a:normAutofit/>
          </a:bodyPr>
          <a:lstStyle/>
          <a:p>
            <a:pPr>
              <a:buFont typeface="Wingdings" pitchFamily="2" charset="2"/>
              <a:buChar char="v"/>
            </a:pPr>
            <a:endParaRPr lang="en-US" sz="1600" dirty="0" smtClean="0">
              <a:solidFill>
                <a:schemeClr val="accent6">
                  <a:lumMod val="75000"/>
                </a:schemeClr>
              </a:solidFill>
              <a:latin typeface="Times New Roman" pitchFamily="18" charset="0"/>
              <a:cs typeface="Times New Roman" pitchFamily="18" charset="0"/>
            </a:endParaRPr>
          </a:p>
          <a:p>
            <a:pPr>
              <a:buFont typeface="Wingdings" pitchFamily="2" charset="2"/>
              <a:buChar char="v"/>
            </a:pPr>
            <a:r>
              <a:rPr lang="en-US" sz="1600" dirty="0" smtClean="0">
                <a:solidFill>
                  <a:schemeClr val="accent6">
                    <a:lumMod val="75000"/>
                  </a:schemeClr>
                </a:solidFill>
                <a:latin typeface="Times New Roman" pitchFamily="18" charset="0"/>
                <a:cs typeface="Times New Roman" pitchFamily="18" charset="0"/>
              </a:rPr>
              <a:t>Photo in the first slide : </a:t>
            </a:r>
            <a:r>
              <a:rPr lang="en-US" sz="1600" dirty="0" smtClean="0">
                <a:hlinkClick r:id="rId2"/>
              </a:rPr>
              <a:t>https://www.estudent-corner.com/2019/06/metaphysical-poetry-by-john-donne-notes.html</a:t>
            </a:r>
            <a:endParaRPr lang="en-US" sz="1600" dirty="0" smtClean="0">
              <a:solidFill>
                <a:schemeClr val="accent6">
                  <a:lumMod val="75000"/>
                </a:schemeClr>
              </a:solidFill>
              <a:latin typeface="Times New Roman" pitchFamily="18" charset="0"/>
              <a:cs typeface="Times New Roman" pitchFamily="18" charset="0"/>
            </a:endParaRPr>
          </a:p>
          <a:p>
            <a:pPr>
              <a:buFont typeface="Wingdings" pitchFamily="2" charset="2"/>
              <a:buChar char="v"/>
            </a:pPr>
            <a:endParaRPr lang="en-US" sz="1600" dirty="0" smtClean="0">
              <a:solidFill>
                <a:schemeClr val="accent6">
                  <a:lumMod val="75000"/>
                </a:schemeClr>
              </a:solidFill>
              <a:latin typeface="Times New Roman" pitchFamily="18" charset="0"/>
              <a:cs typeface="Times New Roman" pitchFamily="18" charset="0"/>
            </a:endParaRPr>
          </a:p>
          <a:p>
            <a:pPr>
              <a:buFont typeface="Wingdings" pitchFamily="2" charset="2"/>
              <a:buChar char="v"/>
            </a:pPr>
            <a:r>
              <a:rPr lang="en-US" sz="1600" dirty="0" smtClean="0">
                <a:solidFill>
                  <a:schemeClr val="accent6">
                    <a:lumMod val="75000"/>
                  </a:schemeClr>
                </a:solidFill>
                <a:latin typeface="Times New Roman" pitchFamily="18" charset="0"/>
                <a:cs typeface="Times New Roman" pitchFamily="18" charset="0"/>
              </a:rPr>
              <a:t>Photo of John Donne: </a:t>
            </a:r>
            <a:r>
              <a:rPr lang="en-US" sz="1600" dirty="0" smtClean="0">
                <a:solidFill>
                  <a:schemeClr val="accent6">
                    <a:lumMod val="75000"/>
                  </a:schemeClr>
                </a:solidFill>
                <a:latin typeface="Times New Roman" pitchFamily="18" charset="0"/>
                <a:cs typeface="Times New Roman" pitchFamily="18" charset="0"/>
                <a:hlinkClick r:id="rId2"/>
              </a:rPr>
              <a:t>https://</a:t>
            </a:r>
            <a:r>
              <a:rPr lang="en-US" sz="1600" dirty="0" smtClean="0">
                <a:solidFill>
                  <a:schemeClr val="accent6">
                    <a:lumMod val="75000"/>
                  </a:schemeClr>
                </a:solidFill>
                <a:latin typeface="Times New Roman" pitchFamily="18" charset="0"/>
                <a:cs typeface="Times New Roman" pitchFamily="18" charset="0"/>
                <a:hlinkClick r:id="rId2"/>
              </a:rPr>
              <a:t>www.estudent-corner.com/2019/06/metaphysical-poetry-by-john-donne-notes.html</a:t>
            </a:r>
            <a:endParaRPr lang="en-US" sz="1600" dirty="0" smtClean="0">
              <a:solidFill>
                <a:schemeClr val="accent6">
                  <a:lumMod val="75000"/>
                </a:schemeClr>
              </a:solidFill>
              <a:latin typeface="Times New Roman" pitchFamily="18" charset="0"/>
              <a:cs typeface="Times New Roman" pitchFamily="18" charset="0"/>
            </a:endParaRPr>
          </a:p>
          <a:p>
            <a:pPr algn="l">
              <a:buFont typeface="Wingdings" pitchFamily="2" charset="2"/>
              <a:buChar char="v"/>
            </a:pPr>
            <a:r>
              <a:rPr lang="en-US" sz="1600" dirty="0" smtClean="0">
                <a:solidFill>
                  <a:schemeClr val="accent6">
                    <a:lumMod val="75000"/>
                  </a:schemeClr>
                </a:solidFill>
                <a:latin typeface="Times New Roman" pitchFamily="18" charset="0"/>
                <a:cs typeface="Times New Roman" pitchFamily="18" charset="0"/>
              </a:rPr>
              <a:t>Photo of  Andrew Marvell : </a:t>
            </a:r>
            <a:r>
              <a:rPr lang="en-US" sz="1600" dirty="0" smtClean="0">
                <a:hlinkClick r:id="rId3"/>
              </a:rPr>
              <a:t>https</a:t>
            </a:r>
            <a:r>
              <a:rPr lang="en-US" sz="1600" dirty="0" smtClean="0">
                <a:hlinkClick r:id="rId3"/>
              </a:rPr>
              <a:t>://en.wikipedia.org/wiki/Andrew_Marvell#/</a:t>
            </a:r>
            <a:r>
              <a:rPr lang="en-US" sz="1600" dirty="0" smtClean="0">
                <a:hlinkClick r:id="rId3"/>
              </a:rPr>
              <a:t>media/File:Andrew_Marvell.jpg</a:t>
            </a:r>
            <a:endParaRPr lang="en-US" sz="1600" dirty="0" smtClean="0"/>
          </a:p>
          <a:p>
            <a:pPr algn="l"/>
            <a:endParaRPr lang="en-US" sz="1600" dirty="0" smtClean="0"/>
          </a:p>
          <a:p>
            <a:pPr algn="l"/>
            <a:endParaRPr lang="en-US" sz="1600" dirty="0" smtClean="0"/>
          </a:p>
          <a:p>
            <a:pPr algn="l">
              <a:buFont typeface="Wingdings" pitchFamily="2" charset="2"/>
              <a:buChar char="v"/>
            </a:pPr>
            <a:endParaRPr lang="en-US" sz="1600" dirty="0" smtClean="0">
              <a:solidFill>
                <a:schemeClr val="accent6">
                  <a:lumMod val="75000"/>
                </a:schemeClr>
              </a:solidFill>
              <a:latin typeface="Times New Roman" pitchFamily="18" charset="0"/>
              <a:cs typeface="Times New Roman" pitchFamily="18" charset="0"/>
            </a:endParaRPr>
          </a:p>
          <a:p>
            <a:pPr>
              <a:buFont typeface="Wingdings" pitchFamily="2" charset="2"/>
              <a:buChar char="v"/>
            </a:pPr>
            <a:endParaRPr lang="en-US" sz="1600" dirty="0">
              <a:solidFill>
                <a:schemeClr val="accent6">
                  <a:lumMod val="7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rnard MT Condensed" pitchFamily="18" charset="0"/>
              </a:rPr>
              <a:t>Keywords</a:t>
            </a:r>
            <a:r>
              <a:rPr lang="en-US" dirty="0" smtClean="0"/>
              <a:t> </a:t>
            </a:r>
            <a:endParaRPr lang="en-US" dirty="0"/>
          </a:p>
        </p:txBody>
      </p:sp>
      <p:sp>
        <p:nvSpPr>
          <p:cNvPr id="3" name="Content Placeholder 2"/>
          <p:cNvSpPr>
            <a:spLocks noGrp="1"/>
          </p:cNvSpPr>
          <p:nvPr>
            <p:ph idx="1"/>
          </p:nvPr>
        </p:nvSpPr>
        <p:spPr/>
        <p:txBody>
          <a:bodyPr/>
          <a:lstStyle/>
          <a:p>
            <a:pPr>
              <a:buFont typeface="Wingdings" pitchFamily="2" charset="2"/>
              <a:buChar char="v"/>
            </a:pPr>
            <a:r>
              <a:rPr lang="en-US" dirty="0" smtClean="0"/>
              <a:t> Metaphysical Poetry </a:t>
            </a:r>
          </a:p>
          <a:p>
            <a:pPr>
              <a:buFont typeface="Wingdings" pitchFamily="2" charset="2"/>
              <a:buChar char="v"/>
            </a:pPr>
            <a:r>
              <a:rPr lang="en-US" dirty="0" smtClean="0"/>
              <a:t> </a:t>
            </a:r>
            <a:r>
              <a:rPr lang="en-US" dirty="0" smtClean="0"/>
              <a:t>Conceit</a:t>
            </a:r>
          </a:p>
          <a:p>
            <a:pPr>
              <a:buFont typeface="Wingdings" pitchFamily="2" charset="2"/>
              <a:buChar char="v"/>
            </a:pPr>
            <a:r>
              <a:rPr lang="en-US" dirty="0" smtClean="0"/>
              <a:t> </a:t>
            </a:r>
            <a:r>
              <a:rPr lang="en-US" dirty="0" smtClean="0"/>
              <a:t>Plato</a:t>
            </a:r>
          </a:p>
          <a:p>
            <a:pPr>
              <a:buFont typeface="Wingdings" pitchFamily="2" charset="2"/>
              <a:buChar char="v"/>
            </a:pPr>
            <a:r>
              <a:rPr lang="en-US" dirty="0" smtClean="0"/>
              <a:t> </a:t>
            </a:r>
            <a:r>
              <a:rPr lang="en-US" dirty="0" smtClean="0"/>
              <a:t>Donne</a:t>
            </a:r>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rnard MT Condensed" pitchFamily="18" charset="0"/>
              </a:rPr>
              <a:t>WHAT IS Metaphysical Poetry ? </a:t>
            </a:r>
            <a:endParaRPr lang="en-US" dirty="0">
              <a:latin typeface="Bernard MT Condensed" pitchFamily="18" charset="0"/>
            </a:endParaRPr>
          </a:p>
        </p:txBody>
      </p:sp>
      <p:sp>
        <p:nvSpPr>
          <p:cNvPr id="3" name="Content Placeholder 2"/>
          <p:cNvSpPr>
            <a:spLocks noGrp="1"/>
          </p:cNvSpPr>
          <p:nvPr>
            <p:ph idx="1"/>
          </p:nvPr>
        </p:nvSpPr>
        <p:spPr/>
        <p:txBody>
          <a:bodyPr>
            <a:normAutofit/>
          </a:bodyPr>
          <a:lstStyle/>
          <a:p>
            <a:pPr algn="just">
              <a:buFont typeface="Wingdings" pitchFamily="2" charset="2"/>
              <a:buChar char="v"/>
            </a:pPr>
            <a:r>
              <a:rPr lang="en-US" sz="1800" dirty="0">
                <a:latin typeface="Times New Roman" pitchFamily="18" charset="0"/>
                <a:cs typeface="Times New Roman" pitchFamily="18" charset="0"/>
              </a:rPr>
              <a:t>The term </a:t>
            </a:r>
            <a:r>
              <a:rPr lang="en-US" sz="1800" b="1" dirty="0" smtClean="0">
                <a:latin typeface="Times New Roman" pitchFamily="18" charset="0"/>
                <a:cs typeface="Times New Roman" pitchFamily="18" charset="0"/>
              </a:rPr>
              <a:t>Metaphysical Poets</a:t>
            </a:r>
            <a:r>
              <a:rPr lang="en-US" sz="1800" dirty="0">
                <a:latin typeface="Times New Roman" pitchFamily="18" charset="0"/>
                <a:cs typeface="Times New Roman" pitchFamily="18" charset="0"/>
              </a:rPr>
              <a:t> was coined by the critic </a:t>
            </a:r>
            <a:r>
              <a:rPr lang="en-US" sz="1800" dirty="0">
                <a:latin typeface="Times New Roman" pitchFamily="18" charset="0"/>
                <a:cs typeface="Times New Roman" pitchFamily="18" charset="0"/>
                <a:hlinkClick r:id="rId2" tooltip="Samuel Johnson"/>
              </a:rPr>
              <a:t>Samuel Johnson</a:t>
            </a:r>
            <a:r>
              <a:rPr lang="en-US" sz="1800" dirty="0">
                <a:latin typeface="Times New Roman" pitchFamily="18" charset="0"/>
                <a:cs typeface="Times New Roman" pitchFamily="18" charset="0"/>
              </a:rPr>
              <a:t> </a:t>
            </a:r>
            <a:r>
              <a:rPr lang="en-US" sz="1800" dirty="0" smtClean="0">
                <a:latin typeface="Times New Roman" pitchFamily="18" charset="0"/>
                <a:cs typeface="Times New Roman" pitchFamily="18" charset="0"/>
              </a:rPr>
              <a:t>in order to </a:t>
            </a:r>
            <a:r>
              <a:rPr lang="en-US" sz="1800" dirty="0">
                <a:latin typeface="Times New Roman" pitchFamily="18" charset="0"/>
                <a:cs typeface="Times New Roman" pitchFamily="18" charset="0"/>
              </a:rPr>
              <a:t>describe a loose group of 17th-century English poets whose work was characterized by the inventive use of </a:t>
            </a:r>
            <a:r>
              <a:rPr lang="en-US" sz="1800" dirty="0" smtClean="0">
                <a:latin typeface="Times New Roman" pitchFamily="18" charset="0"/>
                <a:cs typeface="Times New Roman" pitchFamily="18" charset="0"/>
                <a:hlinkClick r:id="rId3" tooltip="Metaphysical conceit"/>
              </a:rPr>
              <a:t>conceits</a:t>
            </a:r>
            <a:r>
              <a:rPr lang="en-US" sz="1800" dirty="0" smtClean="0">
                <a:latin typeface="Times New Roman" pitchFamily="18" charset="0"/>
                <a:cs typeface="Times New Roman" pitchFamily="18" charset="0"/>
              </a:rPr>
              <a:t>. The poets put </a:t>
            </a:r>
            <a:r>
              <a:rPr lang="en-US" sz="1800" dirty="0">
                <a:latin typeface="Times New Roman" pitchFamily="18" charset="0"/>
                <a:cs typeface="Times New Roman" pitchFamily="18" charset="0"/>
              </a:rPr>
              <a:t>greater emphasis on the spoken rather than lyrical quality of their verse. </a:t>
            </a:r>
            <a:endParaRPr lang="en-US" sz="1800" dirty="0" smtClean="0">
              <a:latin typeface="Times New Roman" pitchFamily="18" charset="0"/>
              <a:cs typeface="Times New Roman" pitchFamily="18" charset="0"/>
            </a:endParaRPr>
          </a:p>
          <a:p>
            <a:endParaRPr lang="en-US" sz="1800" dirty="0" smtClean="0">
              <a:latin typeface="Times New Roman" pitchFamily="18" charset="0"/>
              <a:cs typeface="Times New Roman" pitchFamily="18" charset="0"/>
            </a:endParaRPr>
          </a:p>
          <a:p>
            <a:pPr algn="just">
              <a:buFont typeface="Wingdings" pitchFamily="2" charset="2"/>
              <a:buChar char="v"/>
            </a:pPr>
            <a:r>
              <a:rPr lang="en-US" sz="1800" dirty="0" smtClean="0">
                <a:latin typeface="Times New Roman" pitchFamily="18" charset="0"/>
                <a:cs typeface="Times New Roman" pitchFamily="18" charset="0"/>
              </a:rPr>
              <a:t>The term was first used by Dr.Samuel Johnson in his Lives of Poets(1777), where he calls the poets as a ‘race of writers’ that depicts their knowledge but generally lack emotion.</a:t>
            </a:r>
          </a:p>
          <a:p>
            <a:endParaRPr lang="en-US" sz="1800" dirty="0">
              <a:latin typeface="Times New Roman" pitchFamily="18" charset="0"/>
              <a:cs typeface="Times New Roman" pitchFamily="18" charset="0"/>
            </a:endParaRPr>
          </a:p>
          <a:p>
            <a:pPr algn="just">
              <a:buFont typeface="Wingdings" pitchFamily="2" charset="2"/>
              <a:buChar char="v"/>
            </a:pPr>
            <a:r>
              <a:rPr lang="en-US" sz="1800" dirty="0" smtClean="0">
                <a:latin typeface="Times New Roman" pitchFamily="18" charset="0"/>
                <a:cs typeface="Times New Roman" pitchFamily="18" charset="0"/>
              </a:rPr>
              <a:t>Probably </a:t>
            </a:r>
            <a:r>
              <a:rPr lang="en-US" sz="1800" dirty="0">
                <a:latin typeface="Times New Roman" pitchFamily="18" charset="0"/>
                <a:cs typeface="Times New Roman" pitchFamily="18" charset="0"/>
              </a:rPr>
              <a:t>the only writer before Dryden to speak of the new style of poetry was </a:t>
            </a:r>
            <a:r>
              <a:rPr lang="en-US" sz="1800" dirty="0" smtClean="0">
                <a:latin typeface="Times New Roman" pitchFamily="18" charset="0"/>
                <a:cs typeface="Times New Roman" pitchFamily="18" charset="0"/>
                <a:hlinkClick r:id="rId4" tooltip="Drummond of Hawthornden"/>
              </a:rPr>
              <a:t>Drummond </a:t>
            </a:r>
            <a:r>
              <a:rPr lang="en-US" sz="1800" dirty="0">
                <a:latin typeface="Times New Roman" pitchFamily="18" charset="0"/>
                <a:cs typeface="Times New Roman" pitchFamily="18" charset="0"/>
                <a:hlinkClick r:id="rId4" tooltip="Drummond of Hawthornden"/>
              </a:rPr>
              <a:t>of </a:t>
            </a:r>
            <a:r>
              <a:rPr lang="en-US" sz="1800" dirty="0" err="1" smtClean="0">
                <a:latin typeface="Times New Roman" pitchFamily="18" charset="0"/>
                <a:cs typeface="Times New Roman" pitchFamily="18" charset="0"/>
                <a:hlinkClick r:id="rId4" tooltip="Drummond of Hawthornden"/>
              </a:rPr>
              <a:t>Hawthornden</a:t>
            </a:r>
            <a:r>
              <a:rPr lang="en-US" sz="1800" dirty="0" smtClean="0">
                <a:latin typeface="Times New Roman" pitchFamily="18" charset="0"/>
                <a:cs typeface="Times New Roman" pitchFamily="18" charset="0"/>
              </a:rPr>
              <a:t>. </a:t>
            </a:r>
            <a:endParaRPr lang="en-US"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1219199"/>
          </a:xfrm>
        </p:spPr>
        <p:txBody>
          <a:bodyPr/>
          <a:lstStyle/>
          <a:p>
            <a:r>
              <a:rPr lang="en-US" dirty="0" smtClean="0">
                <a:latin typeface="Bernard MT Condensed" pitchFamily="18" charset="0"/>
              </a:rPr>
              <a:t>What is a Metaphysical Conceit ?</a:t>
            </a:r>
            <a:endParaRPr lang="en-US" dirty="0">
              <a:latin typeface="Bernard MT Condensed" pitchFamily="18" charset="0"/>
            </a:endParaRPr>
          </a:p>
        </p:txBody>
      </p:sp>
      <p:sp>
        <p:nvSpPr>
          <p:cNvPr id="3" name="Subtitle 2"/>
          <p:cNvSpPr>
            <a:spLocks noGrp="1"/>
          </p:cNvSpPr>
          <p:nvPr>
            <p:ph type="subTitle" idx="1"/>
          </p:nvPr>
        </p:nvSpPr>
        <p:spPr>
          <a:xfrm>
            <a:off x="838200" y="1524000"/>
            <a:ext cx="7772400" cy="4876800"/>
          </a:xfrm>
        </p:spPr>
        <p:txBody>
          <a:bodyPr>
            <a:normAutofit/>
          </a:bodyPr>
          <a:lstStyle/>
          <a:p>
            <a:pPr algn="just">
              <a:buFont typeface="Wingdings" pitchFamily="2" charset="2"/>
              <a:buChar char="v"/>
            </a:pPr>
            <a:r>
              <a:rPr lang="en-US" sz="2000" dirty="0" smtClean="0">
                <a:solidFill>
                  <a:schemeClr val="tx1"/>
                </a:solidFill>
                <a:latin typeface="Times New Roman" pitchFamily="18" charset="0"/>
                <a:cs typeface="Times New Roman" pitchFamily="18" charset="0"/>
              </a:rPr>
              <a:t>The word Conceit was used in the seventeenth century as a synonym for ‘thought’, and as roughly equivalent to ‘concept’, ‘idea’ and ‘conception’.</a:t>
            </a:r>
          </a:p>
          <a:p>
            <a:pPr algn="l">
              <a:buFont typeface="Wingdings" pitchFamily="2" charset="2"/>
              <a:buChar char="v"/>
            </a:pPr>
            <a:endParaRPr lang="en-US" sz="2000" dirty="0">
              <a:solidFill>
                <a:schemeClr val="tx1"/>
              </a:solidFill>
              <a:latin typeface="Times New Roman" pitchFamily="18" charset="0"/>
              <a:cs typeface="Times New Roman" pitchFamily="18" charset="0"/>
            </a:endParaRPr>
          </a:p>
          <a:p>
            <a:pPr algn="just">
              <a:buFont typeface="Wingdings" pitchFamily="2" charset="2"/>
              <a:buChar char="v"/>
            </a:pPr>
            <a:r>
              <a:rPr lang="en-US" sz="2000" dirty="0" smtClean="0">
                <a:solidFill>
                  <a:schemeClr val="tx1"/>
                </a:solidFill>
                <a:latin typeface="Times New Roman" pitchFamily="18" charset="0"/>
                <a:cs typeface="Times New Roman" pitchFamily="18" charset="0"/>
              </a:rPr>
              <a:t>Generally conceit is used to draw an analogy between two entirely dissimilar things on the basis of one single attribution. The pleasure we get from many conceits is intellectual rather than sensuous.</a:t>
            </a:r>
          </a:p>
          <a:p>
            <a:pPr algn="just">
              <a:buFont typeface="Wingdings" pitchFamily="2" charset="2"/>
              <a:buChar char="v"/>
            </a:pPr>
            <a:endParaRPr lang="en-US" sz="2000" dirty="0">
              <a:solidFill>
                <a:schemeClr val="tx1"/>
              </a:solidFill>
              <a:latin typeface="Times New Roman" pitchFamily="18" charset="0"/>
              <a:cs typeface="Times New Roman" pitchFamily="18" charset="0"/>
            </a:endParaRPr>
          </a:p>
          <a:p>
            <a:pPr algn="just">
              <a:buFont typeface="Wingdings" pitchFamily="2" charset="2"/>
              <a:buChar char="v"/>
            </a:pPr>
            <a:r>
              <a:rPr lang="en-US" sz="2000" dirty="0" smtClean="0">
                <a:solidFill>
                  <a:schemeClr val="tx1"/>
                </a:solidFill>
                <a:latin typeface="Times New Roman" pitchFamily="18" charset="0"/>
                <a:cs typeface="Times New Roman" pitchFamily="18" charset="0"/>
              </a:rPr>
              <a:t>A famous example is Donne’s </a:t>
            </a:r>
            <a:r>
              <a:rPr lang="en-US" sz="2000" i="1" dirty="0" smtClean="0">
                <a:solidFill>
                  <a:schemeClr val="tx1"/>
                </a:solidFill>
                <a:latin typeface="Times New Roman" pitchFamily="18" charset="0"/>
                <a:cs typeface="Times New Roman" pitchFamily="18" charset="0"/>
              </a:rPr>
              <a:t>A Valediction: Forbidding </a:t>
            </a:r>
            <a:r>
              <a:rPr lang="en-US" sz="2000" i="1" dirty="0">
                <a:solidFill>
                  <a:schemeClr val="tx1"/>
                </a:solidFill>
                <a:latin typeface="Times New Roman" pitchFamily="18" charset="0"/>
                <a:cs typeface="Times New Roman" pitchFamily="18" charset="0"/>
              </a:rPr>
              <a:t>M</a:t>
            </a:r>
            <a:r>
              <a:rPr lang="en-US" sz="2000" i="1" dirty="0" smtClean="0">
                <a:solidFill>
                  <a:schemeClr val="tx1"/>
                </a:solidFill>
                <a:latin typeface="Times New Roman" pitchFamily="18" charset="0"/>
                <a:cs typeface="Times New Roman" pitchFamily="18" charset="0"/>
              </a:rPr>
              <a:t>ourning</a:t>
            </a:r>
            <a:r>
              <a:rPr lang="en-US" sz="2000" dirty="0" smtClean="0">
                <a:solidFill>
                  <a:schemeClr val="tx1"/>
                </a:solidFill>
                <a:latin typeface="Times New Roman" pitchFamily="18" charset="0"/>
                <a:cs typeface="Times New Roman" pitchFamily="18" charset="0"/>
              </a:rPr>
              <a:t>. He is comparing two lover’s souls with the two arms of a compass. He has brought an analogy between the interdependent movements of the compass arms with the interdependence of the lovers’ sensibilities.</a:t>
            </a:r>
          </a:p>
          <a:p>
            <a:pPr algn="l"/>
            <a:endParaRPr lang="en-US" sz="2000" dirty="0" smtClean="0">
              <a:latin typeface="Times New Roman" pitchFamily="18" charset="0"/>
              <a:cs typeface="Times New Roman" pitchFamily="18" charset="0"/>
            </a:endParaRPr>
          </a:p>
          <a:p>
            <a:pPr algn="l"/>
            <a:endParaRPr lang="en-US" sz="2000" dirty="0">
              <a:latin typeface="Times New Roman" pitchFamily="18" charset="0"/>
              <a:cs typeface="Times New Roman" pitchFamily="18" charset="0"/>
            </a:endParaRPr>
          </a:p>
          <a:p>
            <a:pPr algn="l"/>
            <a:endParaRPr lang="en-US"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1295399"/>
          </a:xfrm>
        </p:spPr>
        <p:txBody>
          <a:bodyPr/>
          <a:lstStyle/>
          <a:p>
            <a:r>
              <a:rPr lang="en-US" dirty="0" smtClean="0">
                <a:latin typeface="Bernard MT Condensed" pitchFamily="18" charset="0"/>
              </a:rPr>
              <a:t>Famous Metaphysical Poets </a:t>
            </a:r>
            <a:endParaRPr lang="en-US" dirty="0">
              <a:latin typeface="Bernard MT Condensed" pitchFamily="18" charset="0"/>
            </a:endParaRPr>
          </a:p>
        </p:txBody>
      </p:sp>
      <p:sp>
        <p:nvSpPr>
          <p:cNvPr id="3" name="Subtitle 2"/>
          <p:cNvSpPr>
            <a:spLocks noGrp="1"/>
          </p:cNvSpPr>
          <p:nvPr>
            <p:ph type="subTitle" idx="1"/>
          </p:nvPr>
        </p:nvSpPr>
        <p:spPr>
          <a:xfrm>
            <a:off x="1371600" y="1447800"/>
            <a:ext cx="6400800" cy="4191000"/>
          </a:xfrm>
        </p:spPr>
        <p:txBody>
          <a:bodyPr>
            <a:normAutofit fontScale="85000" lnSpcReduction="10000"/>
          </a:bodyPr>
          <a:lstStyle/>
          <a:p>
            <a:pPr algn="just">
              <a:buFont typeface="Wingdings" pitchFamily="2" charset="2"/>
              <a:buChar char="v"/>
            </a:pPr>
            <a:r>
              <a:rPr lang="en-US" dirty="0" smtClean="0">
                <a:solidFill>
                  <a:schemeClr val="tx1"/>
                </a:solidFill>
                <a:latin typeface="Times New Roman" pitchFamily="18" charset="0"/>
                <a:cs typeface="Times New Roman" pitchFamily="18" charset="0"/>
              </a:rPr>
              <a:t>The term ‘Metaphysical Poetry’ is an eighteenth century coinage though the term itself refers to the group of 17th century poets including John Donne, who is regarded as the founder of the school, George Herbert, Richard Crashaw, Henry Vaughan, Andrew Marvell, and Thomas </a:t>
            </a:r>
            <a:r>
              <a:rPr lang="en-US" dirty="0" err="1" smtClean="0">
                <a:solidFill>
                  <a:schemeClr val="tx1"/>
                </a:solidFill>
                <a:latin typeface="Times New Roman" pitchFamily="18" charset="0"/>
                <a:cs typeface="Times New Roman" pitchFamily="18" charset="0"/>
              </a:rPr>
              <a:t>Traherne</a:t>
            </a:r>
            <a:r>
              <a:rPr lang="en-US" dirty="0" smtClean="0">
                <a:solidFill>
                  <a:schemeClr val="tx1"/>
                </a:solidFill>
                <a:latin typeface="Times New Roman" pitchFamily="18" charset="0"/>
                <a:cs typeface="Times New Roman" pitchFamily="18" charset="0"/>
              </a:rPr>
              <a:t>, along with some minor personalities like Edward </a:t>
            </a:r>
            <a:r>
              <a:rPr lang="en-US" dirty="0" err="1" smtClean="0">
                <a:solidFill>
                  <a:schemeClr val="tx1"/>
                </a:solidFill>
                <a:latin typeface="Times New Roman" pitchFamily="18" charset="0"/>
                <a:cs typeface="Times New Roman" pitchFamily="18" charset="0"/>
              </a:rPr>
              <a:t>Benlowes</a:t>
            </a:r>
            <a:r>
              <a:rPr lang="en-US" dirty="0" smtClean="0">
                <a:solidFill>
                  <a:schemeClr val="tx1"/>
                </a:solidFill>
                <a:latin typeface="Times New Roman" pitchFamily="18" charset="0"/>
                <a:cs typeface="Times New Roman" pitchFamily="18" charset="0"/>
              </a:rPr>
              <a:t>, Lord Herbert of </a:t>
            </a:r>
            <a:r>
              <a:rPr lang="en-US" dirty="0" err="1" smtClean="0">
                <a:solidFill>
                  <a:schemeClr val="tx1"/>
                </a:solidFill>
                <a:latin typeface="Times New Roman" pitchFamily="18" charset="0"/>
                <a:cs typeface="Times New Roman" pitchFamily="18" charset="0"/>
              </a:rPr>
              <a:t>Cherbury</a:t>
            </a:r>
            <a:r>
              <a:rPr lang="en-US" dirty="0" smtClean="0">
                <a:solidFill>
                  <a:schemeClr val="tx1"/>
                </a:solidFill>
                <a:latin typeface="Times New Roman" pitchFamily="18" charset="0"/>
                <a:cs typeface="Times New Roman" pitchFamily="18" charset="0"/>
              </a:rPr>
              <a:t>, Henry King, Abraham Cowley, and John Cleveland.</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ernard MT Condensed" pitchFamily="18" charset="0"/>
              </a:rPr>
              <a:t>John Donne </a:t>
            </a:r>
            <a:r>
              <a:rPr lang="en-US" dirty="0" smtClean="0"/>
              <a:t/>
            </a:r>
            <a:br>
              <a:rPr lang="en-US" dirty="0" smtClean="0"/>
            </a:br>
            <a:r>
              <a:rPr lang="en-US" sz="2700" dirty="0" smtClean="0"/>
              <a:t>January 02, 1572</a:t>
            </a:r>
            <a:r>
              <a:rPr lang="en-US" sz="2700" b="1" dirty="0" smtClean="0"/>
              <a:t>-</a:t>
            </a:r>
            <a:r>
              <a:rPr lang="en-US" sz="2700" dirty="0" smtClean="0"/>
              <a:t>March 31, 1631</a:t>
            </a:r>
            <a:r>
              <a:rPr lang="en-US" dirty="0" smtClean="0"/>
              <a:t/>
            </a:r>
            <a:br>
              <a:rPr lang="en-US" dirty="0" smtClean="0"/>
            </a:br>
            <a:endParaRPr lang="en-US" dirty="0"/>
          </a:p>
        </p:txBody>
      </p:sp>
      <p:sp>
        <p:nvSpPr>
          <p:cNvPr id="3" name="Content Placeholder 2"/>
          <p:cNvSpPr>
            <a:spLocks noGrp="1"/>
          </p:cNvSpPr>
          <p:nvPr>
            <p:ph idx="1"/>
          </p:nvPr>
        </p:nvSpPr>
        <p:spPr/>
        <p:txBody>
          <a:bodyPr numCol="2"/>
          <a:lstStyle/>
          <a:p>
            <a:pPr>
              <a:buFont typeface="Wingdings" pitchFamily="2" charset="2"/>
              <a:buChar char="v"/>
            </a:pPr>
            <a:r>
              <a:rPr lang="en-US" dirty="0" smtClean="0">
                <a:solidFill>
                  <a:srgbClr val="7030A0"/>
                </a:solidFill>
                <a:latin typeface="Times New Roman" pitchFamily="18" charset="0"/>
                <a:cs typeface="Times New Roman" pitchFamily="18" charset="0"/>
              </a:rPr>
              <a:t>Famous Poems:</a:t>
            </a:r>
          </a:p>
          <a:p>
            <a:pPr>
              <a:buFont typeface="Courier New" pitchFamily="49" charset="0"/>
              <a:buChar char="o"/>
            </a:pPr>
            <a:r>
              <a:rPr lang="en-US" sz="2000" dirty="0" smtClean="0">
                <a:solidFill>
                  <a:schemeClr val="accent6">
                    <a:lumMod val="75000"/>
                  </a:schemeClr>
                </a:solidFill>
                <a:latin typeface="Times New Roman" pitchFamily="18" charset="0"/>
                <a:cs typeface="Times New Roman" pitchFamily="18" charset="0"/>
              </a:rPr>
              <a:t>The Good Morrow</a:t>
            </a:r>
          </a:p>
          <a:p>
            <a:pPr>
              <a:buFont typeface="Courier New" pitchFamily="49" charset="0"/>
              <a:buChar char="o"/>
            </a:pPr>
            <a:r>
              <a:rPr lang="en-US" sz="2000" dirty="0" smtClean="0">
                <a:solidFill>
                  <a:schemeClr val="accent6">
                    <a:lumMod val="75000"/>
                  </a:schemeClr>
                </a:solidFill>
                <a:latin typeface="Times New Roman" pitchFamily="18" charset="0"/>
                <a:cs typeface="Times New Roman" pitchFamily="18" charset="0"/>
              </a:rPr>
              <a:t>The </a:t>
            </a:r>
            <a:r>
              <a:rPr lang="en-US" sz="2000" dirty="0" err="1" smtClean="0">
                <a:solidFill>
                  <a:schemeClr val="accent6">
                    <a:lumMod val="75000"/>
                  </a:schemeClr>
                </a:solidFill>
                <a:latin typeface="Times New Roman" pitchFamily="18" charset="0"/>
                <a:cs typeface="Times New Roman" pitchFamily="18" charset="0"/>
              </a:rPr>
              <a:t>Sunne</a:t>
            </a:r>
            <a:r>
              <a:rPr lang="en-US" sz="2000" dirty="0" smtClean="0">
                <a:solidFill>
                  <a:schemeClr val="accent6">
                    <a:lumMod val="75000"/>
                  </a:schemeClr>
                </a:solidFill>
                <a:latin typeface="Times New Roman" pitchFamily="18" charset="0"/>
                <a:cs typeface="Times New Roman" pitchFamily="18" charset="0"/>
              </a:rPr>
              <a:t> Rising </a:t>
            </a:r>
          </a:p>
          <a:p>
            <a:pPr>
              <a:buFont typeface="Courier New" pitchFamily="49" charset="0"/>
              <a:buChar char="o"/>
            </a:pPr>
            <a:r>
              <a:rPr lang="en-US" sz="2000" dirty="0" smtClean="0">
                <a:solidFill>
                  <a:schemeClr val="accent6">
                    <a:lumMod val="75000"/>
                  </a:schemeClr>
                </a:solidFill>
                <a:latin typeface="Times New Roman" pitchFamily="18" charset="0"/>
                <a:cs typeface="Times New Roman" pitchFamily="18" charset="0"/>
              </a:rPr>
              <a:t>A Valediction: Forbidding Mourning</a:t>
            </a:r>
          </a:p>
          <a:p>
            <a:pPr>
              <a:buFont typeface="Courier New" pitchFamily="49" charset="0"/>
              <a:buChar char="o"/>
            </a:pPr>
            <a:r>
              <a:rPr lang="en-US" sz="2000" dirty="0" smtClean="0">
                <a:solidFill>
                  <a:schemeClr val="accent6">
                    <a:lumMod val="75000"/>
                  </a:schemeClr>
                </a:solidFill>
                <a:latin typeface="Times New Roman" pitchFamily="18" charset="0"/>
                <a:cs typeface="Times New Roman" pitchFamily="18" charset="0"/>
              </a:rPr>
              <a:t>The Canonization </a:t>
            </a:r>
          </a:p>
          <a:p>
            <a:pPr>
              <a:buFont typeface="Courier New" pitchFamily="49" charset="0"/>
              <a:buChar char="o"/>
            </a:pPr>
            <a:r>
              <a:rPr lang="en-US" sz="2000" dirty="0" smtClean="0">
                <a:solidFill>
                  <a:schemeClr val="accent6">
                    <a:lumMod val="75000"/>
                  </a:schemeClr>
                </a:solidFill>
                <a:latin typeface="Times New Roman" pitchFamily="18" charset="0"/>
                <a:cs typeface="Times New Roman" pitchFamily="18" charset="0"/>
              </a:rPr>
              <a:t>The Flea</a:t>
            </a:r>
          </a:p>
          <a:p>
            <a:pPr>
              <a:buFont typeface="Courier New" pitchFamily="49" charset="0"/>
              <a:buChar char="o"/>
            </a:pPr>
            <a:r>
              <a:rPr lang="en-US" sz="2000" dirty="0" smtClean="0">
                <a:solidFill>
                  <a:schemeClr val="accent6">
                    <a:lumMod val="75000"/>
                  </a:schemeClr>
                </a:solidFill>
                <a:latin typeface="Times New Roman" pitchFamily="18" charset="0"/>
                <a:cs typeface="Times New Roman" pitchFamily="18" charset="0"/>
              </a:rPr>
              <a:t>The </a:t>
            </a:r>
            <a:r>
              <a:rPr lang="en-US" sz="2000" dirty="0" err="1" smtClean="0">
                <a:solidFill>
                  <a:schemeClr val="accent6">
                    <a:lumMod val="75000"/>
                  </a:schemeClr>
                </a:solidFill>
                <a:latin typeface="Times New Roman" pitchFamily="18" charset="0"/>
                <a:cs typeface="Times New Roman" pitchFamily="18" charset="0"/>
              </a:rPr>
              <a:t>Extasie</a:t>
            </a:r>
            <a:endParaRPr lang="en-US" sz="2000" dirty="0" smtClean="0">
              <a:solidFill>
                <a:schemeClr val="accent6">
                  <a:lumMod val="75000"/>
                </a:schemeClr>
              </a:solidFill>
              <a:latin typeface="Times New Roman" pitchFamily="18" charset="0"/>
              <a:cs typeface="Times New Roman" pitchFamily="18" charset="0"/>
            </a:endParaRPr>
          </a:p>
          <a:p>
            <a:pPr>
              <a:buNone/>
            </a:pPr>
            <a:endParaRPr lang="en-US" dirty="0" smtClean="0"/>
          </a:p>
          <a:p>
            <a:pPr>
              <a:buNone/>
            </a:pPr>
            <a:endParaRPr lang="en-US" dirty="0"/>
          </a:p>
          <a:p>
            <a:pPr>
              <a:buNone/>
            </a:pPr>
            <a:endParaRPr lang="en-US" dirty="0" smtClean="0"/>
          </a:p>
        </p:txBody>
      </p:sp>
      <p:pic>
        <p:nvPicPr>
          <p:cNvPr id="3076" name="Picture 4" descr="C:\Users\Admin\Desktop\John Donne.jpg"/>
          <p:cNvPicPr>
            <a:picLocks noChangeAspect="1" noChangeArrowheads="1"/>
          </p:cNvPicPr>
          <p:nvPr/>
        </p:nvPicPr>
        <p:blipFill>
          <a:blip r:embed="rId2"/>
          <a:srcRect/>
          <a:stretch>
            <a:fillRect/>
          </a:stretch>
        </p:blipFill>
        <p:spPr bwMode="auto">
          <a:xfrm>
            <a:off x="5105400" y="1905001"/>
            <a:ext cx="2057400" cy="25908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ernard MT Condensed" pitchFamily="18" charset="0"/>
              </a:rPr>
              <a:t>Andrew Marvell </a:t>
            </a:r>
            <a:br>
              <a:rPr lang="en-US" dirty="0" smtClean="0">
                <a:latin typeface="Bernard MT Condensed" pitchFamily="18" charset="0"/>
              </a:rPr>
            </a:br>
            <a:r>
              <a:rPr lang="en-US" sz="2700" dirty="0">
                <a:latin typeface="Bernard MT Condensed" pitchFamily="18" charset="0"/>
              </a:rPr>
              <a:t>31 March 1621 – 16 August 1678</a:t>
            </a:r>
          </a:p>
        </p:txBody>
      </p:sp>
      <p:sp>
        <p:nvSpPr>
          <p:cNvPr id="3" name="Content Placeholder 2"/>
          <p:cNvSpPr>
            <a:spLocks noGrp="1"/>
          </p:cNvSpPr>
          <p:nvPr>
            <p:ph idx="1"/>
          </p:nvPr>
        </p:nvSpPr>
        <p:spPr/>
        <p:txBody>
          <a:bodyPr numCol="2"/>
          <a:lstStyle/>
          <a:p>
            <a:pPr>
              <a:buFont typeface="Wingdings" pitchFamily="2" charset="2"/>
              <a:buChar char="v"/>
            </a:pPr>
            <a:r>
              <a:rPr lang="en-US" dirty="0" smtClean="0">
                <a:solidFill>
                  <a:srgbClr val="7030A0"/>
                </a:solidFill>
                <a:latin typeface="Times New Roman" pitchFamily="18" charset="0"/>
                <a:cs typeface="Times New Roman" pitchFamily="18" charset="0"/>
              </a:rPr>
              <a:t>Famous Poems: </a:t>
            </a:r>
          </a:p>
          <a:p>
            <a:r>
              <a:rPr lang="en-US" sz="2400" dirty="0" smtClean="0">
                <a:solidFill>
                  <a:schemeClr val="accent6">
                    <a:lumMod val="75000"/>
                  </a:schemeClr>
                </a:solidFill>
                <a:latin typeface="Times New Roman" pitchFamily="18" charset="0"/>
                <a:cs typeface="Times New Roman" pitchFamily="18" charset="0"/>
              </a:rPr>
              <a:t>To His Coy Mistress</a:t>
            </a:r>
          </a:p>
          <a:p>
            <a:r>
              <a:rPr lang="en-US" sz="2400" dirty="0" smtClean="0">
                <a:solidFill>
                  <a:schemeClr val="accent6">
                    <a:lumMod val="75000"/>
                  </a:schemeClr>
                </a:solidFill>
                <a:latin typeface="Times New Roman" pitchFamily="18" charset="0"/>
                <a:cs typeface="Times New Roman" pitchFamily="18" charset="0"/>
              </a:rPr>
              <a:t>The Definition of Love </a:t>
            </a:r>
          </a:p>
          <a:p>
            <a:r>
              <a:rPr lang="en-US" sz="2400" dirty="0" smtClean="0">
                <a:solidFill>
                  <a:schemeClr val="accent6">
                    <a:lumMod val="75000"/>
                  </a:schemeClr>
                </a:solidFill>
                <a:latin typeface="Times New Roman" pitchFamily="18" charset="0"/>
                <a:cs typeface="Times New Roman" pitchFamily="18" charset="0"/>
              </a:rPr>
              <a:t>The Garden </a:t>
            </a:r>
          </a:p>
          <a:p>
            <a:r>
              <a:rPr lang="en-US" sz="2400" dirty="0" smtClean="0">
                <a:solidFill>
                  <a:schemeClr val="accent6">
                    <a:lumMod val="75000"/>
                  </a:schemeClr>
                </a:solidFill>
                <a:latin typeface="Times New Roman" pitchFamily="18" charset="0"/>
                <a:cs typeface="Times New Roman" pitchFamily="18" charset="0"/>
              </a:rPr>
              <a:t>Upon Appleton House </a:t>
            </a:r>
          </a:p>
          <a:p>
            <a:r>
              <a:rPr lang="en-US" sz="2400" dirty="0" smtClean="0">
                <a:solidFill>
                  <a:schemeClr val="accent6">
                    <a:lumMod val="75000"/>
                  </a:schemeClr>
                </a:solidFill>
                <a:latin typeface="Times New Roman" pitchFamily="18" charset="0"/>
                <a:cs typeface="Times New Roman" pitchFamily="18" charset="0"/>
              </a:rPr>
              <a:t>The Unfortunate lover </a:t>
            </a:r>
          </a:p>
          <a:p>
            <a:r>
              <a:rPr lang="en-US" sz="2400" dirty="0" smtClean="0">
                <a:solidFill>
                  <a:schemeClr val="accent6">
                    <a:lumMod val="75000"/>
                  </a:schemeClr>
                </a:solidFill>
                <a:latin typeface="Times New Roman" pitchFamily="18" charset="0"/>
                <a:cs typeface="Times New Roman" pitchFamily="18" charset="0"/>
              </a:rPr>
              <a:t>A Dialogue Between Soul and Body </a:t>
            </a:r>
          </a:p>
          <a:p>
            <a:r>
              <a:rPr lang="en-US" sz="2400" dirty="0" smtClean="0">
                <a:solidFill>
                  <a:schemeClr val="accent6">
                    <a:lumMod val="75000"/>
                  </a:schemeClr>
                </a:solidFill>
                <a:latin typeface="Times New Roman" pitchFamily="18" charset="0"/>
                <a:cs typeface="Times New Roman" pitchFamily="18" charset="0"/>
              </a:rPr>
              <a:t>The Coronet </a:t>
            </a:r>
          </a:p>
          <a:p>
            <a:endParaRPr lang="en-US" sz="2400" dirty="0" smtClean="0">
              <a:solidFill>
                <a:schemeClr val="accent6">
                  <a:lumMod val="75000"/>
                </a:schemeClr>
              </a:solidFill>
              <a:latin typeface="Times New Roman" pitchFamily="18" charset="0"/>
              <a:cs typeface="Times New Roman" pitchFamily="18" charset="0"/>
            </a:endParaRPr>
          </a:p>
          <a:p>
            <a:pPr>
              <a:buNone/>
            </a:pPr>
            <a:endParaRPr lang="en-US" sz="2400" dirty="0">
              <a:solidFill>
                <a:schemeClr val="accent6">
                  <a:lumMod val="75000"/>
                </a:schemeClr>
              </a:solidFill>
              <a:latin typeface="Times New Roman" pitchFamily="18" charset="0"/>
              <a:cs typeface="Times New Roman" pitchFamily="18" charset="0"/>
            </a:endParaRPr>
          </a:p>
          <a:p>
            <a:pPr>
              <a:buNone/>
            </a:pPr>
            <a:endParaRPr lang="en-US" sz="2400" dirty="0" smtClean="0">
              <a:solidFill>
                <a:schemeClr val="accent6">
                  <a:lumMod val="75000"/>
                </a:schemeClr>
              </a:solidFill>
              <a:latin typeface="Times New Roman" pitchFamily="18" charset="0"/>
              <a:cs typeface="Times New Roman" pitchFamily="18" charset="0"/>
            </a:endParaRPr>
          </a:p>
          <a:p>
            <a:pPr>
              <a:buNone/>
            </a:pPr>
            <a:endParaRPr lang="en-US" sz="2400" dirty="0">
              <a:solidFill>
                <a:schemeClr val="accent6">
                  <a:lumMod val="75000"/>
                </a:schemeClr>
              </a:solidFill>
              <a:latin typeface="Times New Roman" pitchFamily="18" charset="0"/>
              <a:cs typeface="Times New Roman" pitchFamily="18" charset="0"/>
            </a:endParaRPr>
          </a:p>
          <a:p>
            <a:endParaRPr lang="en-US" sz="2400" dirty="0">
              <a:solidFill>
                <a:schemeClr val="accent6">
                  <a:lumMod val="75000"/>
                </a:schemeClr>
              </a:solidFill>
              <a:latin typeface="Times New Roman" pitchFamily="18" charset="0"/>
              <a:cs typeface="Times New Roman" pitchFamily="18" charset="0"/>
            </a:endParaRPr>
          </a:p>
        </p:txBody>
      </p:sp>
      <p:pic>
        <p:nvPicPr>
          <p:cNvPr id="4100" name="Picture 4" descr="C:\Users\Admin\Desktop\andrew-marvell pic.jpg"/>
          <p:cNvPicPr>
            <a:picLocks noChangeAspect="1" noChangeArrowheads="1"/>
          </p:cNvPicPr>
          <p:nvPr/>
        </p:nvPicPr>
        <p:blipFill>
          <a:blip r:embed="rId2"/>
          <a:srcRect/>
          <a:stretch>
            <a:fillRect/>
          </a:stretch>
        </p:blipFill>
        <p:spPr bwMode="auto">
          <a:xfrm>
            <a:off x="5562600" y="2286000"/>
            <a:ext cx="1981200" cy="28194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latin typeface="Bernard MT Condensed" pitchFamily="18" charset="0"/>
              </a:rPr>
              <a:t>Henry Vaughan </a:t>
            </a:r>
            <a:br>
              <a:rPr lang="en-US" sz="3200" dirty="0" smtClean="0">
                <a:latin typeface="Bernard MT Condensed" pitchFamily="18" charset="0"/>
              </a:rPr>
            </a:br>
            <a:r>
              <a:rPr lang="en-US" sz="3200" dirty="0" smtClean="0">
                <a:latin typeface="Bernard MT Condensed" pitchFamily="18" charset="0"/>
              </a:rPr>
              <a:t>17 April 1621-23 April 1695 </a:t>
            </a:r>
            <a:br>
              <a:rPr lang="en-US" sz="3200" dirty="0" smtClean="0">
                <a:latin typeface="Bernard MT Condensed" pitchFamily="18" charset="0"/>
              </a:rPr>
            </a:br>
            <a:endParaRPr lang="en-US" sz="3200" dirty="0">
              <a:latin typeface="Bernard MT Condensed" pitchFamily="18" charset="0"/>
            </a:endParaRPr>
          </a:p>
        </p:txBody>
      </p:sp>
      <p:sp>
        <p:nvSpPr>
          <p:cNvPr id="3" name="Content Placeholder 2"/>
          <p:cNvSpPr>
            <a:spLocks noGrp="1"/>
          </p:cNvSpPr>
          <p:nvPr>
            <p:ph idx="1"/>
          </p:nvPr>
        </p:nvSpPr>
        <p:spPr/>
        <p:txBody>
          <a:bodyPr numCol="2">
            <a:normAutofit/>
          </a:bodyPr>
          <a:lstStyle/>
          <a:p>
            <a:r>
              <a:rPr lang="en-US" sz="2800" dirty="0" smtClean="0">
                <a:solidFill>
                  <a:srgbClr val="7030A0"/>
                </a:solidFill>
                <a:latin typeface="Times New Roman" pitchFamily="18" charset="0"/>
                <a:cs typeface="Times New Roman" pitchFamily="18" charset="0"/>
              </a:rPr>
              <a:t>Famous Poems:</a:t>
            </a:r>
          </a:p>
          <a:p>
            <a:r>
              <a:rPr lang="en-US" sz="2400" dirty="0" smtClean="0">
                <a:solidFill>
                  <a:schemeClr val="accent6">
                    <a:lumMod val="75000"/>
                  </a:schemeClr>
                </a:solidFill>
                <a:latin typeface="Times New Roman" pitchFamily="18" charset="0"/>
                <a:cs typeface="Times New Roman" pitchFamily="18" charset="0"/>
              </a:rPr>
              <a:t>The Retreat </a:t>
            </a:r>
          </a:p>
          <a:p>
            <a:r>
              <a:rPr lang="en-US" sz="2400" dirty="0" smtClean="0">
                <a:solidFill>
                  <a:schemeClr val="accent6">
                    <a:lumMod val="75000"/>
                  </a:schemeClr>
                </a:solidFill>
                <a:latin typeface="Times New Roman" pitchFamily="18" charset="0"/>
                <a:cs typeface="Times New Roman" pitchFamily="18" charset="0"/>
              </a:rPr>
              <a:t>Death. A Dialogue </a:t>
            </a:r>
          </a:p>
          <a:p>
            <a:r>
              <a:rPr lang="en-US" sz="2400" dirty="0" smtClean="0">
                <a:solidFill>
                  <a:schemeClr val="accent6">
                    <a:lumMod val="75000"/>
                  </a:schemeClr>
                </a:solidFill>
                <a:latin typeface="Times New Roman" pitchFamily="18" charset="0"/>
                <a:cs typeface="Times New Roman" pitchFamily="18" charset="0"/>
              </a:rPr>
              <a:t>The Shower </a:t>
            </a:r>
          </a:p>
          <a:p>
            <a:r>
              <a:rPr lang="en-US" sz="2400" dirty="0" smtClean="0">
                <a:solidFill>
                  <a:schemeClr val="accent6">
                    <a:lumMod val="75000"/>
                  </a:schemeClr>
                </a:solidFill>
                <a:latin typeface="Times New Roman" pitchFamily="18" charset="0"/>
                <a:cs typeface="Times New Roman" pitchFamily="18" charset="0"/>
              </a:rPr>
              <a:t>The Relapse </a:t>
            </a:r>
          </a:p>
          <a:p>
            <a:r>
              <a:rPr lang="en-US" sz="2400" dirty="0" smtClean="0">
                <a:solidFill>
                  <a:schemeClr val="accent6">
                    <a:lumMod val="75000"/>
                  </a:schemeClr>
                </a:solidFill>
                <a:latin typeface="Times New Roman" pitchFamily="18" charset="0"/>
                <a:cs typeface="Times New Roman" pitchFamily="18" charset="0"/>
              </a:rPr>
              <a:t>Christ’s Nativity </a:t>
            </a:r>
          </a:p>
          <a:p>
            <a:r>
              <a:rPr lang="en-US" sz="2400" dirty="0" smtClean="0">
                <a:solidFill>
                  <a:schemeClr val="accent6">
                    <a:lumMod val="75000"/>
                  </a:schemeClr>
                </a:solidFill>
                <a:latin typeface="Times New Roman" pitchFamily="18" charset="0"/>
                <a:cs typeface="Times New Roman" pitchFamily="18" charset="0"/>
              </a:rPr>
              <a:t>Mount of Olives</a:t>
            </a:r>
          </a:p>
          <a:p>
            <a:endParaRPr lang="en-US" sz="2400" dirty="0">
              <a:solidFill>
                <a:schemeClr val="accent6">
                  <a:lumMod val="75000"/>
                </a:schemeClr>
              </a:solidFill>
              <a:latin typeface="Times New Roman" pitchFamily="18" charset="0"/>
              <a:cs typeface="Times New Roman" pitchFamily="18" charset="0"/>
            </a:endParaRPr>
          </a:p>
          <a:p>
            <a:endParaRPr lang="en-US" sz="2400" dirty="0" smtClean="0">
              <a:solidFill>
                <a:schemeClr val="accent6">
                  <a:lumMod val="75000"/>
                </a:schemeClr>
              </a:solidFill>
              <a:latin typeface="Times New Roman" pitchFamily="18" charset="0"/>
              <a:cs typeface="Times New Roman" pitchFamily="18" charset="0"/>
            </a:endParaRPr>
          </a:p>
          <a:p>
            <a:endParaRPr lang="en-US" sz="2400" dirty="0">
              <a:solidFill>
                <a:schemeClr val="accent6">
                  <a:lumMod val="75000"/>
                </a:schemeClr>
              </a:solidFill>
              <a:latin typeface="Times New Roman" pitchFamily="18" charset="0"/>
              <a:cs typeface="Times New Roman" pitchFamily="18" charset="0"/>
            </a:endParaRPr>
          </a:p>
          <a:p>
            <a:pPr>
              <a:buNone/>
            </a:pPr>
            <a:endParaRPr lang="en-US" sz="2400" dirty="0" smtClean="0">
              <a:solidFill>
                <a:schemeClr val="accent6">
                  <a:lumMod val="75000"/>
                </a:schemeClr>
              </a:solidFill>
              <a:latin typeface="Times New Roman" pitchFamily="18" charset="0"/>
              <a:cs typeface="Times New Roman" pitchFamily="18" charset="0"/>
            </a:endParaRPr>
          </a:p>
          <a:p>
            <a:endParaRPr lang="en-US" sz="2800" dirty="0">
              <a:solidFill>
                <a:srgbClr val="7030A0"/>
              </a:solidFill>
              <a:latin typeface="Times New Roman" pitchFamily="18" charset="0"/>
              <a:cs typeface="Times New Roman" pitchFamily="18" charset="0"/>
            </a:endParaRPr>
          </a:p>
        </p:txBody>
      </p:sp>
      <p:pic>
        <p:nvPicPr>
          <p:cNvPr id="5122" name="Picture 2" descr="C:\Users\Admin\Desktop\Henry-Vaughan_Metaphysical-Poet.jpg"/>
          <p:cNvPicPr>
            <a:picLocks noChangeAspect="1" noChangeArrowheads="1"/>
          </p:cNvPicPr>
          <p:nvPr/>
        </p:nvPicPr>
        <p:blipFill>
          <a:blip r:embed="rId2"/>
          <a:srcRect/>
          <a:stretch>
            <a:fillRect/>
          </a:stretch>
        </p:blipFill>
        <p:spPr bwMode="auto">
          <a:xfrm>
            <a:off x="4724400" y="1905001"/>
            <a:ext cx="3048000" cy="30480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rnard MT Condensed" pitchFamily="18" charset="0"/>
              </a:rPr>
              <a:t>John Donne </a:t>
            </a:r>
            <a:endParaRPr lang="en-US" dirty="0">
              <a:latin typeface="Bernard MT Condensed" pitchFamily="18" charset="0"/>
            </a:endParaRPr>
          </a:p>
        </p:txBody>
      </p:sp>
      <p:sp>
        <p:nvSpPr>
          <p:cNvPr id="3" name="Content Placeholder 2"/>
          <p:cNvSpPr>
            <a:spLocks noGrp="1"/>
          </p:cNvSpPr>
          <p:nvPr>
            <p:ph idx="1"/>
          </p:nvPr>
        </p:nvSpPr>
        <p:spPr/>
        <p:txBody>
          <a:bodyPr>
            <a:normAutofit lnSpcReduction="10000"/>
          </a:bodyPr>
          <a:lstStyle/>
          <a:p>
            <a:pPr>
              <a:buFont typeface="Wingdings" pitchFamily="2" charset="2"/>
              <a:buChar char="v"/>
            </a:pPr>
            <a:r>
              <a:rPr lang="en-US" sz="1600" dirty="0" smtClean="0">
                <a:solidFill>
                  <a:schemeClr val="accent6">
                    <a:lumMod val="50000"/>
                  </a:schemeClr>
                </a:solidFill>
              </a:rPr>
              <a:t>John Donne, the pre-eminent representative of the metaphysical poets, and a cleric in the Church of England, was born on 22 January, 1572 in London, into a recusant Roman Catholic family.</a:t>
            </a:r>
          </a:p>
          <a:p>
            <a:pPr>
              <a:buFont typeface="Wingdings" pitchFamily="2" charset="2"/>
              <a:buChar char="v"/>
            </a:pPr>
            <a:endParaRPr lang="en-US" sz="1600" dirty="0" smtClean="0">
              <a:solidFill>
                <a:schemeClr val="accent6">
                  <a:lumMod val="50000"/>
                </a:schemeClr>
              </a:solidFill>
            </a:endParaRPr>
          </a:p>
          <a:p>
            <a:pPr>
              <a:buFont typeface="Wingdings" pitchFamily="2" charset="2"/>
              <a:buChar char="v"/>
            </a:pPr>
            <a:r>
              <a:rPr lang="en-US" sz="1600" dirty="0" smtClean="0">
                <a:solidFill>
                  <a:schemeClr val="accent6">
                    <a:lumMod val="50000"/>
                  </a:schemeClr>
                </a:solidFill>
              </a:rPr>
              <a:t>He was then appointed chief secretary to the Lord Keeper of the Great Seal, Sir Thomas </a:t>
            </a:r>
            <a:r>
              <a:rPr lang="en-US" sz="1600" dirty="0" err="1" smtClean="0">
                <a:solidFill>
                  <a:schemeClr val="accent6">
                    <a:lumMod val="50000"/>
                  </a:schemeClr>
                </a:solidFill>
              </a:rPr>
              <a:t>Egerton</a:t>
            </a:r>
            <a:r>
              <a:rPr lang="en-US" sz="1600" dirty="0" smtClean="0">
                <a:solidFill>
                  <a:schemeClr val="accent6">
                    <a:lumMod val="50000"/>
                  </a:schemeClr>
                </a:solidFill>
              </a:rPr>
              <a:t>, and was posted at </a:t>
            </a:r>
            <a:r>
              <a:rPr lang="en-US" sz="1600" dirty="0" err="1" smtClean="0">
                <a:solidFill>
                  <a:schemeClr val="accent6">
                    <a:lumMod val="50000"/>
                  </a:schemeClr>
                </a:solidFill>
              </a:rPr>
              <a:t>Egerton's</a:t>
            </a:r>
            <a:r>
              <a:rPr lang="en-US" sz="1600" dirty="0" smtClean="0">
                <a:solidFill>
                  <a:schemeClr val="accent6">
                    <a:lumMod val="50000"/>
                  </a:schemeClr>
                </a:solidFill>
              </a:rPr>
              <a:t> London home, York House, one of the most influential and powerful social centre in England.</a:t>
            </a:r>
          </a:p>
          <a:p>
            <a:pPr>
              <a:buFont typeface="Wingdings" pitchFamily="2" charset="2"/>
              <a:buChar char="v"/>
            </a:pPr>
            <a:endParaRPr lang="en-US" sz="1600" dirty="0" smtClean="0">
              <a:solidFill>
                <a:schemeClr val="accent6">
                  <a:lumMod val="50000"/>
                </a:schemeClr>
              </a:solidFill>
            </a:endParaRPr>
          </a:p>
          <a:p>
            <a:pPr>
              <a:buFont typeface="Wingdings" pitchFamily="2" charset="2"/>
              <a:buChar char="v"/>
            </a:pPr>
            <a:r>
              <a:rPr lang="en-US" sz="1600" dirty="0" smtClean="0">
                <a:solidFill>
                  <a:schemeClr val="accent6">
                    <a:lumMod val="50000"/>
                  </a:schemeClr>
                </a:solidFill>
              </a:rPr>
              <a:t>During his four </a:t>
            </a:r>
            <a:r>
              <a:rPr lang="en-US" sz="1600" dirty="0" err="1" smtClean="0">
                <a:solidFill>
                  <a:schemeClr val="accent6">
                    <a:lumMod val="50000"/>
                  </a:schemeClr>
                </a:solidFill>
              </a:rPr>
              <a:t>years’service</a:t>
            </a:r>
            <a:r>
              <a:rPr lang="en-US" sz="1600" dirty="0" smtClean="0">
                <a:solidFill>
                  <a:schemeClr val="accent6">
                    <a:lumMod val="50000"/>
                  </a:schemeClr>
                </a:solidFill>
              </a:rPr>
              <a:t> at the </a:t>
            </a:r>
            <a:r>
              <a:rPr lang="en-US" sz="1600" dirty="0" err="1" smtClean="0">
                <a:solidFill>
                  <a:schemeClr val="accent6">
                    <a:lumMod val="50000"/>
                  </a:schemeClr>
                </a:solidFill>
              </a:rPr>
              <a:t>home,Donne</a:t>
            </a:r>
            <a:r>
              <a:rPr lang="en-US" sz="1600" dirty="0" smtClean="0">
                <a:solidFill>
                  <a:schemeClr val="accent6">
                    <a:lumMod val="50000"/>
                  </a:schemeClr>
                </a:solidFill>
              </a:rPr>
              <a:t> fell in love with </a:t>
            </a:r>
            <a:r>
              <a:rPr lang="en-US" sz="1600" dirty="0" err="1" smtClean="0">
                <a:solidFill>
                  <a:schemeClr val="accent6">
                    <a:lumMod val="50000"/>
                  </a:schemeClr>
                </a:solidFill>
              </a:rPr>
              <a:t>Egerton's</a:t>
            </a:r>
            <a:r>
              <a:rPr lang="en-US" sz="1600" dirty="0" smtClean="0">
                <a:solidFill>
                  <a:schemeClr val="accent6">
                    <a:lumMod val="50000"/>
                  </a:schemeClr>
                </a:solidFill>
              </a:rPr>
              <a:t> niece Anne More</a:t>
            </a:r>
          </a:p>
          <a:p>
            <a:pPr>
              <a:buFont typeface="Wingdings" pitchFamily="2" charset="2"/>
              <a:buChar char="v"/>
            </a:pPr>
            <a:endParaRPr lang="en-US" sz="1600" dirty="0" smtClean="0">
              <a:solidFill>
                <a:schemeClr val="accent6">
                  <a:lumMod val="50000"/>
                </a:schemeClr>
              </a:solidFill>
            </a:endParaRPr>
          </a:p>
          <a:p>
            <a:pPr>
              <a:buFont typeface="Wingdings" pitchFamily="2" charset="2"/>
              <a:buChar char="v"/>
            </a:pPr>
            <a:r>
              <a:rPr lang="en-US" sz="1600" dirty="0" smtClean="0">
                <a:solidFill>
                  <a:schemeClr val="accent6">
                    <a:lumMod val="50000"/>
                  </a:schemeClr>
                </a:solidFill>
              </a:rPr>
              <a:t>In 1615 Donne was awarded an honorary doctorate in divinity from Cambridge University, and became a Royal Chaplain in the same year, and a Reader of Divinity at Lincoln's Inn in 1616, where he served in the chapel as minister until 1622.</a:t>
            </a:r>
          </a:p>
          <a:p>
            <a:pPr>
              <a:buFont typeface="Wingdings" pitchFamily="2" charset="2"/>
              <a:buChar char="v"/>
            </a:pPr>
            <a:endParaRPr lang="en-US" sz="1600" dirty="0" smtClean="0">
              <a:solidFill>
                <a:schemeClr val="accent6">
                  <a:lumMod val="50000"/>
                </a:schemeClr>
              </a:solidFill>
            </a:endParaRPr>
          </a:p>
          <a:p>
            <a:pPr>
              <a:buFont typeface="Wingdings" pitchFamily="2" charset="2"/>
              <a:buChar char="v"/>
            </a:pPr>
            <a:r>
              <a:rPr lang="en-US" sz="1600" dirty="0" smtClean="0">
                <a:solidFill>
                  <a:schemeClr val="accent6">
                    <a:lumMod val="50000"/>
                  </a:schemeClr>
                </a:solidFill>
              </a:rPr>
              <a:t>To Donne the mood of abject acquiescence to lady love is something quite repulsive, because he feels that it runs counter to the psychology of man, man composed of diverse emotions and feelings. He is a singular poet who with the zeal of a crusader debunks the sublime and elevated strain unrelated to the lowly and mean impulses of man.</a:t>
            </a:r>
            <a:endParaRPr lang="en-US" sz="1600" dirty="0">
              <a:solidFill>
                <a:schemeClr val="accent6">
                  <a:lumMod val="50000"/>
                </a:schemeClr>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592</TotalTime>
  <Words>957</Words>
  <Application>Microsoft Office PowerPoint</Application>
  <PresentationFormat>On-screen Show (4:3)</PresentationFormat>
  <Paragraphs>103</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METAPHYSICAL POETRY</vt:lpstr>
      <vt:lpstr>Keywords </vt:lpstr>
      <vt:lpstr>WHAT IS Metaphysical Poetry ? </vt:lpstr>
      <vt:lpstr>What is a Metaphysical Conceit ?</vt:lpstr>
      <vt:lpstr>Famous Metaphysical Poets </vt:lpstr>
      <vt:lpstr>John Donne  January 02, 1572-March 31, 1631 </vt:lpstr>
      <vt:lpstr>Andrew Marvell  31 March 1621 – 16 August 1678</vt:lpstr>
      <vt:lpstr>Henry Vaughan  17 April 1621-23 April 1695  </vt:lpstr>
      <vt:lpstr>John Donne </vt:lpstr>
      <vt:lpstr>The Canonization </vt:lpstr>
      <vt:lpstr>The Canonization </vt:lpstr>
      <vt:lpstr>The Extasie </vt:lpstr>
      <vt:lpstr>Courtesy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dc:title>
  <dc:creator>Admin</dc:creator>
  <cp:lastModifiedBy>Admin</cp:lastModifiedBy>
  <cp:revision>51</cp:revision>
  <dcterms:created xsi:type="dcterms:W3CDTF">2020-03-03T05:51:55Z</dcterms:created>
  <dcterms:modified xsi:type="dcterms:W3CDTF">2020-03-04T09:31:26Z</dcterms:modified>
</cp:coreProperties>
</file>