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58" r:id="rId3"/>
    <p:sldId id="259" r:id="rId4"/>
    <p:sldId id="260" r:id="rId5"/>
    <p:sldId id="257" r:id="rId6"/>
    <p:sldId id="262" r:id="rId7"/>
    <p:sldId id="293" r:id="rId8"/>
    <p:sldId id="264" r:id="rId9"/>
    <p:sldId id="267" r:id="rId10"/>
    <p:sldId id="263" r:id="rId11"/>
    <p:sldId id="266" r:id="rId12"/>
    <p:sldId id="265" r:id="rId13"/>
    <p:sldId id="272" r:id="rId14"/>
    <p:sldId id="273" r:id="rId15"/>
    <p:sldId id="268" r:id="rId16"/>
    <p:sldId id="274" r:id="rId17"/>
    <p:sldId id="275" r:id="rId18"/>
    <p:sldId id="276" r:id="rId19"/>
    <p:sldId id="277" r:id="rId20"/>
    <p:sldId id="278" r:id="rId21"/>
    <p:sldId id="281" r:id="rId22"/>
    <p:sldId id="298" r:id="rId23"/>
    <p:sldId id="279" r:id="rId24"/>
    <p:sldId id="284" r:id="rId25"/>
    <p:sldId id="285" r:id="rId26"/>
    <p:sldId id="286" r:id="rId27"/>
    <p:sldId id="287" r:id="rId28"/>
    <p:sldId id="288" r:id="rId29"/>
    <p:sldId id="289" r:id="rId30"/>
    <p:sldId id="290" r:id="rId31"/>
    <p:sldId id="291" r:id="rId32"/>
    <p:sldId id="292" r:id="rId33"/>
    <p:sldId id="294" r:id="rId34"/>
    <p:sldId id="295" r:id="rId35"/>
    <p:sldId id="296" r:id="rId36"/>
    <p:sldId id="297" r:id="rId37"/>
    <p:sldId id="269" r:id="rId38"/>
    <p:sldId id="270" r:id="rId39"/>
    <p:sldId id="271"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BFF4A9-75F3-4217-9810-956457263C27}" type="datetimeFigureOut">
              <a:rPr lang="en-US" smtClean="0"/>
              <a:pPr/>
              <a:t>2/25/2019</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E763C7-4C68-4D6B-8799-37261BF4058E}"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dirty="0"/>
          </a:p>
        </p:txBody>
      </p:sp>
      <p:sp>
        <p:nvSpPr>
          <p:cNvPr id="4" name="عنصر نائب لرقم الشريحة 3"/>
          <p:cNvSpPr>
            <a:spLocks noGrp="1"/>
          </p:cNvSpPr>
          <p:nvPr>
            <p:ph type="sldNum" sz="quarter" idx="10"/>
          </p:nvPr>
        </p:nvSpPr>
        <p:spPr/>
        <p:txBody>
          <a:bodyPr/>
          <a:lstStyle/>
          <a:p>
            <a:pPr>
              <a:defRPr/>
            </a:pPr>
            <a:fld id="{1DD2EE2C-98E8-4B3E-8908-473EBCAD42B5}" type="slidenum">
              <a:rPr lang="ar-SA" smtClean="0"/>
              <a:pPr>
                <a:defRPr/>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عنصر نائب لصورة الشريحة 1"/>
          <p:cNvSpPr>
            <a:spLocks noGrp="1" noRot="1" noChangeAspect="1" noTextEdit="1"/>
          </p:cNvSpPr>
          <p:nvPr>
            <p:ph type="sldImg"/>
          </p:nvPr>
        </p:nvSpPr>
        <p:spPr>
          <a:ln/>
        </p:spPr>
      </p:sp>
      <p:sp>
        <p:nvSpPr>
          <p:cNvPr id="51203" name="عنصر نائب للملاحظات 2"/>
          <p:cNvSpPr>
            <a:spLocks noGrp="1"/>
          </p:cNvSpPr>
          <p:nvPr>
            <p:ph type="body" idx="1"/>
          </p:nvPr>
        </p:nvSpPr>
        <p:spPr>
          <a:noFill/>
          <a:ln/>
        </p:spPr>
        <p:txBody>
          <a:bodyPr/>
          <a:lstStyle/>
          <a:p>
            <a:endParaRPr lang="en-US" dirty="0" smtClean="0"/>
          </a:p>
        </p:txBody>
      </p:sp>
      <p:sp>
        <p:nvSpPr>
          <p:cNvPr id="51204" name="عنصر نائب لرقم الشريحة 3"/>
          <p:cNvSpPr>
            <a:spLocks noGrp="1"/>
          </p:cNvSpPr>
          <p:nvPr>
            <p:ph type="sldNum" sz="quarter" idx="5"/>
          </p:nvPr>
        </p:nvSpPr>
        <p:spPr>
          <a:noFill/>
        </p:spPr>
        <p:txBody>
          <a:bodyPr/>
          <a:lstStyle/>
          <a:p>
            <a:fld id="{0121AC5F-7318-4682-820B-1990F3C39BE2}" type="slidenum">
              <a:rPr lang="en-US" smtClean="0"/>
              <a:pPr/>
              <a:t>3</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عنصر نائب لصورة الشريحة 1"/>
          <p:cNvSpPr>
            <a:spLocks noGrp="1" noRot="1" noChangeAspect="1" noTextEdit="1"/>
          </p:cNvSpPr>
          <p:nvPr>
            <p:ph type="sldImg"/>
          </p:nvPr>
        </p:nvSpPr>
        <p:spPr>
          <a:ln/>
        </p:spPr>
      </p:sp>
      <p:sp>
        <p:nvSpPr>
          <p:cNvPr id="3" name="عنصر نائب للملاحظات 2"/>
          <p:cNvSpPr>
            <a:spLocks noGrp="1"/>
          </p:cNvSpPr>
          <p:nvPr>
            <p:ph type="body" idx="1"/>
          </p:nvPr>
        </p:nvSpPr>
        <p:spPr/>
        <p:txBody>
          <a:bodyPr>
            <a:normAutofit/>
          </a:bodyPr>
          <a:lstStyle/>
          <a:p>
            <a:pPr>
              <a:defRPr/>
            </a:pPr>
            <a:r>
              <a:rPr lang="en-US" dirty="0" smtClean="0">
                <a:latin typeface="+mn-lt"/>
                <a:cs typeface="+mn-cs"/>
              </a:rPr>
              <a:t>The sperm within the semen are the cells that actually fertilize the egg and are therefore the most important to assess. However, the sperm account for only 1-2 % of the seminal fluid volume. Problems with the surrounding fluid may also interfere with the movement and function of the sperm. Therefore, both the sperm and the fluid must be tested</a:t>
            </a:r>
            <a:endParaRPr lang="en-US" dirty="0"/>
          </a:p>
        </p:txBody>
      </p:sp>
      <p:sp>
        <p:nvSpPr>
          <p:cNvPr id="52228" name="عنصر نائب لرقم الشريحة 3"/>
          <p:cNvSpPr>
            <a:spLocks noGrp="1"/>
          </p:cNvSpPr>
          <p:nvPr>
            <p:ph type="sldNum" sz="quarter" idx="5"/>
          </p:nvPr>
        </p:nvSpPr>
        <p:spPr>
          <a:noFill/>
        </p:spPr>
        <p:txBody>
          <a:bodyPr/>
          <a:lstStyle/>
          <a:p>
            <a:fld id="{4DADDA44-7829-4BFB-A907-D6679AFF290A}" type="slidenum">
              <a:rPr lang="en-US" smtClean="0"/>
              <a:pPr/>
              <a:t>4</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err="1" smtClean="0"/>
              <a:t>Centiles</a:t>
            </a:r>
            <a:r>
              <a:rPr lang="en-IN" dirty="0" smtClean="0"/>
              <a:t>: A measure</a:t>
            </a:r>
            <a:r>
              <a:rPr lang="en-IN" baseline="0" dirty="0" smtClean="0"/>
              <a:t> used in statics indicating the value below which a given % of observations in a group of observations falls. E.g., the 20</a:t>
            </a:r>
            <a:r>
              <a:rPr lang="en-IN" baseline="30000" dirty="0" smtClean="0"/>
              <a:t>th</a:t>
            </a:r>
            <a:r>
              <a:rPr lang="en-IN" baseline="0" dirty="0" smtClean="0"/>
              <a:t> of the </a:t>
            </a:r>
            <a:r>
              <a:rPr lang="en-IN" baseline="0" dirty="0" err="1" smtClean="0"/>
              <a:t>centile</a:t>
            </a:r>
            <a:r>
              <a:rPr lang="en-IN" baseline="0" dirty="0" smtClean="0"/>
              <a:t> is the value below which 20% of the observations may be found.</a:t>
            </a:r>
            <a:endParaRPr lang="en-IN" dirty="0"/>
          </a:p>
        </p:txBody>
      </p:sp>
      <p:sp>
        <p:nvSpPr>
          <p:cNvPr id="4" name="Slide Number Placeholder 3"/>
          <p:cNvSpPr>
            <a:spLocks noGrp="1"/>
          </p:cNvSpPr>
          <p:nvPr>
            <p:ph type="sldNum" sz="quarter" idx="10"/>
          </p:nvPr>
        </p:nvSpPr>
        <p:spPr/>
        <p:txBody>
          <a:bodyPr/>
          <a:lstStyle/>
          <a:p>
            <a:fld id="{D8E763C7-4C68-4D6B-8799-37261BF4058E}" type="slidenum">
              <a:rPr lang="en-IN" smtClean="0"/>
              <a:pPr/>
              <a:t>9</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err="1" smtClean="0"/>
              <a:t>Paralegics</a:t>
            </a:r>
            <a:r>
              <a:rPr lang="en-IN" dirty="0" smtClean="0"/>
              <a:t>-</a:t>
            </a:r>
            <a:endParaRPr lang="en-IN" dirty="0"/>
          </a:p>
        </p:txBody>
      </p:sp>
      <p:sp>
        <p:nvSpPr>
          <p:cNvPr id="4" name="Slide Number Placeholder 3"/>
          <p:cNvSpPr>
            <a:spLocks noGrp="1"/>
          </p:cNvSpPr>
          <p:nvPr>
            <p:ph type="sldNum" sz="quarter" idx="10"/>
          </p:nvPr>
        </p:nvSpPr>
        <p:spPr/>
        <p:txBody>
          <a:bodyPr/>
          <a:lstStyle/>
          <a:p>
            <a:fld id="{D8E763C7-4C68-4D6B-8799-37261BF4058E}" type="slidenum">
              <a:rPr lang="en-IN" smtClean="0"/>
              <a:pPr/>
              <a:t>12</a:t>
            </a:fld>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b="0" dirty="0" smtClean="0"/>
              <a:t>Liquefaction: </a:t>
            </a:r>
            <a:r>
              <a:rPr lang="en-IN" sz="1200" b="0" kern="1200" dirty="0" smtClean="0">
                <a:solidFill>
                  <a:schemeClr val="tx1"/>
                </a:solidFill>
                <a:latin typeface="+mn-lt"/>
                <a:ea typeface="+mn-ea"/>
                <a:cs typeface="+mn-cs"/>
              </a:rPr>
              <a:t>Immediately after ejaculation into the collection vessel, semen is typically a semi-solid coagulated mass. Within a few minutes at room temperature, the semen</a:t>
            </a:r>
            <a:r>
              <a:rPr lang="en-IN" sz="1200" b="0" kern="1200" baseline="0" dirty="0" smtClean="0">
                <a:solidFill>
                  <a:schemeClr val="tx1"/>
                </a:solidFill>
                <a:latin typeface="+mn-lt"/>
                <a:ea typeface="+mn-ea"/>
                <a:cs typeface="+mn-cs"/>
              </a:rPr>
              <a:t> </a:t>
            </a:r>
            <a:r>
              <a:rPr lang="en-IN" sz="1200" b="0" kern="1200" dirty="0" smtClean="0">
                <a:solidFill>
                  <a:schemeClr val="tx1"/>
                </a:solidFill>
                <a:latin typeface="+mn-lt"/>
                <a:ea typeface="+mn-ea"/>
                <a:cs typeface="+mn-cs"/>
              </a:rPr>
              <a:t>usually begins to liquefy (become thinner), at which time a heterogeneous mixture</a:t>
            </a:r>
            <a:r>
              <a:rPr lang="en-IN" sz="1200" b="0" kern="1200" baseline="0" dirty="0" smtClean="0">
                <a:solidFill>
                  <a:schemeClr val="tx1"/>
                </a:solidFill>
                <a:latin typeface="+mn-lt"/>
                <a:ea typeface="+mn-ea"/>
                <a:cs typeface="+mn-cs"/>
              </a:rPr>
              <a:t> </a:t>
            </a:r>
            <a:r>
              <a:rPr lang="en-IN" sz="1200" b="0" kern="1200" dirty="0" smtClean="0">
                <a:solidFill>
                  <a:schemeClr val="tx1"/>
                </a:solidFill>
                <a:latin typeface="+mn-lt"/>
                <a:ea typeface="+mn-ea"/>
                <a:cs typeface="+mn-cs"/>
              </a:rPr>
              <a:t>of lumps will be seen in the </a:t>
            </a:r>
            <a:r>
              <a:rPr lang="en-IN" sz="1200" b="0" kern="1200" dirty="0" err="1" smtClean="0">
                <a:solidFill>
                  <a:schemeClr val="tx1"/>
                </a:solidFill>
                <a:latin typeface="+mn-lt"/>
                <a:ea typeface="+mn-ea"/>
                <a:cs typeface="+mn-cs"/>
              </a:rPr>
              <a:t>ﬂuid</a:t>
            </a:r>
            <a:r>
              <a:rPr lang="en-IN" sz="1200" b="0" kern="1200" dirty="0" smtClean="0">
                <a:solidFill>
                  <a:schemeClr val="tx1"/>
                </a:solidFill>
                <a:latin typeface="+mn-lt"/>
                <a:ea typeface="+mn-ea"/>
                <a:cs typeface="+mn-cs"/>
              </a:rPr>
              <a:t>.</a:t>
            </a:r>
          </a:p>
        </p:txBody>
      </p:sp>
      <p:sp>
        <p:nvSpPr>
          <p:cNvPr id="4" name="Slide Number Placeholder 3"/>
          <p:cNvSpPr>
            <a:spLocks noGrp="1"/>
          </p:cNvSpPr>
          <p:nvPr>
            <p:ph type="sldNum" sz="quarter" idx="10"/>
          </p:nvPr>
        </p:nvSpPr>
        <p:spPr/>
        <p:txBody>
          <a:bodyPr/>
          <a:lstStyle/>
          <a:p>
            <a:fld id="{D8E763C7-4C68-4D6B-8799-37261BF4058E}" type="slidenum">
              <a:rPr lang="en-IN" smtClean="0"/>
              <a:pPr/>
              <a:t>13</a:t>
            </a:fld>
            <a:endParaRPr lang="en-I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dirty="0"/>
          </a:p>
        </p:txBody>
      </p:sp>
      <p:sp>
        <p:nvSpPr>
          <p:cNvPr id="4" name="عنصر نائب لرقم الشريحة 3"/>
          <p:cNvSpPr>
            <a:spLocks noGrp="1"/>
          </p:cNvSpPr>
          <p:nvPr>
            <p:ph type="sldNum" sz="quarter" idx="10"/>
          </p:nvPr>
        </p:nvSpPr>
        <p:spPr/>
        <p:txBody>
          <a:bodyPr/>
          <a:lstStyle/>
          <a:p>
            <a:pPr>
              <a:defRPr/>
            </a:pPr>
            <a:fld id="{1DD2EE2C-98E8-4B3E-8908-473EBCAD42B5}" type="slidenum">
              <a:rPr lang="ar-SA" smtClean="0"/>
              <a:pPr>
                <a:defRPr/>
              </a:pPr>
              <a:t>26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www.dontcookyourballs.com/infertility-diagnosis/understand-your-semen-analysis" TargetMode="External"/><Relationship Id="rId2" Type="http://schemas.openxmlformats.org/officeDocument/2006/relationships/hyperlink" Target="http://www.dontcookyourballs.com/infertility-causes/varicocele-the-internal-ball-cooker"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www.dontcookyourballs.com/infertility-causes/klinefelter-syndrome" TargetMode="External"/><Relationship Id="rId2" Type="http://schemas.openxmlformats.org/officeDocument/2006/relationships/hyperlink" Target="http://www.dontcookyourballs.com/infertility-causes/infertility-genetic-causes" TargetMode="External"/><Relationship Id="rId1" Type="http://schemas.openxmlformats.org/officeDocument/2006/relationships/slideLayout" Target="../slideLayouts/slideLayout7.xml"/><Relationship Id="rId4" Type="http://schemas.openxmlformats.org/officeDocument/2006/relationships/hyperlink" Target="http://www.dontcookyourballs.com/infertility-causes/infertility-genetic-causes/y-chromosome-microdeletion-sometimes-you-can-just-blame-your-parents"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www.dontcookyourballs.com/infertility-causes/infertility-steroids/infertility-biology/testosterone" TargetMode="External"/><Relationship Id="rId7" Type="http://schemas.openxmlformats.org/officeDocument/2006/relationships/hyperlink" Target="http://www.dontcookyourballs.com/infertility-causes/infertility-steroids" TargetMode="External"/><Relationship Id="rId2" Type="http://schemas.openxmlformats.org/officeDocument/2006/relationships/hyperlink" Target="http://www.dontcookyourballs.com/infections-that-cause-infertility" TargetMode="External"/><Relationship Id="rId1" Type="http://schemas.openxmlformats.org/officeDocument/2006/relationships/slideLayout" Target="../slideLayouts/slideLayout7.xml"/><Relationship Id="rId6" Type="http://schemas.openxmlformats.org/officeDocument/2006/relationships/hyperlink" Target="http://www.dontcookyourballs.com/prolactinemia" TargetMode="External"/><Relationship Id="rId5" Type="http://schemas.openxmlformats.org/officeDocument/2006/relationships/hyperlink" Target="http://www.dontcookyourballs.com/testicular-failure" TargetMode="External"/><Relationship Id="rId4" Type="http://schemas.openxmlformats.org/officeDocument/2006/relationships/hyperlink" Target="http://www.dontcookyourballs.com/hypogonadis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55067" y="2362200"/>
            <a:ext cx="5131533" cy="707886"/>
          </a:xfrm>
          <a:prstGeom prst="rect">
            <a:avLst/>
          </a:prstGeom>
          <a:noFill/>
        </p:spPr>
        <p:txBody>
          <a:bodyPr wrap="none" rtlCol="0">
            <a:spAutoFit/>
          </a:bodyPr>
          <a:lstStyle/>
          <a:p>
            <a:r>
              <a:rPr lang="en-IN" sz="4000" dirty="0" smtClean="0">
                <a:solidFill>
                  <a:srgbClr val="FF0000"/>
                </a:solidFill>
                <a:latin typeface="AR BERKLEY" pitchFamily="2" charset="0"/>
              </a:rPr>
              <a:t>Human Semen Analysis</a:t>
            </a:r>
            <a:endParaRPr lang="en-IN" sz="4000" dirty="0">
              <a:solidFill>
                <a:srgbClr val="FF0000"/>
              </a:solidFill>
              <a:latin typeface="AR BERKLEY" pitchFamily="2" charset="0"/>
            </a:endParaRPr>
          </a:p>
        </p:txBody>
      </p:sp>
      <p:sp>
        <p:nvSpPr>
          <p:cNvPr id="3" name="TextBox 2"/>
          <p:cNvSpPr txBox="1"/>
          <p:nvPr/>
        </p:nvSpPr>
        <p:spPr>
          <a:xfrm>
            <a:off x="3372129" y="4191000"/>
            <a:ext cx="2332690" cy="830997"/>
          </a:xfrm>
          <a:prstGeom prst="rect">
            <a:avLst/>
          </a:prstGeom>
          <a:noFill/>
        </p:spPr>
        <p:txBody>
          <a:bodyPr wrap="none" rtlCol="0">
            <a:spAutoFit/>
          </a:bodyPr>
          <a:lstStyle/>
          <a:p>
            <a:pPr algn="ctr"/>
            <a:r>
              <a:rPr lang="en-IN" sz="1600" b="1" dirty="0" smtClean="0">
                <a:latin typeface="Batang" pitchFamily="18" charset="-127"/>
                <a:ea typeface="Batang" pitchFamily="18" charset="-127"/>
              </a:rPr>
              <a:t>Dr Surojit Das, PhD</a:t>
            </a:r>
          </a:p>
          <a:p>
            <a:pPr algn="ctr"/>
            <a:r>
              <a:rPr lang="en-IN" sz="1600" b="1" dirty="0" smtClean="0">
                <a:latin typeface="Batang" pitchFamily="18" charset="-127"/>
                <a:ea typeface="Batang" pitchFamily="18" charset="-127"/>
              </a:rPr>
              <a:t>Assistant Professor</a:t>
            </a:r>
          </a:p>
          <a:p>
            <a:pPr algn="ctr"/>
            <a:r>
              <a:rPr lang="en-IN" sz="1600" b="1" dirty="0" err="1" smtClean="0">
                <a:latin typeface="Batang" pitchFamily="18" charset="-127"/>
                <a:ea typeface="Batang" pitchFamily="18" charset="-127"/>
              </a:rPr>
              <a:t>Vidyasagar</a:t>
            </a:r>
            <a:r>
              <a:rPr lang="en-IN" sz="1600" b="1" dirty="0" smtClean="0">
                <a:latin typeface="Batang" pitchFamily="18" charset="-127"/>
                <a:ea typeface="Batang" pitchFamily="18" charset="-127"/>
              </a:rPr>
              <a:t> University</a:t>
            </a:r>
            <a:endParaRPr lang="en-IN" sz="1600" b="1" dirty="0">
              <a:latin typeface="Batang" pitchFamily="18" charset="-127"/>
              <a:ea typeface="Batang" pitchFamily="18" charset="-127"/>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9400" y="2768025"/>
            <a:ext cx="3602268" cy="646331"/>
          </a:xfrm>
          <a:prstGeom prst="rect">
            <a:avLst/>
          </a:prstGeom>
          <a:noFill/>
        </p:spPr>
        <p:txBody>
          <a:bodyPr wrap="none" rtlCol="0">
            <a:spAutoFit/>
          </a:bodyPr>
          <a:lstStyle/>
          <a:p>
            <a:r>
              <a:rPr lang="en-IN" sz="3600" dirty="0" smtClean="0">
                <a:solidFill>
                  <a:srgbClr val="FF0000"/>
                </a:solidFill>
                <a:latin typeface="AR BERKLEY" pitchFamily="2" charset="0"/>
              </a:rPr>
              <a:t>Sample Collection</a:t>
            </a:r>
            <a:endParaRPr lang="en-IN" sz="3600" dirty="0">
              <a:solidFill>
                <a:srgbClr val="FF0000"/>
              </a:solidFill>
              <a:latin typeface="AR BERKLEY" pitchFamily="2"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0"/>
            <a:ext cx="7772400" cy="914400"/>
          </a:xfrm>
        </p:spPr>
        <p:txBody>
          <a:bodyPr/>
          <a:lstStyle/>
          <a:p>
            <a:pPr eaLnBrk="1" hangingPunct="1">
              <a:defRPr/>
            </a:pPr>
            <a:r>
              <a:rPr lang="en-US" dirty="0" smtClean="0"/>
              <a:t>Semen Collection</a:t>
            </a:r>
            <a:endParaRPr lang="en-GB" altLang="zh-TW" dirty="0" smtClean="0">
              <a:ea typeface="新細明體" pitchFamily="18" charset="-120"/>
            </a:endParaRPr>
          </a:p>
        </p:txBody>
      </p:sp>
      <p:sp>
        <p:nvSpPr>
          <p:cNvPr id="4099" name="Rectangle 3"/>
          <p:cNvSpPr>
            <a:spLocks noGrp="1" noChangeArrowheads="1"/>
          </p:cNvSpPr>
          <p:nvPr>
            <p:ph type="body" idx="1"/>
          </p:nvPr>
        </p:nvSpPr>
        <p:spPr>
          <a:xfrm>
            <a:off x="4648200" y="1524000"/>
            <a:ext cx="4191000" cy="5029200"/>
          </a:xfrm>
        </p:spPr>
        <p:txBody>
          <a:bodyPr/>
          <a:lstStyle/>
          <a:p>
            <a:pPr eaLnBrk="1" hangingPunct="1">
              <a:lnSpc>
                <a:spcPct val="90000"/>
              </a:lnSpc>
              <a:spcBef>
                <a:spcPct val="50000"/>
              </a:spcBef>
              <a:buFontTx/>
              <a:buChar char="•"/>
              <a:defRPr/>
            </a:pPr>
            <a:r>
              <a:rPr lang="en-US" altLang="zh-TW" sz="2400" dirty="0" smtClean="0">
                <a:ea typeface="SimSun" pitchFamily="2" charset="-122"/>
              </a:rPr>
              <a:t>Abstinence days 2-6</a:t>
            </a:r>
          </a:p>
          <a:p>
            <a:pPr eaLnBrk="1" hangingPunct="1">
              <a:lnSpc>
                <a:spcPct val="90000"/>
              </a:lnSpc>
              <a:spcBef>
                <a:spcPct val="50000"/>
              </a:spcBef>
              <a:buFontTx/>
              <a:buChar char="•"/>
              <a:defRPr/>
            </a:pPr>
            <a:r>
              <a:rPr lang="en-US" altLang="zh-TW" sz="2400" dirty="0" smtClean="0">
                <a:ea typeface="SimSun" pitchFamily="2" charset="-122"/>
              </a:rPr>
              <a:t>Pass urine</a:t>
            </a:r>
          </a:p>
          <a:p>
            <a:pPr eaLnBrk="1" hangingPunct="1">
              <a:lnSpc>
                <a:spcPct val="90000"/>
              </a:lnSpc>
              <a:spcBef>
                <a:spcPct val="50000"/>
              </a:spcBef>
              <a:buFontTx/>
              <a:buChar char="•"/>
              <a:defRPr/>
            </a:pPr>
            <a:r>
              <a:rPr lang="en-US" altLang="zh-TW" sz="2400" dirty="0" smtClean="0">
                <a:ea typeface="SimSun" pitchFamily="2" charset="-122"/>
              </a:rPr>
              <a:t>Wash hands with soap, dry</a:t>
            </a:r>
          </a:p>
          <a:p>
            <a:pPr eaLnBrk="1" hangingPunct="1">
              <a:lnSpc>
                <a:spcPct val="90000"/>
              </a:lnSpc>
              <a:spcBef>
                <a:spcPct val="50000"/>
              </a:spcBef>
              <a:buFontTx/>
              <a:buChar char="•"/>
              <a:defRPr/>
            </a:pPr>
            <a:r>
              <a:rPr lang="en-US" altLang="zh-TW" sz="2400" dirty="0" smtClean="0">
                <a:ea typeface="微軟正黑體" pitchFamily="34" charset="-120"/>
              </a:rPr>
              <a:t>Collect the entire sample into the wide mouth sterile container, 70% of sperms is in the first part of the ejaculate</a:t>
            </a:r>
          </a:p>
          <a:p>
            <a:pPr eaLnBrk="1" hangingPunct="1">
              <a:lnSpc>
                <a:spcPct val="90000"/>
              </a:lnSpc>
              <a:spcBef>
                <a:spcPct val="50000"/>
              </a:spcBef>
              <a:buFontTx/>
              <a:buChar char="•"/>
              <a:defRPr/>
            </a:pPr>
            <a:r>
              <a:rPr lang="en-US" altLang="zh-TW" sz="2400" dirty="0" smtClean="0">
                <a:ea typeface="微軟正黑體" pitchFamily="34" charset="-120"/>
              </a:rPr>
              <a:t>Keep the sample at body temperature, no sunlight</a:t>
            </a:r>
            <a:endParaRPr lang="zh-TW" altLang="en-US" sz="2400" b="1" dirty="0" smtClean="0">
              <a:ea typeface="微軟正黑體" pitchFamily="34" charset="-120"/>
            </a:endParaRPr>
          </a:p>
          <a:p>
            <a:pPr eaLnBrk="1" hangingPunct="1">
              <a:lnSpc>
                <a:spcPct val="90000"/>
              </a:lnSpc>
              <a:spcBef>
                <a:spcPct val="50000"/>
              </a:spcBef>
              <a:buFontTx/>
              <a:buChar char="•"/>
              <a:defRPr/>
            </a:pPr>
            <a:r>
              <a:rPr lang="en-US" altLang="zh-TW" sz="2400" dirty="0" smtClean="0">
                <a:ea typeface="微軟正黑體" pitchFamily="34" charset="-120"/>
              </a:rPr>
              <a:t>Deliver the sample within one hour of ejaculation</a:t>
            </a:r>
            <a:endParaRPr lang="en-GB" altLang="zh-TW" sz="2400" dirty="0" smtClean="0">
              <a:ea typeface="微軟正黑體" pitchFamily="34" charset="-120"/>
            </a:endParaRPr>
          </a:p>
        </p:txBody>
      </p:sp>
      <p:pic>
        <p:nvPicPr>
          <p:cNvPr id="4100" name="Picture 2" descr="C:\Documents and Settings\trmcnur\桌面\photo\IUI\2 收集精液樣本.jpg"/>
          <p:cNvPicPr>
            <a:picLocks noChangeAspect="1" noChangeArrowheads="1"/>
          </p:cNvPicPr>
          <p:nvPr/>
        </p:nvPicPr>
        <p:blipFill>
          <a:blip r:embed="rId2"/>
          <a:srcRect b="8926"/>
          <a:stretch>
            <a:fillRect/>
          </a:stretch>
        </p:blipFill>
        <p:spPr bwMode="auto">
          <a:xfrm>
            <a:off x="304800" y="2133600"/>
            <a:ext cx="4191000" cy="4127500"/>
          </a:xfrm>
          <a:prstGeom prst="rect">
            <a:avLst/>
          </a:prstGeom>
          <a:noFill/>
          <a:ln w="9525">
            <a:noFill/>
            <a:miter lim="800000"/>
            <a:headEnd/>
            <a:tailEnd/>
          </a:ln>
          <a:effectLst>
            <a:outerShdw dist="107763" dir="2700000" algn="ctr" rotWithShape="0">
              <a:schemeClr val="bg2"/>
            </a:outerShdw>
          </a:effectLst>
        </p:spPr>
      </p:pic>
      <p:sp>
        <p:nvSpPr>
          <p:cNvPr id="8197" name="Text Box 5"/>
          <p:cNvSpPr txBox="1">
            <a:spLocks noChangeArrowheads="1"/>
          </p:cNvSpPr>
          <p:nvPr/>
        </p:nvSpPr>
        <p:spPr bwMode="auto">
          <a:xfrm>
            <a:off x="381000" y="990600"/>
            <a:ext cx="8305800" cy="369332"/>
          </a:xfrm>
          <a:prstGeom prst="rect">
            <a:avLst/>
          </a:prstGeom>
          <a:noFill/>
          <a:ln w="9525">
            <a:noFill/>
            <a:miter lim="800000"/>
            <a:headEnd/>
            <a:tailEnd/>
          </a:ln>
        </p:spPr>
        <p:txBody>
          <a:bodyPr wrap="square">
            <a:spAutoFit/>
          </a:bodyPr>
          <a:lstStyle/>
          <a:p>
            <a:pPr algn="just">
              <a:lnSpc>
                <a:spcPct val="100000"/>
              </a:lnSpc>
              <a:spcBef>
                <a:spcPct val="50000"/>
              </a:spcBef>
              <a:buClrTx/>
              <a:buFontTx/>
              <a:buNone/>
            </a:pPr>
            <a:r>
              <a:rPr lang="en-US" altLang="zh-TW" dirty="0">
                <a:ea typeface="SimSun" pitchFamily="2" charset="-122"/>
              </a:rPr>
              <a:t>Good and reliable SA results starts from semen collection, preferably by masturbation</a:t>
            </a:r>
            <a:endParaRPr lang="en-GB" altLang="zh-TW" dirty="0">
              <a:ea typeface="SimSun" pitchFamily="2"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76200"/>
            <a:ext cx="7772400" cy="990600"/>
          </a:xfrm>
        </p:spPr>
        <p:txBody>
          <a:bodyPr/>
          <a:lstStyle/>
          <a:p>
            <a:pPr eaLnBrk="1" hangingPunct="1">
              <a:defRPr/>
            </a:pPr>
            <a:r>
              <a:rPr lang="en-US" dirty="0" smtClean="0"/>
              <a:t>Ways to Collect Semen</a:t>
            </a:r>
            <a:endParaRPr lang="en-GB" altLang="zh-TW" dirty="0" smtClean="0">
              <a:ea typeface="新細明體" pitchFamily="18" charset="-120"/>
            </a:endParaRPr>
          </a:p>
        </p:txBody>
      </p:sp>
      <p:sp>
        <p:nvSpPr>
          <p:cNvPr id="23555" name="Rectangle 3"/>
          <p:cNvSpPr>
            <a:spLocks noGrp="1" noChangeArrowheads="1"/>
          </p:cNvSpPr>
          <p:nvPr>
            <p:ph type="body" idx="1"/>
          </p:nvPr>
        </p:nvSpPr>
        <p:spPr>
          <a:xfrm>
            <a:off x="304800" y="1447800"/>
            <a:ext cx="8458200" cy="4648200"/>
          </a:xfrm>
        </p:spPr>
        <p:txBody>
          <a:bodyPr>
            <a:normAutofit fontScale="92500" lnSpcReduction="10000"/>
          </a:bodyPr>
          <a:lstStyle/>
          <a:p>
            <a:pPr algn="just" eaLnBrk="1" hangingPunct="1">
              <a:lnSpc>
                <a:spcPct val="90000"/>
              </a:lnSpc>
              <a:defRPr/>
            </a:pPr>
            <a:r>
              <a:rPr lang="en-US" altLang="zh-TW" sz="2400" b="1" dirty="0" smtClean="0">
                <a:solidFill>
                  <a:srgbClr val="000000"/>
                </a:solidFill>
                <a:ea typeface="新細明體" pitchFamily="18" charset="-120"/>
              </a:rPr>
              <a:t>Masturbation</a:t>
            </a:r>
            <a:r>
              <a:rPr lang="en-US" altLang="zh-TW" sz="2400" dirty="0" smtClean="0">
                <a:solidFill>
                  <a:srgbClr val="000000"/>
                </a:solidFill>
                <a:ea typeface="新細明體" pitchFamily="18" charset="-120"/>
              </a:rPr>
              <a:t> - directing the semen into a clean sample cup. Do not use a lubricant</a:t>
            </a:r>
            <a:r>
              <a:rPr lang="en-GB" altLang="zh-TW" sz="2400" dirty="0" smtClean="0">
                <a:ea typeface="新細明體" pitchFamily="18" charset="-120"/>
              </a:rPr>
              <a:t> </a:t>
            </a:r>
            <a:r>
              <a:rPr lang="en-US" altLang="zh-TW" sz="2400" dirty="0" smtClean="0">
                <a:ea typeface="新細明體" pitchFamily="18" charset="-120"/>
              </a:rPr>
              <a:t>which can kill sperms.</a:t>
            </a:r>
          </a:p>
          <a:p>
            <a:pPr algn="just" eaLnBrk="1" hangingPunct="1">
              <a:lnSpc>
                <a:spcPct val="90000"/>
              </a:lnSpc>
              <a:defRPr/>
            </a:pPr>
            <a:endParaRPr lang="en-US" altLang="zh-TW" sz="2400" dirty="0" smtClean="0">
              <a:ea typeface="新細明體" pitchFamily="18" charset="-120"/>
            </a:endParaRPr>
          </a:p>
          <a:p>
            <a:pPr algn="just" eaLnBrk="1" hangingPunct="1">
              <a:lnSpc>
                <a:spcPct val="90000"/>
              </a:lnSpc>
              <a:defRPr/>
            </a:pPr>
            <a:r>
              <a:rPr lang="en-US" altLang="zh-TW" sz="2400" b="1" dirty="0" smtClean="0">
                <a:solidFill>
                  <a:srgbClr val="000000"/>
                </a:solidFill>
                <a:ea typeface="新細明體" pitchFamily="18" charset="-120"/>
              </a:rPr>
              <a:t>Coitus </a:t>
            </a:r>
            <a:r>
              <a:rPr lang="en-US" altLang="zh-TW" sz="2400" b="1" dirty="0" err="1" smtClean="0">
                <a:solidFill>
                  <a:srgbClr val="000000"/>
                </a:solidFill>
                <a:ea typeface="新細明體" pitchFamily="18" charset="-120"/>
              </a:rPr>
              <a:t>interruptus</a:t>
            </a:r>
            <a:r>
              <a:rPr lang="en-US" altLang="zh-TW" sz="2400" dirty="0" smtClean="0">
                <a:solidFill>
                  <a:srgbClr val="000000"/>
                </a:solidFill>
                <a:ea typeface="新細明體" pitchFamily="18" charset="-120"/>
              </a:rPr>
              <a:t> - withdrawing the penis from the partner just before ejaculating follow by ejaculating into a clean sample cup. </a:t>
            </a:r>
          </a:p>
          <a:p>
            <a:pPr algn="just" eaLnBrk="1" hangingPunct="1">
              <a:lnSpc>
                <a:spcPct val="90000"/>
              </a:lnSpc>
              <a:defRPr/>
            </a:pPr>
            <a:endParaRPr lang="en-US" altLang="zh-TW" sz="2400" dirty="0" smtClean="0">
              <a:solidFill>
                <a:srgbClr val="000000"/>
              </a:solidFill>
              <a:ea typeface="新細明體" pitchFamily="18" charset="-120"/>
            </a:endParaRPr>
          </a:p>
          <a:p>
            <a:pPr algn="just" eaLnBrk="1" hangingPunct="1">
              <a:lnSpc>
                <a:spcPct val="90000"/>
              </a:lnSpc>
              <a:defRPr/>
            </a:pPr>
            <a:r>
              <a:rPr lang="en-US" altLang="zh-TW" sz="2400" b="1" dirty="0" smtClean="0">
                <a:solidFill>
                  <a:srgbClr val="000000"/>
                </a:solidFill>
                <a:ea typeface="新細明體" pitchFamily="18" charset="-120"/>
              </a:rPr>
              <a:t>Coitus</a:t>
            </a:r>
            <a:r>
              <a:rPr lang="en-US" altLang="zh-TW" sz="2400" dirty="0" smtClean="0">
                <a:solidFill>
                  <a:srgbClr val="000000"/>
                </a:solidFill>
                <a:ea typeface="新細明體" pitchFamily="18" charset="-120"/>
              </a:rPr>
              <a:t> - by using a condom. A</a:t>
            </a:r>
            <a:r>
              <a:rPr lang="en-US" altLang="zh-TW" sz="2400" dirty="0" smtClean="0">
                <a:solidFill>
                  <a:srgbClr val="000000"/>
                </a:solidFill>
                <a:ea typeface="Arial Unicode MS" pitchFamily="34" charset="-128"/>
                <a:cs typeface="Arial Unicode MS" pitchFamily="34" charset="-128"/>
              </a:rPr>
              <a:t> special (silicon) condom that does not contain any substance that kills sperm (</a:t>
            </a:r>
            <a:r>
              <a:rPr lang="en-US" altLang="zh-TW" sz="2400" dirty="0" err="1" smtClean="0">
                <a:solidFill>
                  <a:srgbClr val="000000"/>
                </a:solidFill>
                <a:ea typeface="Arial Unicode MS" pitchFamily="34" charset="-128"/>
                <a:cs typeface="Arial Unicode MS" pitchFamily="34" charset="-128"/>
              </a:rPr>
              <a:t>spermicide</a:t>
            </a:r>
            <a:r>
              <a:rPr lang="en-US" altLang="zh-TW" sz="2400" dirty="0" smtClean="0">
                <a:solidFill>
                  <a:srgbClr val="000000"/>
                </a:solidFill>
                <a:ea typeface="Arial Unicode MS" pitchFamily="34" charset="-128"/>
                <a:cs typeface="Arial Unicode MS" pitchFamily="34" charset="-128"/>
              </a:rPr>
              <a:t>). After ejaculation, carefully remove the condom from the penis. Tie a knot in the open end of the condom and place it in a container that can be sealed in case the condom leaks or breaks. Ordinary condoms should not be used since they usually contain </a:t>
            </a:r>
            <a:r>
              <a:rPr lang="en-US" altLang="zh-TW" sz="2400" dirty="0" err="1" smtClean="0">
                <a:solidFill>
                  <a:srgbClr val="000000"/>
                </a:solidFill>
                <a:ea typeface="Arial Unicode MS" pitchFamily="34" charset="-128"/>
                <a:cs typeface="Arial Unicode MS" pitchFamily="34" charset="-128"/>
              </a:rPr>
              <a:t>spermicides</a:t>
            </a:r>
            <a:r>
              <a:rPr lang="en-US" altLang="zh-TW" sz="2400" dirty="0" smtClean="0">
                <a:solidFill>
                  <a:srgbClr val="000000"/>
                </a:solidFill>
                <a:ea typeface="Arial Unicode MS" pitchFamily="34" charset="-128"/>
                <a:cs typeface="Arial Unicode MS" pitchFamily="34" charset="-128"/>
              </a:rPr>
              <a:t>.</a:t>
            </a:r>
          </a:p>
          <a:p>
            <a:pPr algn="just" eaLnBrk="1" hangingPunct="1">
              <a:lnSpc>
                <a:spcPct val="90000"/>
              </a:lnSpc>
              <a:defRPr/>
            </a:pPr>
            <a:endParaRPr lang="en-US" altLang="zh-TW" sz="2400" dirty="0" smtClean="0">
              <a:solidFill>
                <a:srgbClr val="000000"/>
              </a:solidFill>
              <a:ea typeface="Arial Unicode MS" pitchFamily="34" charset="-128"/>
              <a:cs typeface="Arial Unicode MS" pitchFamily="34" charset="-128"/>
            </a:endParaRPr>
          </a:p>
          <a:p>
            <a:pPr algn="just" eaLnBrk="1" hangingPunct="1">
              <a:lnSpc>
                <a:spcPct val="90000"/>
              </a:lnSpc>
              <a:defRPr/>
            </a:pPr>
            <a:r>
              <a:rPr lang="en-US" sz="2400" b="1" dirty="0" smtClean="0">
                <a:solidFill>
                  <a:srgbClr val="000000"/>
                </a:solidFill>
                <a:ea typeface="新細明體" pitchFamily="18" charset="-120"/>
              </a:rPr>
              <a:t>Assisted ejaculation</a:t>
            </a:r>
            <a:r>
              <a:rPr lang="en-US" sz="2400" dirty="0" smtClean="0">
                <a:solidFill>
                  <a:srgbClr val="000000"/>
                </a:solidFill>
                <a:ea typeface="新細明體" pitchFamily="18" charset="-120"/>
              </a:rPr>
              <a:t> – electro-ejaculation used in </a:t>
            </a:r>
            <a:r>
              <a:rPr lang="en-US" sz="2400" dirty="0" err="1" smtClean="0">
                <a:solidFill>
                  <a:srgbClr val="000000"/>
                </a:solidFill>
                <a:ea typeface="新細明體" pitchFamily="18" charset="-120"/>
              </a:rPr>
              <a:t>paralegics</a:t>
            </a:r>
            <a:r>
              <a:rPr lang="en-US" sz="2400" dirty="0" smtClean="0">
                <a:solidFill>
                  <a:srgbClr val="000000"/>
                </a:solidFill>
                <a:ea typeface="新細明體" pitchFamily="18" charset="-120"/>
              </a:rPr>
              <a:t> (paralysis that affects all or part of the torso, legs &amp; pelvic organs).</a:t>
            </a:r>
            <a:endParaRPr lang="en-GB" altLang="zh-TW" sz="2400" dirty="0" smtClean="0">
              <a:solidFill>
                <a:srgbClr val="000000"/>
              </a:solidFill>
              <a:ea typeface="新細明體" pitchFamily="18" charset="-12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152400"/>
            <a:ext cx="7772400" cy="914400"/>
          </a:xfrm>
        </p:spPr>
        <p:txBody>
          <a:bodyPr/>
          <a:lstStyle/>
          <a:p>
            <a:pPr eaLnBrk="1" hangingPunct="1">
              <a:defRPr/>
            </a:pPr>
            <a:r>
              <a:rPr lang="en-US" dirty="0" smtClean="0"/>
              <a:t>Macroscopic Examination</a:t>
            </a:r>
          </a:p>
        </p:txBody>
      </p:sp>
      <p:graphicFrame>
        <p:nvGraphicFramePr>
          <p:cNvPr id="5296" name="Group 176"/>
          <p:cNvGraphicFramePr>
            <a:graphicFrameLocks noGrp="1"/>
          </p:cNvGraphicFramePr>
          <p:nvPr/>
        </p:nvGraphicFramePr>
        <p:xfrm>
          <a:off x="152400" y="1295400"/>
          <a:ext cx="8077200" cy="4006660"/>
        </p:xfrm>
        <a:graphic>
          <a:graphicData uri="http://schemas.openxmlformats.org/drawingml/2006/table">
            <a:tbl>
              <a:tblPr/>
              <a:tblGrid>
                <a:gridCol w="1965325"/>
                <a:gridCol w="1638300"/>
                <a:gridCol w="4473575"/>
              </a:tblGrid>
              <a:tr h="457200">
                <a:tc gridSpan="2">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rPr>
                        <a:t>WHO criteria 2010</a:t>
                      </a:r>
                      <a:endParaRPr kumimoji="0" lang="en-GB" altLang="zh-TW" sz="2400" b="0"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IN"/>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rPr>
                        <a:t>Description</a:t>
                      </a:r>
                      <a:endParaRPr kumimoji="0" lang="en-GB" altLang="zh-TW" sz="2400" b="0"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rPr>
                        <a:t>Appearance</a:t>
                      </a:r>
                      <a:endParaRPr kumimoji="0" lang="en-GB" altLang="zh-TW" sz="2400" b="0"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rPr>
                        <a:t>Normal:</a:t>
                      </a:r>
                      <a:endParaRPr kumimoji="0" lang="en-GB" altLang="zh-TW" sz="2400" b="0"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rPr>
                        <a:t>Whitish to grey opalescent</a:t>
                      </a:r>
                      <a:endParaRPr kumimoji="0" lang="en-GB" altLang="zh-TW" sz="2400" b="0"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r>
              <a:tr h="381000">
                <a:tc gridSpan="3">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1"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rPr>
                        <a:t>Yellow (urine, jaundice); Pink/Reddish/Brown (RBCs)</a:t>
                      </a:r>
                      <a:endParaRPr kumimoji="0" lang="en-GB" altLang="zh-TW" sz="2400" b="0" i="1"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IN"/>
                    </a:p>
                  </a:txBody>
                  <a:tcPr/>
                </a:tc>
                <a:tc hMerge="1">
                  <a:txBody>
                    <a:bodyPr/>
                    <a:lstStyle/>
                    <a:p>
                      <a:endParaRPr lang="en-IN"/>
                    </a:p>
                  </a:txBody>
                  <a:tcPr/>
                </a:tc>
              </a:tr>
              <a:tr h="4587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rPr>
                        <a:t>Liquefaction</a:t>
                      </a:r>
                      <a:endParaRPr kumimoji="0" lang="en-GB" altLang="zh-TW" sz="2400" b="0"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GB" altLang="zh-TW" sz="2400" b="0"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a typeface="新細明體" pitchFamily="18" charset="-120"/>
                          <a:cs typeface="Arial" pitchFamily="34" charset="0"/>
                        </a:rPr>
                        <a:t>Normal: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zh-TW" sz="2400" b="0"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a typeface="新細明體" pitchFamily="18" charset="-120"/>
                        </a:rPr>
                        <a:t>15</a:t>
                      </a:r>
                      <a:r>
                        <a:rPr kumimoji="0" lang="en-GB" altLang="zh-TW" sz="2400" b="0"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a typeface="新細明體" pitchFamily="18" charset="-120"/>
                        </a:rPr>
                        <a:t>–30 minutes after collection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r>
              <a:tr h="762000">
                <a:tc gridSpan="3">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rPr>
                        <a:t>Lumpy</a:t>
                      </a:r>
                      <a:r>
                        <a:rPr kumimoji="0" lang="en-US" sz="2400" b="0" i="1"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rPr>
                        <a:t> &gt;60 min – sperms may be trapped in </a:t>
                      </a:r>
                      <a:r>
                        <a:rPr kumimoji="0" lang="en-US" sz="2400" b="0" i="1" u="none" strike="noStrike" cap="none" normalizeH="0" baseline="0" dirty="0" err="1" smtClean="0">
                          <a:ln>
                            <a:noFill/>
                          </a:ln>
                          <a:solidFill>
                            <a:schemeClr val="tx1"/>
                          </a:solidFill>
                          <a:effectLst>
                            <a:outerShdw blurRad="38100" dist="38100" dir="2700000" algn="tl">
                              <a:srgbClr val="FFFFFF"/>
                            </a:outerShdw>
                          </a:effectLst>
                          <a:latin typeface="Times New Roman" pitchFamily="18" charset="0"/>
                        </a:rPr>
                        <a:t>unliquefied</a:t>
                      </a:r>
                      <a:r>
                        <a:rPr kumimoji="0" lang="en-US" sz="2400" b="0" i="1"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rPr>
                        <a:t> jelly; may be sign of prostatic infection, lack of prostatic protease</a:t>
                      </a:r>
                      <a:endParaRPr kumimoji="0" lang="en-GB" altLang="zh-TW" sz="2400" b="0" i="1"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IN"/>
                    </a:p>
                  </a:txBody>
                  <a:tcPr/>
                </a:tc>
                <a:tc hMerge="1">
                  <a:txBody>
                    <a:bodyPr/>
                    <a:lstStyle/>
                    <a:p>
                      <a:endParaRPr lang="en-IN"/>
                    </a:p>
                  </a:txBody>
                  <a:tcPr/>
                </a:tc>
              </a:tr>
              <a:tr h="3984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rPr>
                        <a:t>Viscosity</a:t>
                      </a:r>
                      <a:endParaRPr kumimoji="0" lang="en-GB" altLang="zh-TW" sz="2400" b="0"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cs typeface="Arial" pitchFamily="34" charset="0"/>
                        </a:rPr>
                        <a:t>Normal</a:t>
                      </a:r>
                      <a:endParaRPr kumimoji="0" lang="en-GB" altLang="zh-TW" sz="2400" b="0"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a typeface="新細明體" pitchFamily="18" charset="-12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rPr>
                        <a:t>Smooth and watery</a:t>
                      </a:r>
                      <a:endParaRPr kumimoji="0" lang="en-GB" altLang="zh-TW" sz="2400" b="0"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r>
              <a:tr h="411163">
                <a:tc gridSpan="3">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1"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rPr>
                        <a:t>Abnormal – thick with long threads.</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1"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rPr>
                        <a:t>High viscosity impede sperm movements</a:t>
                      </a:r>
                      <a:endParaRPr kumimoji="0" lang="en-GB" altLang="zh-TW" sz="2400" b="0" i="1"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IN"/>
                    </a:p>
                  </a:txBody>
                  <a:tcPr/>
                </a:tc>
                <a:tc hMerge="1">
                  <a:txBody>
                    <a:bodyPr/>
                    <a:lstStyle/>
                    <a:p>
                      <a:endParaRPr lang="en-IN"/>
                    </a:p>
                  </a:txBody>
                  <a:tcPr/>
                </a:tc>
              </a:tr>
            </a:tbl>
          </a:graphicData>
        </a:graphic>
      </p:graphicFrame>
      <p:sp>
        <p:nvSpPr>
          <p:cNvPr id="15394" name="Text Box 172"/>
          <p:cNvSpPr txBox="1">
            <a:spLocks noChangeArrowheads="1"/>
          </p:cNvSpPr>
          <p:nvPr/>
        </p:nvSpPr>
        <p:spPr bwMode="auto">
          <a:xfrm>
            <a:off x="457200" y="5486400"/>
            <a:ext cx="8153400" cy="822325"/>
          </a:xfrm>
          <a:prstGeom prst="rect">
            <a:avLst/>
          </a:prstGeom>
          <a:noFill/>
          <a:ln w="9525">
            <a:noFill/>
            <a:miter lim="800000"/>
            <a:headEnd/>
            <a:tailEnd/>
          </a:ln>
        </p:spPr>
        <p:txBody>
          <a:bodyPr>
            <a:spAutoFit/>
          </a:bodyPr>
          <a:lstStyle/>
          <a:p>
            <a:pPr>
              <a:lnSpc>
                <a:spcPct val="100000"/>
              </a:lnSpc>
              <a:spcBef>
                <a:spcPct val="50000"/>
              </a:spcBef>
              <a:buClrTx/>
              <a:buFontTx/>
              <a:buNone/>
            </a:pPr>
            <a:r>
              <a:rPr lang="en-US"/>
              <a:t>MIX SEMEN THOROUGHLY BEFORE ANALYSIS –USE A PIPETTE</a:t>
            </a:r>
            <a:endParaRPr lang="en-GB" altLang="zh-TW">
              <a:ea typeface="新細明體" pitchFamily="18" charset="-120"/>
            </a:endParaRPr>
          </a:p>
        </p:txBody>
      </p:sp>
      <p:grpSp>
        <p:nvGrpSpPr>
          <p:cNvPr id="7" name="Group 6"/>
          <p:cNvGrpSpPr/>
          <p:nvPr/>
        </p:nvGrpSpPr>
        <p:grpSpPr>
          <a:xfrm>
            <a:off x="7239000" y="3943350"/>
            <a:ext cx="1981200" cy="2914650"/>
            <a:chOff x="7162800" y="3352800"/>
            <a:chExt cx="1981200" cy="3143250"/>
          </a:xfrm>
        </p:grpSpPr>
        <p:pic>
          <p:nvPicPr>
            <p:cNvPr id="2" name="Picture 2"/>
            <p:cNvPicPr>
              <a:picLocks noChangeAspect="1" noChangeArrowheads="1"/>
            </p:cNvPicPr>
            <p:nvPr/>
          </p:nvPicPr>
          <p:blipFill>
            <a:blip r:embed="rId3"/>
            <a:srcRect l="13793"/>
            <a:stretch>
              <a:fillRect/>
            </a:stretch>
          </p:blipFill>
          <p:spPr bwMode="auto">
            <a:xfrm>
              <a:off x="7162800" y="3352800"/>
              <a:ext cx="1905000" cy="3143250"/>
            </a:xfrm>
            <a:prstGeom prst="rect">
              <a:avLst/>
            </a:prstGeom>
            <a:noFill/>
            <a:ln w="9525">
              <a:noFill/>
              <a:miter lim="800000"/>
              <a:headEnd/>
              <a:tailEnd/>
            </a:ln>
            <a:effectLst/>
          </p:spPr>
        </p:pic>
        <p:sp>
          <p:nvSpPr>
            <p:cNvPr id="6" name="TextBox 5"/>
            <p:cNvSpPr txBox="1"/>
            <p:nvPr/>
          </p:nvSpPr>
          <p:spPr>
            <a:xfrm>
              <a:off x="7386788" y="4699084"/>
              <a:ext cx="1757212" cy="253916"/>
            </a:xfrm>
            <a:prstGeom prst="rect">
              <a:avLst/>
            </a:prstGeom>
            <a:noFill/>
          </p:spPr>
          <p:txBody>
            <a:bodyPr wrap="none" rtlCol="0">
              <a:spAutoFit/>
            </a:bodyPr>
            <a:lstStyle/>
            <a:p>
              <a:r>
                <a:rPr lang="en-IN" sz="1050" b="1" dirty="0" smtClean="0"/>
                <a:t>Normal semen viscosity test</a:t>
              </a:r>
              <a:endParaRPr lang="en-IN" sz="1050" b="1" dirty="0"/>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228600"/>
            <a:ext cx="7772400" cy="762000"/>
          </a:xfrm>
        </p:spPr>
        <p:txBody>
          <a:bodyPr/>
          <a:lstStyle/>
          <a:p>
            <a:pPr eaLnBrk="1" hangingPunct="1">
              <a:defRPr/>
            </a:pPr>
            <a:r>
              <a:rPr lang="en-US" dirty="0" smtClean="0"/>
              <a:t>Macroscopic Examination</a:t>
            </a:r>
            <a:endParaRPr lang="en-GB" altLang="zh-TW" dirty="0" smtClean="0">
              <a:ea typeface="新細明體" pitchFamily="18" charset="-120"/>
            </a:endParaRPr>
          </a:p>
        </p:txBody>
      </p:sp>
      <p:graphicFrame>
        <p:nvGraphicFramePr>
          <p:cNvPr id="29774" name="Group 78"/>
          <p:cNvGraphicFramePr>
            <a:graphicFrameLocks noGrp="1"/>
          </p:cNvGraphicFramePr>
          <p:nvPr>
            <p:ph type="body" idx="1"/>
          </p:nvPr>
        </p:nvGraphicFramePr>
        <p:xfrm>
          <a:off x="533400" y="1277938"/>
          <a:ext cx="8153400" cy="4978019"/>
        </p:xfrm>
        <a:graphic>
          <a:graphicData uri="http://schemas.openxmlformats.org/drawingml/2006/table">
            <a:tbl>
              <a:tblPr/>
              <a:tblGrid>
                <a:gridCol w="1928813"/>
                <a:gridCol w="1608137"/>
                <a:gridCol w="4616450"/>
              </a:tblGrid>
              <a:tr h="381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rPr>
                        <a:t>Volume</a:t>
                      </a:r>
                      <a:endParaRPr kumimoji="0" lang="en-GB" altLang="zh-TW" sz="2400" b="0"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GB" altLang="zh-TW" sz="2400" b="0"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a typeface="新細明體" pitchFamily="18" charset="-120"/>
                          <a:cs typeface="Arial" pitchFamily="34" charset="0"/>
                        </a:rPr>
                        <a:t>Normal: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zh-TW" sz="2400" b="0"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a typeface="新細明體" pitchFamily="18" charset="-120"/>
                        </a:rPr>
                        <a:t>1.5 ml </a:t>
                      </a:r>
                      <a:r>
                        <a:rPr kumimoji="0" lang="en-GB" altLang="zh-TW" sz="2400" b="0"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a typeface="新細明體" pitchFamily="18" charset="-120"/>
                        </a:rPr>
                        <a:t>per ejaculation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r>
              <a:tr h="1982788">
                <a:tc gridSpan="3">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zh-TW" sz="2400" b="0" i="1"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ea typeface="新細明體" pitchFamily="18" charset="-120"/>
                        </a:rPr>
                        <a:t>Low</a:t>
                      </a:r>
                      <a:r>
                        <a:rPr kumimoji="0" lang="en-GB" altLang="zh-TW" sz="2400" b="0" i="1"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ea typeface="新細明體" pitchFamily="18" charset="-120"/>
                        </a:rPr>
                        <a:t> volume</a:t>
                      </a:r>
                      <a:r>
                        <a:rPr kumimoji="0" lang="en-US" altLang="zh-TW" sz="2400" b="0" i="1"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ea typeface="新細明體" pitchFamily="18" charset="-120"/>
                        </a:rPr>
                        <a:t> (&lt;1ml)</a:t>
                      </a:r>
                      <a:r>
                        <a:rPr kumimoji="0" lang="en-GB" altLang="zh-TW" sz="2400" b="0" i="1"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ea typeface="新細明體" pitchFamily="18" charset="-120"/>
                        </a:rPr>
                        <a:t> </a:t>
                      </a:r>
                      <a:r>
                        <a:rPr kumimoji="0" lang="en-US" altLang="zh-TW" sz="2400" b="0" i="1"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ea typeface="新細明體" pitchFamily="18" charset="-120"/>
                        </a:rPr>
                        <a:t>reflect a problem with the seminal vesicles and prostate – a block, retrograde ejaculation, infection or lack of androgen. </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zh-TW" sz="2400" b="0" i="1"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ea typeface="新細明體" pitchFamily="18" charset="-120"/>
                        </a:rPr>
                        <a:t>Low semen volume cannot neutralize vaginal acidity</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zh-TW" sz="2400" b="0" i="1"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ea typeface="新細明體" pitchFamily="18" charset="-120"/>
                        </a:rPr>
                        <a:t>High semen volume dilute sperms/ active infection</a:t>
                      </a:r>
                      <a:endParaRPr kumimoji="0" lang="en-GB" altLang="zh-TW" sz="2400" b="0" i="1"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IN"/>
                    </a:p>
                  </a:txBody>
                  <a:tcPr/>
                </a:tc>
                <a:tc hMerge="1">
                  <a:txBody>
                    <a:bodyPr/>
                    <a:lstStyle/>
                    <a:p>
                      <a:endParaRPr lang="en-IN"/>
                    </a:p>
                  </a:txBody>
                  <a:tcPr/>
                </a:tc>
              </a:tr>
              <a:tr h="3778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rPr>
                        <a:t>pH</a:t>
                      </a:r>
                      <a:endParaRPr kumimoji="0" lang="en-GB" altLang="zh-TW" sz="2400" b="0"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GB" altLang="zh-TW" sz="2400" b="0"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a typeface="新細明體" pitchFamily="18" charset="-120"/>
                          <a:cs typeface="Arial" pitchFamily="34" charset="0"/>
                        </a:rPr>
                        <a:t>Normal: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zh-TW" sz="2400" b="0"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a typeface="新細明體" pitchFamily="18" charset="-120"/>
                        </a:rPr>
                        <a:t>=/&gt;7.2</a:t>
                      </a:r>
                      <a:r>
                        <a:rPr kumimoji="0" lang="en-GB" altLang="zh-TW" sz="2400" b="0"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a typeface="新細明體" pitchFamily="18" charset="-120"/>
                        </a:rPr>
                        <a:t> </a:t>
                      </a:r>
                      <a:r>
                        <a:rPr kumimoji="0" lang="en-US" altLang="zh-TW" sz="2400" b="0"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a typeface="新細明體" pitchFamily="18" charset="-120"/>
                        </a:rPr>
                        <a:t>(alkaline)</a:t>
                      </a:r>
                      <a:endParaRPr kumimoji="0" lang="en-GB" altLang="zh-TW" sz="2400" b="0"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r>
              <a:tr h="1997075">
                <a:tc gridSpan="3">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1"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rPr>
                        <a:t>Acidic pH  (&lt;7.0) in a low volume &amp; density sample indicates –congenital bilateral absence of vas deferens (in which seminal vesicles are also poorly developed) and ejaculatory duct obstruction. pH increases with time as natural buffering capacity of semen decreases – therefore high pH is not clinically useful</a:t>
                      </a:r>
                      <a:endParaRPr kumimoji="0" lang="en-GB" altLang="zh-TW" sz="2400" b="0" i="1"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IN"/>
                    </a:p>
                  </a:txBody>
                  <a:tcPr/>
                </a:tc>
                <a:tc hMerge="1">
                  <a:txBody>
                    <a:bodyPr/>
                    <a:lstStyle/>
                    <a:p>
                      <a:endParaRPr lang="en-IN"/>
                    </a:p>
                  </a:txBody>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2782669"/>
            <a:ext cx="4644220" cy="646331"/>
          </a:xfrm>
          <a:prstGeom prst="rect">
            <a:avLst/>
          </a:prstGeom>
          <a:noFill/>
        </p:spPr>
        <p:txBody>
          <a:bodyPr wrap="none" rtlCol="0">
            <a:spAutoFit/>
          </a:bodyPr>
          <a:lstStyle/>
          <a:p>
            <a:r>
              <a:rPr lang="en-IN" sz="3600" dirty="0" smtClean="0">
                <a:solidFill>
                  <a:srgbClr val="FF0000"/>
                </a:solidFill>
                <a:latin typeface="AR BERKLEY" pitchFamily="2" charset="0"/>
              </a:rPr>
              <a:t>Microscopic Examination</a:t>
            </a:r>
            <a:endParaRPr lang="en-IN" sz="3600" dirty="0">
              <a:solidFill>
                <a:srgbClr val="FF0000"/>
              </a:solidFill>
              <a:latin typeface="AR BERKLEY" pitchFamily="2"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6600" y="0"/>
            <a:ext cx="2810065" cy="461665"/>
          </a:xfrm>
          <a:prstGeom prst="rect">
            <a:avLst/>
          </a:prstGeom>
          <a:noFill/>
        </p:spPr>
        <p:txBody>
          <a:bodyPr wrap="none" rtlCol="0">
            <a:spAutoFit/>
          </a:bodyPr>
          <a:lstStyle/>
          <a:p>
            <a:r>
              <a:rPr lang="en-IN" sz="2400" b="1" dirty="0" smtClean="0"/>
              <a:t>Sperm Agglutination</a:t>
            </a:r>
            <a:endParaRPr lang="en-IN" sz="2400" b="1" dirty="0"/>
          </a:p>
        </p:txBody>
      </p:sp>
      <p:pic>
        <p:nvPicPr>
          <p:cNvPr id="6146" name="Picture 2"/>
          <p:cNvPicPr>
            <a:picLocks noChangeAspect="1" noChangeArrowheads="1"/>
          </p:cNvPicPr>
          <p:nvPr/>
        </p:nvPicPr>
        <p:blipFill>
          <a:blip r:embed="rId2"/>
          <a:srcRect/>
          <a:stretch>
            <a:fillRect/>
          </a:stretch>
        </p:blipFill>
        <p:spPr bwMode="auto">
          <a:xfrm>
            <a:off x="152400" y="609600"/>
            <a:ext cx="8839200" cy="624840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38248" y="300335"/>
            <a:ext cx="2100255" cy="461665"/>
          </a:xfrm>
          <a:prstGeom prst="rect">
            <a:avLst/>
          </a:prstGeom>
          <a:noFill/>
        </p:spPr>
        <p:txBody>
          <a:bodyPr wrap="none" rtlCol="0">
            <a:spAutoFit/>
          </a:bodyPr>
          <a:lstStyle/>
          <a:p>
            <a:r>
              <a:rPr lang="en-IN" sz="2400" b="1" dirty="0" smtClean="0"/>
              <a:t>Sperm Motility</a:t>
            </a:r>
            <a:endParaRPr lang="en-IN" sz="2400" b="1" dirty="0"/>
          </a:p>
        </p:txBody>
      </p:sp>
      <p:pic>
        <p:nvPicPr>
          <p:cNvPr id="7170" name="Picture 2"/>
          <p:cNvPicPr>
            <a:picLocks noChangeAspect="1" noChangeArrowheads="1"/>
          </p:cNvPicPr>
          <p:nvPr/>
        </p:nvPicPr>
        <p:blipFill>
          <a:blip r:embed="rId2"/>
          <a:srcRect/>
          <a:stretch>
            <a:fillRect/>
          </a:stretch>
        </p:blipFill>
        <p:spPr bwMode="auto">
          <a:xfrm>
            <a:off x="762000" y="2286001"/>
            <a:ext cx="7600950" cy="2014538"/>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38248" y="0"/>
            <a:ext cx="1997855" cy="461665"/>
          </a:xfrm>
          <a:prstGeom prst="rect">
            <a:avLst/>
          </a:prstGeom>
          <a:noFill/>
        </p:spPr>
        <p:txBody>
          <a:bodyPr wrap="none" rtlCol="0">
            <a:spAutoFit/>
          </a:bodyPr>
          <a:lstStyle/>
          <a:p>
            <a:r>
              <a:rPr lang="en-IN" sz="2400" b="1" dirty="0" smtClean="0"/>
              <a:t>Sperm Vitality</a:t>
            </a:r>
            <a:endParaRPr lang="en-IN" sz="2400" b="1" dirty="0"/>
          </a:p>
        </p:txBody>
      </p:sp>
      <p:pic>
        <p:nvPicPr>
          <p:cNvPr id="8194" name="Picture 2"/>
          <p:cNvPicPr>
            <a:picLocks noChangeAspect="1" noChangeArrowheads="1"/>
          </p:cNvPicPr>
          <p:nvPr/>
        </p:nvPicPr>
        <p:blipFill>
          <a:blip r:embed="rId2"/>
          <a:srcRect/>
          <a:stretch>
            <a:fillRect/>
          </a:stretch>
        </p:blipFill>
        <p:spPr bwMode="auto">
          <a:xfrm>
            <a:off x="0" y="3533775"/>
            <a:ext cx="3914775" cy="3324225"/>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a:srcRect/>
          <a:stretch>
            <a:fillRect/>
          </a:stretch>
        </p:blipFill>
        <p:spPr bwMode="auto">
          <a:xfrm>
            <a:off x="3886200" y="3524250"/>
            <a:ext cx="3905250" cy="3333750"/>
          </a:xfrm>
          <a:prstGeom prst="rect">
            <a:avLst/>
          </a:prstGeom>
          <a:noFill/>
          <a:ln w="9525">
            <a:noFill/>
            <a:miter lim="800000"/>
            <a:headEnd/>
            <a:tailEnd/>
          </a:ln>
          <a:effectLst/>
        </p:spPr>
      </p:pic>
      <p:sp>
        <p:nvSpPr>
          <p:cNvPr id="5" name="Rectangle 3"/>
          <p:cNvSpPr txBox="1">
            <a:spLocks noChangeArrowheads="1"/>
          </p:cNvSpPr>
          <p:nvPr/>
        </p:nvSpPr>
        <p:spPr>
          <a:xfrm>
            <a:off x="228600" y="747712"/>
            <a:ext cx="8610600" cy="2605088"/>
          </a:xfrm>
          <a:prstGeom prst="rect">
            <a:avLst/>
          </a:prstGeom>
        </p:spPr>
        <p:txBody>
          <a:bodyPr>
            <a:noAutofit/>
          </a:bodyPr>
          <a:lstStyle/>
          <a:p>
            <a:pPr marL="609600" marR="0" lvl="0" indent="-609600" algn="just" defTabSz="914400" rtl="0" eaLnBrk="1" fontAlgn="auto" latinLnBrk="0" hangingPunct="1">
              <a:lnSpc>
                <a:spcPct val="100000"/>
              </a:lnSpc>
              <a:spcBef>
                <a:spcPct val="20000"/>
              </a:spcBef>
              <a:spcAft>
                <a:spcPts val="0"/>
              </a:spcAft>
              <a:buClrTx/>
              <a:buSzTx/>
              <a:buFontTx/>
              <a:buAutoNum type="arabicPeriod"/>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Eosin-</a:t>
            </a:r>
            <a:r>
              <a:rPr kumimoji="0" lang="en-US" sz="1600" b="0" i="0" u="none" strike="noStrike" kern="1200" cap="none" spc="0" normalizeH="0" baseline="0" noProof="0" dirty="0" err="1" smtClean="0">
                <a:ln>
                  <a:noFill/>
                </a:ln>
                <a:solidFill>
                  <a:schemeClr val="tx1"/>
                </a:solidFill>
                <a:effectLst/>
                <a:uLnTx/>
                <a:uFillTx/>
                <a:latin typeface="+mn-lt"/>
                <a:ea typeface="+mn-ea"/>
                <a:cs typeface="+mn-cs"/>
              </a:rPr>
              <a:t>nigrosin</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(dead sperm stain pink/red)</a:t>
            </a:r>
          </a:p>
          <a:p>
            <a:pPr marL="609600" marR="0" lvl="0" indent="-609600" algn="just" defTabSz="914400" rtl="0" eaLnBrk="1" fontAlgn="auto" latinLnBrk="0" hangingPunct="1">
              <a:lnSpc>
                <a:spcPct val="100000"/>
              </a:lnSpc>
              <a:spcBef>
                <a:spcPct val="20000"/>
              </a:spcBef>
              <a:spcAft>
                <a:spcPts val="0"/>
              </a:spcAft>
              <a:buClrTx/>
              <a:buSzTx/>
              <a:buFontTx/>
              <a:buAutoNum type="arabicPeriod"/>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Eosin (1%) (dead sperm stain pink/red)</a:t>
            </a:r>
          </a:p>
          <a:p>
            <a:pPr marL="609600" marR="0" lvl="0" indent="-609600" algn="just" defTabSz="914400" rtl="0" eaLnBrk="1" fontAlgn="auto" latinLnBrk="0" hangingPunct="1">
              <a:lnSpc>
                <a:spcPct val="100000"/>
              </a:lnSpc>
              <a:spcBef>
                <a:spcPct val="20000"/>
              </a:spcBef>
              <a:spcAft>
                <a:spcPts val="0"/>
              </a:spcAft>
              <a:buClrTx/>
              <a:buSzTx/>
              <a:buFontTx/>
              <a:buAutoNum type="arabicPeriod"/>
              <a:tabLst/>
              <a:defRPr/>
            </a:pPr>
            <a:r>
              <a:rPr kumimoji="0" lang="en-US" sz="1600" b="0" i="0" u="none" strike="noStrike" kern="1200" cap="none" spc="0" normalizeH="0" baseline="0" noProof="0" dirty="0" err="1" smtClean="0">
                <a:ln>
                  <a:noFill/>
                </a:ln>
                <a:solidFill>
                  <a:schemeClr val="tx1"/>
                </a:solidFill>
                <a:effectLst/>
                <a:uLnTx/>
                <a:uFillTx/>
                <a:latin typeface="+mn-lt"/>
                <a:ea typeface="+mn-ea"/>
                <a:cs typeface="+mn-cs"/>
              </a:rPr>
              <a:t>Trypan</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(0.4%) blue (dead sperm stain blue)</a:t>
            </a:r>
          </a:p>
          <a:p>
            <a:pPr marL="609600" marR="0" lvl="0" indent="-609600" algn="just" defTabSz="914400" rtl="0" eaLnBrk="1" fontAlgn="auto" latinLnBrk="0" hangingPunct="1">
              <a:lnSpc>
                <a:spcPct val="100000"/>
              </a:lnSpc>
              <a:spcBef>
                <a:spcPct val="20000"/>
              </a:spcBef>
              <a:spcAft>
                <a:spcPts val="0"/>
              </a:spcAft>
              <a:buClrTx/>
              <a:buSzTx/>
              <a:buFontTx/>
              <a:buAutoNum type="arabicPeriod"/>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Hypo-osmotic swelling test (HOS) (</a:t>
            </a:r>
            <a:r>
              <a:rPr kumimoji="0" lang="en-US" sz="1600" b="0" i="0" u="none" strike="noStrike" kern="1200" cap="none" spc="0" normalizeH="0" baseline="0" noProof="0" dirty="0" smtClean="0">
                <a:ln>
                  <a:noFill/>
                </a:ln>
                <a:solidFill>
                  <a:srgbClr val="FF0000"/>
                </a:solidFill>
                <a:effectLst/>
                <a:uLnTx/>
                <a:uFillTx/>
                <a:latin typeface="+mn-lt"/>
                <a:ea typeface="+mn-ea"/>
                <a:cs typeface="+mn-cs"/>
              </a:rPr>
              <a:t>live sperm</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shows tail curling)</a:t>
            </a:r>
          </a:p>
          <a:p>
            <a:pPr marL="609600" marR="0" lvl="0" indent="-609600" algn="just"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US" sz="100" b="0" i="0" u="none" strike="noStrike" kern="1200" cap="none" spc="0" normalizeH="0" baseline="0" noProof="0" dirty="0" smtClean="0">
              <a:ln>
                <a:noFill/>
              </a:ln>
              <a:solidFill>
                <a:schemeClr val="tx1"/>
              </a:solidFill>
              <a:effectLst/>
              <a:uLnTx/>
              <a:uFillTx/>
              <a:latin typeface="+mn-lt"/>
              <a:ea typeface="+mn-ea"/>
              <a:cs typeface="+mn-cs"/>
            </a:endParaRPr>
          </a:p>
          <a:p>
            <a:pPr marL="609600" marR="0" lvl="0" indent="-6096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Test 1, 2 and 3 for diagnostic uses. </a:t>
            </a:r>
            <a:r>
              <a:rPr kumimoji="0" lang="en-US" sz="1600" b="0" i="0" u="none" strike="noStrike" kern="1200" cap="none" spc="0" normalizeH="0" baseline="0" noProof="0" dirty="0" smtClean="0">
                <a:ln>
                  <a:noFill/>
                </a:ln>
                <a:solidFill>
                  <a:srgbClr val="FF0000"/>
                </a:solidFill>
                <a:effectLst/>
                <a:uLnTx/>
                <a:uFillTx/>
                <a:latin typeface="+mn-lt"/>
                <a:ea typeface="+mn-ea"/>
                <a:cs typeface="+mn-cs"/>
              </a:rPr>
              <a:t>Usually 1:1 ratio of semen to dye mixture, mix well and smear onto a slide. Read immediately at x40 objective, count 200 sperms</a:t>
            </a:r>
            <a:endParaRPr kumimoji="0" lang="ar-SA" sz="1600" b="0" i="0" u="none" strike="noStrike" kern="1200" cap="none" spc="0" normalizeH="0" baseline="0" noProof="0" dirty="0" smtClean="0">
              <a:ln>
                <a:noFill/>
              </a:ln>
              <a:solidFill>
                <a:srgbClr val="FF0000"/>
              </a:solidFill>
              <a:effectLst/>
              <a:uLnTx/>
              <a:uFillTx/>
              <a:latin typeface="+mn-lt"/>
              <a:ea typeface="+mn-ea"/>
              <a:cs typeface="+mn-cs"/>
            </a:endParaRPr>
          </a:p>
          <a:p>
            <a:pPr marL="609600" marR="0" lvl="0" indent="-6096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smtClean="0">
                <a:ln>
                  <a:noFill/>
                </a:ln>
                <a:solidFill>
                  <a:srgbClr val="FF0000"/>
                </a:solidFill>
                <a:effectLst/>
                <a:uLnTx/>
                <a:uFillTx/>
                <a:latin typeface="+mn-lt"/>
                <a:ea typeface="+mn-ea"/>
                <a:cs typeface="+mn-cs"/>
              </a:rPr>
              <a:t>Test 4 is use to choose live (immotile) sperm for ICSI</a:t>
            </a:r>
            <a:r>
              <a:rPr kumimoji="0" lang="ar-SA" sz="1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600" b="0" i="0" u="none" strike="noStrike" kern="1200" cap="none" spc="0" normalizeH="0" baseline="0" noProof="0" dirty="0" smtClean="0">
                <a:ln>
                  <a:noFill/>
                </a:ln>
                <a:solidFill>
                  <a:srgbClr val="FF0000"/>
                </a:solidFill>
                <a:effectLst/>
                <a:uLnTx/>
                <a:uFillTx/>
                <a:latin typeface="+mn-lt"/>
                <a:ea typeface="+mn-ea"/>
                <a:cs typeface="+mn-cs"/>
              </a:rPr>
              <a:t>Dead sperms will not react in HOS </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while </a:t>
            </a:r>
            <a:r>
              <a:rPr kumimoji="0" lang="en-US" sz="1600" b="0" i="0" u="none" strike="noStrike" kern="1200" cap="none" spc="0" normalizeH="0" baseline="0" noProof="0" dirty="0" smtClean="0">
                <a:ln>
                  <a:noFill/>
                </a:ln>
                <a:solidFill>
                  <a:srgbClr val="FF0000"/>
                </a:solidFill>
                <a:effectLst/>
                <a:uLnTx/>
                <a:uFillTx/>
                <a:latin typeface="+mn-lt"/>
                <a:ea typeface="+mn-ea"/>
                <a:cs typeface="+mn-cs"/>
              </a:rPr>
              <a:t>live sperm will take up fluids causing their tails to curl within 5 min </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and stabilize at 30 min. Therefore viable sperms may be selected for ICSI.</a:t>
            </a:r>
            <a:endParaRPr kumimoji="0" lang="en-GB" altLang="zh-TW" sz="1600" b="0" i="0" u="none" strike="noStrike" kern="1200" cap="none" spc="0" normalizeH="0" baseline="0" noProof="0" dirty="0" smtClean="0">
              <a:ln>
                <a:noFill/>
              </a:ln>
              <a:solidFill>
                <a:schemeClr val="tx1"/>
              </a:solidFill>
              <a:effectLst/>
              <a:uLnTx/>
              <a:uFillTx/>
              <a:latin typeface="+mn-lt"/>
              <a:ea typeface="新細明體" pitchFamily="18" charset="-120"/>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728663" y="1138238"/>
            <a:ext cx="7686675" cy="4581525"/>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4213" y="381000"/>
            <a:ext cx="7772400" cy="659130"/>
          </a:xfrm>
        </p:spPr>
        <p:txBody>
          <a:bodyPr>
            <a:normAutofit fontScale="90000"/>
          </a:bodyPr>
          <a:lstStyle/>
          <a:p>
            <a:pPr>
              <a:defRPr/>
            </a:pPr>
            <a:r>
              <a:rPr lang="en-US" sz="4000" b="1" dirty="0" smtClean="0">
                <a:solidFill>
                  <a:srgbClr val="000000"/>
                </a:solidFill>
                <a:cs typeface="Times New Roman" pitchFamily="18" charset="0"/>
              </a:rPr>
              <a:t>Introduction</a:t>
            </a:r>
          </a:p>
        </p:txBody>
      </p:sp>
      <p:sp>
        <p:nvSpPr>
          <p:cNvPr id="3075" name="Rectangle 3"/>
          <p:cNvSpPr>
            <a:spLocks noGrp="1" noChangeArrowheads="1"/>
          </p:cNvSpPr>
          <p:nvPr>
            <p:ph idx="1"/>
          </p:nvPr>
        </p:nvSpPr>
        <p:spPr>
          <a:xfrm>
            <a:off x="323850" y="1628776"/>
            <a:ext cx="8534400" cy="3781424"/>
          </a:xfrm>
        </p:spPr>
        <p:txBody>
          <a:bodyPr>
            <a:noAutofit/>
          </a:bodyPr>
          <a:lstStyle/>
          <a:p>
            <a:pPr algn="just">
              <a:spcBef>
                <a:spcPts val="600"/>
              </a:spcBef>
              <a:spcAft>
                <a:spcPts val="600"/>
              </a:spcAft>
              <a:defRPr/>
            </a:pPr>
            <a:r>
              <a:rPr lang="en-US" sz="2400" dirty="0" smtClean="0">
                <a:solidFill>
                  <a:srgbClr val="000000"/>
                </a:solidFill>
                <a:cs typeface="Times New Roman" pitchFamily="18" charset="0"/>
              </a:rPr>
              <a:t>A semen analysis measures the </a:t>
            </a:r>
            <a:r>
              <a:rPr lang="en-US" sz="2400" dirty="0" smtClean="0">
                <a:solidFill>
                  <a:srgbClr val="C00000"/>
                </a:solidFill>
                <a:cs typeface="Times New Roman" pitchFamily="18" charset="0"/>
              </a:rPr>
              <a:t>amount </a:t>
            </a:r>
            <a:r>
              <a:rPr lang="en-US" sz="2400" dirty="0" smtClean="0">
                <a:solidFill>
                  <a:srgbClr val="000000"/>
                </a:solidFill>
                <a:cs typeface="Times New Roman" pitchFamily="18" charset="0"/>
              </a:rPr>
              <a:t>of semen a man produces and determines the </a:t>
            </a:r>
            <a:r>
              <a:rPr lang="en-US" sz="2400" dirty="0" smtClean="0">
                <a:solidFill>
                  <a:srgbClr val="C00000"/>
                </a:solidFill>
                <a:cs typeface="Times New Roman" pitchFamily="18" charset="0"/>
              </a:rPr>
              <a:t>number</a:t>
            </a:r>
            <a:r>
              <a:rPr lang="en-US" sz="2400" dirty="0" smtClean="0">
                <a:solidFill>
                  <a:srgbClr val="000000"/>
                </a:solidFill>
                <a:cs typeface="Times New Roman" pitchFamily="18" charset="0"/>
              </a:rPr>
              <a:t> and </a:t>
            </a:r>
            <a:r>
              <a:rPr lang="en-US" sz="2400" dirty="0" smtClean="0">
                <a:solidFill>
                  <a:srgbClr val="C00000"/>
                </a:solidFill>
                <a:cs typeface="Times New Roman" pitchFamily="18" charset="0"/>
              </a:rPr>
              <a:t>quality</a:t>
            </a:r>
            <a:r>
              <a:rPr lang="en-US" sz="2400" dirty="0" smtClean="0">
                <a:solidFill>
                  <a:srgbClr val="000000"/>
                </a:solidFill>
                <a:cs typeface="Times New Roman" pitchFamily="18" charset="0"/>
              </a:rPr>
              <a:t> of sperm in the semen sample.</a:t>
            </a:r>
          </a:p>
          <a:p>
            <a:pPr algn="just">
              <a:spcBef>
                <a:spcPts val="600"/>
              </a:spcBef>
              <a:spcAft>
                <a:spcPts val="600"/>
              </a:spcAft>
              <a:defRPr/>
            </a:pPr>
            <a:r>
              <a:rPr lang="en-US" sz="2400" dirty="0" smtClean="0">
                <a:solidFill>
                  <a:srgbClr val="000000"/>
                </a:solidFill>
                <a:cs typeface="Times New Roman" pitchFamily="18" charset="0"/>
              </a:rPr>
              <a:t>A semen analysis is usually one of the first tests done to help determine whether a man has a problem fathering a child (</a:t>
            </a:r>
            <a:r>
              <a:rPr lang="en-US" sz="2400" dirty="0" smtClean="0">
                <a:solidFill>
                  <a:srgbClr val="C00000"/>
                </a:solidFill>
                <a:cs typeface="Times New Roman" pitchFamily="18" charset="0"/>
              </a:rPr>
              <a:t>infertility</a:t>
            </a:r>
            <a:r>
              <a:rPr lang="en-US" sz="2400" dirty="0" smtClean="0">
                <a:solidFill>
                  <a:srgbClr val="000000"/>
                </a:solidFill>
                <a:cs typeface="Times New Roman" pitchFamily="18" charset="0"/>
              </a:rPr>
              <a:t>).</a:t>
            </a:r>
          </a:p>
          <a:p>
            <a:pPr algn="just">
              <a:spcBef>
                <a:spcPts val="600"/>
              </a:spcBef>
              <a:spcAft>
                <a:spcPts val="600"/>
              </a:spcAft>
              <a:defRPr/>
            </a:pPr>
            <a:r>
              <a:rPr lang="en-US" sz="2400" dirty="0" smtClean="0">
                <a:solidFill>
                  <a:srgbClr val="000000"/>
                </a:solidFill>
                <a:cs typeface="Times New Roman" pitchFamily="18" charset="0"/>
              </a:rPr>
              <a:t>A problem with the semen or sperm affects more than one-third of the couples </a:t>
            </a:r>
            <a:r>
              <a:rPr lang="en-US" sz="2400" dirty="0" smtClean="0">
                <a:solidFill>
                  <a:srgbClr val="FF0000"/>
                </a:solidFill>
                <a:cs typeface="Times New Roman" pitchFamily="18" charset="0"/>
              </a:rPr>
              <a:t>who are unable to have children (</a:t>
            </a:r>
            <a:r>
              <a:rPr lang="en-US" sz="2400" dirty="0" smtClean="0">
                <a:solidFill>
                  <a:srgbClr val="000000"/>
                </a:solidFill>
                <a:cs typeface="Times New Roman" pitchFamily="18" charset="0"/>
              </a:rPr>
              <a:t>infertile).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89151" y="76200"/>
            <a:ext cx="1669881" cy="400110"/>
          </a:xfrm>
          <a:prstGeom prst="rect">
            <a:avLst/>
          </a:prstGeom>
          <a:noFill/>
        </p:spPr>
        <p:txBody>
          <a:bodyPr wrap="none" rtlCol="0">
            <a:spAutoFit/>
          </a:bodyPr>
          <a:lstStyle/>
          <a:p>
            <a:r>
              <a:rPr lang="en-IN" sz="2000" b="1" dirty="0" smtClean="0"/>
              <a:t>Sperm Counts</a:t>
            </a:r>
            <a:endParaRPr lang="en-IN" sz="2000" b="1" dirty="0"/>
          </a:p>
        </p:txBody>
      </p:sp>
      <p:pic>
        <p:nvPicPr>
          <p:cNvPr id="10242" name="Picture 2"/>
          <p:cNvPicPr>
            <a:picLocks noChangeAspect="1" noChangeArrowheads="1"/>
          </p:cNvPicPr>
          <p:nvPr/>
        </p:nvPicPr>
        <p:blipFill>
          <a:blip r:embed="rId2"/>
          <a:srcRect/>
          <a:stretch>
            <a:fillRect/>
          </a:stretch>
        </p:blipFill>
        <p:spPr bwMode="auto">
          <a:xfrm>
            <a:off x="990600" y="762000"/>
            <a:ext cx="7167563" cy="1409700"/>
          </a:xfrm>
          <a:prstGeom prst="rect">
            <a:avLst/>
          </a:prstGeom>
          <a:noFill/>
          <a:ln w="9525">
            <a:noFill/>
            <a:miter lim="800000"/>
            <a:headEnd/>
            <a:tailEnd/>
          </a:ln>
          <a:effectLst/>
        </p:spPr>
      </p:pic>
      <p:pic>
        <p:nvPicPr>
          <p:cNvPr id="4" name="Picture 2"/>
          <p:cNvPicPr>
            <a:picLocks noChangeAspect="1" noChangeArrowheads="1"/>
          </p:cNvPicPr>
          <p:nvPr/>
        </p:nvPicPr>
        <p:blipFill>
          <a:blip r:embed="rId3"/>
          <a:srcRect/>
          <a:stretch>
            <a:fillRect/>
          </a:stretch>
        </p:blipFill>
        <p:spPr bwMode="auto">
          <a:xfrm>
            <a:off x="561975" y="3124200"/>
            <a:ext cx="8020050" cy="3590925"/>
          </a:xfrm>
          <a:prstGeom prst="rect">
            <a:avLst/>
          </a:prstGeom>
          <a:noFill/>
          <a:ln w="9525">
            <a:noFill/>
            <a:miter lim="800000"/>
            <a:headEnd/>
            <a:tailEnd/>
          </a:ln>
          <a:effectLst/>
        </p:spPr>
      </p:pic>
      <p:sp>
        <p:nvSpPr>
          <p:cNvPr id="5" name="TextBox 4"/>
          <p:cNvSpPr txBox="1"/>
          <p:nvPr/>
        </p:nvSpPr>
        <p:spPr>
          <a:xfrm>
            <a:off x="3239833" y="2743200"/>
            <a:ext cx="2856167" cy="369332"/>
          </a:xfrm>
          <a:prstGeom prst="rect">
            <a:avLst/>
          </a:prstGeom>
          <a:noFill/>
        </p:spPr>
        <p:txBody>
          <a:bodyPr wrap="none" rtlCol="0">
            <a:spAutoFit/>
          </a:bodyPr>
          <a:lstStyle/>
          <a:p>
            <a:r>
              <a:rPr lang="en-IN" b="1" dirty="0" err="1" smtClean="0"/>
              <a:t>Neubauer</a:t>
            </a:r>
            <a:r>
              <a:rPr lang="en-IN" b="1" dirty="0" smtClean="0"/>
              <a:t> Haemocytometer</a:t>
            </a:r>
            <a:endParaRPr lang="en-IN"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srcRect/>
          <a:stretch>
            <a:fillRect/>
          </a:stretch>
        </p:blipFill>
        <p:spPr bwMode="auto">
          <a:xfrm>
            <a:off x="585788" y="1752600"/>
            <a:ext cx="7972425" cy="4133850"/>
          </a:xfrm>
          <a:prstGeom prst="rect">
            <a:avLst/>
          </a:prstGeom>
          <a:noFill/>
          <a:ln w="9525">
            <a:noFill/>
            <a:miter lim="800000"/>
            <a:headEnd/>
            <a:tailEnd/>
          </a:ln>
          <a:effectLst/>
        </p:spPr>
      </p:pic>
      <p:pic>
        <p:nvPicPr>
          <p:cNvPr id="12290" name="Picture 2"/>
          <p:cNvPicPr>
            <a:picLocks noChangeAspect="1" noChangeArrowheads="1"/>
          </p:cNvPicPr>
          <p:nvPr/>
        </p:nvPicPr>
        <p:blipFill>
          <a:blip r:embed="rId3"/>
          <a:srcRect/>
          <a:stretch>
            <a:fillRect/>
          </a:stretch>
        </p:blipFill>
        <p:spPr bwMode="auto">
          <a:xfrm>
            <a:off x="2286000" y="533399"/>
            <a:ext cx="4662487" cy="347083"/>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0800" y="76200"/>
            <a:ext cx="3786999" cy="369332"/>
          </a:xfrm>
          <a:prstGeom prst="rect">
            <a:avLst/>
          </a:prstGeom>
          <a:noFill/>
        </p:spPr>
        <p:txBody>
          <a:bodyPr wrap="none" rtlCol="0">
            <a:spAutoFit/>
          </a:bodyPr>
          <a:lstStyle/>
          <a:p>
            <a:r>
              <a:rPr lang="en-IN" b="1" dirty="0" smtClean="0"/>
              <a:t>Counting Cells with a </a:t>
            </a:r>
            <a:r>
              <a:rPr lang="en-IN" b="1" dirty="0" err="1" smtClean="0"/>
              <a:t>Hemacytometer</a:t>
            </a:r>
            <a:endParaRPr lang="en-IN" b="1" dirty="0" smtClean="0"/>
          </a:p>
        </p:txBody>
      </p:sp>
      <p:pic>
        <p:nvPicPr>
          <p:cNvPr id="3" name="Picture 2" descr="http://www.vivo.colostate.edu/hbooks/pathphys/reprod/semeneval/load.jpg"/>
          <p:cNvPicPr>
            <a:picLocks noChangeAspect="1" noChangeArrowheads="1"/>
          </p:cNvPicPr>
          <p:nvPr/>
        </p:nvPicPr>
        <p:blipFill>
          <a:blip r:embed="rId2"/>
          <a:srcRect/>
          <a:stretch>
            <a:fillRect/>
          </a:stretch>
        </p:blipFill>
        <p:spPr bwMode="auto">
          <a:xfrm>
            <a:off x="0" y="609600"/>
            <a:ext cx="1447800" cy="1371600"/>
          </a:xfrm>
          <a:prstGeom prst="rect">
            <a:avLst/>
          </a:prstGeom>
          <a:noFill/>
        </p:spPr>
      </p:pic>
      <p:pic>
        <p:nvPicPr>
          <p:cNvPr id="4" name="Picture 4" descr="http://www.vivo.colostate.edu/hbooks/pathphys/reprod/semeneval/hemcytgrid4.jpg"/>
          <p:cNvPicPr>
            <a:picLocks noChangeAspect="1" noChangeArrowheads="1"/>
          </p:cNvPicPr>
          <p:nvPr/>
        </p:nvPicPr>
        <p:blipFill>
          <a:blip r:embed="rId3"/>
          <a:srcRect/>
          <a:stretch>
            <a:fillRect/>
          </a:stretch>
        </p:blipFill>
        <p:spPr bwMode="auto">
          <a:xfrm>
            <a:off x="1447800" y="609600"/>
            <a:ext cx="2895600" cy="1371600"/>
          </a:xfrm>
          <a:prstGeom prst="rect">
            <a:avLst/>
          </a:prstGeom>
          <a:noFill/>
        </p:spPr>
      </p:pic>
      <p:pic>
        <p:nvPicPr>
          <p:cNvPr id="1026" name="Picture 2" descr="http://www.vivo.colostate.edu/hbooks/pathphys/reprod/semeneval/count3.jpg"/>
          <p:cNvPicPr>
            <a:picLocks noChangeAspect="1" noChangeArrowheads="1"/>
          </p:cNvPicPr>
          <p:nvPr/>
        </p:nvPicPr>
        <p:blipFill>
          <a:blip r:embed="rId4"/>
          <a:srcRect/>
          <a:stretch>
            <a:fillRect/>
          </a:stretch>
        </p:blipFill>
        <p:spPr bwMode="auto">
          <a:xfrm>
            <a:off x="4343400" y="609600"/>
            <a:ext cx="1447800" cy="1371600"/>
          </a:xfrm>
          <a:prstGeom prst="rect">
            <a:avLst/>
          </a:prstGeom>
          <a:noFill/>
        </p:spPr>
      </p:pic>
      <p:sp>
        <p:nvSpPr>
          <p:cNvPr id="6" name="TextBox 5"/>
          <p:cNvSpPr txBox="1"/>
          <p:nvPr/>
        </p:nvSpPr>
        <p:spPr>
          <a:xfrm>
            <a:off x="5791200" y="762000"/>
            <a:ext cx="3048001" cy="830997"/>
          </a:xfrm>
          <a:prstGeom prst="rect">
            <a:avLst/>
          </a:prstGeom>
          <a:noFill/>
        </p:spPr>
        <p:txBody>
          <a:bodyPr wrap="square" rtlCol="0">
            <a:spAutoFit/>
          </a:bodyPr>
          <a:lstStyle/>
          <a:p>
            <a:pPr algn="just"/>
            <a:r>
              <a:rPr lang="en-IN" sz="1200" dirty="0" smtClean="0"/>
              <a:t>The example at right shows red lines where cells on the line would be counted. If red dots represent cells, one would count 3 cells in the top middle large square.</a:t>
            </a:r>
            <a:endParaRPr lang="en-IN" sz="1200" dirty="0"/>
          </a:p>
        </p:txBody>
      </p:sp>
      <p:pic>
        <p:nvPicPr>
          <p:cNvPr id="1028" name="Picture 4" descr="http://www.vivo.colostate.edu/hbooks/pathphys/reprod/semeneval/count1.jpg"/>
          <p:cNvPicPr>
            <a:picLocks noChangeAspect="1" noChangeArrowheads="1"/>
          </p:cNvPicPr>
          <p:nvPr/>
        </p:nvPicPr>
        <p:blipFill>
          <a:blip r:embed="rId5"/>
          <a:srcRect/>
          <a:stretch>
            <a:fillRect/>
          </a:stretch>
        </p:blipFill>
        <p:spPr bwMode="auto">
          <a:xfrm>
            <a:off x="0" y="2057400"/>
            <a:ext cx="838200" cy="838200"/>
          </a:xfrm>
          <a:prstGeom prst="rect">
            <a:avLst/>
          </a:prstGeom>
          <a:noFill/>
        </p:spPr>
      </p:pic>
      <p:pic>
        <p:nvPicPr>
          <p:cNvPr id="1030" name="Picture 6" descr="http://www.vivo.colostate.edu/hbooks/pathphys/reprod/semeneval/count2.jpg"/>
          <p:cNvPicPr>
            <a:picLocks noChangeAspect="1" noChangeArrowheads="1"/>
          </p:cNvPicPr>
          <p:nvPr/>
        </p:nvPicPr>
        <p:blipFill>
          <a:blip r:embed="rId6"/>
          <a:srcRect/>
          <a:stretch>
            <a:fillRect/>
          </a:stretch>
        </p:blipFill>
        <p:spPr bwMode="auto">
          <a:xfrm>
            <a:off x="914400" y="2057400"/>
            <a:ext cx="838200" cy="838200"/>
          </a:xfrm>
          <a:prstGeom prst="rect">
            <a:avLst/>
          </a:prstGeom>
          <a:noFill/>
        </p:spPr>
      </p:pic>
      <p:sp>
        <p:nvSpPr>
          <p:cNvPr id="9" name="TextBox 8"/>
          <p:cNvSpPr txBox="1"/>
          <p:nvPr/>
        </p:nvSpPr>
        <p:spPr>
          <a:xfrm>
            <a:off x="1828800" y="2057400"/>
            <a:ext cx="7315200" cy="938719"/>
          </a:xfrm>
          <a:prstGeom prst="rect">
            <a:avLst/>
          </a:prstGeom>
          <a:noFill/>
        </p:spPr>
        <p:txBody>
          <a:bodyPr wrap="square" rtlCol="0">
            <a:spAutoFit/>
          </a:bodyPr>
          <a:lstStyle/>
          <a:p>
            <a:pPr algn="just"/>
            <a:r>
              <a:rPr lang="en-IN" sz="1100" dirty="0" smtClean="0"/>
              <a:t>All 25 large squares can be counted, or a counting pattern using fewer squares can be used like the ones below. It is important to distribute the counting areas in a non-biased manner since cells can be more concentrated on one side of the chamber. If you count over only 5 of the 25 large squares, then multiply that value by 5 to obtain the number of cells per central counting area</a:t>
            </a:r>
            <a:r>
              <a:rPr lang="en-IN" sz="1100" dirty="0" smtClean="0"/>
              <a:t>.</a:t>
            </a:r>
            <a:r>
              <a:rPr lang="en-IN" sz="1100" dirty="0" smtClean="0"/>
              <a:t> At least two chambers should be counted, including at least 100 cells within each central counting area of each chamber. For higher precision, additional sperm can be counted and the average used to calculate cell concentration.</a:t>
            </a:r>
            <a:endParaRPr lang="en-IN" sz="1100" dirty="0"/>
          </a:p>
        </p:txBody>
      </p:sp>
      <p:sp>
        <p:nvSpPr>
          <p:cNvPr id="10" name="TextBox 9"/>
          <p:cNvSpPr txBox="1"/>
          <p:nvPr/>
        </p:nvSpPr>
        <p:spPr>
          <a:xfrm>
            <a:off x="0" y="3429000"/>
            <a:ext cx="9144000" cy="3323987"/>
          </a:xfrm>
          <a:prstGeom prst="rect">
            <a:avLst/>
          </a:prstGeom>
          <a:noFill/>
        </p:spPr>
        <p:txBody>
          <a:bodyPr wrap="square" rtlCol="0">
            <a:spAutoFit/>
          </a:bodyPr>
          <a:lstStyle/>
          <a:p>
            <a:pPr algn="just"/>
            <a:r>
              <a:rPr lang="en-IN" sz="1400" b="1" dirty="0" smtClean="0"/>
              <a:t>Each of the nine squares</a:t>
            </a:r>
            <a:r>
              <a:rPr lang="en-IN" sz="1400" dirty="0" smtClean="0"/>
              <a:t> on the grid, including the central counting area of 25 large squares, has an </a:t>
            </a:r>
            <a:r>
              <a:rPr lang="en-IN" sz="1400" b="1" dirty="0" smtClean="0"/>
              <a:t>area of 1 </a:t>
            </a:r>
            <a:r>
              <a:rPr lang="en-IN" sz="1400" b="1" dirty="0" smtClean="0"/>
              <a:t>mm</a:t>
            </a:r>
            <a:r>
              <a:rPr lang="en-IN" sz="1400" b="1" baseline="30000" dirty="0" smtClean="0"/>
              <a:t>2</a:t>
            </a:r>
            <a:r>
              <a:rPr lang="en-IN" sz="1400" dirty="0" smtClean="0"/>
              <a:t>, </a:t>
            </a:r>
            <a:r>
              <a:rPr lang="en-IN" sz="1400" dirty="0" smtClean="0"/>
              <a:t>and the </a:t>
            </a:r>
            <a:r>
              <a:rPr lang="en-IN" sz="1400" dirty="0" err="1" smtClean="0"/>
              <a:t>coverglass</a:t>
            </a:r>
            <a:r>
              <a:rPr lang="en-IN" sz="1400" dirty="0" smtClean="0"/>
              <a:t> rests </a:t>
            </a:r>
            <a:r>
              <a:rPr lang="en-IN" sz="1400" b="1" dirty="0" smtClean="0"/>
              <a:t>0.1 mm above the floor of the chamber</a:t>
            </a:r>
            <a:r>
              <a:rPr lang="en-IN" sz="1400" dirty="0" smtClean="0"/>
              <a:t>. Thus, the </a:t>
            </a:r>
            <a:r>
              <a:rPr lang="en-IN" sz="1400" b="1" dirty="0" smtClean="0"/>
              <a:t>volume over the central counting area is 0.1 mm</a:t>
            </a:r>
            <a:r>
              <a:rPr lang="en-IN" sz="1400" b="1" baseline="30000" dirty="0" smtClean="0"/>
              <a:t>3</a:t>
            </a:r>
            <a:r>
              <a:rPr lang="en-IN" sz="1400" dirty="0" smtClean="0"/>
              <a:t> </a:t>
            </a:r>
            <a:r>
              <a:rPr lang="en-IN" sz="1400" dirty="0" smtClean="0"/>
              <a:t>(1/10cm x 1/10cm x 1/100cm=10</a:t>
            </a:r>
            <a:r>
              <a:rPr lang="en-IN" sz="1400" baseline="30000" dirty="0" smtClean="0"/>
              <a:t>-4</a:t>
            </a:r>
            <a:r>
              <a:rPr lang="en-IN" sz="1400" dirty="0" smtClean="0"/>
              <a:t>cc) [1cc=1ml]. </a:t>
            </a:r>
            <a:r>
              <a:rPr lang="en-IN" sz="1400" dirty="0" smtClean="0"/>
              <a:t>You can thus multiply the average number of sperm over each central counting area by 10,000 to obtain the number of sperm per ml of diluted sample</a:t>
            </a:r>
            <a:r>
              <a:rPr lang="en-IN" sz="1400" dirty="0" smtClean="0"/>
              <a:t>.</a:t>
            </a:r>
          </a:p>
          <a:p>
            <a:pPr algn="just"/>
            <a:r>
              <a:rPr lang="en-IN" sz="1400" dirty="0" smtClean="0"/>
              <a:t>Sperm/ml= </a:t>
            </a:r>
            <a:r>
              <a:rPr lang="en-IN" sz="1400" dirty="0" err="1" smtClean="0"/>
              <a:t>ave</a:t>
            </a:r>
            <a:r>
              <a:rPr lang="en-IN" sz="1400" dirty="0" smtClean="0"/>
              <a:t>. no. of sperms for each chamber x 10</a:t>
            </a:r>
            <a:r>
              <a:rPr lang="en-IN" sz="1400" baseline="30000" dirty="0" smtClean="0"/>
              <a:t>4</a:t>
            </a:r>
            <a:r>
              <a:rPr lang="en-IN" sz="1400" dirty="0" smtClean="0"/>
              <a:t> x dil. factor</a:t>
            </a:r>
          </a:p>
          <a:p>
            <a:pPr algn="just"/>
            <a:endParaRPr lang="en-IN" sz="1400" dirty="0" smtClean="0"/>
          </a:p>
          <a:p>
            <a:pPr algn="just"/>
            <a:r>
              <a:rPr lang="en-IN" sz="1400" b="1" dirty="0" smtClean="0"/>
              <a:t>Example:</a:t>
            </a:r>
            <a:r>
              <a:rPr lang="en-IN" sz="1400" dirty="0" smtClean="0"/>
              <a:t> Assume that you dilute the original semen sample by adding 0.1 ml of semen to 9.9 ml of </a:t>
            </a:r>
            <a:r>
              <a:rPr lang="en-IN" sz="1400" dirty="0" err="1" smtClean="0"/>
              <a:t>diluent</a:t>
            </a:r>
            <a:r>
              <a:rPr lang="en-IN" sz="1400" dirty="0" smtClean="0"/>
              <a:t> (1:100 dilution factor). You then count the number of sperm in 5 of the 25 large squares within the central counting area of two chambers, obtaining counts of 132 and 128 cells</a:t>
            </a:r>
            <a:r>
              <a:rPr lang="en-IN" sz="1400" dirty="0" smtClean="0"/>
              <a:t>.</a:t>
            </a:r>
            <a:endParaRPr lang="en-IN" sz="1400" dirty="0" smtClean="0"/>
          </a:p>
          <a:p>
            <a:pPr algn="just"/>
            <a:r>
              <a:rPr lang="en-IN" sz="1400" dirty="0" smtClean="0"/>
              <a:t>1. The </a:t>
            </a:r>
            <a:r>
              <a:rPr lang="en-IN" sz="1400" dirty="0" smtClean="0"/>
              <a:t>mean number of sperm per chamber is thus </a:t>
            </a:r>
            <a:r>
              <a:rPr lang="en-IN" sz="1400" dirty="0" smtClean="0"/>
              <a:t>130 (132+128/2) </a:t>
            </a:r>
            <a:r>
              <a:rPr lang="en-IN" sz="1400" dirty="0" smtClean="0"/>
              <a:t>x 5 or 650 cells per counting area (650 cells per 0.1 </a:t>
            </a:r>
            <a:r>
              <a:rPr lang="en-IN" sz="1400" dirty="0" err="1" smtClean="0"/>
              <a:t>microliter</a:t>
            </a:r>
            <a:r>
              <a:rPr lang="en-IN" sz="1400" dirty="0" smtClean="0"/>
              <a:t>).</a:t>
            </a:r>
          </a:p>
          <a:p>
            <a:pPr algn="just"/>
            <a:r>
              <a:rPr lang="en-IN" sz="1400" dirty="0" smtClean="0"/>
              <a:t>2. Multiply </a:t>
            </a:r>
            <a:r>
              <a:rPr lang="en-IN" sz="1400" dirty="0" smtClean="0"/>
              <a:t>the 650 cells per counting area by 10,000 to obtain the number of cells per ml of diluted sample (answer = 6,500,000)</a:t>
            </a:r>
          </a:p>
          <a:p>
            <a:pPr algn="just"/>
            <a:r>
              <a:rPr lang="en-IN" sz="1400" dirty="0" smtClean="0"/>
              <a:t>3. Multiply </a:t>
            </a:r>
            <a:r>
              <a:rPr lang="en-IN" sz="1400" dirty="0" smtClean="0"/>
              <a:t>6,500,000 cells per ml of diluted sample by 100 (the dilution factor) to obtain 650,000,000 per ml of original semen sample</a:t>
            </a:r>
            <a:r>
              <a:rPr lang="en-IN" sz="1400" dirty="0" smtClean="0"/>
              <a:t>.</a:t>
            </a:r>
            <a:endParaRPr lang="en-IN" sz="1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03860"/>
            <a:ext cx="8229600" cy="6050280"/>
          </a:xfrm>
        </p:spPr>
        <p:txBody>
          <a:bodyPr>
            <a:normAutofit fontScale="92500" lnSpcReduction="20000"/>
          </a:bodyPr>
          <a:lstStyle/>
          <a:p>
            <a:pPr>
              <a:defRPr/>
            </a:pPr>
            <a:r>
              <a:rPr lang="x-none">
                <a:cs typeface="+mn-cs"/>
              </a:rPr>
              <a:t>Several terms are used to describe both </a:t>
            </a:r>
            <a:r>
              <a:rPr lang="x-none">
                <a:solidFill>
                  <a:srgbClr val="FF0000"/>
                </a:solidFill>
                <a:cs typeface="+mn-cs"/>
              </a:rPr>
              <a:t>sperm concentration </a:t>
            </a:r>
            <a:r>
              <a:rPr lang="x-none">
                <a:cs typeface="+mn-cs"/>
              </a:rPr>
              <a:t>and </a:t>
            </a:r>
            <a:r>
              <a:rPr lang="x-none">
                <a:solidFill>
                  <a:srgbClr val="FF0000"/>
                </a:solidFill>
                <a:cs typeface="+mn-cs"/>
              </a:rPr>
              <a:t>sperm count</a:t>
            </a:r>
            <a:r>
              <a:rPr lang="x-none">
                <a:cs typeface="+mn-cs"/>
              </a:rPr>
              <a:t>:</a:t>
            </a:r>
            <a:endParaRPr lang="en-US" dirty="0">
              <a:cs typeface="+mn-cs"/>
            </a:endParaRPr>
          </a:p>
          <a:p>
            <a:pPr>
              <a:defRPr/>
            </a:pPr>
            <a:r>
              <a:rPr lang="x-none" b="1">
                <a:solidFill>
                  <a:srgbClr val="C00000"/>
                </a:solidFill>
                <a:cs typeface="+mn-cs"/>
              </a:rPr>
              <a:t>Azoospermia</a:t>
            </a:r>
            <a:r>
              <a:rPr lang="x-none">
                <a:cs typeface="+mn-cs"/>
              </a:rPr>
              <a:t> describe a total absence of spermatozoa in semen. (</a:t>
            </a:r>
            <a:r>
              <a:rPr lang="x-none">
                <a:solidFill>
                  <a:srgbClr val="FF0000"/>
                </a:solidFill>
                <a:cs typeface="+mn-cs"/>
              </a:rPr>
              <a:t>After centrifuge sperm count is </a:t>
            </a:r>
            <a:r>
              <a:rPr lang="x-none" u="sng">
                <a:solidFill>
                  <a:srgbClr val="FF0000"/>
                </a:solidFill>
                <a:cs typeface="+mn-cs"/>
              </a:rPr>
              <a:t>zero/HPF</a:t>
            </a:r>
            <a:r>
              <a:rPr lang="x-none">
                <a:cs typeface="+mn-cs"/>
              </a:rPr>
              <a:t>).</a:t>
            </a:r>
            <a:endParaRPr lang="en-US" dirty="0">
              <a:cs typeface="+mn-cs"/>
            </a:endParaRPr>
          </a:p>
          <a:p>
            <a:pPr>
              <a:defRPr/>
            </a:pPr>
            <a:r>
              <a:rPr lang="x-none" b="1">
                <a:solidFill>
                  <a:srgbClr val="C00000"/>
                </a:solidFill>
                <a:cs typeface="+mn-cs"/>
              </a:rPr>
              <a:t>Oligozoospermia</a:t>
            </a:r>
            <a:r>
              <a:rPr lang="x-none">
                <a:cs typeface="+mn-cs"/>
              </a:rPr>
              <a:t> refers to a reduced number of spermatozoa in semen and is usually used to describe a </a:t>
            </a:r>
            <a:r>
              <a:rPr lang="x-none">
                <a:solidFill>
                  <a:srgbClr val="FF0000"/>
                </a:solidFill>
                <a:cs typeface="+mn-cs"/>
              </a:rPr>
              <a:t>sperm concentration of less than </a:t>
            </a:r>
            <a:r>
              <a:rPr lang="x-none" u="sng">
                <a:solidFill>
                  <a:srgbClr val="FF0000"/>
                </a:solidFill>
                <a:cs typeface="+mn-cs"/>
              </a:rPr>
              <a:t>20 million/ml</a:t>
            </a:r>
            <a:r>
              <a:rPr lang="x-none">
                <a:cs typeface="+mn-cs"/>
              </a:rPr>
              <a:t>. </a:t>
            </a:r>
            <a:r>
              <a:rPr lang="x-none">
                <a:solidFill>
                  <a:srgbClr val="FF0000"/>
                </a:solidFill>
                <a:cs typeface="+mn-cs"/>
              </a:rPr>
              <a:t>Sperm count </a:t>
            </a:r>
            <a:r>
              <a:rPr lang="x-none" u="sng">
                <a:solidFill>
                  <a:srgbClr val="FF0000"/>
                </a:solidFill>
                <a:cs typeface="+mn-cs"/>
              </a:rPr>
              <a:t>5-10 sperm/HPF</a:t>
            </a:r>
            <a:r>
              <a:rPr lang="x-none">
                <a:solidFill>
                  <a:srgbClr val="FF0000"/>
                </a:solidFill>
                <a:cs typeface="+mn-cs"/>
              </a:rPr>
              <a:t>.</a:t>
            </a:r>
            <a:endParaRPr lang="en-US" dirty="0">
              <a:solidFill>
                <a:srgbClr val="FF0000"/>
              </a:solidFill>
              <a:cs typeface="+mn-cs"/>
            </a:endParaRPr>
          </a:p>
          <a:p>
            <a:pPr>
              <a:defRPr/>
            </a:pPr>
            <a:r>
              <a:rPr lang="x-none" b="1">
                <a:solidFill>
                  <a:srgbClr val="C00000"/>
                </a:solidFill>
                <a:cs typeface="+mn-cs"/>
              </a:rPr>
              <a:t>Severe</a:t>
            </a:r>
            <a:r>
              <a:rPr lang="x-none">
                <a:solidFill>
                  <a:srgbClr val="C00000"/>
                </a:solidFill>
                <a:cs typeface="+mn-cs"/>
              </a:rPr>
              <a:t> </a:t>
            </a:r>
            <a:r>
              <a:rPr lang="x-none" b="1">
                <a:solidFill>
                  <a:srgbClr val="C00000"/>
                </a:solidFill>
                <a:cs typeface="+mn-cs"/>
              </a:rPr>
              <a:t>oligospermia</a:t>
            </a:r>
            <a:r>
              <a:rPr lang="x-none">
                <a:cs typeface="+mn-cs"/>
              </a:rPr>
              <a:t>, sperm count </a:t>
            </a:r>
            <a:r>
              <a:rPr lang="x-none" u="sng">
                <a:cs typeface="+mn-cs"/>
              </a:rPr>
              <a:t>1-2 sperm/HPF</a:t>
            </a:r>
            <a:r>
              <a:rPr lang="x-none">
                <a:cs typeface="+mn-cs"/>
              </a:rPr>
              <a:t>. </a:t>
            </a:r>
            <a:endParaRPr lang="en-US" dirty="0">
              <a:cs typeface="+mn-cs"/>
            </a:endParaRPr>
          </a:p>
          <a:p>
            <a:pPr>
              <a:defRPr/>
            </a:pPr>
            <a:r>
              <a:rPr lang="x-none" b="1">
                <a:solidFill>
                  <a:srgbClr val="C00000"/>
                </a:solidFill>
                <a:cs typeface="+mn-cs"/>
              </a:rPr>
              <a:t>Polyzoospermia</a:t>
            </a:r>
            <a:r>
              <a:rPr lang="x-none">
                <a:cs typeface="+mn-cs"/>
              </a:rPr>
              <a:t> denotes an increased number of spermatozoa in semen and is </a:t>
            </a:r>
            <a:r>
              <a:rPr lang="x-none">
                <a:solidFill>
                  <a:srgbClr val="FF0000"/>
                </a:solidFill>
                <a:cs typeface="+mn-cs"/>
              </a:rPr>
              <a:t>usually refers to a sperm concentration in excess of </a:t>
            </a:r>
            <a:r>
              <a:rPr lang="x-none" u="sng">
                <a:solidFill>
                  <a:srgbClr val="FF0000"/>
                </a:solidFill>
                <a:cs typeface="+mn-cs"/>
              </a:rPr>
              <a:t>350 million/ml</a:t>
            </a:r>
            <a:r>
              <a:rPr lang="x-none" smtClean="0">
                <a:solidFill>
                  <a:srgbClr val="FF0000"/>
                </a:solidFill>
                <a:cs typeface="+mn-cs"/>
              </a:rPr>
              <a:t>.</a:t>
            </a:r>
            <a:endParaRPr lang="en-US" dirty="0">
              <a:solidFill>
                <a:srgbClr val="FF0000"/>
              </a:solidFill>
              <a:cs typeface="+mn-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9000" y="76200"/>
            <a:ext cx="2029723" cy="369332"/>
          </a:xfrm>
          <a:prstGeom prst="rect">
            <a:avLst/>
          </a:prstGeom>
          <a:noFill/>
        </p:spPr>
        <p:txBody>
          <a:bodyPr wrap="none" rtlCol="0">
            <a:spAutoFit/>
          </a:bodyPr>
          <a:lstStyle/>
          <a:p>
            <a:r>
              <a:rPr lang="en-IN" b="1" dirty="0" smtClean="0"/>
              <a:t>Sperm Morphology</a:t>
            </a:r>
            <a:endParaRPr lang="en-IN" b="1" dirty="0"/>
          </a:p>
        </p:txBody>
      </p:sp>
      <p:sp>
        <p:nvSpPr>
          <p:cNvPr id="3" name="عنصر نائب للمحتوى 2"/>
          <p:cNvSpPr txBox="1">
            <a:spLocks/>
          </p:cNvSpPr>
          <p:nvPr/>
        </p:nvSpPr>
        <p:spPr>
          <a:xfrm>
            <a:off x="0" y="760412"/>
            <a:ext cx="9144000" cy="5716588"/>
          </a:xfrm>
          <a:prstGeom prst="rect">
            <a:avLst/>
          </a:prstGeom>
        </p:spPr>
        <p:txBody>
          <a:bodyPr>
            <a:noAutofit/>
          </a:bodyPr>
          <a:lstStyle/>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Char char="ü"/>
              <a:tabLst/>
              <a:defRPr/>
            </a:pPr>
            <a:r>
              <a:rPr kumimoji="0" lang="x-none" sz="1600" b="0" i="0" u="none" strike="noStrike" kern="1200" cap="none" spc="0" normalizeH="0" baseline="0" noProof="0" smtClean="0">
                <a:ln>
                  <a:noFill/>
                </a:ln>
                <a:solidFill>
                  <a:schemeClr val="tx1"/>
                </a:solidFill>
                <a:effectLst/>
                <a:uLnTx/>
                <a:uFillTx/>
                <a:latin typeface="+mn-lt"/>
                <a:ea typeface="+mn-ea"/>
                <a:cs typeface="+mn-cs"/>
              </a:rPr>
              <a:t>This describes the </a:t>
            </a:r>
            <a:r>
              <a:rPr kumimoji="0" lang="x-none" sz="1600" b="0" i="0" u="none" strike="noStrike" kern="1200" cap="none" spc="0" normalizeH="0" baseline="0" noProof="0" smtClean="0">
                <a:ln>
                  <a:noFill/>
                </a:ln>
                <a:solidFill>
                  <a:srgbClr val="C00000"/>
                </a:solidFill>
                <a:effectLst/>
                <a:uLnTx/>
                <a:uFillTx/>
                <a:latin typeface="+mn-lt"/>
                <a:ea typeface="+mn-ea"/>
                <a:cs typeface="+mn-cs"/>
              </a:rPr>
              <a:t>shape of the sperm</a:t>
            </a:r>
            <a:r>
              <a:rPr kumimoji="0" lang="x-none" sz="1600" b="0" i="0" u="none" strike="noStrike" kern="1200" cap="none" spc="0" normalizeH="0" baseline="0" noProof="0" smtClean="0">
                <a:ln>
                  <a:noFill/>
                </a:ln>
                <a:solidFill>
                  <a:schemeClr val="tx1"/>
                </a:solidFill>
                <a:effectLst/>
                <a:uLnTx/>
                <a:uFillTx/>
                <a:latin typeface="+mn-lt"/>
                <a:ea typeface="+mn-ea"/>
                <a:cs typeface="+mn-cs"/>
              </a:rPr>
              <a:t>.</a:t>
            </a:r>
            <a:endParaRPr kumimoji="0" lang="en-IN"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Char char="ü"/>
              <a:tabLst/>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Char char="ü"/>
              <a:tabLst/>
              <a:defRPr/>
            </a:pPr>
            <a:r>
              <a:rPr kumimoji="0" lang="en-US" sz="1600" b="0" i="0" u="none" strike="noStrike" kern="1200" cap="none" spc="0" normalizeH="0" baseline="0" noProof="0" dirty="0" smtClean="0">
                <a:ln>
                  <a:noFill/>
                </a:ln>
                <a:solidFill>
                  <a:srgbClr val="C00000"/>
                </a:solidFill>
                <a:effectLst/>
                <a:uLnTx/>
                <a:uFillTx/>
                <a:latin typeface="+mn-lt"/>
                <a:ea typeface="+mn-ea"/>
                <a:cs typeface="+mn-cs"/>
              </a:rPr>
              <a:t>70</a:t>
            </a:r>
            <a:r>
              <a:rPr kumimoji="0" lang="x-none" sz="1600" b="0" i="0" u="none" strike="noStrike" kern="1200" cap="none" spc="0" normalizeH="0" baseline="0" noProof="0" smtClean="0">
                <a:ln>
                  <a:noFill/>
                </a:ln>
                <a:solidFill>
                  <a:srgbClr val="C00000"/>
                </a:solidFill>
                <a:effectLst/>
                <a:uLnTx/>
                <a:uFillTx/>
                <a:latin typeface="+mn-lt"/>
                <a:ea typeface="+mn-ea"/>
                <a:cs typeface="+mn-cs"/>
              </a:rPr>
              <a:t>% of the sperm </a:t>
            </a:r>
            <a:r>
              <a:rPr kumimoji="0" lang="x-none" sz="1600" b="0" i="0" u="none" strike="noStrike" kern="1200" cap="none" spc="0" normalizeH="0" baseline="0" noProof="0" smtClean="0">
                <a:ln>
                  <a:noFill/>
                </a:ln>
                <a:solidFill>
                  <a:schemeClr val="tx1"/>
                </a:solidFill>
                <a:effectLst/>
                <a:uLnTx/>
                <a:uFillTx/>
                <a:latin typeface="+mn-lt"/>
                <a:ea typeface="+mn-ea"/>
                <a:cs typeface="+mn-cs"/>
              </a:rPr>
              <a:t>should be normal by these criteria.</a:t>
            </a:r>
            <a:endParaRPr kumimoji="0" lang="en-IN"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Char char="ü"/>
              <a:tabLst/>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Char char="ü"/>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Generally accepted that a </a:t>
            </a:r>
            <a:r>
              <a:rPr kumimoji="0" lang="en-US" sz="1600" b="0" i="0" u="none" strike="noStrike" kern="1200" cap="none" spc="0" normalizeH="0" baseline="0" noProof="0" dirty="0" smtClean="0">
                <a:ln>
                  <a:noFill/>
                </a:ln>
                <a:solidFill>
                  <a:srgbClr val="FF0000"/>
                </a:solidFill>
                <a:effectLst/>
                <a:uLnTx/>
                <a:uFillTx/>
                <a:latin typeface="+mn-lt"/>
                <a:ea typeface="+mn-ea"/>
                <a:cs typeface="+mn-cs"/>
              </a:rPr>
              <a:t>high incidence of morphologically abnormal spermatozoa </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in a semen sample is associated with </a:t>
            </a:r>
            <a:r>
              <a:rPr kumimoji="0" lang="en-US" sz="1600" b="0" i="0" u="none" strike="noStrike" kern="1200" cap="none" spc="0" normalizeH="0" baseline="0" noProof="0" dirty="0" smtClean="0">
                <a:ln>
                  <a:noFill/>
                </a:ln>
                <a:solidFill>
                  <a:srgbClr val="FF0000"/>
                </a:solidFill>
                <a:effectLst/>
                <a:uLnTx/>
                <a:uFillTx/>
                <a:latin typeface="+mn-lt"/>
                <a:ea typeface="+mn-ea"/>
                <a:cs typeface="+mn-cs"/>
              </a:rPr>
              <a:t>reduced fertility</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Char char="ü"/>
              <a:tabLst/>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Char char="ü"/>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Human sperm can be visualized using </a:t>
            </a:r>
            <a:r>
              <a:rPr kumimoji="0" lang="en-US" sz="1600" b="0" i="0" u="sng" strike="noStrike" kern="1200" cap="none" spc="0" normalizeH="0" baseline="0" noProof="0" dirty="0" smtClean="0">
                <a:ln>
                  <a:noFill/>
                </a:ln>
                <a:solidFill>
                  <a:schemeClr val="tx1"/>
                </a:solidFill>
                <a:effectLst/>
                <a:uLnTx/>
                <a:uFillTx/>
                <a:latin typeface="+mn-lt"/>
                <a:ea typeface="+mn-ea"/>
                <a:cs typeface="+mn-cs"/>
              </a:rPr>
              <a:t>bright field microscopy on fixed stained specimens</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Char char="ü"/>
              <a:tabLst/>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algn="just">
              <a:buFont typeface="Wingdings" pitchFamily="2" charset="2"/>
              <a:buChar char="ü"/>
              <a:defRPr/>
            </a:pPr>
            <a:r>
              <a:rPr lang="en-US" sz="1600" dirty="0" smtClean="0"/>
              <a:t>Examples of fixed stained preparations (</a:t>
            </a:r>
            <a:r>
              <a:rPr lang="en-US" sz="1600" dirty="0" err="1" smtClean="0"/>
              <a:t>Papanicolaou</a:t>
            </a:r>
            <a:r>
              <a:rPr lang="en-US" sz="1600" dirty="0" smtClean="0"/>
              <a:t> stain, Vital staining with eosin/</a:t>
            </a:r>
            <a:r>
              <a:rPr lang="en-US" sz="1600" dirty="0" err="1" smtClean="0"/>
              <a:t>nigrosin</a:t>
            </a:r>
            <a:r>
              <a:rPr lang="en-US" sz="1600" dirty="0" smtClean="0"/>
              <a:t>, </a:t>
            </a:r>
            <a:r>
              <a:rPr lang="en-US" sz="1600" dirty="0" err="1" smtClean="0"/>
              <a:t>giemsa</a:t>
            </a:r>
            <a:r>
              <a:rPr lang="en-US" sz="1600" dirty="0" smtClean="0"/>
              <a:t> stain). </a:t>
            </a:r>
          </a:p>
          <a:p>
            <a:pPr algn="just">
              <a:buFont typeface="Wingdings" pitchFamily="2" charset="2"/>
              <a:buChar char="ü"/>
              <a:defRPr/>
            </a:pPr>
            <a:endParaRPr lang="en-US" sz="1600" dirty="0" smtClean="0"/>
          </a:p>
          <a:p>
            <a:pPr algn="just">
              <a:buFont typeface="Wingdings" pitchFamily="2" charset="2"/>
              <a:buChar char="ü"/>
              <a:defRPr/>
            </a:pPr>
            <a:r>
              <a:rPr lang="en-US" sz="1600" dirty="0" smtClean="0">
                <a:solidFill>
                  <a:srgbClr val="C00000"/>
                </a:solidFill>
              </a:rPr>
              <a:t>Normal spermatozoa </a:t>
            </a:r>
            <a:r>
              <a:rPr lang="en-US" sz="1600" dirty="0" smtClean="0"/>
              <a:t>should have an </a:t>
            </a:r>
            <a:r>
              <a:rPr lang="en-US" sz="1600" dirty="0" smtClean="0">
                <a:solidFill>
                  <a:srgbClr val="FF0000"/>
                </a:solidFill>
              </a:rPr>
              <a:t>oval shaped head </a:t>
            </a:r>
            <a:r>
              <a:rPr lang="en-US" sz="1600" dirty="0" smtClean="0"/>
              <a:t>(4-5.5µm long and 2.5-3.5µm wide). </a:t>
            </a:r>
          </a:p>
          <a:p>
            <a:pPr algn="just">
              <a:buFont typeface="Wingdings" pitchFamily="2" charset="2"/>
              <a:buChar char="ü"/>
              <a:defRPr/>
            </a:pPr>
            <a:endParaRPr lang="en-US" sz="1600" dirty="0" smtClean="0"/>
          </a:p>
          <a:p>
            <a:pPr algn="just">
              <a:buFont typeface="Wingdings" pitchFamily="2" charset="2"/>
              <a:buChar char="ü"/>
              <a:defRPr/>
            </a:pPr>
            <a:r>
              <a:rPr lang="en-US" sz="1600" dirty="0" smtClean="0"/>
              <a:t>The </a:t>
            </a:r>
            <a:r>
              <a:rPr lang="en-US" sz="1600" dirty="0" err="1" smtClean="0">
                <a:solidFill>
                  <a:srgbClr val="FF0000"/>
                </a:solidFill>
              </a:rPr>
              <a:t>midpiece</a:t>
            </a:r>
            <a:r>
              <a:rPr lang="en-US" sz="1600" dirty="0" smtClean="0"/>
              <a:t> should be </a:t>
            </a:r>
            <a:r>
              <a:rPr lang="en-US" sz="1600" dirty="0" smtClean="0">
                <a:solidFill>
                  <a:srgbClr val="FF0000"/>
                </a:solidFill>
              </a:rPr>
              <a:t>cylindrical </a:t>
            </a:r>
            <a:r>
              <a:rPr lang="en-US" sz="1600" dirty="0" smtClean="0"/>
              <a:t>(3-5µm long and 1.0µm wide). </a:t>
            </a:r>
          </a:p>
          <a:p>
            <a:pPr algn="just">
              <a:buFont typeface="Wingdings" pitchFamily="2" charset="2"/>
              <a:buChar char="ü"/>
              <a:defRPr/>
            </a:pPr>
            <a:endParaRPr lang="en-US" sz="1600" dirty="0" smtClean="0"/>
          </a:p>
          <a:p>
            <a:pPr algn="just">
              <a:buFont typeface="Wingdings" pitchFamily="2" charset="2"/>
              <a:buChar char="ü"/>
              <a:defRPr/>
            </a:pPr>
            <a:r>
              <a:rPr lang="en-US" sz="1600" dirty="0" smtClean="0"/>
              <a:t>The </a:t>
            </a:r>
            <a:r>
              <a:rPr lang="en-US" sz="1600" dirty="0" smtClean="0">
                <a:solidFill>
                  <a:srgbClr val="FF0000"/>
                </a:solidFill>
              </a:rPr>
              <a:t>tail </a:t>
            </a:r>
            <a:r>
              <a:rPr lang="en-US" sz="1600" dirty="0" smtClean="0"/>
              <a:t>should also be </a:t>
            </a:r>
            <a:r>
              <a:rPr lang="en-US" sz="1600" dirty="0" smtClean="0">
                <a:solidFill>
                  <a:srgbClr val="FF0000"/>
                </a:solidFill>
              </a:rPr>
              <a:t>cylindrical</a:t>
            </a:r>
            <a:r>
              <a:rPr lang="en-US" sz="1600" dirty="0" smtClean="0"/>
              <a:t> (45-50µm long and 0.5µm wide) </a:t>
            </a:r>
            <a:r>
              <a:rPr lang="en-US" sz="1600" dirty="0" smtClean="0">
                <a:solidFill>
                  <a:srgbClr val="FF0000"/>
                </a:solidFill>
              </a:rPr>
              <a:t>with a narrower terminal segment </a:t>
            </a:r>
            <a:r>
              <a:rPr lang="en-US" sz="1600" dirty="0" smtClean="0"/>
              <a:t>(4-6µm long). </a:t>
            </a:r>
          </a:p>
          <a:p>
            <a:pPr algn="just">
              <a:buFont typeface="Wingdings" pitchFamily="2" charset="2"/>
              <a:buChar char="ü"/>
              <a:defRPr/>
            </a:pPr>
            <a:endParaRPr lang="en-US" sz="1600" dirty="0" smtClean="0"/>
          </a:p>
          <a:p>
            <a:pPr algn="just">
              <a:buFont typeface="Wingdings" pitchFamily="2" charset="2"/>
              <a:buChar char="ü"/>
              <a:defRPr/>
            </a:pPr>
            <a:r>
              <a:rPr lang="en-US" sz="1600" dirty="0" smtClean="0"/>
              <a:t>There should be no head, </a:t>
            </a:r>
            <a:r>
              <a:rPr lang="en-US" sz="1600" dirty="0" err="1" smtClean="0"/>
              <a:t>midpiece</a:t>
            </a:r>
            <a:r>
              <a:rPr lang="en-US" sz="1600" dirty="0" smtClean="0"/>
              <a:t> or tail defects, and no </a:t>
            </a:r>
            <a:r>
              <a:rPr lang="en-US" sz="1600" dirty="0" err="1" smtClean="0"/>
              <a:t>cytoplasmic</a:t>
            </a:r>
            <a:r>
              <a:rPr lang="en-US" sz="1600" dirty="0" smtClean="0"/>
              <a:t> droplet more than one-third the size of a normal sperm head.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defRPr/>
            </a:pPr>
            <a:endParaRPr lang="en-US">
              <a:cs typeface="+mj-cs"/>
            </a:endParaRPr>
          </a:p>
        </p:txBody>
      </p:sp>
      <p:sp>
        <p:nvSpPr>
          <p:cNvPr id="3" name="عنصر نائب للمحتوى 2"/>
          <p:cNvSpPr>
            <a:spLocks noGrp="1"/>
          </p:cNvSpPr>
          <p:nvPr>
            <p:ph idx="1"/>
          </p:nvPr>
        </p:nvSpPr>
        <p:spPr>
          <a:xfrm>
            <a:off x="457200" y="5848350"/>
            <a:ext cx="8229600" cy="691516"/>
          </a:xfrm>
        </p:spPr>
        <p:txBody>
          <a:bodyPr>
            <a:normAutofit/>
          </a:bodyPr>
          <a:lstStyle/>
          <a:p>
            <a:pPr>
              <a:defRPr/>
            </a:pPr>
            <a:r>
              <a:rPr lang="en-US" sz="2400" b="1" dirty="0">
                <a:cs typeface="+mn-cs"/>
              </a:rPr>
              <a:t>Normal spermatozoa structure</a:t>
            </a:r>
          </a:p>
        </p:txBody>
      </p:sp>
      <p:pic>
        <p:nvPicPr>
          <p:cNvPr id="38916" name="Picture 2"/>
          <p:cNvPicPr>
            <a:picLocks noChangeAspect="1" noChangeArrowheads="1"/>
          </p:cNvPicPr>
          <p:nvPr/>
        </p:nvPicPr>
        <p:blipFill>
          <a:blip r:embed="rId2" cstate="print"/>
          <a:srcRect/>
          <a:stretch>
            <a:fillRect/>
          </a:stretch>
        </p:blipFill>
        <p:spPr bwMode="auto">
          <a:xfrm>
            <a:off x="611188" y="403860"/>
            <a:ext cx="7848600" cy="5594986"/>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288" y="0"/>
            <a:ext cx="8229600" cy="836296"/>
          </a:xfrm>
        </p:spPr>
        <p:txBody>
          <a:bodyPr rtlCol="0">
            <a:normAutofit/>
          </a:bodyPr>
          <a:lstStyle/>
          <a:p>
            <a:pPr lvl="1">
              <a:defRPr/>
            </a:pPr>
            <a:r>
              <a:rPr lang="en-US" sz="3200" dirty="0"/>
              <a:t>Defects to be </a:t>
            </a:r>
            <a:r>
              <a:rPr lang="en-US" sz="3200" dirty="0" smtClean="0"/>
              <a:t>scored</a:t>
            </a:r>
            <a:endParaRPr lang="en-US" sz="3200" dirty="0"/>
          </a:p>
        </p:txBody>
      </p:sp>
      <p:sp>
        <p:nvSpPr>
          <p:cNvPr id="3" name="عنصر نائب للمحتوى 2"/>
          <p:cNvSpPr>
            <a:spLocks noGrp="1"/>
          </p:cNvSpPr>
          <p:nvPr>
            <p:ph idx="1"/>
          </p:nvPr>
        </p:nvSpPr>
        <p:spPr>
          <a:xfrm>
            <a:off x="395288" y="836296"/>
            <a:ext cx="8229600" cy="4958714"/>
          </a:xfrm>
        </p:spPr>
        <p:txBody>
          <a:bodyPr>
            <a:noAutofit/>
          </a:bodyPr>
          <a:lstStyle/>
          <a:p>
            <a:pPr>
              <a:defRPr/>
            </a:pPr>
            <a:r>
              <a:rPr lang="en-US" sz="2400" dirty="0">
                <a:cs typeface="+mn-cs"/>
              </a:rPr>
              <a:t>Head shape/size defects - such as </a:t>
            </a:r>
            <a:r>
              <a:rPr lang="en-US" sz="2400" dirty="0">
                <a:solidFill>
                  <a:srgbClr val="FF0000"/>
                </a:solidFill>
                <a:cs typeface="+mn-cs"/>
              </a:rPr>
              <a:t>large</a:t>
            </a:r>
            <a:r>
              <a:rPr lang="en-US" sz="2400" dirty="0">
                <a:cs typeface="+mn-cs"/>
              </a:rPr>
              <a:t>, </a:t>
            </a:r>
            <a:r>
              <a:rPr lang="en-US" sz="2400" dirty="0">
                <a:solidFill>
                  <a:srgbClr val="FF0000"/>
                </a:solidFill>
                <a:cs typeface="+mn-cs"/>
              </a:rPr>
              <a:t>small</a:t>
            </a:r>
            <a:r>
              <a:rPr lang="en-US" sz="2400" dirty="0">
                <a:cs typeface="+mn-cs"/>
              </a:rPr>
              <a:t>, </a:t>
            </a:r>
            <a:r>
              <a:rPr lang="en-US" sz="2400" dirty="0">
                <a:solidFill>
                  <a:srgbClr val="FF0000"/>
                </a:solidFill>
                <a:cs typeface="+mn-cs"/>
              </a:rPr>
              <a:t>tapering</a:t>
            </a:r>
            <a:r>
              <a:rPr lang="en-US" sz="2400" dirty="0">
                <a:cs typeface="+mn-cs"/>
              </a:rPr>
              <a:t>, </a:t>
            </a:r>
            <a:r>
              <a:rPr lang="en-US" sz="2400" dirty="0">
                <a:solidFill>
                  <a:srgbClr val="FF0000"/>
                </a:solidFill>
                <a:cs typeface="+mn-cs"/>
              </a:rPr>
              <a:t>pinhead form</a:t>
            </a:r>
            <a:r>
              <a:rPr lang="en-US" sz="2400" dirty="0">
                <a:cs typeface="+mn-cs"/>
              </a:rPr>
              <a:t>, </a:t>
            </a:r>
            <a:r>
              <a:rPr lang="en-US" sz="2400" dirty="0">
                <a:solidFill>
                  <a:srgbClr val="FF0000"/>
                </a:solidFill>
                <a:cs typeface="+mn-cs"/>
              </a:rPr>
              <a:t>amorphous</a:t>
            </a:r>
            <a:r>
              <a:rPr lang="en-US" sz="2400" dirty="0">
                <a:cs typeface="+mn-cs"/>
              </a:rPr>
              <a:t>, </a:t>
            </a:r>
            <a:r>
              <a:rPr lang="en-US" sz="2400" dirty="0">
                <a:solidFill>
                  <a:srgbClr val="FF0000"/>
                </a:solidFill>
                <a:cs typeface="+mn-cs"/>
              </a:rPr>
              <a:t>vacuolated</a:t>
            </a:r>
            <a:r>
              <a:rPr lang="en-US" sz="2400" dirty="0">
                <a:cs typeface="+mn-cs"/>
              </a:rPr>
              <a:t>, </a:t>
            </a:r>
            <a:r>
              <a:rPr lang="en-US" sz="2400" dirty="0">
                <a:solidFill>
                  <a:srgbClr val="FF0000"/>
                </a:solidFill>
                <a:cs typeface="+mn-cs"/>
              </a:rPr>
              <a:t>multiple heads </a:t>
            </a:r>
            <a:r>
              <a:rPr lang="en-US" sz="2400" dirty="0">
                <a:cs typeface="+mn-cs"/>
              </a:rPr>
              <a:t>or any combination of these.</a:t>
            </a:r>
          </a:p>
          <a:p>
            <a:pPr>
              <a:defRPr/>
            </a:pPr>
            <a:r>
              <a:rPr lang="x-none" sz="2400">
                <a:cs typeface="+mn-cs"/>
              </a:rPr>
              <a:t>Neck and midpiece defects - such as </a:t>
            </a:r>
            <a:r>
              <a:rPr lang="x-none" sz="2400">
                <a:solidFill>
                  <a:srgbClr val="FF0000"/>
                </a:solidFill>
                <a:cs typeface="+mn-cs"/>
              </a:rPr>
              <a:t>non-inserted or bent tail</a:t>
            </a:r>
            <a:r>
              <a:rPr lang="x-none" sz="2400">
                <a:cs typeface="+mn-cs"/>
              </a:rPr>
              <a:t>, distended, </a:t>
            </a:r>
            <a:r>
              <a:rPr lang="x-none" sz="2400">
                <a:solidFill>
                  <a:srgbClr val="FF0000"/>
                </a:solidFill>
                <a:cs typeface="+mn-cs"/>
              </a:rPr>
              <a:t>irregular</a:t>
            </a:r>
            <a:r>
              <a:rPr lang="x-none" sz="2400">
                <a:cs typeface="+mn-cs"/>
              </a:rPr>
              <a:t> / </a:t>
            </a:r>
            <a:r>
              <a:rPr lang="x-none" sz="2400">
                <a:solidFill>
                  <a:srgbClr val="FF0000"/>
                </a:solidFill>
                <a:cs typeface="+mn-cs"/>
              </a:rPr>
              <a:t>bent midpiece</a:t>
            </a:r>
            <a:r>
              <a:rPr lang="x-none" sz="2400">
                <a:cs typeface="+mn-cs"/>
              </a:rPr>
              <a:t>, </a:t>
            </a:r>
            <a:r>
              <a:rPr lang="x-none" sz="2400">
                <a:solidFill>
                  <a:srgbClr val="FF0000"/>
                </a:solidFill>
                <a:cs typeface="+mn-cs"/>
              </a:rPr>
              <a:t>thin midpiece </a:t>
            </a:r>
            <a:r>
              <a:rPr lang="x-none" sz="2400">
                <a:cs typeface="+mn-cs"/>
              </a:rPr>
              <a:t>(</a:t>
            </a:r>
            <a:r>
              <a:rPr lang="x-none" sz="2400">
                <a:solidFill>
                  <a:srgbClr val="FF0000"/>
                </a:solidFill>
                <a:cs typeface="+mn-cs"/>
              </a:rPr>
              <a:t>no mitochondrial sheath</a:t>
            </a:r>
            <a:r>
              <a:rPr lang="x-none" sz="2400">
                <a:cs typeface="+mn-cs"/>
              </a:rPr>
              <a:t>), </a:t>
            </a:r>
            <a:r>
              <a:rPr lang="x-none" sz="2400">
                <a:solidFill>
                  <a:srgbClr val="FF0000"/>
                </a:solidFill>
                <a:cs typeface="+mn-cs"/>
              </a:rPr>
              <a:t>absent tail </a:t>
            </a:r>
            <a:r>
              <a:rPr lang="x-none" sz="2400">
                <a:cs typeface="+mn-cs"/>
              </a:rPr>
              <a:t>(free or loose heads) or any combination of these.</a:t>
            </a:r>
            <a:endParaRPr lang="en-US" sz="2400" dirty="0">
              <a:cs typeface="+mn-cs"/>
            </a:endParaRPr>
          </a:p>
          <a:p>
            <a:pPr>
              <a:defRPr/>
            </a:pPr>
            <a:r>
              <a:rPr lang="en-US" sz="2400" dirty="0">
                <a:cs typeface="+mn-cs"/>
              </a:rPr>
              <a:t>Tail defects - such as </a:t>
            </a:r>
            <a:r>
              <a:rPr lang="en-US" sz="2400" dirty="0">
                <a:solidFill>
                  <a:srgbClr val="FF0000"/>
                </a:solidFill>
                <a:cs typeface="+mn-cs"/>
              </a:rPr>
              <a:t>short</a:t>
            </a:r>
            <a:r>
              <a:rPr lang="en-US" sz="2400" dirty="0">
                <a:cs typeface="+mn-cs"/>
              </a:rPr>
              <a:t>, </a:t>
            </a:r>
            <a:r>
              <a:rPr lang="en-US" sz="2400" dirty="0">
                <a:solidFill>
                  <a:srgbClr val="FF0000"/>
                </a:solidFill>
                <a:cs typeface="+mn-cs"/>
              </a:rPr>
              <a:t>multiple</a:t>
            </a:r>
            <a:r>
              <a:rPr lang="en-US" sz="2400" dirty="0">
                <a:cs typeface="+mn-cs"/>
              </a:rPr>
              <a:t>, </a:t>
            </a:r>
            <a:r>
              <a:rPr lang="en-US" sz="2400" dirty="0">
                <a:solidFill>
                  <a:srgbClr val="FF0000"/>
                </a:solidFill>
                <a:cs typeface="+mn-cs"/>
              </a:rPr>
              <a:t>hairpin</a:t>
            </a:r>
            <a:r>
              <a:rPr lang="en-US" sz="2400" dirty="0">
                <a:cs typeface="+mn-cs"/>
              </a:rPr>
              <a:t>, </a:t>
            </a:r>
            <a:r>
              <a:rPr lang="en-US" sz="2400" dirty="0">
                <a:solidFill>
                  <a:srgbClr val="FF0000"/>
                </a:solidFill>
                <a:cs typeface="+mn-cs"/>
              </a:rPr>
              <a:t>broken</a:t>
            </a:r>
            <a:r>
              <a:rPr lang="en-US" sz="2400" dirty="0">
                <a:cs typeface="+mn-cs"/>
              </a:rPr>
              <a:t>, </a:t>
            </a:r>
            <a:r>
              <a:rPr lang="en-US" sz="2400" dirty="0">
                <a:solidFill>
                  <a:srgbClr val="FF0000"/>
                </a:solidFill>
                <a:cs typeface="+mn-cs"/>
              </a:rPr>
              <a:t>irregular</a:t>
            </a:r>
            <a:r>
              <a:rPr lang="en-US" sz="2400" dirty="0">
                <a:cs typeface="+mn-cs"/>
              </a:rPr>
              <a:t> </a:t>
            </a:r>
            <a:r>
              <a:rPr lang="en-US" sz="2400" dirty="0">
                <a:solidFill>
                  <a:srgbClr val="FF0000"/>
                </a:solidFill>
                <a:cs typeface="+mn-cs"/>
              </a:rPr>
              <a:t>width</a:t>
            </a:r>
            <a:r>
              <a:rPr lang="en-US" sz="2400" dirty="0">
                <a:cs typeface="+mn-cs"/>
              </a:rPr>
              <a:t>, </a:t>
            </a:r>
            <a:r>
              <a:rPr lang="en-US" sz="2400" dirty="0">
                <a:solidFill>
                  <a:srgbClr val="FF0000"/>
                </a:solidFill>
                <a:cs typeface="+mn-cs"/>
              </a:rPr>
              <a:t>coiled tails</a:t>
            </a:r>
            <a:r>
              <a:rPr lang="en-US" sz="2400" dirty="0">
                <a:cs typeface="+mn-cs"/>
              </a:rPr>
              <a:t>, tails with terminal droplets or any combination of these.</a:t>
            </a:r>
          </a:p>
          <a:p>
            <a:pPr>
              <a:defRPr/>
            </a:pPr>
            <a:r>
              <a:rPr lang="en-US" sz="2400" dirty="0">
                <a:cs typeface="+mn-cs"/>
              </a:rPr>
              <a:t>Cytoplasmic droplets - greater than one-third the size of a normal sperm head</a:t>
            </a:r>
            <a:r>
              <a:rPr lang="en-US" sz="2400" dirty="0" smtClean="0">
                <a:cs typeface="+mn-cs"/>
              </a:rPr>
              <a:t>.</a:t>
            </a:r>
            <a:endParaRPr lang="en-US" sz="2400" dirty="0">
              <a:cs typeface="+mn-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8313" y="403860"/>
            <a:ext cx="8229600" cy="4526280"/>
          </a:xfrm>
        </p:spPr>
        <p:txBody>
          <a:bodyPr>
            <a:normAutofit/>
          </a:bodyPr>
          <a:lstStyle/>
          <a:p>
            <a:pPr>
              <a:lnSpc>
                <a:spcPct val="90000"/>
              </a:lnSpc>
              <a:defRPr/>
            </a:pPr>
            <a:r>
              <a:rPr lang="x-none" sz="2200" dirty="0">
                <a:cs typeface="+mn-cs"/>
              </a:rPr>
              <a:t>Each spermatozoa is scored as either </a:t>
            </a:r>
            <a:r>
              <a:rPr lang="x-none" sz="2200" b="1" dirty="0">
                <a:solidFill>
                  <a:srgbClr val="0070C0"/>
                </a:solidFill>
                <a:cs typeface="+mn-cs"/>
              </a:rPr>
              <a:t>normal </a:t>
            </a:r>
            <a:r>
              <a:rPr lang="x-none" sz="2200" b="1" dirty="0">
                <a:solidFill>
                  <a:srgbClr val="C00000"/>
                </a:solidFill>
                <a:cs typeface="+mn-cs"/>
              </a:rPr>
              <a:t>or</a:t>
            </a:r>
            <a:r>
              <a:rPr lang="x-none" sz="2200" dirty="0">
                <a:cs typeface="+mn-cs"/>
              </a:rPr>
              <a:t> </a:t>
            </a:r>
            <a:r>
              <a:rPr lang="x-none" sz="2200" b="1" dirty="0">
                <a:solidFill>
                  <a:srgbClr val="0070C0"/>
                </a:solidFill>
                <a:cs typeface="+mn-cs"/>
              </a:rPr>
              <a:t>abnormal </a:t>
            </a:r>
            <a:r>
              <a:rPr lang="x-none" sz="2200" dirty="0">
                <a:cs typeface="+mn-cs"/>
              </a:rPr>
              <a:t>with each of the defects being tallied separately. If a majority of the cells have a particular morphological defect this should also be noted.</a:t>
            </a:r>
            <a:endParaRPr lang="en-US" sz="2200" dirty="0">
              <a:cs typeface="+mn-cs"/>
            </a:endParaRPr>
          </a:p>
          <a:p>
            <a:pPr>
              <a:lnSpc>
                <a:spcPct val="90000"/>
              </a:lnSpc>
              <a:defRPr/>
            </a:pPr>
            <a:r>
              <a:rPr lang="en-US" sz="2200" dirty="0" smtClean="0">
                <a:solidFill>
                  <a:srgbClr val="FF0000"/>
                </a:solidFill>
                <a:cs typeface="+mn-cs"/>
              </a:rPr>
              <a:t>In stained preparations 100-200 sperm should be scored using a x100 oil-immersion bright field objective</a:t>
            </a:r>
            <a:endParaRPr lang="en-US" sz="2200" dirty="0">
              <a:solidFill>
                <a:srgbClr val="FF0000"/>
              </a:solidFill>
              <a:cs typeface="+mn-cs"/>
            </a:endParaRPr>
          </a:p>
        </p:txBody>
      </p:sp>
      <p:pic>
        <p:nvPicPr>
          <p:cNvPr id="4" name="Picture 2"/>
          <p:cNvPicPr>
            <a:picLocks noChangeAspect="1" noChangeArrowheads="1"/>
          </p:cNvPicPr>
          <p:nvPr/>
        </p:nvPicPr>
        <p:blipFill>
          <a:blip r:embed="rId2" cstate="print"/>
          <a:srcRect/>
          <a:stretch>
            <a:fillRect/>
          </a:stretch>
        </p:blipFill>
        <p:spPr bwMode="auto">
          <a:xfrm>
            <a:off x="681336" y="2133600"/>
            <a:ext cx="7776864" cy="45720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idx="4294967295"/>
          </p:nvPr>
        </p:nvSpPr>
        <p:spPr>
          <a:xfrm>
            <a:off x="457200" y="277813"/>
            <a:ext cx="8229600" cy="922337"/>
          </a:xfrm>
        </p:spPr>
        <p:txBody>
          <a:bodyPr/>
          <a:lstStyle/>
          <a:p>
            <a:pPr eaLnBrk="1" hangingPunct="1">
              <a:defRPr/>
            </a:pPr>
            <a:r>
              <a:rPr lang="en-US" sz="4000" smtClean="0"/>
              <a:t>Hematoxylin-Eosin Staining</a:t>
            </a:r>
          </a:p>
        </p:txBody>
      </p:sp>
      <p:sp>
        <p:nvSpPr>
          <p:cNvPr id="66563" name="Rectangle 3"/>
          <p:cNvSpPr>
            <a:spLocks noGrp="1" noChangeArrowheads="1"/>
          </p:cNvSpPr>
          <p:nvPr>
            <p:ph type="body" sz="half" idx="4294967295"/>
          </p:nvPr>
        </p:nvSpPr>
        <p:spPr>
          <a:xfrm>
            <a:off x="5867400" y="1143000"/>
            <a:ext cx="3097213" cy="5562600"/>
          </a:xfrm>
        </p:spPr>
        <p:txBody>
          <a:bodyPr/>
          <a:lstStyle/>
          <a:p>
            <a:pPr eaLnBrk="1" hangingPunct="1">
              <a:lnSpc>
                <a:spcPct val="80000"/>
              </a:lnSpc>
              <a:defRPr/>
            </a:pPr>
            <a:r>
              <a:rPr lang="en-US" sz="2400" smtClean="0"/>
              <a:t>Fairly good differentiation </a:t>
            </a:r>
          </a:p>
          <a:p>
            <a:pPr eaLnBrk="1" hangingPunct="1">
              <a:lnSpc>
                <a:spcPct val="80000"/>
              </a:lnSpc>
              <a:defRPr/>
            </a:pPr>
            <a:r>
              <a:rPr lang="en-US" sz="2400" smtClean="0"/>
              <a:t>The acrosomal area and cytoplasmic fragments is stained pink and the post-acrosomal area is stained dark purple. </a:t>
            </a:r>
          </a:p>
          <a:p>
            <a:pPr eaLnBrk="1" hangingPunct="1">
              <a:lnSpc>
                <a:spcPct val="80000"/>
              </a:lnSpc>
              <a:defRPr/>
            </a:pPr>
            <a:r>
              <a:rPr lang="en-US" sz="2400" smtClean="0"/>
              <a:t>Abnormally stained sperms (nuclear/ chromatin material) may be differentiated.</a:t>
            </a:r>
          </a:p>
          <a:p>
            <a:pPr eaLnBrk="1" hangingPunct="1">
              <a:lnSpc>
                <a:spcPct val="80000"/>
              </a:lnSpc>
              <a:defRPr/>
            </a:pPr>
            <a:r>
              <a:rPr lang="en-US" sz="2400" smtClean="0"/>
              <a:t>Takes longer and need experience to produce good staining</a:t>
            </a:r>
          </a:p>
        </p:txBody>
      </p:sp>
      <p:graphicFrame>
        <p:nvGraphicFramePr>
          <p:cNvPr id="66591" name="Group 31"/>
          <p:cNvGraphicFramePr>
            <a:graphicFrameLocks noGrp="1"/>
          </p:cNvGraphicFramePr>
          <p:nvPr>
            <p:ph sz="half" idx="4294967295"/>
          </p:nvPr>
        </p:nvGraphicFramePr>
        <p:xfrm>
          <a:off x="323850" y="1341438"/>
          <a:ext cx="5688013" cy="5069396"/>
        </p:xfrm>
        <a:graphic>
          <a:graphicData uri="http://schemas.openxmlformats.org/drawingml/2006/table">
            <a:tbl>
              <a:tblPr/>
              <a:tblGrid>
                <a:gridCol w="4321175"/>
                <a:gridCol w="1366838"/>
              </a:tblGrid>
              <a:tr h="381000">
                <a:tc>
                  <a:txBody>
                    <a:bodyPr/>
                    <a:lstStyle/>
                    <a:p>
                      <a:pPr marL="0" marR="0" lvl="0" indent="0" algn="l" defTabSz="914400" rtl="0" eaLnBrk="1" fontAlgn="base" latinLnBrk="0" hangingPunct="1">
                        <a:lnSpc>
                          <a:spcPct val="70000"/>
                        </a:lnSpc>
                        <a:spcBef>
                          <a:spcPct val="0"/>
                        </a:spcBef>
                        <a:spcAft>
                          <a:spcPct val="0"/>
                        </a:spcAft>
                        <a:buClr>
                          <a:schemeClr val="hlink"/>
                        </a:buClr>
                        <a:buSzPct val="60000"/>
                        <a:buFont typeface="Courier New" pitchFamily="49" charset="0"/>
                        <a:buChar char="o"/>
                        <a:tabLst>
                          <a:tab pos="457200" algn="l"/>
                        </a:tabLst>
                      </a:pPr>
                      <a:r>
                        <a:rPr kumimoji="0" lang="en-US" sz="2400" b="0" i="0" u="none" strike="noStrike" cap="none" normalizeH="0" baseline="0" smtClean="0">
                          <a:ln>
                            <a:noFill/>
                          </a:ln>
                          <a:solidFill>
                            <a:schemeClr val="tx1"/>
                          </a:solidFill>
                          <a:effectLst/>
                          <a:latin typeface="Times New Roman" pitchFamily="18" charset="0"/>
                        </a:rPr>
                        <a:t>   </a:t>
                      </a:r>
                      <a:r>
                        <a:rPr kumimoji="0" lang="en-US" sz="2400" b="0" i="0" u="sng" strike="noStrike" cap="none" normalizeH="0" baseline="0" smtClean="0">
                          <a:ln>
                            <a:noFill/>
                          </a:ln>
                          <a:solidFill>
                            <a:schemeClr val="tx1"/>
                          </a:solidFill>
                          <a:effectLst/>
                          <a:latin typeface="Times New Roman" pitchFamily="18" charset="0"/>
                        </a:rPr>
                        <a:t>Hematoxylin-Eosin</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70000"/>
                        </a:lnSpc>
                        <a:spcBef>
                          <a:spcPct val="0"/>
                        </a:spcBef>
                        <a:spcAft>
                          <a:spcPct val="0"/>
                        </a:spcAft>
                        <a:buClr>
                          <a:schemeClr val="hlink"/>
                        </a:buClr>
                        <a:buSzPct val="60000"/>
                        <a:buFont typeface="Wingdings" pitchFamily="2" charset="2"/>
                        <a:buNone/>
                        <a:tabLst/>
                      </a:pPr>
                      <a:endParaRPr kumimoji="0" lang="zh-TW" altLang="en-US" sz="24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a:noFill/>
                    </a:lnL>
                    <a:lnR>
                      <a:noFill/>
                    </a:lnR>
                    <a:lnT>
                      <a:noFill/>
                    </a:lnT>
                    <a:lnB>
                      <a:noFill/>
                    </a:lnB>
                    <a:lnTlToBr>
                      <a:noFill/>
                    </a:lnTlToBr>
                    <a:lnBlToTr>
                      <a:noFill/>
                    </a:lnBlToTr>
                    <a:noFill/>
                  </a:tcPr>
                </a:tc>
              </a:tr>
              <a:tr h="381000">
                <a:tc>
                  <a:txBody>
                    <a:bodyPr/>
                    <a:lstStyle/>
                    <a:p>
                      <a:pPr marL="342900" marR="0" lvl="0" indent="-342900" algn="l" defTabSz="914400" rtl="0" eaLnBrk="1" fontAlgn="base" latinLnBrk="0" hangingPunct="1">
                        <a:lnSpc>
                          <a:spcPct val="70000"/>
                        </a:lnSpc>
                        <a:spcBef>
                          <a:spcPct val="0"/>
                        </a:spcBef>
                        <a:spcAft>
                          <a:spcPct val="0"/>
                        </a:spcAft>
                        <a:buClr>
                          <a:schemeClr val="hlink"/>
                        </a:buClr>
                        <a:buSzPct val="60000"/>
                        <a:buFont typeface="Courier New" pitchFamily="49" charset="0"/>
                        <a:buChar char="o"/>
                        <a:tabLst>
                          <a:tab pos="457200" algn="l"/>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Fix slide in EtOH/MeOH 95%</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70000"/>
                        </a:lnSpc>
                        <a:spcBef>
                          <a:spcPct val="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20 min</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r>
              <a:tr h="381000">
                <a:tc>
                  <a:txBody>
                    <a:bodyPr/>
                    <a:lstStyle/>
                    <a:p>
                      <a:pPr marL="342900" marR="0" lvl="0" indent="-342900" algn="l" defTabSz="914400" rtl="0" eaLnBrk="1" fontAlgn="base" latinLnBrk="0" hangingPunct="1">
                        <a:lnSpc>
                          <a:spcPct val="70000"/>
                        </a:lnSpc>
                        <a:spcBef>
                          <a:spcPct val="0"/>
                        </a:spcBef>
                        <a:spcAft>
                          <a:spcPct val="0"/>
                        </a:spcAft>
                        <a:buClr>
                          <a:schemeClr val="hlink"/>
                        </a:buClr>
                        <a:buSzPct val="60000"/>
                        <a:buFont typeface="Courier New" pitchFamily="49" charset="0"/>
                        <a:buChar char="o"/>
                        <a:tabLst>
                          <a:tab pos="457200" algn="l"/>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Wash in running tap water</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70000"/>
                        </a:lnSpc>
                        <a:spcBef>
                          <a:spcPct val="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5 min</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r>
              <a:tr h="433388">
                <a:tc>
                  <a:txBody>
                    <a:bodyPr/>
                    <a:lstStyle/>
                    <a:p>
                      <a:pPr marL="342900" marR="0" lvl="0" indent="-342900" algn="l" defTabSz="914400" rtl="0" eaLnBrk="1" fontAlgn="base" latinLnBrk="0" hangingPunct="1">
                        <a:lnSpc>
                          <a:spcPct val="70000"/>
                        </a:lnSpc>
                        <a:spcBef>
                          <a:spcPct val="0"/>
                        </a:spcBef>
                        <a:spcAft>
                          <a:spcPct val="0"/>
                        </a:spcAft>
                        <a:buClr>
                          <a:schemeClr val="hlink"/>
                        </a:buClr>
                        <a:buSzPct val="60000"/>
                        <a:buFont typeface="Courier New" pitchFamily="49" charset="0"/>
                        <a:buChar char="o"/>
                        <a:tabLst>
                          <a:tab pos="457200" algn="l"/>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Dry on absorbent paper</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70000"/>
                        </a:lnSpc>
                        <a:spcBef>
                          <a:spcPct val="0"/>
                        </a:spcBef>
                        <a:spcAft>
                          <a:spcPct val="0"/>
                        </a:spcAft>
                        <a:buClr>
                          <a:schemeClr val="hlink"/>
                        </a:buClr>
                        <a:buSzPct val="60000"/>
                        <a:buFont typeface="Wingdings" pitchFamily="2" charset="2"/>
                        <a:buNone/>
                        <a:tabLst/>
                      </a:pPr>
                      <a:endParaRPr kumimoji="0" lang="zh-TW" altLang="en-US" sz="2400" b="0" i="0" u="none" strike="noStrike" cap="none" normalizeH="0" baseline="0" smtClean="0">
                        <a:ln>
                          <a:noFill/>
                        </a:ln>
                        <a:solidFill>
                          <a:schemeClr val="tx1"/>
                        </a:solidFill>
                        <a:effectLst/>
                        <a:latin typeface="Times New Roman" pitchFamily="18" charset="0"/>
                        <a:ea typeface="新細明體" pitchFamily="18" charset="-120"/>
                      </a:endParaRPr>
                    </a:p>
                  </a:txBody>
                  <a:tcPr horzOverflow="overflow">
                    <a:lnL>
                      <a:noFill/>
                    </a:lnL>
                    <a:lnR>
                      <a:noFill/>
                    </a:lnR>
                    <a:lnT>
                      <a:noFill/>
                    </a:lnT>
                    <a:lnB>
                      <a:noFill/>
                    </a:lnB>
                    <a:lnTlToBr>
                      <a:noFill/>
                    </a:lnTlToBr>
                    <a:lnBlToTr>
                      <a:noFill/>
                    </a:lnBlToTr>
                    <a:noFill/>
                  </a:tcPr>
                </a:tc>
              </a:tr>
              <a:tr h="381000">
                <a:tc>
                  <a:txBody>
                    <a:bodyPr/>
                    <a:lstStyle/>
                    <a:p>
                      <a:pPr marL="342900" marR="0" lvl="0" indent="-342900" algn="l" defTabSz="914400" rtl="0" eaLnBrk="1" fontAlgn="base" latinLnBrk="0" hangingPunct="1">
                        <a:lnSpc>
                          <a:spcPct val="70000"/>
                        </a:lnSpc>
                        <a:spcBef>
                          <a:spcPct val="0"/>
                        </a:spcBef>
                        <a:spcAft>
                          <a:spcPct val="0"/>
                        </a:spcAft>
                        <a:buClr>
                          <a:schemeClr val="hlink"/>
                        </a:buClr>
                        <a:buSzPct val="60000"/>
                        <a:buFont typeface="Courier New" pitchFamily="49" charset="0"/>
                        <a:buChar char="o"/>
                        <a:tabLst>
                          <a:tab pos="457200" algn="l"/>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Hematoxylin (Sigma, HHS-128)</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70000"/>
                        </a:lnSpc>
                        <a:spcBef>
                          <a:spcPct val="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20 min</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r>
              <a:tr h="381000">
                <a:tc>
                  <a:txBody>
                    <a:bodyPr/>
                    <a:lstStyle/>
                    <a:p>
                      <a:pPr marL="342900" marR="0" lvl="0" indent="-342900" algn="l" defTabSz="914400" rtl="0" eaLnBrk="1" fontAlgn="base" latinLnBrk="0" hangingPunct="1">
                        <a:lnSpc>
                          <a:spcPct val="70000"/>
                        </a:lnSpc>
                        <a:spcBef>
                          <a:spcPct val="0"/>
                        </a:spcBef>
                        <a:spcAft>
                          <a:spcPct val="0"/>
                        </a:spcAft>
                        <a:buClr>
                          <a:schemeClr val="hlink"/>
                        </a:buClr>
                        <a:buSzPct val="60000"/>
                        <a:buFont typeface="Courier New" pitchFamily="49" charset="0"/>
                        <a:buChar char="o"/>
                        <a:tabLst>
                          <a:tab pos="457200" algn="l"/>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Wash in running tap water</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70000"/>
                        </a:lnSpc>
                        <a:spcBef>
                          <a:spcPct val="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5 min</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r>
              <a:tr h="381000">
                <a:tc>
                  <a:txBody>
                    <a:bodyPr/>
                    <a:lstStyle/>
                    <a:p>
                      <a:pPr marL="342900" marR="0" lvl="0" indent="-342900" algn="l" defTabSz="914400" rtl="0" eaLnBrk="1" fontAlgn="base" latinLnBrk="0" hangingPunct="1">
                        <a:lnSpc>
                          <a:spcPct val="70000"/>
                        </a:lnSpc>
                        <a:spcBef>
                          <a:spcPct val="0"/>
                        </a:spcBef>
                        <a:spcAft>
                          <a:spcPct val="0"/>
                        </a:spcAft>
                        <a:buClr>
                          <a:schemeClr val="hlink"/>
                        </a:buClr>
                        <a:buSzPct val="60000"/>
                        <a:buFont typeface="Courier New" pitchFamily="49" charset="0"/>
                        <a:buChar char="o"/>
                        <a:tabLst>
                          <a:tab pos="457200" algn="l"/>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Acid alcohol (99 ml 70% EtOH + 1 ml H</a:t>
                      </a:r>
                      <a:r>
                        <a:rPr kumimoji="0" lang="en-US" sz="2400" b="0" i="0" u="none" strike="noStrike" cap="none" normalizeH="0" baseline="-30000" smtClean="0">
                          <a:ln>
                            <a:noFill/>
                          </a:ln>
                          <a:solidFill>
                            <a:schemeClr val="tx1"/>
                          </a:solidFill>
                          <a:effectLst/>
                          <a:latin typeface="Times New Roman" pitchFamily="18" charset="0"/>
                          <a:cs typeface="Times New Roman" pitchFamily="18" charset="0"/>
                        </a:rPr>
                        <a:t>2</a:t>
                      </a: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SO</a:t>
                      </a:r>
                      <a:r>
                        <a:rPr kumimoji="0" lang="en-US" sz="2400" b="0" i="0" u="none" strike="noStrike" cap="none" normalizeH="0" baseline="-30000" smtClean="0">
                          <a:ln>
                            <a:noFill/>
                          </a:ln>
                          <a:solidFill>
                            <a:schemeClr val="tx1"/>
                          </a:solidFill>
                          <a:effectLst/>
                          <a:latin typeface="Times New Roman" pitchFamily="18" charset="0"/>
                          <a:cs typeface="Times New Roman" pitchFamily="18" charset="0"/>
                        </a:rPr>
                        <a:t>4</a:t>
                      </a: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a:t>
                      </a:r>
                    </a:p>
                  </a:txBody>
                  <a:tcPr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70000"/>
                        </a:lnSpc>
                        <a:spcBef>
                          <a:spcPct val="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Dip (2)</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r>
              <a:tr h="381000">
                <a:tc>
                  <a:txBody>
                    <a:bodyPr/>
                    <a:lstStyle/>
                    <a:p>
                      <a:pPr marL="342900" marR="0" lvl="0" indent="-342900" algn="l" defTabSz="914400" rtl="0" eaLnBrk="1" fontAlgn="base" latinLnBrk="0" hangingPunct="1">
                        <a:lnSpc>
                          <a:spcPct val="70000"/>
                        </a:lnSpc>
                        <a:spcBef>
                          <a:spcPct val="0"/>
                        </a:spcBef>
                        <a:spcAft>
                          <a:spcPct val="0"/>
                        </a:spcAft>
                        <a:buClr>
                          <a:schemeClr val="hlink"/>
                        </a:buClr>
                        <a:buSzPct val="60000"/>
                        <a:buFont typeface="Courier New" pitchFamily="49" charset="0"/>
                        <a:buChar char="o"/>
                        <a:tabLst>
                          <a:tab pos="457200" algn="l"/>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Eosin (Sigma, HT1102128)</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70000"/>
                        </a:lnSpc>
                        <a:spcBef>
                          <a:spcPct val="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5 min</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r>
              <a:tr h="381000">
                <a:tc>
                  <a:txBody>
                    <a:bodyPr/>
                    <a:lstStyle/>
                    <a:p>
                      <a:pPr marL="342900" marR="0" lvl="0" indent="-342900" algn="l" defTabSz="914400" rtl="0" eaLnBrk="1" fontAlgn="base" latinLnBrk="0" hangingPunct="1">
                        <a:lnSpc>
                          <a:spcPct val="70000"/>
                        </a:lnSpc>
                        <a:spcBef>
                          <a:spcPct val="0"/>
                        </a:spcBef>
                        <a:spcAft>
                          <a:spcPct val="0"/>
                        </a:spcAft>
                        <a:buClr>
                          <a:schemeClr val="hlink"/>
                        </a:buClr>
                        <a:buSzPct val="60000"/>
                        <a:buFont typeface="Courier New" pitchFamily="49" charset="0"/>
                        <a:buChar char="o"/>
                        <a:tabLst>
                          <a:tab pos="457200" algn="l"/>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EtOH 70%</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70000"/>
                        </a:lnSpc>
                        <a:spcBef>
                          <a:spcPct val="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2 min</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r>
              <a:tr h="381000">
                <a:tc>
                  <a:txBody>
                    <a:bodyPr/>
                    <a:lstStyle/>
                    <a:p>
                      <a:pPr marL="342900" marR="0" lvl="0" indent="-342900" algn="l" defTabSz="914400" rtl="0" eaLnBrk="1" fontAlgn="base" latinLnBrk="0" hangingPunct="1">
                        <a:lnSpc>
                          <a:spcPct val="70000"/>
                        </a:lnSpc>
                        <a:spcBef>
                          <a:spcPct val="0"/>
                        </a:spcBef>
                        <a:spcAft>
                          <a:spcPct val="0"/>
                        </a:spcAft>
                        <a:buClr>
                          <a:schemeClr val="hlink"/>
                        </a:buClr>
                        <a:buSzPct val="60000"/>
                        <a:buFont typeface="Courier New" pitchFamily="49" charset="0"/>
                        <a:buChar char="o"/>
                        <a:tabLst>
                          <a:tab pos="457200" algn="l"/>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EtOH 90%</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70000"/>
                        </a:lnSpc>
                        <a:spcBef>
                          <a:spcPct val="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2 min (2)</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r>
              <a:tr h="381000">
                <a:tc>
                  <a:txBody>
                    <a:bodyPr/>
                    <a:lstStyle/>
                    <a:p>
                      <a:pPr marL="342900" marR="0" lvl="0" indent="-342900" algn="l" defTabSz="914400" rtl="0" eaLnBrk="1" fontAlgn="base" latinLnBrk="0" hangingPunct="1">
                        <a:lnSpc>
                          <a:spcPct val="70000"/>
                        </a:lnSpc>
                        <a:spcBef>
                          <a:spcPct val="0"/>
                        </a:spcBef>
                        <a:spcAft>
                          <a:spcPct val="0"/>
                        </a:spcAft>
                        <a:buClr>
                          <a:schemeClr val="hlink"/>
                        </a:buClr>
                        <a:buSzPct val="60000"/>
                        <a:buFont typeface="Courier New" pitchFamily="49" charset="0"/>
                        <a:buChar char="o"/>
                        <a:tabLst>
                          <a:tab pos="457200" algn="l"/>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Absolute EtOH (99.9%)</a:t>
                      </a:r>
                    </a:p>
                  </a:txBody>
                  <a:tcPr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70000"/>
                        </a:lnSpc>
                        <a:spcBef>
                          <a:spcPct val="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2 min (2)</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r>
              <a:tr h="381000">
                <a:tc>
                  <a:txBody>
                    <a:bodyPr/>
                    <a:lstStyle/>
                    <a:p>
                      <a:pPr marL="342900" marR="0" lvl="0" indent="-342900" algn="l" defTabSz="914400" rtl="0" eaLnBrk="1" fontAlgn="base" latinLnBrk="0" hangingPunct="1">
                        <a:lnSpc>
                          <a:spcPct val="70000"/>
                        </a:lnSpc>
                        <a:spcBef>
                          <a:spcPct val="0"/>
                        </a:spcBef>
                        <a:spcAft>
                          <a:spcPct val="0"/>
                        </a:spcAft>
                        <a:buClr>
                          <a:schemeClr val="hlink"/>
                        </a:buClr>
                        <a:buSzPct val="60000"/>
                        <a:buFont typeface="Courier New" pitchFamily="49" charset="0"/>
                        <a:buChar char="o"/>
                        <a:tabLst>
                          <a:tab pos="457200" algn="l"/>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Xylene</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70000"/>
                        </a:lnSpc>
                        <a:spcBef>
                          <a:spcPct val="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2 min (2)</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idx="4294967295"/>
          </p:nvPr>
        </p:nvSpPr>
        <p:spPr>
          <a:xfrm>
            <a:off x="457200" y="277813"/>
            <a:ext cx="8229600" cy="850900"/>
          </a:xfrm>
        </p:spPr>
        <p:txBody>
          <a:bodyPr/>
          <a:lstStyle/>
          <a:p>
            <a:pPr eaLnBrk="1" hangingPunct="1">
              <a:defRPr/>
            </a:pPr>
            <a:r>
              <a:rPr lang="en-US" sz="4000" smtClean="0"/>
              <a:t>Diff-Quik Staining</a:t>
            </a:r>
          </a:p>
        </p:txBody>
      </p:sp>
      <p:sp>
        <p:nvSpPr>
          <p:cNvPr id="67587" name="Rectangle 3"/>
          <p:cNvSpPr>
            <a:spLocks noGrp="1" noChangeArrowheads="1"/>
          </p:cNvSpPr>
          <p:nvPr>
            <p:ph type="body" idx="4294967295"/>
          </p:nvPr>
        </p:nvSpPr>
        <p:spPr>
          <a:xfrm>
            <a:off x="395288" y="1162050"/>
            <a:ext cx="8507412" cy="5314950"/>
          </a:xfrm>
        </p:spPr>
        <p:txBody>
          <a:bodyPr/>
          <a:lstStyle/>
          <a:p>
            <a:pPr eaLnBrk="1" hangingPunct="1">
              <a:lnSpc>
                <a:spcPct val="80000"/>
              </a:lnSpc>
              <a:defRPr/>
            </a:pPr>
            <a:r>
              <a:rPr lang="en-US" sz="2400" u="sng" smtClean="0"/>
              <a:t>Diff-Quik Staining (Baxter, Australia)</a:t>
            </a:r>
            <a:r>
              <a:rPr lang="en-US" sz="2400" smtClean="0"/>
              <a:t> </a:t>
            </a:r>
          </a:p>
          <a:p>
            <a:pPr eaLnBrk="1" hangingPunct="1">
              <a:lnSpc>
                <a:spcPct val="80000"/>
              </a:lnSpc>
              <a:defRPr/>
            </a:pPr>
            <a:r>
              <a:rPr lang="en-US" sz="2400" smtClean="0"/>
              <a:t>Simple, quick staining method. </a:t>
            </a:r>
          </a:p>
          <a:p>
            <a:pPr eaLnBrk="1" hangingPunct="1">
              <a:lnSpc>
                <a:spcPct val="80000"/>
              </a:lnSpc>
              <a:defRPr/>
            </a:pPr>
            <a:r>
              <a:rPr lang="en-US" sz="2400" smtClean="0"/>
              <a:t>Moderate differentiation of structures --the acrosome is stained red and the post acrosomal area dark red. Very thin smears are necessary as the background is influenced by the presence of protein in the seminal fluid and tends to be dark.</a:t>
            </a:r>
          </a:p>
          <a:p>
            <a:pPr eaLnBrk="1" hangingPunct="1">
              <a:lnSpc>
                <a:spcPct val="80000"/>
              </a:lnSpc>
              <a:defRPr/>
            </a:pPr>
            <a:r>
              <a:rPr lang="en-US" sz="2400" smtClean="0"/>
              <a:t>The slides are fixed with fixative (Cytospray, Kinetik, Australia).</a:t>
            </a:r>
          </a:p>
          <a:p>
            <a:pPr eaLnBrk="1" hangingPunct="1">
              <a:lnSpc>
                <a:spcPct val="80000"/>
              </a:lnSpc>
              <a:defRPr/>
            </a:pPr>
            <a:r>
              <a:rPr lang="en-US" sz="2400" smtClean="0"/>
              <a:t>Diff Quik 1 for 5-6 seconds. </a:t>
            </a:r>
          </a:p>
          <a:p>
            <a:pPr eaLnBrk="1" hangingPunct="1">
              <a:lnSpc>
                <a:spcPct val="80000"/>
              </a:lnSpc>
              <a:defRPr/>
            </a:pPr>
            <a:r>
              <a:rPr lang="en-US" sz="2400" smtClean="0"/>
              <a:t>Clean water x 2. Removed excess moisture. </a:t>
            </a:r>
          </a:p>
          <a:p>
            <a:pPr eaLnBrk="1" hangingPunct="1">
              <a:lnSpc>
                <a:spcPct val="80000"/>
              </a:lnSpc>
              <a:defRPr/>
            </a:pPr>
            <a:r>
              <a:rPr lang="en-US" sz="2400" smtClean="0"/>
              <a:t>Diff Quik 2 for 10 seconds </a:t>
            </a:r>
          </a:p>
          <a:p>
            <a:pPr eaLnBrk="1" hangingPunct="1">
              <a:lnSpc>
                <a:spcPct val="80000"/>
              </a:lnSpc>
              <a:defRPr/>
            </a:pPr>
            <a:r>
              <a:rPr lang="en-US" sz="2400" smtClean="0"/>
              <a:t>2-3 dips in clean water. </a:t>
            </a:r>
          </a:p>
          <a:p>
            <a:pPr eaLnBrk="1" hangingPunct="1">
              <a:lnSpc>
                <a:spcPct val="80000"/>
              </a:lnSpc>
              <a:defRPr/>
            </a:pPr>
            <a:r>
              <a:rPr lang="en-US" sz="2400" smtClean="0"/>
              <a:t>It is left to dry by standing the slide on one end on absorbent paper towel. </a:t>
            </a:r>
          </a:p>
          <a:p>
            <a:pPr eaLnBrk="1" hangingPunct="1">
              <a:lnSpc>
                <a:spcPct val="80000"/>
              </a:lnSpc>
              <a:defRPr/>
            </a:pPr>
            <a:r>
              <a:rPr lang="en-US" sz="2400" i="1" smtClean="0"/>
              <a:t>Sperms stained by Diff-Quik are larger by comparison to H&amp;E staining as the cells did not undergo dehydration by alcohol.</a:t>
            </a:r>
            <a:r>
              <a:rPr lang="en-US" sz="2400" smtClean="0"/>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0"/>
            <a:ext cx="8229600" cy="1143000"/>
          </a:xfrm>
        </p:spPr>
        <p:txBody>
          <a:bodyPr>
            <a:normAutofit/>
          </a:bodyPr>
          <a:lstStyle/>
          <a:p>
            <a:pPr>
              <a:defRPr/>
            </a:pPr>
            <a:r>
              <a:rPr lang="en-US" sz="3600" b="1" dirty="0">
                <a:cs typeface="+mj-cs"/>
              </a:rPr>
              <a:t>Purpose of seminal fluid </a:t>
            </a:r>
            <a:r>
              <a:rPr lang="en-US" sz="3600" b="1" dirty="0" smtClean="0">
                <a:cs typeface="+mj-cs"/>
              </a:rPr>
              <a:t>analysis</a:t>
            </a:r>
            <a:endParaRPr lang="en-US" sz="3600" b="1" dirty="0">
              <a:cs typeface="+mj-cs"/>
            </a:endParaRPr>
          </a:p>
        </p:txBody>
      </p:sp>
      <p:sp>
        <p:nvSpPr>
          <p:cNvPr id="3" name="عنصر نائب للمحتوى 2"/>
          <p:cNvSpPr>
            <a:spLocks noGrp="1"/>
          </p:cNvSpPr>
          <p:nvPr>
            <p:ph idx="1"/>
          </p:nvPr>
        </p:nvSpPr>
        <p:spPr>
          <a:xfrm>
            <a:off x="228600" y="1295400"/>
            <a:ext cx="8686800" cy="4525963"/>
          </a:xfrm>
        </p:spPr>
        <p:txBody>
          <a:bodyPr>
            <a:normAutofit fontScale="77500" lnSpcReduction="20000"/>
          </a:bodyPr>
          <a:lstStyle/>
          <a:p>
            <a:pPr algn="just">
              <a:buNone/>
              <a:defRPr/>
            </a:pPr>
            <a:r>
              <a:rPr lang="en-US" dirty="0">
                <a:cs typeface="+mn-cs"/>
              </a:rPr>
              <a:t>There are basically </a:t>
            </a:r>
            <a:r>
              <a:rPr lang="en-US" b="1" dirty="0">
                <a:cs typeface="+mn-cs"/>
              </a:rPr>
              <a:t>four indications</a:t>
            </a:r>
            <a:r>
              <a:rPr lang="en-US" dirty="0">
                <a:cs typeface="+mn-cs"/>
              </a:rPr>
              <a:t> for </a:t>
            </a:r>
            <a:r>
              <a:rPr lang="en-US" dirty="0" smtClean="0">
                <a:cs typeface="+mn-cs"/>
              </a:rPr>
              <a:t>the examination </a:t>
            </a:r>
            <a:r>
              <a:rPr lang="en-US" dirty="0">
                <a:cs typeface="+mn-cs"/>
              </a:rPr>
              <a:t>of seminal fluid</a:t>
            </a:r>
            <a:r>
              <a:rPr lang="en-US" dirty="0" smtClean="0">
                <a:cs typeface="+mn-cs"/>
              </a:rPr>
              <a:t>:</a:t>
            </a:r>
          </a:p>
          <a:p>
            <a:pPr algn="just">
              <a:defRPr/>
            </a:pPr>
            <a:endParaRPr lang="en-US" dirty="0">
              <a:cs typeface="+mn-cs"/>
            </a:endParaRPr>
          </a:p>
          <a:p>
            <a:pPr marL="971550" lvl="1" indent="-514350" algn="just">
              <a:buFont typeface="+mj-lt"/>
              <a:buAutoNum type="arabicPeriod"/>
              <a:defRPr/>
            </a:pPr>
            <a:r>
              <a:rPr lang="en-US" dirty="0">
                <a:solidFill>
                  <a:srgbClr val="C00000"/>
                </a:solidFill>
              </a:rPr>
              <a:t>The investigation of fertility</a:t>
            </a:r>
            <a:r>
              <a:rPr lang="en-US" dirty="0"/>
              <a:t>: male infertility is </a:t>
            </a:r>
            <a:r>
              <a:rPr lang="en-US" dirty="0" smtClean="0"/>
              <a:t>primarily </a:t>
            </a:r>
            <a:r>
              <a:rPr lang="en-US" dirty="0"/>
              <a:t>responsible in </a:t>
            </a:r>
            <a:r>
              <a:rPr lang="en-US" dirty="0" smtClean="0"/>
              <a:t>30-50</a:t>
            </a:r>
            <a:r>
              <a:rPr lang="en-US" dirty="0"/>
              <a:t>% of infertile </a:t>
            </a:r>
            <a:r>
              <a:rPr lang="en-US" dirty="0" smtClean="0"/>
              <a:t>marriages</a:t>
            </a:r>
            <a:r>
              <a:rPr lang="ar-SA" dirty="0" smtClean="0"/>
              <a:t>.</a:t>
            </a:r>
            <a:endParaRPr lang="en-IN" dirty="0" smtClean="0"/>
          </a:p>
          <a:p>
            <a:pPr marL="971550" lvl="1" indent="-514350" algn="just">
              <a:buFont typeface="+mj-lt"/>
              <a:buAutoNum type="arabicPeriod"/>
              <a:defRPr/>
            </a:pPr>
            <a:endParaRPr lang="en-US" dirty="0"/>
          </a:p>
          <a:p>
            <a:pPr marL="971550" lvl="1" indent="-514350" algn="just">
              <a:buFont typeface="+mj-lt"/>
              <a:buAutoNum type="arabicPeriod"/>
              <a:defRPr/>
            </a:pPr>
            <a:r>
              <a:rPr lang="en-US" dirty="0"/>
              <a:t>To determine the </a:t>
            </a:r>
            <a:r>
              <a:rPr lang="en-US" dirty="0">
                <a:solidFill>
                  <a:srgbClr val="C00000"/>
                </a:solidFill>
              </a:rPr>
              <a:t>effectiveness of </a:t>
            </a:r>
            <a:r>
              <a:rPr lang="en-US" dirty="0" smtClean="0">
                <a:solidFill>
                  <a:srgbClr val="C00000"/>
                </a:solidFill>
              </a:rPr>
              <a:t>vasectomy </a:t>
            </a:r>
            <a:r>
              <a:rPr lang="en-US" sz="2400" dirty="0" smtClean="0"/>
              <a:t>(a surgical intervention for male sterilization or permanent contraception)</a:t>
            </a:r>
            <a:r>
              <a:rPr lang="ar-SA" dirty="0" smtClean="0"/>
              <a:t>.</a:t>
            </a:r>
            <a:endParaRPr lang="en-IN" dirty="0" smtClean="0"/>
          </a:p>
          <a:p>
            <a:pPr marL="971550" lvl="1" indent="-514350" algn="just">
              <a:buFont typeface="+mj-lt"/>
              <a:buAutoNum type="arabicPeriod"/>
              <a:defRPr/>
            </a:pPr>
            <a:endParaRPr lang="en-US" dirty="0"/>
          </a:p>
          <a:p>
            <a:pPr marL="971550" lvl="1" indent="-514350" algn="just">
              <a:buFont typeface="+mj-lt"/>
              <a:buAutoNum type="arabicPeriod"/>
              <a:defRPr/>
            </a:pPr>
            <a:r>
              <a:rPr lang="en-US" dirty="0"/>
              <a:t>To </a:t>
            </a:r>
            <a:r>
              <a:rPr lang="en-US" dirty="0" smtClean="0"/>
              <a:t>determine </a:t>
            </a:r>
            <a:r>
              <a:rPr lang="en-US" dirty="0"/>
              <a:t>the suitability of semen for </a:t>
            </a:r>
            <a:r>
              <a:rPr lang="en-US" dirty="0">
                <a:solidFill>
                  <a:srgbClr val="C00000"/>
                </a:solidFill>
              </a:rPr>
              <a:t>artificial </a:t>
            </a:r>
            <a:r>
              <a:rPr lang="en-US" dirty="0" smtClean="0">
                <a:solidFill>
                  <a:srgbClr val="C00000"/>
                </a:solidFill>
              </a:rPr>
              <a:t>insemination </a:t>
            </a:r>
            <a:r>
              <a:rPr lang="en-US" sz="2400" dirty="0" smtClean="0"/>
              <a:t>(the medical procedure of injecting semen into vagina or uterus)</a:t>
            </a:r>
            <a:r>
              <a:rPr lang="ar-SA" dirty="0" smtClean="0">
                <a:solidFill>
                  <a:srgbClr val="C00000"/>
                </a:solidFill>
              </a:rPr>
              <a:t>.</a:t>
            </a:r>
            <a:endParaRPr lang="en-IN" dirty="0" smtClean="0">
              <a:solidFill>
                <a:srgbClr val="C00000"/>
              </a:solidFill>
            </a:endParaRPr>
          </a:p>
          <a:p>
            <a:pPr marL="971550" lvl="1" indent="-514350" algn="just">
              <a:buFont typeface="+mj-lt"/>
              <a:buAutoNum type="arabicPeriod"/>
              <a:defRPr/>
            </a:pPr>
            <a:endParaRPr lang="en-US" dirty="0">
              <a:solidFill>
                <a:srgbClr val="C00000"/>
              </a:solidFill>
            </a:endParaRPr>
          </a:p>
          <a:p>
            <a:pPr marL="971550" lvl="1" indent="-514350" algn="just">
              <a:buFont typeface="+mj-lt"/>
              <a:buAutoNum type="arabicPeriod"/>
              <a:defRPr/>
            </a:pPr>
            <a:r>
              <a:rPr lang="en-US" dirty="0" smtClean="0"/>
              <a:t>Medico-legal </a:t>
            </a:r>
            <a:r>
              <a:rPr lang="en-US" dirty="0"/>
              <a:t>testes to detect semen are frequently requested in </a:t>
            </a:r>
            <a:r>
              <a:rPr lang="en-US" dirty="0">
                <a:solidFill>
                  <a:srgbClr val="C00000"/>
                </a:solidFill>
              </a:rPr>
              <a:t>alleged rape </a:t>
            </a:r>
            <a:r>
              <a:rPr lang="en-US" dirty="0"/>
              <a:t>or in association with other </a:t>
            </a:r>
            <a:r>
              <a:rPr lang="en-US" dirty="0">
                <a:solidFill>
                  <a:srgbClr val="C00000"/>
                </a:solidFill>
              </a:rPr>
              <a:t>sexual crimes of violence</a:t>
            </a:r>
            <a:r>
              <a:rPr lang="en-US" dirty="0" smtClean="0"/>
              <a:t>.</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457200" y="152400"/>
            <a:ext cx="8229600" cy="777875"/>
          </a:xfrm>
        </p:spPr>
        <p:txBody>
          <a:bodyPr/>
          <a:lstStyle/>
          <a:p>
            <a:pPr eaLnBrk="1" hangingPunct="1">
              <a:defRPr/>
            </a:pPr>
            <a:r>
              <a:rPr lang="en-US" smtClean="0"/>
              <a:t>Abnormal Sperms</a:t>
            </a:r>
          </a:p>
        </p:txBody>
      </p:sp>
      <p:pic>
        <p:nvPicPr>
          <p:cNvPr id="27651" name="Picture 3"/>
          <p:cNvPicPr>
            <a:picLocks noGrp="1" noChangeAspect="1" noChangeArrowheads="1"/>
          </p:cNvPicPr>
          <p:nvPr>
            <p:ph sz="half" idx="4294967295"/>
          </p:nvPr>
        </p:nvPicPr>
        <p:blipFill>
          <a:blip r:embed="rId2"/>
          <a:srcRect/>
          <a:stretch>
            <a:fillRect/>
          </a:stretch>
        </p:blipFill>
        <p:spPr>
          <a:xfrm>
            <a:off x="179388" y="836613"/>
            <a:ext cx="2755900" cy="5876925"/>
          </a:xfrm>
          <a:noFill/>
        </p:spPr>
      </p:pic>
      <p:pic>
        <p:nvPicPr>
          <p:cNvPr id="27652" name="Picture 4"/>
          <p:cNvPicPr>
            <a:picLocks noGrp="1" noChangeAspect="1" noChangeArrowheads="1"/>
          </p:cNvPicPr>
          <p:nvPr>
            <p:ph sz="quarter" idx="4294967295"/>
          </p:nvPr>
        </p:nvPicPr>
        <p:blipFill>
          <a:blip r:embed="rId3"/>
          <a:srcRect/>
          <a:stretch>
            <a:fillRect/>
          </a:stretch>
        </p:blipFill>
        <p:spPr>
          <a:xfrm>
            <a:off x="2916238" y="836613"/>
            <a:ext cx="5976937" cy="3024187"/>
          </a:xfrm>
          <a:noFill/>
        </p:spPr>
      </p:pic>
      <p:pic>
        <p:nvPicPr>
          <p:cNvPr id="27653" name="Picture 5"/>
          <p:cNvPicPr>
            <a:picLocks noGrp="1" noChangeAspect="1" noChangeArrowheads="1"/>
          </p:cNvPicPr>
          <p:nvPr>
            <p:ph sz="quarter" idx="4294967295"/>
          </p:nvPr>
        </p:nvPicPr>
        <p:blipFill>
          <a:blip r:embed="rId4"/>
          <a:srcRect/>
          <a:stretch>
            <a:fillRect/>
          </a:stretch>
        </p:blipFill>
        <p:spPr>
          <a:xfrm>
            <a:off x="2916238" y="3862388"/>
            <a:ext cx="5986462" cy="2879725"/>
          </a:xfr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457200" y="115888"/>
            <a:ext cx="8507413" cy="720725"/>
          </a:xfrm>
        </p:spPr>
        <p:txBody>
          <a:bodyPr/>
          <a:lstStyle/>
          <a:p>
            <a:pPr eaLnBrk="1" hangingPunct="1">
              <a:defRPr/>
            </a:pPr>
            <a:r>
              <a:rPr lang="en-US" sz="4000" smtClean="0"/>
              <a:t>Abnormal Sperms</a:t>
            </a:r>
          </a:p>
        </p:txBody>
      </p:sp>
      <p:pic>
        <p:nvPicPr>
          <p:cNvPr id="28675" name="Picture 3"/>
          <p:cNvPicPr>
            <a:picLocks noGrp="1" noChangeAspect="1" noChangeArrowheads="1"/>
          </p:cNvPicPr>
          <p:nvPr>
            <p:ph sz="half" idx="4294967295"/>
          </p:nvPr>
        </p:nvPicPr>
        <p:blipFill>
          <a:blip r:embed="rId2"/>
          <a:srcRect/>
          <a:stretch>
            <a:fillRect/>
          </a:stretch>
        </p:blipFill>
        <p:spPr>
          <a:xfrm>
            <a:off x="395288" y="803275"/>
            <a:ext cx="6408737" cy="2940050"/>
          </a:xfrm>
          <a:noFill/>
        </p:spPr>
      </p:pic>
      <p:pic>
        <p:nvPicPr>
          <p:cNvPr id="28676" name="Picture 4"/>
          <p:cNvPicPr>
            <a:picLocks noGrp="1" noChangeAspect="1" noChangeArrowheads="1"/>
          </p:cNvPicPr>
          <p:nvPr>
            <p:ph sz="half" idx="4294967295"/>
          </p:nvPr>
        </p:nvPicPr>
        <p:blipFill>
          <a:blip r:embed="rId3"/>
          <a:srcRect/>
          <a:stretch>
            <a:fillRect/>
          </a:stretch>
        </p:blipFill>
        <p:spPr>
          <a:xfrm>
            <a:off x="395288" y="3716338"/>
            <a:ext cx="6408737" cy="3071812"/>
          </a:xfrm>
          <a:noFill/>
        </p:spPr>
      </p:pic>
      <p:sp>
        <p:nvSpPr>
          <p:cNvPr id="28677" name="Text Box 5"/>
          <p:cNvSpPr txBox="1">
            <a:spLocks noChangeArrowheads="1"/>
          </p:cNvSpPr>
          <p:nvPr/>
        </p:nvSpPr>
        <p:spPr bwMode="auto">
          <a:xfrm>
            <a:off x="6781800" y="836613"/>
            <a:ext cx="2111375" cy="5021262"/>
          </a:xfrm>
          <a:prstGeom prst="rect">
            <a:avLst/>
          </a:prstGeom>
          <a:noFill/>
          <a:ln w="9525">
            <a:noFill/>
            <a:miter lim="800000"/>
            <a:headEnd/>
            <a:tailEnd/>
          </a:ln>
        </p:spPr>
        <p:txBody>
          <a:bodyPr>
            <a:spAutoFit/>
          </a:bodyPr>
          <a:lstStyle/>
          <a:p>
            <a:pPr marL="342900" indent="-342900">
              <a:lnSpc>
                <a:spcPct val="100000"/>
              </a:lnSpc>
              <a:spcBef>
                <a:spcPct val="50000"/>
              </a:spcBef>
              <a:buClrTx/>
              <a:buFontTx/>
              <a:buAutoNum type="arabicPeriod"/>
            </a:pPr>
            <a:r>
              <a:rPr lang="en-US"/>
              <a:t>Triple head sperm</a:t>
            </a:r>
          </a:p>
          <a:p>
            <a:pPr marL="342900" indent="-342900">
              <a:lnSpc>
                <a:spcPct val="100000"/>
              </a:lnSpc>
              <a:spcBef>
                <a:spcPct val="50000"/>
              </a:spcBef>
              <a:buClrTx/>
              <a:buFontTx/>
              <a:buAutoNum type="arabicPeriod"/>
            </a:pPr>
            <a:r>
              <a:rPr lang="en-US"/>
              <a:t>Acrosome reacted sperm</a:t>
            </a:r>
          </a:p>
          <a:p>
            <a:pPr marL="342900" indent="-342900">
              <a:lnSpc>
                <a:spcPct val="100000"/>
              </a:lnSpc>
              <a:spcBef>
                <a:spcPct val="50000"/>
              </a:spcBef>
              <a:buClrTx/>
              <a:buFontTx/>
              <a:buAutoNum type="arabicPeriod"/>
            </a:pPr>
            <a:r>
              <a:rPr lang="en-US"/>
              <a:t>Sperm with no acrosome</a:t>
            </a:r>
          </a:p>
          <a:p>
            <a:pPr marL="342900" indent="-342900">
              <a:lnSpc>
                <a:spcPct val="100000"/>
              </a:lnSpc>
              <a:spcBef>
                <a:spcPct val="50000"/>
              </a:spcBef>
              <a:buClrTx/>
              <a:buFontTx/>
              <a:buAutoNum type="arabicPeriod"/>
            </a:pPr>
            <a:r>
              <a:rPr lang="en-US"/>
              <a:t>Sperm with a tapering head and swollen mid-piece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a:xfrm>
            <a:off x="395288" y="206375"/>
            <a:ext cx="8062912" cy="936625"/>
          </a:xfrm>
        </p:spPr>
        <p:txBody>
          <a:bodyPr/>
          <a:lstStyle/>
          <a:p>
            <a:pPr eaLnBrk="1" hangingPunct="1">
              <a:defRPr/>
            </a:pPr>
            <a:r>
              <a:rPr lang="en-US" sz="4000" smtClean="0"/>
              <a:t>Morphology Assessment</a:t>
            </a:r>
          </a:p>
        </p:txBody>
      </p:sp>
      <p:sp>
        <p:nvSpPr>
          <p:cNvPr id="44035" name="Rectangle 3"/>
          <p:cNvSpPr>
            <a:spLocks noGrp="1" noChangeArrowheads="1"/>
          </p:cNvSpPr>
          <p:nvPr>
            <p:ph type="body" sz="half" idx="4294967295"/>
          </p:nvPr>
        </p:nvSpPr>
        <p:spPr>
          <a:xfrm>
            <a:off x="4343400" y="1295400"/>
            <a:ext cx="4559300" cy="4800600"/>
          </a:xfrm>
        </p:spPr>
        <p:txBody>
          <a:bodyPr/>
          <a:lstStyle/>
          <a:p>
            <a:pPr eaLnBrk="1" hangingPunct="1">
              <a:lnSpc>
                <a:spcPct val="80000"/>
              </a:lnSpc>
              <a:buSzTx/>
              <a:buFont typeface="Wingdings" pitchFamily="2" charset="2"/>
              <a:buChar char="§"/>
              <a:defRPr/>
            </a:pPr>
            <a:r>
              <a:rPr lang="en-US" sz="2400" smtClean="0"/>
              <a:t>Assessment is subjective due to the wide variation in sperm sizes and shapes.</a:t>
            </a:r>
          </a:p>
          <a:p>
            <a:pPr eaLnBrk="1" hangingPunct="1">
              <a:lnSpc>
                <a:spcPct val="80000"/>
              </a:lnSpc>
              <a:buSzTx/>
              <a:buFont typeface="Wingdings" pitchFamily="2" charset="2"/>
              <a:buChar char="§"/>
              <a:defRPr/>
            </a:pPr>
            <a:r>
              <a:rPr lang="en-US" sz="2400" smtClean="0"/>
              <a:t>% NF correlated well with the fertilization rate in-vitro and pregnancy rate [Kruger et al, 1996; Morgenthaler et al, 1995] </a:t>
            </a:r>
          </a:p>
          <a:p>
            <a:pPr eaLnBrk="1" hangingPunct="1">
              <a:lnSpc>
                <a:spcPct val="80000"/>
              </a:lnSpc>
              <a:buSzTx/>
              <a:buFont typeface="Wingdings" pitchFamily="2" charset="2"/>
              <a:buChar char="§"/>
              <a:defRPr/>
            </a:pPr>
            <a:r>
              <a:rPr lang="en-US" sz="2400" smtClean="0"/>
              <a:t>Sperms with defective heads are more likely to be immotile than sperms without defects, and defective motile sperms tend to show sluggish motility as compared to normal sperms [Aitken et al, 1995]. </a:t>
            </a:r>
          </a:p>
        </p:txBody>
      </p:sp>
      <p:pic>
        <p:nvPicPr>
          <p:cNvPr id="29700" name="Picture 4"/>
          <p:cNvPicPr>
            <a:picLocks noGrp="1" noChangeAspect="1" noChangeArrowheads="1"/>
          </p:cNvPicPr>
          <p:nvPr>
            <p:ph sz="half" idx="4294967295"/>
          </p:nvPr>
        </p:nvPicPr>
        <p:blipFill>
          <a:blip r:embed="rId2"/>
          <a:srcRect/>
          <a:stretch>
            <a:fillRect/>
          </a:stretch>
        </p:blipFill>
        <p:spPr>
          <a:xfrm>
            <a:off x="381000" y="1322388"/>
            <a:ext cx="3887788" cy="4392612"/>
          </a:xfr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1800" y="2920425"/>
            <a:ext cx="3218895" cy="584775"/>
          </a:xfrm>
          <a:prstGeom prst="rect">
            <a:avLst/>
          </a:prstGeom>
          <a:noFill/>
        </p:spPr>
        <p:txBody>
          <a:bodyPr wrap="none" rtlCol="0">
            <a:spAutoFit/>
          </a:bodyPr>
          <a:lstStyle/>
          <a:p>
            <a:r>
              <a:rPr lang="en-IN" sz="3200" b="1" dirty="0" smtClean="0">
                <a:solidFill>
                  <a:srgbClr val="FF0000"/>
                </a:solidFill>
              </a:rPr>
              <a:t>Chemical Analysis</a:t>
            </a:r>
            <a:endParaRPr lang="en-IN" sz="3200" b="1" dirty="0">
              <a:solidFill>
                <a:srgbClr val="FF000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28261" y="147935"/>
            <a:ext cx="543739" cy="461665"/>
          </a:xfrm>
          <a:prstGeom prst="rect">
            <a:avLst/>
          </a:prstGeom>
          <a:noFill/>
        </p:spPr>
        <p:txBody>
          <a:bodyPr wrap="none" rtlCol="0">
            <a:spAutoFit/>
          </a:bodyPr>
          <a:lstStyle/>
          <a:p>
            <a:r>
              <a:rPr lang="en-IN" sz="2400" b="1" dirty="0" smtClean="0"/>
              <a:t>pH</a:t>
            </a:r>
            <a:endParaRPr lang="en-IN" sz="2400" b="1" dirty="0"/>
          </a:p>
        </p:txBody>
      </p:sp>
      <p:sp>
        <p:nvSpPr>
          <p:cNvPr id="3" name="TextBox 2"/>
          <p:cNvSpPr txBox="1"/>
          <p:nvPr/>
        </p:nvSpPr>
        <p:spPr>
          <a:xfrm>
            <a:off x="152400" y="1600200"/>
            <a:ext cx="8686800" cy="3477875"/>
          </a:xfrm>
          <a:prstGeom prst="rect">
            <a:avLst/>
          </a:prstGeom>
          <a:noFill/>
        </p:spPr>
        <p:txBody>
          <a:bodyPr wrap="square" rtlCol="0">
            <a:spAutoFit/>
          </a:bodyPr>
          <a:lstStyle/>
          <a:p>
            <a:pPr algn="just">
              <a:buFont typeface="Wingdings" pitchFamily="2" charset="2"/>
              <a:buChar char="ü"/>
            </a:pPr>
            <a:r>
              <a:rPr lang="en-IN" sz="2000" dirty="0" smtClean="0"/>
              <a:t>Should be measured within an hour of collection (acidic: lactic acid production with high sperm count; alkaline: loss of CO</a:t>
            </a:r>
            <a:r>
              <a:rPr lang="en-IN" sz="2000" baseline="-25000" dirty="0" smtClean="0"/>
              <a:t>2</a:t>
            </a:r>
            <a:r>
              <a:rPr lang="en-IN" sz="2000" dirty="0" smtClean="0"/>
              <a:t> over time).</a:t>
            </a:r>
          </a:p>
          <a:p>
            <a:pPr algn="just">
              <a:buFont typeface="Wingdings" pitchFamily="2" charset="2"/>
              <a:buChar char="ü"/>
            </a:pPr>
            <a:endParaRPr lang="en-IN" sz="2000" dirty="0" smtClean="0"/>
          </a:p>
          <a:p>
            <a:pPr algn="just">
              <a:buFont typeface="Wingdings" pitchFamily="2" charset="2"/>
              <a:buChar char="ü"/>
            </a:pPr>
            <a:r>
              <a:rPr lang="en-IN" sz="2000" dirty="0" err="1" smtClean="0"/>
              <a:t>Nitrozine</a:t>
            </a:r>
            <a:r>
              <a:rPr lang="en-IN" sz="2000" dirty="0" smtClean="0"/>
              <a:t> paper is used to measure </a:t>
            </a:r>
            <a:r>
              <a:rPr lang="en-IN" sz="2000" dirty="0" err="1" smtClean="0"/>
              <a:t>pH.</a:t>
            </a:r>
            <a:endParaRPr lang="en-IN" sz="2000" dirty="0" smtClean="0"/>
          </a:p>
          <a:p>
            <a:pPr algn="just">
              <a:buFont typeface="Wingdings" pitchFamily="2" charset="2"/>
              <a:buChar char="ü"/>
            </a:pPr>
            <a:endParaRPr lang="en-IN" sz="2000" dirty="0" smtClean="0"/>
          </a:p>
          <a:p>
            <a:pPr algn="just">
              <a:buFont typeface="Wingdings" pitchFamily="2" charset="2"/>
              <a:buChar char="ü"/>
            </a:pPr>
            <a:r>
              <a:rPr lang="en-IN" sz="2000" dirty="0" smtClean="0"/>
              <a:t>pH of fresh semen: 7.2-7.8.</a:t>
            </a:r>
          </a:p>
          <a:p>
            <a:pPr algn="just">
              <a:buFont typeface="Wingdings" pitchFamily="2" charset="2"/>
              <a:buChar char="ü"/>
            </a:pPr>
            <a:endParaRPr lang="en-IN" sz="2000" dirty="0" smtClean="0"/>
          </a:p>
          <a:p>
            <a:pPr algn="just">
              <a:buFont typeface="Wingdings" pitchFamily="2" charset="2"/>
              <a:buChar char="ü"/>
            </a:pPr>
            <a:r>
              <a:rPr lang="en-IN" sz="2000" dirty="0" smtClean="0"/>
              <a:t>Congenital </a:t>
            </a:r>
            <a:r>
              <a:rPr lang="en-IN" sz="2000" dirty="0" err="1" smtClean="0"/>
              <a:t>aplasia</a:t>
            </a:r>
            <a:r>
              <a:rPr lang="en-IN" sz="2000" dirty="0" smtClean="0"/>
              <a:t> of vas </a:t>
            </a:r>
            <a:r>
              <a:rPr lang="en-IN" sz="2000" dirty="0" err="1" smtClean="0"/>
              <a:t>deferentia</a:t>
            </a:r>
            <a:r>
              <a:rPr lang="en-IN" sz="2000" dirty="0" smtClean="0"/>
              <a:t> &amp; seminal vesicles &gt;&gt;&gt; Acidic pH</a:t>
            </a:r>
          </a:p>
          <a:p>
            <a:pPr algn="just">
              <a:buFont typeface="Wingdings" pitchFamily="2" charset="2"/>
              <a:buChar char="ü"/>
            </a:pPr>
            <a:endParaRPr lang="en-IN" sz="2000" dirty="0" smtClean="0"/>
          </a:p>
          <a:p>
            <a:pPr algn="just">
              <a:buFont typeface="Wingdings" pitchFamily="2" charset="2"/>
              <a:buChar char="ü"/>
            </a:pPr>
            <a:r>
              <a:rPr lang="en-IN" sz="2000" dirty="0" smtClean="0"/>
              <a:t>Male reproductive infection (</a:t>
            </a:r>
            <a:r>
              <a:rPr lang="en-IN" sz="2000" i="1" dirty="0" err="1" smtClean="0"/>
              <a:t>Ureaplasma</a:t>
            </a:r>
            <a:r>
              <a:rPr lang="en-IN" sz="2000" i="1" dirty="0" smtClean="0"/>
              <a:t> </a:t>
            </a:r>
            <a:r>
              <a:rPr lang="en-IN" sz="2000" i="1" dirty="0" err="1" smtClean="0"/>
              <a:t>urealyticum</a:t>
            </a:r>
            <a:r>
              <a:rPr lang="en-IN" sz="2000" i="1" dirty="0" smtClean="0"/>
              <a:t>, </a:t>
            </a:r>
            <a:r>
              <a:rPr lang="en-IN" sz="2000" i="1" dirty="0" err="1" smtClean="0"/>
              <a:t>Mycoplasma</a:t>
            </a:r>
            <a:r>
              <a:rPr lang="en-IN" sz="2000" i="1" dirty="0" smtClean="0"/>
              <a:t> </a:t>
            </a:r>
            <a:r>
              <a:rPr lang="en-IN" sz="2000" i="1" dirty="0" err="1" smtClean="0"/>
              <a:t>hominis</a:t>
            </a:r>
            <a:r>
              <a:rPr lang="en-IN" sz="2000" i="1" dirty="0" smtClean="0"/>
              <a:t>, Chlamydia </a:t>
            </a:r>
            <a:r>
              <a:rPr lang="en-IN" sz="2000" i="1" dirty="0" err="1" smtClean="0"/>
              <a:t>trachomatis</a:t>
            </a:r>
            <a:r>
              <a:rPr lang="en-IN" sz="2000" i="1" dirty="0" smtClean="0"/>
              <a:t>, Herpes simplex</a:t>
            </a:r>
            <a:r>
              <a:rPr lang="en-IN" sz="2000" dirty="0" smtClean="0"/>
              <a:t>) &gt;&gt;&gt; Alkaline pH</a:t>
            </a:r>
            <a:endParaRPr lang="en-IN" sz="2000" dirty="0"/>
          </a:p>
        </p:txBody>
      </p:sp>
      <p:pic>
        <p:nvPicPr>
          <p:cNvPr id="4" name="Picture 4" descr="phstrip"/>
          <p:cNvPicPr>
            <a:picLocks noChangeAspect="1" noChangeArrowheads="1"/>
          </p:cNvPicPr>
          <p:nvPr/>
        </p:nvPicPr>
        <p:blipFill>
          <a:blip r:embed="rId2" cstate="print"/>
          <a:srcRect/>
          <a:stretch>
            <a:fillRect/>
          </a:stretch>
        </p:blipFill>
        <p:spPr bwMode="auto">
          <a:xfrm rot="16200000">
            <a:off x="7065962" y="4932362"/>
            <a:ext cx="1849437" cy="1849438"/>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0400" y="528935"/>
            <a:ext cx="2440605" cy="461665"/>
          </a:xfrm>
          <a:prstGeom prst="rect">
            <a:avLst/>
          </a:prstGeom>
          <a:noFill/>
        </p:spPr>
        <p:txBody>
          <a:bodyPr wrap="none" rtlCol="0">
            <a:spAutoFit/>
          </a:bodyPr>
          <a:lstStyle/>
          <a:p>
            <a:r>
              <a:rPr lang="en-IN" sz="2400" b="1" dirty="0" smtClean="0"/>
              <a:t>Acid </a:t>
            </a:r>
            <a:r>
              <a:rPr lang="en-IN" sz="2400" b="1" dirty="0" err="1" smtClean="0"/>
              <a:t>Phosphatase</a:t>
            </a:r>
            <a:endParaRPr lang="en-IN" sz="2400" b="1" dirty="0"/>
          </a:p>
        </p:txBody>
      </p:sp>
      <p:sp>
        <p:nvSpPr>
          <p:cNvPr id="3" name="TextBox 2"/>
          <p:cNvSpPr txBox="1"/>
          <p:nvPr/>
        </p:nvSpPr>
        <p:spPr>
          <a:xfrm>
            <a:off x="152400" y="2111276"/>
            <a:ext cx="8763000" cy="2308324"/>
          </a:xfrm>
          <a:prstGeom prst="rect">
            <a:avLst/>
          </a:prstGeom>
          <a:noFill/>
        </p:spPr>
        <p:txBody>
          <a:bodyPr wrap="square" rtlCol="0">
            <a:spAutoFit/>
          </a:bodyPr>
          <a:lstStyle/>
          <a:p>
            <a:pPr algn="just">
              <a:buFont typeface="Wingdings" pitchFamily="2" charset="2"/>
              <a:buChar char="ü"/>
            </a:pPr>
            <a:r>
              <a:rPr lang="en-IN" sz="2400" dirty="0" smtClean="0"/>
              <a:t>It is used to evaluate the secondary function of the prostate.</a:t>
            </a:r>
          </a:p>
          <a:p>
            <a:pPr algn="just">
              <a:buFont typeface="Wingdings" pitchFamily="2" charset="2"/>
              <a:buChar char="ü"/>
            </a:pPr>
            <a:endParaRPr lang="en-IN" sz="2400" dirty="0" smtClean="0"/>
          </a:p>
          <a:p>
            <a:pPr algn="just">
              <a:buFont typeface="Wingdings" pitchFamily="2" charset="2"/>
              <a:buChar char="ü"/>
            </a:pPr>
            <a:r>
              <a:rPr lang="en-IN" sz="2400" dirty="0" smtClean="0"/>
              <a:t>Normal level: ≥200 units/ejaculate</a:t>
            </a:r>
          </a:p>
          <a:p>
            <a:pPr algn="just">
              <a:buFont typeface="Wingdings" pitchFamily="2" charset="2"/>
              <a:buChar char="ü"/>
            </a:pPr>
            <a:endParaRPr lang="en-IN" sz="2400" dirty="0" smtClean="0"/>
          </a:p>
          <a:p>
            <a:pPr algn="just">
              <a:buFont typeface="Wingdings" pitchFamily="2" charset="2"/>
              <a:buChar char="ü"/>
            </a:pPr>
            <a:r>
              <a:rPr lang="en-IN" sz="2400" dirty="0" smtClean="0"/>
              <a:t>It is used to establish the validity of alleged sexual assault in vaginal fluid, skin washings, or clothing.</a:t>
            </a:r>
            <a:endParaRPr lang="en-IN" sz="24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33800" y="533400"/>
            <a:ext cx="1276503" cy="461665"/>
          </a:xfrm>
          <a:prstGeom prst="rect">
            <a:avLst/>
          </a:prstGeom>
          <a:noFill/>
        </p:spPr>
        <p:txBody>
          <a:bodyPr wrap="none" rtlCol="0">
            <a:spAutoFit/>
          </a:bodyPr>
          <a:lstStyle/>
          <a:p>
            <a:r>
              <a:rPr lang="en-IN" sz="2400" b="1" dirty="0" smtClean="0"/>
              <a:t>Fructose</a:t>
            </a:r>
            <a:endParaRPr lang="en-IN" sz="2400" b="1" dirty="0"/>
          </a:p>
        </p:txBody>
      </p:sp>
      <p:sp>
        <p:nvSpPr>
          <p:cNvPr id="3" name="TextBox 2"/>
          <p:cNvSpPr txBox="1"/>
          <p:nvPr/>
        </p:nvSpPr>
        <p:spPr>
          <a:xfrm>
            <a:off x="228600" y="1295400"/>
            <a:ext cx="8610600" cy="3477875"/>
          </a:xfrm>
          <a:prstGeom prst="rect">
            <a:avLst/>
          </a:prstGeom>
          <a:noFill/>
        </p:spPr>
        <p:txBody>
          <a:bodyPr wrap="square" rtlCol="0">
            <a:spAutoFit/>
          </a:bodyPr>
          <a:lstStyle/>
          <a:p>
            <a:pPr algn="just">
              <a:buFont typeface="Wingdings" pitchFamily="2" charset="2"/>
              <a:buChar char="ü"/>
            </a:pPr>
            <a:r>
              <a:rPr lang="en-IN" sz="2000" dirty="0" smtClean="0"/>
              <a:t>Fructose provides energy for spermatozoa.</a:t>
            </a:r>
          </a:p>
          <a:p>
            <a:pPr algn="just">
              <a:buFont typeface="Wingdings" pitchFamily="2" charset="2"/>
              <a:buChar char="ü"/>
            </a:pPr>
            <a:endParaRPr lang="en-IN" sz="2000" dirty="0" smtClean="0"/>
          </a:p>
          <a:p>
            <a:pPr algn="just">
              <a:buFont typeface="Wingdings" pitchFamily="2" charset="2"/>
              <a:buChar char="ü"/>
            </a:pPr>
            <a:r>
              <a:rPr lang="en-IN" sz="2000" dirty="0" smtClean="0"/>
              <a:t>Semen fructose is produced by the seminal vesicles, with normal levels ≥13 µmol/ejaculate &amp; comprises 99% of reducing sugar found in semen.</a:t>
            </a:r>
          </a:p>
          <a:p>
            <a:pPr algn="just">
              <a:buFont typeface="Wingdings" pitchFamily="2" charset="2"/>
              <a:buChar char="ü"/>
            </a:pPr>
            <a:endParaRPr lang="en-IN" sz="2000" dirty="0" smtClean="0"/>
          </a:p>
          <a:p>
            <a:pPr algn="just">
              <a:buFont typeface="Wingdings" pitchFamily="2" charset="2"/>
              <a:buChar char="ü"/>
            </a:pPr>
            <a:r>
              <a:rPr lang="en-IN" sz="2000" dirty="0" smtClean="0"/>
              <a:t>Low level &gt;&gt;&gt; indicates presence of ejaculatory duct obstruction or abnormalities in the vas deferens &amp; is accompanied by </a:t>
            </a:r>
            <a:r>
              <a:rPr lang="en-IN" sz="2000" dirty="0" err="1" smtClean="0"/>
              <a:t>azoospermia</a:t>
            </a:r>
            <a:r>
              <a:rPr lang="en-IN" sz="2000" dirty="0" smtClean="0"/>
              <a:t> (absence of sperm).</a:t>
            </a:r>
          </a:p>
          <a:p>
            <a:pPr algn="just">
              <a:buFont typeface="Wingdings" pitchFamily="2" charset="2"/>
              <a:buChar char="ü"/>
            </a:pPr>
            <a:endParaRPr lang="en-IN" sz="2000" dirty="0" smtClean="0"/>
          </a:p>
          <a:p>
            <a:pPr algn="just">
              <a:buFont typeface="Wingdings" pitchFamily="2" charset="2"/>
              <a:buChar char="ü"/>
            </a:pPr>
            <a:r>
              <a:rPr lang="en-IN" sz="2000" dirty="0" smtClean="0"/>
              <a:t>Low level &gt;&gt;&gt; correlate with androgen deficiency &amp; decreased testosterone levels.</a:t>
            </a:r>
            <a:endParaRPr lang="en-IN" sz="20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1"/>
          <p:cNvSpPr txBox="1">
            <a:spLocks noChangeArrowheads="1"/>
          </p:cNvSpPr>
          <p:nvPr/>
        </p:nvSpPr>
        <p:spPr bwMode="auto">
          <a:xfrm>
            <a:off x="1171207" y="147935"/>
            <a:ext cx="6905993" cy="461665"/>
          </a:xfrm>
          <a:prstGeom prst="rect">
            <a:avLst/>
          </a:prstGeom>
          <a:noFill/>
          <a:ln w="9525">
            <a:noFill/>
            <a:miter lim="800000"/>
            <a:headEnd/>
            <a:tailEnd/>
          </a:ln>
        </p:spPr>
        <p:txBody>
          <a:bodyPr wrap="none">
            <a:spAutoFit/>
          </a:bodyPr>
          <a:lstStyle/>
          <a:p>
            <a:pPr>
              <a:buFont typeface="Wingdings" pitchFamily="2" charset="2"/>
              <a:buNone/>
            </a:pPr>
            <a:r>
              <a:rPr lang="en-IN" sz="2400" b="1"/>
              <a:t>Common Causes of Low Sperm Count (Oligospermia)</a:t>
            </a:r>
          </a:p>
        </p:txBody>
      </p:sp>
      <p:sp>
        <p:nvSpPr>
          <p:cNvPr id="12291" name="TextBox 2"/>
          <p:cNvSpPr txBox="1">
            <a:spLocks noChangeArrowheads="1"/>
          </p:cNvSpPr>
          <p:nvPr/>
        </p:nvSpPr>
        <p:spPr bwMode="auto">
          <a:xfrm>
            <a:off x="76200" y="1471613"/>
            <a:ext cx="9067800" cy="3170099"/>
          </a:xfrm>
          <a:prstGeom prst="rect">
            <a:avLst/>
          </a:prstGeom>
          <a:noFill/>
          <a:ln w="9525">
            <a:noFill/>
            <a:miter lim="800000"/>
            <a:headEnd/>
            <a:tailEnd/>
          </a:ln>
        </p:spPr>
        <p:txBody>
          <a:bodyPr>
            <a:spAutoFit/>
          </a:bodyPr>
          <a:lstStyle/>
          <a:p>
            <a:pPr algn="just">
              <a:buFont typeface="Wingdings" pitchFamily="2" charset="2"/>
              <a:buChar char="ü"/>
            </a:pPr>
            <a:r>
              <a:rPr lang="en-IN" sz="2000" dirty="0"/>
              <a:t>Lifestyle: Factors like stress, heat, obesity &amp; toxins (SHOT) can reduce sperm counts drastically.</a:t>
            </a:r>
          </a:p>
          <a:p>
            <a:pPr algn="just">
              <a:buFont typeface="Wingdings" pitchFamily="2" charset="2"/>
              <a:buChar char="ü"/>
            </a:pPr>
            <a:endParaRPr lang="en-IN" sz="2000" dirty="0"/>
          </a:p>
          <a:p>
            <a:pPr algn="just">
              <a:buFont typeface="Wingdings" pitchFamily="2" charset="2"/>
              <a:buChar char="ü"/>
            </a:pPr>
            <a:r>
              <a:rPr lang="en-IN" sz="2000" dirty="0" err="1"/>
              <a:t>Varicocele</a:t>
            </a:r>
            <a:r>
              <a:rPr lang="en-IN" sz="2000" dirty="0"/>
              <a:t>: Varicose veins (enlarged veins) in the scrotum, known as </a:t>
            </a:r>
            <a:r>
              <a:rPr lang="en-IN" sz="2000" b="1" i="1" dirty="0" err="1">
                <a:hlinkClick r:id="rId2"/>
              </a:rPr>
              <a:t>varicoceles</a:t>
            </a:r>
            <a:r>
              <a:rPr lang="en-IN" sz="2000" dirty="0"/>
              <a:t>, have been known to impact testosterone and sperm production as well as sperm health (motility, morphology). </a:t>
            </a:r>
            <a:r>
              <a:rPr lang="en-IN" sz="2000" dirty="0" err="1"/>
              <a:t>Varicoceles</a:t>
            </a:r>
            <a:r>
              <a:rPr lang="en-IN" sz="2000" dirty="0"/>
              <a:t> are relatively common, occurring in about 15% of all men, and impact men differently. Some men can have large </a:t>
            </a:r>
            <a:r>
              <a:rPr lang="en-IN" sz="2000" dirty="0" err="1"/>
              <a:t>varicoceles</a:t>
            </a:r>
            <a:r>
              <a:rPr lang="en-IN" sz="2000" dirty="0"/>
              <a:t> with little to no impact on fertility, while other men are more sensitive and even small </a:t>
            </a:r>
            <a:r>
              <a:rPr lang="en-IN" sz="2000" dirty="0" err="1"/>
              <a:t>varicoceles</a:t>
            </a:r>
            <a:r>
              <a:rPr lang="en-IN" sz="2000" dirty="0"/>
              <a:t> can dramatically impact </a:t>
            </a:r>
            <a:r>
              <a:rPr lang="en-IN" sz="2000" b="1" dirty="0">
                <a:hlinkClick r:id="rId3"/>
              </a:rPr>
              <a:t>semen parameters</a:t>
            </a:r>
            <a:r>
              <a:rPr lang="en-IN" sz="2000" dirty="0"/>
              <a:t>. </a:t>
            </a:r>
            <a:r>
              <a:rPr lang="en-IN" sz="2000" dirty="0" err="1"/>
              <a:t>Varicoceles</a:t>
            </a:r>
            <a:r>
              <a:rPr lang="en-IN" sz="2000" dirty="0"/>
              <a:t> are repairable through surgery; it often takes 6-12 months post-surgery to fully improve fertility.</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1"/>
          <p:cNvSpPr txBox="1">
            <a:spLocks noChangeArrowheads="1"/>
          </p:cNvSpPr>
          <p:nvPr/>
        </p:nvSpPr>
        <p:spPr bwMode="auto">
          <a:xfrm>
            <a:off x="76200" y="533400"/>
            <a:ext cx="9067800" cy="3268663"/>
          </a:xfrm>
          <a:prstGeom prst="rect">
            <a:avLst/>
          </a:prstGeom>
          <a:noFill/>
          <a:ln w="9525">
            <a:noFill/>
            <a:miter lim="800000"/>
            <a:headEnd/>
            <a:tailEnd/>
          </a:ln>
        </p:spPr>
        <p:txBody>
          <a:bodyPr>
            <a:spAutoFit/>
          </a:bodyPr>
          <a:lstStyle/>
          <a:p>
            <a:r>
              <a:rPr lang="en-IN" b="1"/>
              <a:t>Genetics</a:t>
            </a:r>
            <a:r>
              <a:rPr lang="en-IN"/>
              <a:t>: There are a number of </a:t>
            </a:r>
            <a:r>
              <a:rPr lang="en-IN" b="1">
                <a:hlinkClick r:id="rId2"/>
              </a:rPr>
              <a:t>genetic disorders</a:t>
            </a:r>
            <a:r>
              <a:rPr lang="en-IN"/>
              <a:t> that contribute to male infertility. Because the molecular science is still relatively young, new genetic markers for male fertility are still being discovered. The good news is that most genetic causes of infertility are relatively rare. The most common disorders are:</a:t>
            </a:r>
          </a:p>
          <a:p>
            <a:pPr>
              <a:buFont typeface="Wingdings" pitchFamily="2" charset="2"/>
              <a:buNone/>
            </a:pPr>
            <a:r>
              <a:rPr lang="en-IN" b="1">
                <a:hlinkClick r:id="rId3"/>
              </a:rPr>
              <a:t>Klinefelter’s Syndrome:</a:t>
            </a:r>
            <a:r>
              <a:rPr lang="en-IN"/>
              <a:t> Genetic condition in which a man has an extra X chromosome causing him to be XXY rather than the normal XY.</a:t>
            </a:r>
          </a:p>
          <a:p>
            <a:pPr>
              <a:buFont typeface="Wingdings" pitchFamily="2" charset="2"/>
              <a:buNone/>
            </a:pPr>
            <a:endParaRPr lang="en-IN" b="1">
              <a:hlinkClick r:id="rId4"/>
            </a:endParaRPr>
          </a:p>
          <a:p>
            <a:pPr>
              <a:buFont typeface="Wingdings" pitchFamily="2" charset="2"/>
              <a:buNone/>
            </a:pPr>
            <a:r>
              <a:rPr lang="en-IN" b="1">
                <a:hlinkClick r:id="rId4"/>
              </a:rPr>
              <a:t>Y chromosome microdeletions</a:t>
            </a:r>
            <a:r>
              <a:rPr lang="en-IN"/>
              <a:t>: The deletions of genes from the Y chromosome that are responsible for sperm production.</a:t>
            </a:r>
          </a:p>
        </p:txBody>
      </p:sp>
      <p:sp>
        <p:nvSpPr>
          <p:cNvPr id="13315" name="TextBox 2"/>
          <p:cNvSpPr txBox="1">
            <a:spLocks noChangeArrowheads="1"/>
          </p:cNvSpPr>
          <p:nvPr/>
        </p:nvSpPr>
        <p:spPr bwMode="auto">
          <a:xfrm>
            <a:off x="1066800" y="0"/>
            <a:ext cx="7300913" cy="387350"/>
          </a:xfrm>
          <a:prstGeom prst="rect">
            <a:avLst/>
          </a:prstGeom>
          <a:noFill/>
          <a:ln w="9525">
            <a:noFill/>
            <a:miter lim="800000"/>
            <a:headEnd/>
            <a:tailEnd/>
          </a:ln>
        </p:spPr>
        <p:txBody>
          <a:bodyPr wrap="none">
            <a:spAutoFit/>
          </a:bodyPr>
          <a:lstStyle/>
          <a:p>
            <a:pPr>
              <a:buFont typeface="Wingdings" pitchFamily="2" charset="2"/>
              <a:buNone/>
            </a:pPr>
            <a:r>
              <a:rPr lang="en-IN" b="1"/>
              <a:t>Common Causes of Low Sperm Count (Oligospermia)</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
          <p:cNvSpPr txBox="1">
            <a:spLocks noChangeArrowheads="1"/>
          </p:cNvSpPr>
          <p:nvPr/>
        </p:nvSpPr>
        <p:spPr bwMode="auto">
          <a:xfrm>
            <a:off x="304800" y="2438400"/>
            <a:ext cx="8610600" cy="4006850"/>
          </a:xfrm>
          <a:prstGeom prst="rect">
            <a:avLst/>
          </a:prstGeom>
          <a:noFill/>
          <a:ln w="9525">
            <a:noFill/>
            <a:miter lim="800000"/>
            <a:headEnd/>
            <a:tailEnd/>
          </a:ln>
        </p:spPr>
        <p:txBody>
          <a:bodyPr>
            <a:spAutoFit/>
          </a:bodyPr>
          <a:lstStyle/>
          <a:p>
            <a:r>
              <a:rPr lang="en-IN" b="1"/>
              <a:t>Infection</a:t>
            </a:r>
            <a:r>
              <a:rPr lang="en-IN"/>
              <a:t>: Viral and bacterial </a:t>
            </a:r>
            <a:r>
              <a:rPr lang="en-IN" b="1">
                <a:hlinkClick r:id="rId2"/>
              </a:rPr>
              <a:t>infections</a:t>
            </a:r>
            <a:r>
              <a:rPr lang="en-IN">
                <a:hlinkClick r:id="rId2"/>
              </a:rPr>
              <a:t> </a:t>
            </a:r>
            <a:r>
              <a:rPr lang="en-IN"/>
              <a:t>– both in childhood and as an adult – can cause scarring on tiny microtubes of the male reproductive tract leading to a partial or complete blockage. Leading offenders include: mumps, tuberculosis, chlamydia, gonorrhea, mycoplasma, urinary tract infections and prostate infections.</a:t>
            </a:r>
          </a:p>
          <a:p>
            <a:r>
              <a:rPr lang="en-IN" b="1"/>
              <a:t>Hormone imbalances</a:t>
            </a:r>
            <a:r>
              <a:rPr lang="en-IN"/>
              <a:t>: Hormones play a critical role in the production and maturation of sperm cells. For reproductive health, the most critical hormones include – </a:t>
            </a:r>
            <a:r>
              <a:rPr lang="en-IN" b="1">
                <a:hlinkClick r:id="rId3"/>
              </a:rPr>
              <a:t>Testosterone</a:t>
            </a:r>
            <a:r>
              <a:rPr lang="en-IN"/>
              <a:t>, Follicle Stimulating Hormone (FSH), and Luteinizing Hormone (LH). </a:t>
            </a:r>
            <a:r>
              <a:rPr lang="en-IN" b="1">
                <a:hlinkClick r:id="rId4"/>
              </a:rPr>
              <a:t>Hormonal imbalances</a:t>
            </a:r>
            <a:r>
              <a:rPr lang="en-IN"/>
              <a:t> can occur for a number of reasons including: </a:t>
            </a:r>
            <a:r>
              <a:rPr lang="en-IN" b="1">
                <a:hlinkClick r:id="rId5"/>
              </a:rPr>
              <a:t>impaired testicular function</a:t>
            </a:r>
            <a:r>
              <a:rPr lang="en-IN"/>
              <a:t>, thyroid disorders, diabetes, </a:t>
            </a:r>
            <a:r>
              <a:rPr lang="en-IN" b="1">
                <a:hlinkClick r:id="rId6"/>
              </a:rPr>
              <a:t>pituitary disorders</a:t>
            </a:r>
            <a:r>
              <a:rPr lang="en-IN"/>
              <a:t> or growths and </a:t>
            </a:r>
            <a:r>
              <a:rPr lang="en-IN" b="1">
                <a:hlinkClick r:id="rId7"/>
              </a:rPr>
              <a:t>abuse of androgens for athletic performance</a:t>
            </a:r>
            <a:r>
              <a:rPr lang="en-IN"/>
              <a:t>.</a:t>
            </a:r>
          </a:p>
        </p:txBody>
      </p:sp>
      <p:sp>
        <p:nvSpPr>
          <p:cNvPr id="14339" name="TextBox 2"/>
          <p:cNvSpPr txBox="1">
            <a:spLocks noChangeArrowheads="1"/>
          </p:cNvSpPr>
          <p:nvPr/>
        </p:nvSpPr>
        <p:spPr bwMode="auto">
          <a:xfrm>
            <a:off x="1066800" y="0"/>
            <a:ext cx="7300913" cy="387350"/>
          </a:xfrm>
          <a:prstGeom prst="rect">
            <a:avLst/>
          </a:prstGeom>
          <a:noFill/>
          <a:ln w="9525">
            <a:noFill/>
            <a:miter lim="800000"/>
            <a:headEnd/>
            <a:tailEnd/>
          </a:ln>
        </p:spPr>
        <p:txBody>
          <a:bodyPr wrap="none">
            <a:spAutoFit/>
          </a:bodyPr>
          <a:lstStyle/>
          <a:p>
            <a:pPr>
              <a:buFont typeface="Wingdings" pitchFamily="2" charset="2"/>
              <a:buNone/>
            </a:pPr>
            <a:r>
              <a:rPr lang="en-IN" b="1"/>
              <a:t>Common Causes of Low Sperm Count (Oligospermia)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28600"/>
            <a:ext cx="8229600" cy="1143000"/>
          </a:xfrm>
        </p:spPr>
        <p:txBody>
          <a:bodyPr>
            <a:normAutofit/>
          </a:bodyPr>
          <a:lstStyle/>
          <a:p>
            <a:pPr>
              <a:defRPr/>
            </a:pPr>
            <a:r>
              <a:rPr lang="en-US" sz="3600" b="1" dirty="0">
                <a:cs typeface="+mj-cs"/>
              </a:rPr>
              <a:t>Fluid Fractions </a:t>
            </a:r>
          </a:p>
        </p:txBody>
      </p:sp>
      <p:sp>
        <p:nvSpPr>
          <p:cNvPr id="3" name="عنصر نائب للمحتوى 2"/>
          <p:cNvSpPr>
            <a:spLocks noGrp="1"/>
          </p:cNvSpPr>
          <p:nvPr>
            <p:ph idx="1"/>
          </p:nvPr>
        </p:nvSpPr>
        <p:spPr>
          <a:xfrm>
            <a:off x="0" y="685800"/>
            <a:ext cx="9144000" cy="6019800"/>
          </a:xfrm>
        </p:spPr>
        <p:txBody>
          <a:bodyPr>
            <a:noAutofit/>
          </a:bodyPr>
          <a:lstStyle/>
          <a:p>
            <a:pPr marL="514350" indent="-514350" algn="just">
              <a:spcBef>
                <a:spcPts val="1200"/>
              </a:spcBef>
              <a:spcAft>
                <a:spcPts val="600"/>
              </a:spcAft>
              <a:buSzPct val="101000"/>
              <a:buFont typeface="+mj-lt"/>
              <a:buAutoNum type="arabicPeriod"/>
              <a:defRPr/>
            </a:pPr>
            <a:r>
              <a:rPr lang="en-US" sz="2000" b="1" dirty="0" err="1">
                <a:solidFill>
                  <a:srgbClr val="C00000"/>
                </a:solidFill>
                <a:cs typeface="+mn-cs"/>
              </a:rPr>
              <a:t>Bulbourethral</a:t>
            </a:r>
            <a:r>
              <a:rPr lang="en-US" sz="2000" b="1" dirty="0">
                <a:solidFill>
                  <a:srgbClr val="C00000"/>
                </a:solidFill>
                <a:cs typeface="+mn-cs"/>
              </a:rPr>
              <a:t> &amp; Urethral glands</a:t>
            </a:r>
            <a:r>
              <a:rPr lang="en-US" sz="2000" dirty="0">
                <a:solidFill>
                  <a:srgbClr val="C00000"/>
                </a:solidFill>
                <a:cs typeface="+mn-cs"/>
              </a:rPr>
              <a:t> </a:t>
            </a:r>
            <a:r>
              <a:rPr lang="en-US" sz="2000" dirty="0">
                <a:cs typeface="+mn-cs"/>
              </a:rPr>
              <a:t>(2-5%) are </a:t>
            </a:r>
            <a:r>
              <a:rPr lang="en-US" sz="2000" dirty="0">
                <a:solidFill>
                  <a:srgbClr val="FF0000"/>
                </a:solidFill>
                <a:cs typeface="+mn-cs"/>
              </a:rPr>
              <a:t>very small mucus secreting glands</a:t>
            </a:r>
            <a:r>
              <a:rPr lang="en-US" sz="2000" dirty="0">
                <a:cs typeface="+mn-cs"/>
              </a:rPr>
              <a:t>,  add alkaline mucus to neutralize prostatic acid and vaginal </a:t>
            </a:r>
            <a:r>
              <a:rPr lang="en-US" sz="2000" dirty="0" smtClean="0">
                <a:cs typeface="+mn-cs"/>
              </a:rPr>
              <a:t>acidity.</a:t>
            </a:r>
            <a:endParaRPr lang="en-US" sz="2000" dirty="0">
              <a:cs typeface="+mn-cs"/>
            </a:endParaRPr>
          </a:p>
          <a:p>
            <a:pPr marL="514350" indent="-514350" algn="just">
              <a:spcBef>
                <a:spcPts val="1200"/>
              </a:spcBef>
              <a:spcAft>
                <a:spcPts val="600"/>
              </a:spcAft>
              <a:buSzPct val="101000"/>
              <a:buFont typeface="+mj-lt"/>
              <a:buAutoNum type="arabicPeriod"/>
              <a:defRPr/>
            </a:pPr>
            <a:r>
              <a:rPr lang="en-US" sz="2000" b="1" dirty="0">
                <a:solidFill>
                  <a:srgbClr val="C00000"/>
                </a:solidFill>
                <a:cs typeface="+mn-cs"/>
              </a:rPr>
              <a:t>Prostate</a:t>
            </a:r>
            <a:r>
              <a:rPr lang="en-US" sz="2000" dirty="0">
                <a:solidFill>
                  <a:srgbClr val="C00000"/>
                </a:solidFill>
                <a:cs typeface="+mn-cs"/>
              </a:rPr>
              <a:t>: </a:t>
            </a:r>
            <a:r>
              <a:rPr lang="en-US" sz="2000" dirty="0">
                <a:cs typeface="+mn-cs"/>
              </a:rPr>
              <a:t>(produce about </a:t>
            </a:r>
            <a:r>
              <a:rPr lang="en-US" sz="2000" dirty="0" smtClean="0">
                <a:cs typeface="+mn-cs"/>
              </a:rPr>
              <a:t>13-33% </a:t>
            </a:r>
            <a:r>
              <a:rPr lang="en-US" sz="2000" dirty="0">
                <a:cs typeface="+mn-cs"/>
              </a:rPr>
              <a:t>of the fluid volume of semen) Prostate glands secretion is a </a:t>
            </a:r>
            <a:r>
              <a:rPr lang="en-US" sz="2000" dirty="0">
                <a:solidFill>
                  <a:srgbClr val="FF0000"/>
                </a:solidFill>
                <a:cs typeface="+mn-cs"/>
              </a:rPr>
              <a:t>milky, alkaline fluid that plays a role in activating sperm</a:t>
            </a:r>
            <a:r>
              <a:rPr lang="en-US" sz="2000" dirty="0">
                <a:cs typeface="+mn-cs"/>
              </a:rPr>
              <a:t>, the secretion contains </a:t>
            </a:r>
            <a:r>
              <a:rPr lang="en-US" sz="2000" dirty="0">
                <a:solidFill>
                  <a:srgbClr val="FF0000"/>
                </a:solidFill>
                <a:cs typeface="+mn-cs"/>
              </a:rPr>
              <a:t>acid </a:t>
            </a:r>
            <a:r>
              <a:rPr lang="en-US" sz="2000" dirty="0" err="1">
                <a:solidFill>
                  <a:srgbClr val="FF0000"/>
                </a:solidFill>
                <a:cs typeface="+mn-cs"/>
              </a:rPr>
              <a:t>phosphatase</a:t>
            </a:r>
            <a:r>
              <a:rPr lang="en-US" sz="2000" dirty="0">
                <a:solidFill>
                  <a:srgbClr val="FF0000"/>
                </a:solidFill>
                <a:cs typeface="+mn-cs"/>
              </a:rPr>
              <a:t> </a:t>
            </a:r>
            <a:r>
              <a:rPr lang="en-US" sz="2000" dirty="0">
                <a:cs typeface="+mn-cs"/>
              </a:rPr>
              <a:t>and </a:t>
            </a:r>
            <a:r>
              <a:rPr lang="en-US" sz="2000" dirty="0" err="1">
                <a:solidFill>
                  <a:srgbClr val="FF0000"/>
                </a:solidFill>
                <a:cs typeface="+mn-cs"/>
              </a:rPr>
              <a:t>proteolytic</a:t>
            </a:r>
            <a:r>
              <a:rPr lang="en-US" sz="2000" dirty="0">
                <a:solidFill>
                  <a:srgbClr val="FF0000"/>
                </a:solidFill>
                <a:cs typeface="+mn-cs"/>
              </a:rPr>
              <a:t> enzymes </a:t>
            </a:r>
            <a:r>
              <a:rPr lang="en-US" sz="2000" dirty="0">
                <a:cs typeface="+mn-cs"/>
              </a:rPr>
              <a:t>that act on the fluid from the seminal vesicles, </a:t>
            </a:r>
            <a:r>
              <a:rPr lang="en-US" sz="2000" dirty="0">
                <a:solidFill>
                  <a:srgbClr val="FF0000"/>
                </a:solidFill>
                <a:cs typeface="+mn-cs"/>
              </a:rPr>
              <a:t>resulting in the coagulation and liquefaction of the semen</a:t>
            </a:r>
            <a:r>
              <a:rPr lang="en-US" sz="2000" dirty="0" smtClean="0">
                <a:solidFill>
                  <a:srgbClr val="FF0000"/>
                </a:solidFill>
                <a:cs typeface="+mn-cs"/>
              </a:rPr>
              <a:t>.</a:t>
            </a:r>
          </a:p>
          <a:p>
            <a:pPr marL="514350" indent="-514350" algn="just">
              <a:buSzPct val="100000"/>
              <a:buFont typeface="Times New Roman" pitchFamily="18" charset="0"/>
              <a:buAutoNum type="arabicPeriod" startAt="3"/>
            </a:pPr>
            <a:r>
              <a:rPr lang="en-US" sz="2000" b="1" dirty="0" smtClean="0">
                <a:solidFill>
                  <a:srgbClr val="C00000"/>
                </a:solidFill>
                <a:cs typeface="Times New Roman" pitchFamily="18" charset="0"/>
              </a:rPr>
              <a:t>Seminal vesicles</a:t>
            </a:r>
            <a:r>
              <a:rPr lang="en-US" sz="2000" b="1" i="1" dirty="0" smtClean="0">
                <a:solidFill>
                  <a:srgbClr val="C00000"/>
                </a:solidFill>
                <a:cs typeface="Times New Roman" pitchFamily="18" charset="0"/>
              </a:rPr>
              <a:t> </a:t>
            </a:r>
            <a:r>
              <a:rPr lang="en-US" sz="2000" dirty="0" smtClean="0"/>
              <a:t>(produce about 46-80% of the fluid volume of semen) </a:t>
            </a:r>
            <a:r>
              <a:rPr lang="en-US" sz="2000" dirty="0" smtClean="0">
                <a:solidFill>
                  <a:srgbClr val="FF0000"/>
                </a:solidFill>
              </a:rPr>
              <a:t>Viscous</a:t>
            </a:r>
            <a:r>
              <a:rPr lang="en-US" sz="2000" dirty="0" smtClean="0">
                <a:solidFill>
                  <a:schemeClr val="accent2">
                    <a:lumMod val="50000"/>
                  </a:schemeClr>
                </a:solidFill>
              </a:rPr>
              <a:t>, yellowish secretion </a:t>
            </a:r>
            <a:r>
              <a:rPr lang="en-US" sz="2000" dirty="0" smtClean="0"/>
              <a:t>is rich in </a:t>
            </a:r>
            <a:r>
              <a:rPr lang="en-US" sz="2000" u="sng" dirty="0" smtClean="0">
                <a:solidFill>
                  <a:srgbClr val="002060"/>
                </a:solidFill>
              </a:rPr>
              <a:t>fructose</a:t>
            </a:r>
            <a:r>
              <a:rPr lang="en-US" sz="2000" dirty="0" smtClean="0"/>
              <a:t>, </a:t>
            </a:r>
            <a:r>
              <a:rPr lang="en-US" sz="2000" u="sng" dirty="0" smtClean="0">
                <a:solidFill>
                  <a:srgbClr val="002060"/>
                </a:solidFill>
              </a:rPr>
              <a:t>vitamin C</a:t>
            </a:r>
            <a:r>
              <a:rPr lang="en-US" sz="2000" dirty="0" smtClean="0"/>
              <a:t>, </a:t>
            </a:r>
            <a:r>
              <a:rPr lang="en-US" sz="2000" u="sng" dirty="0" smtClean="0">
                <a:solidFill>
                  <a:srgbClr val="002060"/>
                </a:solidFill>
              </a:rPr>
              <a:t>prostaglandin</a:t>
            </a:r>
            <a:r>
              <a:rPr lang="en-US" sz="2000" dirty="0" smtClean="0"/>
              <a:t>, and other substances, </a:t>
            </a:r>
            <a:r>
              <a:rPr lang="en-US" sz="2000" dirty="0" smtClean="0">
                <a:solidFill>
                  <a:srgbClr val="FF0000"/>
                </a:solidFill>
              </a:rPr>
              <a:t>which </a:t>
            </a:r>
            <a:r>
              <a:rPr lang="en-US" sz="2000" u="sng" dirty="0" smtClean="0">
                <a:solidFill>
                  <a:srgbClr val="FF0000"/>
                </a:solidFill>
              </a:rPr>
              <a:t>nourish and activate </a:t>
            </a:r>
            <a:r>
              <a:rPr lang="en-US" sz="2000" dirty="0" smtClean="0">
                <a:solidFill>
                  <a:srgbClr val="FF0000"/>
                </a:solidFill>
              </a:rPr>
              <a:t>the sperm passing through the tract</a:t>
            </a:r>
            <a:r>
              <a:rPr lang="en-US" sz="2000" dirty="0" smtClean="0"/>
              <a:t>. This component has high </a:t>
            </a:r>
            <a:r>
              <a:rPr lang="en-US" sz="2000" dirty="0" err="1" smtClean="0"/>
              <a:t>flavin</a:t>
            </a:r>
            <a:r>
              <a:rPr lang="en-US" sz="2000" dirty="0" smtClean="0"/>
              <a:t> content, which is largely responsible for the fluorescence of semen</a:t>
            </a:r>
            <a:r>
              <a:rPr lang="ar-SA" sz="2000" dirty="0" smtClean="0"/>
              <a:t>.</a:t>
            </a:r>
            <a:endParaRPr lang="en-IN" sz="2000" dirty="0" smtClean="0"/>
          </a:p>
          <a:p>
            <a:pPr marL="514350" indent="-514350" algn="just">
              <a:buSzPct val="100000"/>
              <a:buFont typeface="Times New Roman" pitchFamily="18" charset="0"/>
              <a:buAutoNum type="arabicPeriod" startAt="3"/>
            </a:pPr>
            <a:endParaRPr lang="en-US" sz="2000" dirty="0" smtClean="0"/>
          </a:p>
          <a:p>
            <a:pPr marL="514350" indent="-514350" algn="just">
              <a:buSzPct val="100000"/>
              <a:buFont typeface="Times New Roman" pitchFamily="18" charset="0"/>
              <a:buAutoNum type="arabicPeriod" startAt="3"/>
            </a:pPr>
            <a:r>
              <a:rPr lang="en-US" sz="2000" b="1" dirty="0" smtClean="0">
                <a:solidFill>
                  <a:srgbClr val="C00000"/>
                </a:solidFill>
              </a:rPr>
              <a:t>Testis &amp; </a:t>
            </a:r>
            <a:r>
              <a:rPr lang="en-US" sz="2000" b="1" dirty="0" err="1" smtClean="0">
                <a:solidFill>
                  <a:srgbClr val="C00000"/>
                </a:solidFill>
              </a:rPr>
              <a:t>Epididymis</a:t>
            </a:r>
            <a:r>
              <a:rPr lang="en-US" sz="2000" dirty="0" smtClean="0"/>
              <a:t>: (5%) Spermatozoa are produced in the testis under the influence of testosterone, and then the </a:t>
            </a:r>
            <a:r>
              <a:rPr lang="en-US" sz="2000" dirty="0" err="1" smtClean="0">
                <a:solidFill>
                  <a:srgbClr val="FF0000"/>
                </a:solidFill>
              </a:rPr>
              <a:t>epididymis</a:t>
            </a:r>
            <a:r>
              <a:rPr lang="en-US" sz="2000" dirty="0" smtClean="0"/>
              <a:t> (is the first part of the duct system) </a:t>
            </a:r>
            <a:r>
              <a:rPr lang="en-US" sz="2000" dirty="0" smtClean="0">
                <a:solidFill>
                  <a:srgbClr val="FF0000"/>
                </a:solidFill>
              </a:rPr>
              <a:t>provides a temporary storage site for the immature sperm</a:t>
            </a:r>
            <a:r>
              <a:rPr lang="en-US" sz="2000" dirty="0" smtClean="0"/>
              <a:t> </a:t>
            </a:r>
            <a:r>
              <a:rPr lang="en-US" sz="2000" dirty="0" smtClean="0">
                <a:solidFill>
                  <a:srgbClr val="FF0000"/>
                </a:solidFill>
              </a:rPr>
              <a:t>that enter it from testis</a:t>
            </a:r>
            <a:r>
              <a:rPr lang="en-US" sz="2000" dirty="0" smtClean="0"/>
              <a:t>. This fraction still in the inactive form until ejaculation due to the high content of </a:t>
            </a:r>
            <a:r>
              <a:rPr lang="en-US" sz="2000" dirty="0" err="1" smtClean="0"/>
              <a:t>carnitine</a:t>
            </a:r>
            <a:r>
              <a:rPr lang="en-US" sz="2000" dirty="0" smtClean="0"/>
              <a:t>, </a:t>
            </a:r>
            <a:r>
              <a:rPr lang="en-US" sz="2000" dirty="0" err="1" smtClean="0"/>
              <a:t>glyceryle-phosphorylcholine</a:t>
            </a:r>
            <a:r>
              <a:rPr lang="en-US" sz="2000" dirty="0" smtClean="0"/>
              <a:t> and diminished oxygen supply.</a:t>
            </a:r>
          </a:p>
          <a:p>
            <a:pPr marL="514350" indent="-514350" algn="just">
              <a:spcBef>
                <a:spcPts val="1200"/>
              </a:spcBef>
              <a:spcAft>
                <a:spcPts val="600"/>
              </a:spcAft>
              <a:buSzPct val="101000"/>
              <a:buFont typeface="+mj-lt"/>
              <a:buAutoNum type="arabicPeriod"/>
              <a:defRPr/>
            </a:pPr>
            <a:endParaRPr lang="en-US" sz="2000" dirty="0">
              <a:solidFill>
                <a:srgbClr val="FF0000"/>
              </a:solidFill>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0"/>
            <a:ext cx="6752682" cy="523220"/>
          </a:xfrm>
          <a:prstGeom prst="rect">
            <a:avLst/>
          </a:prstGeom>
          <a:noFill/>
        </p:spPr>
        <p:txBody>
          <a:bodyPr wrap="none" rtlCol="0">
            <a:spAutoFit/>
          </a:bodyPr>
          <a:lstStyle/>
          <a:p>
            <a:r>
              <a:rPr lang="en-IN" sz="2800" b="1" dirty="0" smtClean="0"/>
              <a:t>Factors Effecting the Semen Analysis Results</a:t>
            </a:r>
            <a:endParaRPr lang="en-IN" sz="2800" b="1" dirty="0"/>
          </a:p>
        </p:txBody>
      </p:sp>
      <p:grpSp>
        <p:nvGrpSpPr>
          <p:cNvPr id="6" name="Group 5"/>
          <p:cNvGrpSpPr/>
          <p:nvPr/>
        </p:nvGrpSpPr>
        <p:grpSpPr>
          <a:xfrm>
            <a:off x="76200" y="533400"/>
            <a:ext cx="8915400" cy="6324600"/>
            <a:chOff x="76200" y="533400"/>
            <a:chExt cx="8915400" cy="6324600"/>
          </a:xfrm>
        </p:grpSpPr>
        <p:pic>
          <p:nvPicPr>
            <p:cNvPr id="1026" name="Picture 2"/>
            <p:cNvPicPr>
              <a:picLocks noChangeAspect="1" noChangeArrowheads="1"/>
            </p:cNvPicPr>
            <p:nvPr/>
          </p:nvPicPr>
          <p:blipFill>
            <a:blip r:embed="rId2"/>
            <a:srcRect/>
            <a:stretch>
              <a:fillRect/>
            </a:stretch>
          </p:blipFill>
          <p:spPr bwMode="auto">
            <a:xfrm>
              <a:off x="152400" y="533400"/>
              <a:ext cx="8686800" cy="6858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a:srcRect/>
            <a:stretch>
              <a:fillRect/>
            </a:stretch>
          </p:blipFill>
          <p:spPr bwMode="auto">
            <a:xfrm>
              <a:off x="76200" y="1219200"/>
              <a:ext cx="8915400" cy="5638800"/>
            </a:xfrm>
            <a:prstGeom prst="rect">
              <a:avLst/>
            </a:prstGeom>
            <a:noFill/>
            <a:ln w="9525">
              <a:noFill/>
              <a:miter lim="800000"/>
              <a:headEnd/>
              <a:tailEnd/>
            </a:ln>
            <a:effectLst/>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9400" y="0"/>
            <a:ext cx="3770263" cy="461665"/>
          </a:xfrm>
          <a:prstGeom prst="rect">
            <a:avLst/>
          </a:prstGeom>
          <a:noFill/>
        </p:spPr>
        <p:txBody>
          <a:bodyPr wrap="none" rtlCol="0">
            <a:spAutoFit/>
          </a:bodyPr>
          <a:lstStyle/>
          <a:p>
            <a:r>
              <a:rPr lang="en-IN" sz="2400" b="1" dirty="0" smtClean="0"/>
              <a:t>Time-line of Semen Analysis</a:t>
            </a:r>
            <a:endParaRPr lang="en-IN" sz="2400" b="1" dirty="0"/>
          </a:p>
        </p:txBody>
      </p:sp>
      <p:grpSp>
        <p:nvGrpSpPr>
          <p:cNvPr id="5" name="Group 4"/>
          <p:cNvGrpSpPr/>
          <p:nvPr/>
        </p:nvGrpSpPr>
        <p:grpSpPr>
          <a:xfrm>
            <a:off x="76200" y="381000"/>
            <a:ext cx="8915401" cy="6477000"/>
            <a:chOff x="228600" y="381000"/>
            <a:chExt cx="8915401" cy="6477000"/>
          </a:xfrm>
        </p:grpSpPr>
        <p:pic>
          <p:nvPicPr>
            <p:cNvPr id="2050" name="Picture 2"/>
            <p:cNvPicPr>
              <a:picLocks noChangeAspect="1" noChangeArrowheads="1"/>
            </p:cNvPicPr>
            <p:nvPr/>
          </p:nvPicPr>
          <p:blipFill>
            <a:blip r:embed="rId2"/>
            <a:srcRect/>
            <a:stretch>
              <a:fillRect/>
            </a:stretch>
          </p:blipFill>
          <p:spPr bwMode="auto">
            <a:xfrm>
              <a:off x="228600" y="381000"/>
              <a:ext cx="8915400" cy="12954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228600" y="1676400"/>
              <a:ext cx="8915401" cy="5181600"/>
            </a:xfrm>
            <a:prstGeom prst="rect">
              <a:avLst/>
            </a:prstGeom>
            <a:noFill/>
            <a:ln w="9525">
              <a:noFill/>
              <a:miter lim="800000"/>
              <a:headEnd/>
              <a:tailEnd/>
            </a:ln>
            <a:effectLst/>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srcRect/>
          <a:stretch>
            <a:fillRect/>
          </a:stretch>
        </p:blipFill>
        <p:spPr bwMode="auto">
          <a:xfrm>
            <a:off x="1676400" y="1524000"/>
            <a:ext cx="5714999" cy="4800600"/>
          </a:xfrm>
          <a:prstGeom prst="rect">
            <a:avLst/>
          </a:prstGeom>
          <a:noFill/>
          <a:ln w="9525">
            <a:noFill/>
            <a:miter lim="800000"/>
            <a:headEnd/>
            <a:tailEnd/>
          </a:ln>
          <a:effectLst/>
        </p:spPr>
      </p:pic>
      <p:pic>
        <p:nvPicPr>
          <p:cNvPr id="13315" name="Picture 3"/>
          <p:cNvPicPr>
            <a:picLocks noChangeAspect="1" noChangeArrowheads="1"/>
          </p:cNvPicPr>
          <p:nvPr/>
        </p:nvPicPr>
        <p:blipFill>
          <a:blip r:embed="rId3"/>
          <a:srcRect/>
          <a:stretch>
            <a:fillRect/>
          </a:stretch>
        </p:blipFill>
        <p:spPr bwMode="auto">
          <a:xfrm>
            <a:off x="3048000" y="581025"/>
            <a:ext cx="2733675" cy="409575"/>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62200" y="0"/>
            <a:ext cx="4473276" cy="400110"/>
          </a:xfrm>
          <a:prstGeom prst="rect">
            <a:avLst/>
          </a:prstGeom>
          <a:noFill/>
        </p:spPr>
        <p:txBody>
          <a:bodyPr wrap="none" rtlCol="0">
            <a:spAutoFit/>
          </a:bodyPr>
          <a:lstStyle/>
          <a:p>
            <a:r>
              <a:rPr lang="en-IN" sz="2000" b="1" dirty="0" smtClean="0"/>
              <a:t>Nomenclature Related to Semen Quality</a:t>
            </a:r>
            <a:endParaRPr lang="en-IN" sz="2000" b="1" dirty="0"/>
          </a:p>
        </p:txBody>
      </p:sp>
      <p:pic>
        <p:nvPicPr>
          <p:cNvPr id="3074" name="Picture 2"/>
          <p:cNvPicPr>
            <a:picLocks noChangeAspect="1" noChangeArrowheads="1"/>
          </p:cNvPicPr>
          <p:nvPr/>
        </p:nvPicPr>
        <p:blipFill>
          <a:blip r:embed="rId2"/>
          <a:srcRect/>
          <a:stretch>
            <a:fillRect/>
          </a:stretch>
        </p:blipFill>
        <p:spPr bwMode="auto">
          <a:xfrm>
            <a:off x="1" y="381001"/>
            <a:ext cx="9144000" cy="64770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srcRect/>
          <a:stretch>
            <a:fillRect/>
          </a:stretch>
        </p:blipFill>
        <p:spPr bwMode="auto">
          <a:xfrm>
            <a:off x="0" y="914400"/>
            <a:ext cx="9144000" cy="5715000"/>
          </a:xfrm>
          <a:prstGeom prst="rect">
            <a:avLst/>
          </a:prstGeom>
          <a:noFill/>
          <a:ln w="9525">
            <a:noFill/>
            <a:miter lim="800000"/>
            <a:headEnd/>
            <a:tailEnd/>
          </a:ln>
          <a:effectLst/>
        </p:spPr>
      </p:pic>
      <p:sp>
        <p:nvSpPr>
          <p:cNvPr id="3" name="TextBox 2"/>
          <p:cNvSpPr txBox="1"/>
          <p:nvPr/>
        </p:nvSpPr>
        <p:spPr>
          <a:xfrm>
            <a:off x="0" y="76200"/>
            <a:ext cx="9048183" cy="369332"/>
          </a:xfrm>
          <a:prstGeom prst="rect">
            <a:avLst/>
          </a:prstGeom>
          <a:noFill/>
        </p:spPr>
        <p:txBody>
          <a:bodyPr wrap="none" rtlCol="0">
            <a:spAutoFit/>
          </a:bodyPr>
          <a:lstStyle/>
          <a:p>
            <a:pPr algn="just"/>
            <a:r>
              <a:rPr lang="en-IN" b="1" dirty="0" smtClean="0"/>
              <a:t>Lower Reference Limits (5</a:t>
            </a:r>
            <a:r>
              <a:rPr lang="en-IN" b="1" baseline="30000" dirty="0" smtClean="0"/>
              <a:t>th</a:t>
            </a:r>
            <a:r>
              <a:rPr lang="en-IN" b="1" dirty="0" smtClean="0"/>
              <a:t> percentiles &amp; 95% confidence intervals) for Semen </a:t>
            </a:r>
            <a:r>
              <a:rPr lang="en-IN" b="1" dirty="0" err="1" smtClean="0"/>
              <a:t>Characterestics</a:t>
            </a:r>
            <a:endParaRPr lang="en-IN" b="1"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361</TotalTime>
  <Words>2392</Words>
  <Application>Microsoft Office PowerPoint</Application>
  <PresentationFormat>On-screen Show (4:3)</PresentationFormat>
  <Paragraphs>224</Paragraphs>
  <Slides>39</Slides>
  <Notes>7</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Slide 1</vt:lpstr>
      <vt:lpstr>Introduction</vt:lpstr>
      <vt:lpstr>Purpose of seminal fluid analysis</vt:lpstr>
      <vt:lpstr>Fluid Fractions </vt:lpstr>
      <vt:lpstr>Slide 5</vt:lpstr>
      <vt:lpstr>Slide 6</vt:lpstr>
      <vt:lpstr>Slide 7</vt:lpstr>
      <vt:lpstr>Slide 8</vt:lpstr>
      <vt:lpstr>Slide 9</vt:lpstr>
      <vt:lpstr>Slide 10</vt:lpstr>
      <vt:lpstr>Semen Collection</vt:lpstr>
      <vt:lpstr>Ways to Collect Semen</vt:lpstr>
      <vt:lpstr>Macroscopic Examination</vt:lpstr>
      <vt:lpstr>Macroscopic Examination</vt:lpstr>
      <vt:lpstr>Slide 15</vt:lpstr>
      <vt:lpstr>Slide 16</vt:lpstr>
      <vt:lpstr>Slide 17</vt:lpstr>
      <vt:lpstr>Slide 18</vt:lpstr>
      <vt:lpstr>Slide 19</vt:lpstr>
      <vt:lpstr>Slide 20</vt:lpstr>
      <vt:lpstr>Slide 21</vt:lpstr>
      <vt:lpstr>Slide 22</vt:lpstr>
      <vt:lpstr>Slide 23</vt:lpstr>
      <vt:lpstr>Slide 24</vt:lpstr>
      <vt:lpstr>Slide 25</vt:lpstr>
      <vt:lpstr>Defects to be scored</vt:lpstr>
      <vt:lpstr>Slide 27</vt:lpstr>
      <vt:lpstr>Hematoxylin-Eosin Staining</vt:lpstr>
      <vt:lpstr>Diff-Quik Staining</vt:lpstr>
      <vt:lpstr>Abnormal Sperms</vt:lpstr>
      <vt:lpstr>Abnormal Sperms</vt:lpstr>
      <vt:lpstr>Morphology Assessment</vt:lpstr>
      <vt:lpstr>Slide 33</vt:lpstr>
      <vt:lpstr>Slide 34</vt:lpstr>
      <vt:lpstr>Slide 35</vt:lpstr>
      <vt:lpstr>Slide 36</vt:lpstr>
      <vt:lpstr>Slide 37</vt:lpstr>
      <vt:lpstr>Slide 38</vt:lpstr>
      <vt:lpstr>Slide 39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Surojit</dc:creator>
  <cp:lastModifiedBy>Surojit</cp:lastModifiedBy>
  <cp:revision>38</cp:revision>
  <dcterms:created xsi:type="dcterms:W3CDTF">2006-08-16T00:00:00Z</dcterms:created>
  <dcterms:modified xsi:type="dcterms:W3CDTF">2019-02-25T17:49:35Z</dcterms:modified>
</cp:coreProperties>
</file>