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C:\Users\NANDINI%20GHOSG\Desktop\PPt%20Video\slide%2036.mov" TargetMode="Externa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file:///C:\Users\NANDINI%20GHOSG\Desktop\PPt%20Video\slide%2037.mov"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file:///C:\Users\NANDINI%20GHOSG\Desktop\PPt%20Video\slide%2038.mov"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file:///C:\Users\NANDINI%20GHOSG\Desktop\PPt%20Video\slide%2039.mov"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file:///C:\Users\NANDINI%20GHOSG\Desktop\PPt%20Video\slide%2040.m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file:///C:\Users\NANDINI%20GHOSG\Desktop\PPt%20Video\slide%2041.mov"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file:///C:\Users\NANDINI%20GHOSG\Desktop\PPt%20Video\slide%2042.mov"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ideo" Target="file:///C:\Users\NANDINI%20GHOSG\Desktop\PPt%20Video\slide%2043.mov"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ideo" Target="file:///C:\Users\NANDINI%20GHOSG\Desktop\PPt%20Video\slide%2044.mov"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file:///C:\Users\NANDINI%20GHOSG\Desktop\PPt%20Video\slide%2045.m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file:///C:\Users\NANDINI%20GHOSG\Desktop\PPt%20Video\slide%2028.mov"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ideo" Target="file:///C:\Users\NANDINI%20GHOSG\Desktop\PPt%20Video\slide%2046.mov"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ideo" Target="file:///C:\Users\NANDINI%20GHOSG\Desktop\PPt%20Video\slide%2047.mov" TargetMode="Externa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ideo" Target="file:///C:\Users\NANDINI%20GHOSG\Desktop\PPt%20Video\slide%2048.mov" TargetMode="Externa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ideo" Target="file:///C:\Users\NANDINI%20GHOSG\Desktop\PPt%20Video\slide%2049.mov" TargetMode="Externa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hyperlink" Target="mailto:nandini@mail.vidyasagar.ac.in"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file:///C:\Users\NANDINI%20GHOSG\Desktop\PPt%20Video\slide%2029.mov"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C:\Users\NANDINI%20GHOSG\Desktop\PPt%20Video\slide%2030.mov"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file:///C:\Users\NANDINI%20GHOSG\Desktop\PPt%20Video\slide%2031.mov"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NANDINI%20GHOSG\Desktop\PPt%20Video\slide%2032.mov"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C:\Users\NANDINI%20GHOSG\Desktop\PPt%20Video\slide%2033.mov"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C:\Users\NANDINI%20GHOSG\Desktop\PPt%20Video\slide%2034.mov"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file:///C:\Users\NANDINI%20GHOSG\Desktop\PPt%20Video\slide%2035.mov"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fontScale="90000"/>
          </a:bodyPr>
          <a:lstStyle/>
          <a:p>
            <a:r>
              <a:rPr lang="en-IN" dirty="0" smtClean="0"/>
              <a:t>Microbiology</a:t>
            </a:r>
            <a:br>
              <a:rPr lang="en-IN" dirty="0" smtClean="0"/>
            </a:br>
            <a:r>
              <a:rPr lang="en-IN" dirty="0" smtClean="0"/>
              <a:t>2</a:t>
            </a:r>
            <a:r>
              <a:rPr lang="en-IN" baseline="30000" dirty="0" smtClean="0"/>
              <a:t>nd</a:t>
            </a:r>
            <a:r>
              <a:rPr lang="en-IN" dirty="0" smtClean="0"/>
              <a:t> Semester</a:t>
            </a:r>
            <a:br>
              <a:rPr lang="en-IN" dirty="0" smtClean="0"/>
            </a:br>
            <a:r>
              <a:rPr lang="en-IN" dirty="0" smtClean="0"/>
              <a:t>MCB 201 A</a:t>
            </a:r>
            <a:br>
              <a:rPr lang="en-IN" dirty="0" smtClean="0"/>
            </a:br>
            <a:r>
              <a:rPr lang="en-IN" dirty="0" smtClean="0"/>
              <a:t>Host pathogen interaction</a:t>
            </a:r>
            <a:br>
              <a:rPr lang="en-IN" dirty="0" smtClean="0"/>
            </a:br>
            <a:r>
              <a:rPr lang="en-IN" dirty="0" smtClean="0"/>
              <a:t>4. Plant diseases: Enzymes and toxins in plant diseases</a:t>
            </a:r>
            <a:br>
              <a:rPr lang="en-IN" dirty="0" smtClean="0"/>
            </a:br>
            <a:r>
              <a:rPr lang="en-IN" dirty="0" smtClean="0">
                <a:solidFill>
                  <a:srgbClr val="FF0000"/>
                </a:solidFill>
              </a:rPr>
              <a:t>Part 2</a:t>
            </a:r>
            <a:endParaRPr lang="en-IN" dirty="0">
              <a:solidFill>
                <a:srgbClr val="FF0000"/>
              </a:solidFill>
            </a:endParaRPr>
          </a:p>
        </p:txBody>
      </p:sp>
      <p:sp>
        <p:nvSpPr>
          <p:cNvPr id="3" name="Subtitle 2"/>
          <p:cNvSpPr>
            <a:spLocks noGrp="1"/>
          </p:cNvSpPr>
          <p:nvPr>
            <p:ph type="subTitle" idx="1"/>
          </p:nvPr>
        </p:nvSpPr>
        <p:spPr>
          <a:xfrm>
            <a:off x="-76200" y="5105400"/>
            <a:ext cx="6400800" cy="1752600"/>
          </a:xfrm>
        </p:spPr>
        <p:txBody>
          <a:bodyPr/>
          <a:lstStyle/>
          <a:p>
            <a:r>
              <a:rPr lang="en-IN" dirty="0" smtClean="0"/>
              <a:t>Dr. </a:t>
            </a:r>
            <a:r>
              <a:rPr lang="en-IN" dirty="0" err="1" smtClean="0"/>
              <a:t>Nandini</a:t>
            </a:r>
            <a:r>
              <a:rPr lang="en-IN" dirty="0" smtClean="0"/>
              <a:t> </a:t>
            </a:r>
            <a:r>
              <a:rPr lang="en-IN" dirty="0" err="1" smtClean="0"/>
              <a:t>Ghosh</a:t>
            </a:r>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296"/>
            <a:ext cx="9144000" cy="523220"/>
          </a:xfrm>
          <a:prstGeom prst="rect">
            <a:avLst/>
          </a:prstGeom>
        </p:spPr>
        <p:txBody>
          <a:bodyPr wrap="square">
            <a:spAutoFit/>
          </a:bodyPr>
          <a:lstStyle/>
          <a:p>
            <a:pPr algn="ctr"/>
            <a:r>
              <a:rPr lang="en-IN" sz="2800" b="1" dirty="0" smtClean="0">
                <a:solidFill>
                  <a:srgbClr val="FF0000"/>
                </a:solidFill>
              </a:rPr>
              <a:t>Mode of Action</a:t>
            </a:r>
          </a:p>
        </p:txBody>
      </p:sp>
      <p:pic>
        <p:nvPicPr>
          <p:cNvPr id="4098" name="Picture 2" descr="Schematic representation of glutamine and arginine biosynthetic pathway and the corresponding target enzymes inhibited by antimetabolite toxins produced by different Pseudomonas syringae pathovars. Unknown refers to the uncharacterized toxic activity from some strains of P. syringae pv. tomato . GS: Glutamine synthetase; OCT: Ornithine carbamoyltransferase; OAT: Ornithine acetyl transferase. Figure partially adapted from Arrebola et al. [61].Â "/>
          <p:cNvPicPr>
            <a:picLocks noChangeAspect="1" noChangeArrowheads="1"/>
          </p:cNvPicPr>
          <p:nvPr/>
        </p:nvPicPr>
        <p:blipFill>
          <a:blip r:embed="rId3"/>
          <a:srcRect/>
          <a:stretch>
            <a:fillRect/>
          </a:stretch>
        </p:blipFill>
        <p:spPr bwMode="auto">
          <a:xfrm>
            <a:off x="5151120" y="533400"/>
            <a:ext cx="3230880" cy="2453193"/>
          </a:xfrm>
          <a:prstGeom prst="rect">
            <a:avLst/>
          </a:prstGeom>
          <a:noFill/>
        </p:spPr>
      </p:pic>
      <p:sp>
        <p:nvSpPr>
          <p:cNvPr id="4" name="Rectangle 3"/>
          <p:cNvSpPr/>
          <p:nvPr/>
        </p:nvSpPr>
        <p:spPr>
          <a:xfrm>
            <a:off x="76200" y="609600"/>
            <a:ext cx="4572000" cy="4154984"/>
          </a:xfrm>
          <a:prstGeom prst="rect">
            <a:avLst/>
          </a:prstGeom>
        </p:spPr>
        <p:txBody>
          <a:bodyPr>
            <a:spAutoFit/>
          </a:bodyPr>
          <a:lstStyle/>
          <a:p>
            <a:pPr algn="just">
              <a:buFont typeface="Arial" pitchFamily="34" charset="0"/>
              <a:buChar char="•"/>
            </a:pPr>
            <a:r>
              <a:rPr lang="en-IN" sz="2200" b="1" dirty="0" err="1" smtClean="0">
                <a:latin typeface="Agency FB" pitchFamily="34" charset="0"/>
              </a:rPr>
              <a:t>TβL</a:t>
            </a:r>
            <a:r>
              <a:rPr lang="en-IN" sz="2200" b="1" dirty="0" smtClean="0">
                <a:latin typeface="Agency FB" pitchFamily="34" charset="0"/>
              </a:rPr>
              <a:t> irreversibly inhibits glutamine </a:t>
            </a:r>
            <a:r>
              <a:rPr lang="en-IN" sz="2200" b="1" dirty="0" err="1" smtClean="0">
                <a:latin typeface="Agency FB" pitchFamily="34" charset="0"/>
              </a:rPr>
              <a:t>synthetase</a:t>
            </a:r>
            <a:r>
              <a:rPr lang="en-IN" sz="2200" b="1" dirty="0" smtClean="0">
                <a:latin typeface="Agency FB" pitchFamily="34" charset="0"/>
              </a:rPr>
              <a:t> .</a:t>
            </a:r>
          </a:p>
          <a:p>
            <a:pPr algn="just">
              <a:buFont typeface="Arial" pitchFamily="34" charset="0"/>
              <a:buChar char="•"/>
            </a:pPr>
            <a:r>
              <a:rPr lang="en-IN" sz="2200" b="1" dirty="0" smtClean="0">
                <a:latin typeface="Agency FB" pitchFamily="34" charset="0"/>
              </a:rPr>
              <a:t> The inhibition of glutamine </a:t>
            </a:r>
            <a:r>
              <a:rPr lang="en-IN" sz="2200" b="1" dirty="0" err="1" smtClean="0">
                <a:latin typeface="Agency FB" pitchFamily="34" charset="0"/>
              </a:rPr>
              <a:t>synthetase</a:t>
            </a:r>
            <a:r>
              <a:rPr lang="en-IN" sz="2200" b="1" dirty="0" smtClean="0">
                <a:latin typeface="Agency FB" pitchFamily="34" charset="0"/>
              </a:rPr>
              <a:t> has at least two major effects; first, the enzyme is presumably the major route for glutamine synthesis in plants, and second, the enzyme is the only way to efficiently detoxify ammonia.</a:t>
            </a:r>
          </a:p>
          <a:p>
            <a:pPr algn="just">
              <a:buFont typeface="Arial" pitchFamily="34" charset="0"/>
              <a:buChar char="•"/>
            </a:pPr>
            <a:r>
              <a:rPr lang="en-IN" sz="2200" b="1" dirty="0" smtClean="0">
                <a:latin typeface="Agency FB" pitchFamily="34" charset="0"/>
              </a:rPr>
              <a:t> A variety of harmful effects have been attributed to ammonia in plants, including disruption of the </a:t>
            </a:r>
            <a:r>
              <a:rPr lang="en-IN" sz="2200" b="1" dirty="0" err="1" smtClean="0">
                <a:latin typeface="Agency FB" pitchFamily="34" charset="0"/>
              </a:rPr>
              <a:t>thylakoid</a:t>
            </a:r>
            <a:r>
              <a:rPr lang="en-IN" sz="2200" b="1" dirty="0" smtClean="0">
                <a:latin typeface="Agency FB" pitchFamily="34" charset="0"/>
              </a:rPr>
              <a:t> membrane of the chloroplast and uncoupling of </a:t>
            </a:r>
            <a:r>
              <a:rPr lang="en-IN" sz="2200" b="1" dirty="0" err="1" smtClean="0">
                <a:latin typeface="Agency FB" pitchFamily="34" charset="0"/>
              </a:rPr>
              <a:t>photophosphorylation</a:t>
            </a:r>
            <a:r>
              <a:rPr lang="en-IN" sz="2200" b="1" dirty="0" smtClean="0">
                <a:latin typeface="Agency FB" pitchFamily="34" charset="0"/>
              </a:rPr>
              <a:t>.</a:t>
            </a:r>
          </a:p>
        </p:txBody>
      </p:sp>
      <p:sp>
        <p:nvSpPr>
          <p:cNvPr id="5" name="Rectangle 4"/>
          <p:cNvSpPr/>
          <p:nvPr/>
        </p:nvSpPr>
        <p:spPr>
          <a:xfrm>
            <a:off x="-1" y="4800600"/>
            <a:ext cx="9144000" cy="2123658"/>
          </a:xfrm>
          <a:prstGeom prst="rect">
            <a:avLst/>
          </a:prstGeom>
        </p:spPr>
        <p:txBody>
          <a:bodyPr wrap="square">
            <a:spAutoFit/>
          </a:bodyPr>
          <a:lstStyle/>
          <a:p>
            <a:pPr>
              <a:buFont typeface="Arial" pitchFamily="34" charset="0"/>
              <a:buChar char="•"/>
            </a:pPr>
            <a:r>
              <a:rPr lang="en-IN" sz="2200" b="1" dirty="0" smtClean="0">
                <a:latin typeface="Agency FB" pitchFamily="34" charset="0"/>
              </a:rPr>
              <a:t>Protection of the bacteria from the toxin has been associated with the </a:t>
            </a:r>
            <a:r>
              <a:rPr lang="en-IN" sz="2200" b="1" dirty="0" err="1" smtClean="0">
                <a:latin typeface="Agency FB" pitchFamily="34" charset="0"/>
              </a:rPr>
              <a:t>adenylation</a:t>
            </a:r>
            <a:r>
              <a:rPr lang="en-IN" sz="2200" b="1" dirty="0" smtClean="0">
                <a:latin typeface="Agency FB" pitchFamily="34" charset="0"/>
              </a:rPr>
              <a:t> of glutamine </a:t>
            </a:r>
            <a:r>
              <a:rPr lang="en-IN" sz="2200" b="1" dirty="0" err="1" smtClean="0">
                <a:latin typeface="Agency FB" pitchFamily="34" charset="0"/>
              </a:rPr>
              <a:t>synthetase</a:t>
            </a:r>
            <a:r>
              <a:rPr lang="en-IN" sz="2200" b="1" dirty="0" smtClean="0">
                <a:latin typeface="Agency FB" pitchFamily="34" charset="0"/>
              </a:rPr>
              <a:t>, which renders the target enzyme less susceptible to inactivation by </a:t>
            </a:r>
            <a:r>
              <a:rPr lang="en-IN" sz="2200" b="1" dirty="0" err="1" smtClean="0">
                <a:latin typeface="Agency FB" pitchFamily="34" charset="0"/>
              </a:rPr>
              <a:t>TβL</a:t>
            </a:r>
            <a:r>
              <a:rPr lang="en-IN" sz="2200" b="1" dirty="0" smtClean="0">
                <a:latin typeface="Agency FB" pitchFamily="34" charset="0"/>
              </a:rPr>
              <a:t> .</a:t>
            </a:r>
          </a:p>
          <a:p>
            <a:pPr>
              <a:buFont typeface="Arial" pitchFamily="34" charset="0"/>
              <a:buChar char="•"/>
            </a:pPr>
            <a:r>
              <a:rPr lang="en-IN" sz="2200" b="1" dirty="0" smtClean="0">
                <a:latin typeface="Agency FB" pitchFamily="34" charset="0"/>
              </a:rPr>
              <a:t> A second potential detoxification mechanism involves the production of β-</a:t>
            </a:r>
            <a:r>
              <a:rPr lang="en-IN" sz="2200" b="1" dirty="0" err="1" smtClean="0">
                <a:latin typeface="Agency FB" pitchFamily="34" charset="0"/>
              </a:rPr>
              <a:t>lactamases</a:t>
            </a:r>
            <a:r>
              <a:rPr lang="en-IN" sz="2200" b="1" dirty="0" smtClean="0">
                <a:latin typeface="Agency FB" pitchFamily="34" charset="0"/>
              </a:rPr>
              <a:t> which hydrolyze the β-</a:t>
            </a:r>
            <a:r>
              <a:rPr lang="en-IN" sz="2200" b="1" dirty="0" err="1" smtClean="0">
                <a:latin typeface="Agency FB" pitchFamily="34" charset="0"/>
              </a:rPr>
              <a:t>lactam</a:t>
            </a:r>
            <a:r>
              <a:rPr lang="en-IN" sz="2200" b="1" dirty="0" smtClean="0">
                <a:latin typeface="Agency FB" pitchFamily="34" charset="0"/>
              </a:rPr>
              <a:t> ring of </a:t>
            </a:r>
            <a:r>
              <a:rPr lang="en-IN" sz="2200" b="1" dirty="0" err="1" smtClean="0">
                <a:latin typeface="Agency FB" pitchFamily="34" charset="0"/>
              </a:rPr>
              <a:t>TβL</a:t>
            </a:r>
            <a:r>
              <a:rPr lang="en-IN" sz="2200" b="1" dirty="0" smtClean="0">
                <a:latin typeface="Agency FB" pitchFamily="34" charset="0"/>
              </a:rPr>
              <a:t> to liberate the nontoxic metabolite, </a:t>
            </a:r>
            <a:r>
              <a:rPr lang="en-IN" sz="2200" b="1" dirty="0" err="1" smtClean="0">
                <a:latin typeface="Agency FB" pitchFamily="34" charset="0"/>
              </a:rPr>
              <a:t>tabtoxinine</a:t>
            </a:r>
            <a:r>
              <a:rPr lang="en-IN" sz="2200" b="1" dirty="0" smtClean="0">
                <a:latin typeface="Agency FB" pitchFamily="34" charset="0"/>
              </a:rPr>
              <a:t> .</a:t>
            </a:r>
            <a:endParaRPr lang="en-US" sz="2200" dirty="0"/>
          </a:p>
        </p:txBody>
      </p:sp>
      <p:pic>
        <p:nvPicPr>
          <p:cNvPr id="6" name="slide 36.mov">
            <a:hlinkClick r:id="" action="ppaction://media"/>
          </p:cNvPr>
          <p:cNvPicPr>
            <a:picLocks noRot="1" noChangeAspect="1"/>
          </p:cNvPicPr>
          <p:nvPr>
            <a:videoFile r:link="rId1"/>
          </p:nvPr>
        </p:nvPicPr>
        <p:blipFill>
          <a:blip r:embed="rId4" cstate="print"/>
          <a:stretch>
            <a:fillRect/>
          </a:stretch>
        </p:blipFill>
        <p:spPr>
          <a:xfrm>
            <a:off x="5181600" y="3048000"/>
            <a:ext cx="3352800" cy="1885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8847"/>
            <a:ext cx="8991600" cy="3754874"/>
          </a:xfrm>
          <a:prstGeom prst="rect">
            <a:avLst/>
          </a:prstGeom>
        </p:spPr>
        <p:txBody>
          <a:bodyPr wrap="square">
            <a:spAutoFit/>
          </a:bodyPr>
          <a:lstStyle/>
          <a:p>
            <a:pPr algn="ctr"/>
            <a:r>
              <a:rPr lang="en-IN" b="1" dirty="0" smtClean="0">
                <a:solidFill>
                  <a:srgbClr val="FF0000"/>
                </a:solidFill>
              </a:rPr>
              <a:t>Genetic Aspects of Production</a:t>
            </a:r>
          </a:p>
          <a:p>
            <a:pPr>
              <a:buFont typeface="Arial" pitchFamily="34" charset="0"/>
              <a:buChar char="•"/>
            </a:pPr>
            <a:r>
              <a:rPr lang="en-IN" sz="2000" dirty="0" err="1" smtClean="0">
                <a:latin typeface="Agency FB" pitchFamily="34" charset="0"/>
              </a:rPr>
              <a:t>TβL</a:t>
            </a:r>
            <a:r>
              <a:rPr lang="en-IN" sz="2000" dirty="0" smtClean="0">
                <a:latin typeface="Agency FB" pitchFamily="34" charset="0"/>
              </a:rPr>
              <a:t> is associated with the symptoms of wildfire disease on tobacco and halo blight of oats but is considered to be a virulence factor rather than an essential component of these diseases . For example, </a:t>
            </a:r>
            <a:r>
              <a:rPr lang="en-IN" sz="2000" i="1" dirty="0" smtClean="0">
                <a:latin typeface="Agency FB" pitchFamily="34" charset="0"/>
              </a:rPr>
              <a:t>P. </a:t>
            </a:r>
            <a:r>
              <a:rPr lang="en-IN" sz="2000" i="1" dirty="0" err="1" smtClean="0">
                <a:latin typeface="Agency FB" pitchFamily="34" charset="0"/>
              </a:rPr>
              <a:t>syringae</a:t>
            </a:r>
            <a:r>
              <a:rPr lang="en-IN" sz="2000" dirty="0" smtClean="0">
                <a:latin typeface="Agency FB" pitchFamily="34" charset="0"/>
              </a:rPr>
              <a:t> </a:t>
            </a:r>
            <a:r>
              <a:rPr lang="en-IN" sz="2000" dirty="0" err="1" smtClean="0">
                <a:latin typeface="Agency FB" pitchFamily="34" charset="0"/>
              </a:rPr>
              <a:t>pv</a:t>
            </a:r>
            <a:r>
              <a:rPr lang="en-IN" sz="2000" dirty="0" smtClean="0">
                <a:latin typeface="Agency FB" pitchFamily="34" charset="0"/>
              </a:rPr>
              <a:t>. </a:t>
            </a:r>
            <a:r>
              <a:rPr lang="en-IN" sz="2000" dirty="0" err="1" smtClean="0">
                <a:latin typeface="Agency FB" pitchFamily="34" charset="0"/>
              </a:rPr>
              <a:t>angulata</a:t>
            </a:r>
            <a:r>
              <a:rPr lang="en-IN" sz="2000" dirty="0" smtClean="0">
                <a:latin typeface="Agency FB" pitchFamily="34" charset="0"/>
              </a:rPr>
              <a:t>, which induces necrotic spots on tobacco leaves without producing </a:t>
            </a:r>
            <a:r>
              <a:rPr lang="en-IN" sz="2000" dirty="0" err="1" smtClean="0">
                <a:latin typeface="Agency FB" pitchFamily="34" charset="0"/>
              </a:rPr>
              <a:t>chlorotic</a:t>
            </a:r>
            <a:r>
              <a:rPr lang="en-IN" sz="2000" dirty="0" smtClean="0">
                <a:latin typeface="Agency FB" pitchFamily="34" charset="0"/>
              </a:rPr>
              <a:t> halos, is considered to be a spontaneous toxin-deficient derivative of </a:t>
            </a:r>
            <a:r>
              <a:rPr lang="en-IN" sz="2000" i="1" dirty="0" smtClean="0">
                <a:latin typeface="Agency FB" pitchFamily="34" charset="0"/>
              </a:rPr>
              <a:t>P. </a:t>
            </a:r>
            <a:r>
              <a:rPr lang="en-IN" sz="2000" i="1" dirty="0" err="1" smtClean="0">
                <a:latin typeface="Agency FB" pitchFamily="34" charset="0"/>
              </a:rPr>
              <a:t>syringae</a:t>
            </a:r>
            <a:r>
              <a:rPr lang="en-IN" sz="2000" dirty="0" smtClean="0">
                <a:latin typeface="Agency FB" pitchFamily="34" charset="0"/>
              </a:rPr>
              <a:t> </a:t>
            </a:r>
            <a:r>
              <a:rPr lang="en-IN" sz="2000" dirty="0" err="1" smtClean="0">
                <a:latin typeface="Agency FB" pitchFamily="34" charset="0"/>
              </a:rPr>
              <a:t>pv</a:t>
            </a:r>
            <a:r>
              <a:rPr lang="en-IN" sz="2000" dirty="0" smtClean="0">
                <a:latin typeface="Agency FB" pitchFamily="34" charset="0"/>
              </a:rPr>
              <a:t>. </a:t>
            </a:r>
            <a:r>
              <a:rPr lang="en-IN" sz="2000" dirty="0" err="1" smtClean="0">
                <a:latin typeface="Agency FB" pitchFamily="34" charset="0"/>
              </a:rPr>
              <a:t>tabaci</a:t>
            </a:r>
            <a:r>
              <a:rPr lang="en-IN" sz="2000" dirty="0" smtClean="0">
                <a:latin typeface="Agency FB" pitchFamily="34" charset="0"/>
              </a:rPr>
              <a:t> . </a:t>
            </a:r>
          </a:p>
          <a:p>
            <a:pPr>
              <a:buFont typeface="Arial" pitchFamily="34" charset="0"/>
              <a:buChar char="•"/>
            </a:pPr>
            <a:r>
              <a:rPr lang="en-IN" sz="2000" dirty="0" smtClean="0">
                <a:latin typeface="Agency FB" pitchFamily="34" charset="0"/>
              </a:rPr>
              <a:t>Similarly, </a:t>
            </a:r>
            <a:r>
              <a:rPr lang="en-IN" sz="2000" i="1" dirty="0" smtClean="0">
                <a:latin typeface="Agency FB" pitchFamily="34" charset="0"/>
              </a:rPr>
              <a:t>P. </a:t>
            </a:r>
            <a:r>
              <a:rPr lang="en-IN" sz="2000" i="1" dirty="0" err="1" smtClean="0">
                <a:latin typeface="Agency FB" pitchFamily="34" charset="0"/>
              </a:rPr>
              <a:t>syringae</a:t>
            </a:r>
            <a:r>
              <a:rPr lang="en-IN" sz="2000" dirty="0" smtClean="0">
                <a:latin typeface="Agency FB" pitchFamily="34" charset="0"/>
              </a:rPr>
              <a:t> </a:t>
            </a:r>
            <a:r>
              <a:rPr lang="en-IN" sz="2000" dirty="0" err="1" smtClean="0">
                <a:latin typeface="Agency FB" pitchFamily="34" charset="0"/>
              </a:rPr>
              <a:t>pv</a:t>
            </a:r>
            <a:r>
              <a:rPr lang="en-IN" sz="2000" dirty="0" smtClean="0">
                <a:latin typeface="Agency FB" pitchFamily="34" charset="0"/>
              </a:rPr>
              <a:t>. </a:t>
            </a:r>
            <a:r>
              <a:rPr lang="en-IN" sz="2000" dirty="0" err="1" smtClean="0">
                <a:latin typeface="Agency FB" pitchFamily="34" charset="0"/>
              </a:rPr>
              <a:t>striafaciens</a:t>
            </a:r>
            <a:r>
              <a:rPr lang="en-IN" sz="2000" dirty="0" smtClean="0">
                <a:latin typeface="Agency FB" pitchFamily="34" charset="0"/>
              </a:rPr>
              <a:t> is thought to be a </a:t>
            </a:r>
            <a:r>
              <a:rPr lang="en-IN" sz="2000" dirty="0" err="1" smtClean="0">
                <a:latin typeface="Agency FB" pitchFamily="34" charset="0"/>
              </a:rPr>
              <a:t>nontoxigenic</a:t>
            </a:r>
            <a:r>
              <a:rPr lang="en-IN" sz="2000" dirty="0" smtClean="0">
                <a:latin typeface="Agency FB" pitchFamily="34" charset="0"/>
              </a:rPr>
              <a:t> derivative of </a:t>
            </a:r>
            <a:r>
              <a:rPr lang="en-IN" sz="2000" i="1" dirty="0" smtClean="0">
                <a:latin typeface="Agency FB" pitchFamily="34" charset="0"/>
              </a:rPr>
              <a:t>P. </a:t>
            </a:r>
            <a:r>
              <a:rPr lang="en-IN" sz="2000" i="1" dirty="0" err="1" smtClean="0">
                <a:latin typeface="Agency FB" pitchFamily="34" charset="0"/>
              </a:rPr>
              <a:t>syringae</a:t>
            </a:r>
            <a:r>
              <a:rPr lang="en-IN" sz="2000" dirty="0" smtClean="0">
                <a:latin typeface="Agency FB" pitchFamily="34" charset="0"/>
              </a:rPr>
              <a:t> </a:t>
            </a:r>
            <a:r>
              <a:rPr lang="en-IN" sz="2000" dirty="0" err="1" smtClean="0">
                <a:latin typeface="Agency FB" pitchFamily="34" charset="0"/>
              </a:rPr>
              <a:t>pv</a:t>
            </a:r>
            <a:r>
              <a:rPr lang="en-IN" sz="2000" dirty="0" smtClean="0">
                <a:latin typeface="Agency FB" pitchFamily="34" charset="0"/>
              </a:rPr>
              <a:t>. </a:t>
            </a:r>
            <a:r>
              <a:rPr lang="en-IN" sz="2000" dirty="0" err="1" smtClean="0">
                <a:latin typeface="Agency FB" pitchFamily="34" charset="0"/>
              </a:rPr>
              <a:t>coronafaciens</a:t>
            </a:r>
            <a:r>
              <a:rPr lang="en-IN" sz="2000" dirty="0" smtClean="0">
                <a:latin typeface="Agency FB" pitchFamily="34" charset="0"/>
              </a:rPr>
              <a:t>, the causal agent of halo blight of oats. </a:t>
            </a:r>
          </a:p>
          <a:p>
            <a:pPr>
              <a:buFont typeface="Arial" pitchFamily="34" charset="0"/>
              <a:buChar char="•"/>
            </a:pPr>
            <a:r>
              <a:rPr lang="en-IN" sz="2000" dirty="0" smtClean="0">
                <a:latin typeface="Agency FB" pitchFamily="34" charset="0"/>
              </a:rPr>
              <a:t>The natural occurrence of </a:t>
            </a:r>
            <a:r>
              <a:rPr lang="en-IN" sz="2000" dirty="0" err="1" smtClean="0">
                <a:latin typeface="Agency FB" pitchFamily="34" charset="0"/>
              </a:rPr>
              <a:t>tabtoxin</a:t>
            </a:r>
            <a:r>
              <a:rPr lang="en-IN" sz="2000" dirty="0" smtClean="0">
                <a:latin typeface="Agency FB" pitchFamily="34" charset="0"/>
              </a:rPr>
              <a:t>-defective strains is caused by the instability of the </a:t>
            </a:r>
            <a:r>
              <a:rPr lang="en-IN" sz="2000" dirty="0" err="1" smtClean="0">
                <a:latin typeface="Agency FB" pitchFamily="34" charset="0"/>
              </a:rPr>
              <a:t>tabtoxin</a:t>
            </a:r>
            <a:r>
              <a:rPr lang="en-IN" sz="2000" dirty="0" smtClean="0">
                <a:latin typeface="Agency FB" pitchFamily="34" charset="0"/>
              </a:rPr>
              <a:t> biosynthetic gene cluster, which excises from the chromosome at fairly high frequencies.</a:t>
            </a:r>
          </a:p>
          <a:p>
            <a:pPr>
              <a:buFont typeface="Arial" pitchFamily="34" charset="0"/>
              <a:buChar char="•"/>
            </a:pPr>
            <a:r>
              <a:rPr lang="en-IN" sz="2000" dirty="0" smtClean="0">
                <a:latin typeface="Agency FB" pitchFamily="34" charset="0"/>
              </a:rPr>
              <a:t> </a:t>
            </a:r>
            <a:r>
              <a:rPr lang="en-IN" sz="2000" dirty="0" err="1" smtClean="0">
                <a:latin typeface="Agency FB" pitchFamily="34" charset="0"/>
              </a:rPr>
              <a:t>Kinscherf</a:t>
            </a:r>
            <a:r>
              <a:rPr lang="en-IN" sz="2000" dirty="0" smtClean="0">
                <a:latin typeface="Agency FB" pitchFamily="34" charset="0"/>
              </a:rPr>
              <a:t> et al. showed that a clone containing a 31-kb DNA fragment conferred </a:t>
            </a:r>
            <a:r>
              <a:rPr lang="en-IN" sz="2000" dirty="0" err="1" smtClean="0">
                <a:latin typeface="Agency FB" pitchFamily="34" charset="0"/>
              </a:rPr>
              <a:t>tabtoxin</a:t>
            </a:r>
            <a:r>
              <a:rPr lang="en-IN" sz="2000" dirty="0" smtClean="0">
                <a:latin typeface="Agency FB" pitchFamily="34" charset="0"/>
              </a:rPr>
              <a:t> production to </a:t>
            </a:r>
            <a:r>
              <a:rPr lang="en-IN" sz="2000" i="1" dirty="0" smtClean="0">
                <a:latin typeface="Agency FB" pitchFamily="34" charset="0"/>
              </a:rPr>
              <a:t>P. </a:t>
            </a:r>
            <a:r>
              <a:rPr lang="en-IN" sz="2000" i="1" dirty="0" err="1" smtClean="0">
                <a:latin typeface="Agency FB" pitchFamily="34" charset="0"/>
              </a:rPr>
              <a:t>syringae</a:t>
            </a:r>
            <a:r>
              <a:rPr lang="en-IN" sz="2000" dirty="0" smtClean="0">
                <a:latin typeface="Agency FB" pitchFamily="34" charset="0"/>
              </a:rPr>
              <a:t> BR2 and Cit7, suggesting that all the genes necessary for </a:t>
            </a:r>
            <a:r>
              <a:rPr lang="en-IN" sz="2000" dirty="0" err="1" smtClean="0">
                <a:latin typeface="Agency FB" pitchFamily="34" charset="0"/>
              </a:rPr>
              <a:t>tabtoxin</a:t>
            </a:r>
            <a:r>
              <a:rPr lang="en-IN" sz="2000" dirty="0" smtClean="0">
                <a:latin typeface="Agency FB" pitchFamily="34" charset="0"/>
              </a:rPr>
              <a:t> synthesis in </a:t>
            </a:r>
            <a:r>
              <a:rPr lang="en-IN" sz="2000" i="1" dirty="0" smtClean="0">
                <a:latin typeface="Agency FB" pitchFamily="34" charset="0"/>
              </a:rPr>
              <a:t>P. </a:t>
            </a:r>
            <a:r>
              <a:rPr lang="en-IN" sz="2000" i="1" dirty="0" err="1" smtClean="0">
                <a:latin typeface="Agency FB" pitchFamily="34" charset="0"/>
              </a:rPr>
              <a:t>syringae</a:t>
            </a:r>
            <a:r>
              <a:rPr lang="en-IN" sz="2000" dirty="0" smtClean="0">
                <a:latin typeface="Agency FB" pitchFamily="34" charset="0"/>
              </a:rPr>
              <a:t> were clustered in this 31-kb region.</a:t>
            </a:r>
            <a:endParaRPr lang="en-IN" sz="2000" dirty="0">
              <a:latin typeface="Agency FB" pitchFamily="34" charset="0"/>
            </a:endParaRPr>
          </a:p>
        </p:txBody>
      </p:sp>
      <p:pic>
        <p:nvPicPr>
          <p:cNvPr id="3074" name="Picture 2" descr="Structural organization of the tabtoxin biosynthetic gene cluster. The different coding sequences (CDs) are represented by arrows indicating the direction of transcription. The name of each gene is indicated in each arrow. Figure partially adapted from Gross and Loper [7].Â "/>
          <p:cNvPicPr>
            <a:picLocks noChangeAspect="1" noChangeArrowheads="1"/>
          </p:cNvPicPr>
          <p:nvPr/>
        </p:nvPicPr>
        <p:blipFill>
          <a:blip r:embed="rId3"/>
          <a:srcRect/>
          <a:stretch>
            <a:fillRect/>
          </a:stretch>
        </p:blipFill>
        <p:spPr bwMode="auto">
          <a:xfrm>
            <a:off x="1219200" y="3707793"/>
            <a:ext cx="6324600" cy="1311328"/>
          </a:xfrm>
          <a:prstGeom prst="rect">
            <a:avLst/>
          </a:prstGeom>
          <a:noFill/>
        </p:spPr>
      </p:pic>
      <p:pic>
        <p:nvPicPr>
          <p:cNvPr id="4" name="slide 37.mov">
            <a:hlinkClick r:id="" action="ppaction://media"/>
          </p:cNvPr>
          <p:cNvPicPr>
            <a:picLocks noRot="1" noChangeAspect="1"/>
          </p:cNvPicPr>
          <p:nvPr>
            <a:videoFile r:link="rId1"/>
          </p:nvPr>
        </p:nvPicPr>
        <p:blipFill>
          <a:blip r:embed="rId4" cstate="print"/>
          <a:stretch>
            <a:fillRect/>
          </a:stretch>
        </p:blipFill>
        <p:spPr>
          <a:xfrm>
            <a:off x="5334000" y="4714875"/>
            <a:ext cx="3810000" cy="2143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l="24747" t="25000" r="25625" b="36719"/>
          <a:stretch>
            <a:fillRect/>
          </a:stretch>
        </p:blipFill>
        <p:spPr bwMode="auto">
          <a:xfrm>
            <a:off x="609600" y="304800"/>
            <a:ext cx="8046720" cy="4965551"/>
          </a:xfrm>
          <a:prstGeom prst="rect">
            <a:avLst/>
          </a:prstGeom>
          <a:noFill/>
          <a:ln w="9525">
            <a:noFill/>
            <a:miter lim="800000"/>
            <a:headEnd/>
            <a:tailEnd/>
          </a:ln>
          <a:effectLst/>
        </p:spPr>
      </p:pic>
      <p:pic>
        <p:nvPicPr>
          <p:cNvPr id="3" name="slide 38.mov">
            <a:hlinkClick r:id="" action="ppaction://media"/>
          </p:cNvPr>
          <p:cNvPicPr>
            <a:picLocks noRot="1" noChangeAspect="1"/>
          </p:cNvPicPr>
          <p:nvPr>
            <a:videoFile r:link="rId1"/>
          </p:nvPr>
        </p:nvPicPr>
        <p:blipFill>
          <a:blip r:embed="rId4" cstate="print"/>
          <a:stretch>
            <a:fillRect/>
          </a:stretch>
        </p:blipFill>
        <p:spPr>
          <a:xfrm>
            <a:off x="5257800" y="5143499"/>
            <a:ext cx="3048000" cy="1714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572000" cy="1200329"/>
          </a:xfrm>
          <a:prstGeom prst="rect">
            <a:avLst/>
          </a:prstGeom>
        </p:spPr>
        <p:txBody>
          <a:bodyPr>
            <a:spAutoFit/>
          </a:bodyPr>
          <a:lstStyle/>
          <a:p>
            <a:r>
              <a:rPr lang="en-US" sz="2400" b="1" dirty="0" smtClean="0">
                <a:solidFill>
                  <a:srgbClr val="FF0000"/>
                </a:solidFill>
              </a:rPr>
              <a:t>Biosynthesis and Regulation</a:t>
            </a:r>
          </a:p>
          <a:p>
            <a:r>
              <a:rPr lang="en-US" sz="2400" b="1" dirty="0" smtClean="0">
                <a:solidFill>
                  <a:srgbClr val="FF0000"/>
                </a:solidFill>
              </a:rPr>
              <a:t/>
            </a:r>
            <a:br>
              <a:rPr lang="en-US" sz="2400" b="1" dirty="0" smtClean="0">
                <a:solidFill>
                  <a:srgbClr val="FF0000"/>
                </a:solidFill>
              </a:rPr>
            </a:br>
            <a:endParaRPr lang="en-US" sz="2400" b="1" dirty="0">
              <a:solidFill>
                <a:srgbClr val="FF0000"/>
              </a:solidFill>
            </a:endParaRPr>
          </a:p>
        </p:txBody>
      </p:sp>
      <p:pic>
        <p:nvPicPr>
          <p:cNvPr id="2050" name="Picture 2" descr="An external file that holds a picture, illustration, etc.&#10;Object name is mr0290011012.jpg"/>
          <p:cNvPicPr>
            <a:picLocks noChangeAspect="1" noChangeArrowheads="1"/>
          </p:cNvPicPr>
          <p:nvPr/>
        </p:nvPicPr>
        <p:blipFill>
          <a:blip r:embed="rId3"/>
          <a:srcRect/>
          <a:stretch>
            <a:fillRect/>
          </a:stretch>
        </p:blipFill>
        <p:spPr bwMode="auto">
          <a:xfrm>
            <a:off x="162499" y="381000"/>
            <a:ext cx="8676701" cy="1514388"/>
          </a:xfrm>
          <a:prstGeom prst="rect">
            <a:avLst/>
          </a:prstGeom>
          <a:noFill/>
        </p:spPr>
      </p:pic>
      <p:sp>
        <p:nvSpPr>
          <p:cNvPr id="4" name="Rectangle 3"/>
          <p:cNvSpPr/>
          <p:nvPr/>
        </p:nvSpPr>
        <p:spPr>
          <a:xfrm>
            <a:off x="0" y="2819400"/>
            <a:ext cx="9144000" cy="3785652"/>
          </a:xfrm>
          <a:prstGeom prst="rect">
            <a:avLst/>
          </a:prstGeom>
        </p:spPr>
        <p:txBody>
          <a:bodyPr>
            <a:spAutoFit/>
          </a:bodyPr>
          <a:lstStyle/>
          <a:p>
            <a:pPr>
              <a:buFont typeface="Arial" pitchFamily="34" charset="0"/>
              <a:buChar char="•"/>
            </a:pPr>
            <a:r>
              <a:rPr lang="en-US" sz="2000" b="1" dirty="0" smtClean="0">
                <a:latin typeface="Agency FB" pitchFamily="34" charset="0"/>
              </a:rPr>
              <a:t>A biosynthetic model for the formation of T</a:t>
            </a:r>
            <a:r>
              <a:rPr lang="el-GR" sz="2000" b="1" dirty="0" smtClean="0"/>
              <a:t>β</a:t>
            </a:r>
            <a:r>
              <a:rPr lang="en-US" sz="2000" b="1" dirty="0" smtClean="0">
                <a:latin typeface="Agency FB" pitchFamily="34" charset="0"/>
              </a:rPr>
              <a:t>L resembles that of lysine, where the first dedicated step is the </a:t>
            </a:r>
            <a:r>
              <a:rPr lang="en-US" sz="2000" b="1" dirty="0" err="1" smtClean="0">
                <a:latin typeface="Agency FB" pitchFamily="34" charset="0"/>
              </a:rPr>
              <a:t>DapA</a:t>
            </a:r>
            <a:r>
              <a:rPr lang="en-US" sz="2000" b="1" dirty="0" smtClean="0">
                <a:latin typeface="Agency FB" pitchFamily="34" charset="0"/>
              </a:rPr>
              <a:t>-catalyzed condensation of aspartic acid </a:t>
            </a:r>
            <a:r>
              <a:rPr lang="en-US" sz="2000" b="1" dirty="0" err="1" smtClean="0">
                <a:latin typeface="Agency FB" pitchFamily="34" charset="0"/>
              </a:rPr>
              <a:t>semialdehyde</a:t>
            </a:r>
            <a:r>
              <a:rPr lang="en-US" sz="2000" b="1" dirty="0" smtClean="0">
                <a:latin typeface="Agency FB" pitchFamily="34" charset="0"/>
              </a:rPr>
              <a:t> with </a:t>
            </a:r>
            <a:r>
              <a:rPr lang="en-US" sz="2000" b="1" dirty="0" err="1" smtClean="0">
                <a:latin typeface="Agency FB" pitchFamily="34" charset="0"/>
              </a:rPr>
              <a:t>pyruvate</a:t>
            </a:r>
            <a:r>
              <a:rPr lang="en-US" sz="2000" b="1" dirty="0" smtClean="0">
                <a:latin typeface="Agency FB" pitchFamily="34" charset="0"/>
              </a:rPr>
              <a:t> to form </a:t>
            </a:r>
            <a:r>
              <a:rPr lang="en-US" sz="2000" b="1" cap="small" dirty="0" smtClean="0">
                <a:latin typeface="Agency FB" pitchFamily="34" charset="0"/>
              </a:rPr>
              <a:t>l</a:t>
            </a:r>
            <a:r>
              <a:rPr lang="en-US" sz="2000" b="1" dirty="0" smtClean="0">
                <a:latin typeface="Agency FB" pitchFamily="34" charset="0"/>
              </a:rPr>
              <a:t>-2,3-dihydropicolinate (DHDPA).</a:t>
            </a:r>
          </a:p>
          <a:p>
            <a:pPr>
              <a:buFont typeface="Arial" pitchFamily="34" charset="0"/>
              <a:buChar char="•"/>
            </a:pPr>
            <a:r>
              <a:rPr lang="en-US" sz="2000" b="1" dirty="0" smtClean="0">
                <a:latin typeface="Agency FB" pitchFamily="34" charset="0"/>
              </a:rPr>
              <a:t> The next step, the pyridine nucleotide-linked reduction of DHDPA to </a:t>
            </a:r>
            <a:r>
              <a:rPr lang="en-US" sz="2000" b="1" cap="small" dirty="0" smtClean="0">
                <a:latin typeface="Agency FB" pitchFamily="34" charset="0"/>
              </a:rPr>
              <a:t>l</a:t>
            </a:r>
            <a:r>
              <a:rPr lang="en-US" sz="2000" b="1" dirty="0" smtClean="0">
                <a:latin typeface="Agency FB" pitchFamily="34" charset="0"/>
              </a:rPr>
              <a:t>-2,3,4,5-tetrahydropicolinate (THDPA), is catalyzed by </a:t>
            </a:r>
            <a:r>
              <a:rPr lang="en-US" sz="2000" b="1" dirty="0" err="1" smtClean="0">
                <a:latin typeface="Agency FB" pitchFamily="34" charset="0"/>
              </a:rPr>
              <a:t>DapB</a:t>
            </a:r>
            <a:r>
              <a:rPr lang="en-US" sz="2000" b="1" dirty="0" smtClean="0">
                <a:latin typeface="Agency FB" pitchFamily="34" charset="0"/>
              </a:rPr>
              <a:t>. </a:t>
            </a:r>
          </a:p>
          <a:p>
            <a:pPr>
              <a:buFont typeface="Arial" pitchFamily="34" charset="0"/>
              <a:buChar char="•"/>
            </a:pPr>
            <a:r>
              <a:rPr lang="en-US" sz="2000" b="1" dirty="0" smtClean="0">
                <a:latin typeface="Agency FB" pitchFamily="34" charset="0"/>
              </a:rPr>
              <a:t>Previous studies have suggested that </a:t>
            </a:r>
            <a:r>
              <a:rPr lang="en-US" sz="2000" b="1" dirty="0" err="1" smtClean="0">
                <a:latin typeface="Agency FB" pitchFamily="34" charset="0"/>
              </a:rPr>
              <a:t>tabtoxin</a:t>
            </a:r>
            <a:r>
              <a:rPr lang="en-US" sz="2000" b="1" dirty="0" smtClean="0">
                <a:latin typeface="Agency FB" pitchFamily="34" charset="0"/>
              </a:rPr>
              <a:t> biosynthesis branches off from the lysine biosynthetic pathway before the formation of </a:t>
            </a:r>
            <a:r>
              <a:rPr lang="en-US" sz="2000" b="1" dirty="0" err="1" smtClean="0">
                <a:latin typeface="Agency FB" pitchFamily="34" charset="0"/>
              </a:rPr>
              <a:t>diaminopimelate</a:t>
            </a:r>
            <a:r>
              <a:rPr lang="en-US" sz="2000" b="1" dirty="0" smtClean="0">
                <a:latin typeface="Agency FB" pitchFamily="34" charset="0"/>
              </a:rPr>
              <a:t> (DAP)  A biosynthetic model for the formation of T</a:t>
            </a:r>
            <a:r>
              <a:rPr lang="el-GR" sz="2000" b="1" dirty="0" smtClean="0"/>
              <a:t>β</a:t>
            </a:r>
            <a:r>
              <a:rPr lang="en-US" sz="2000" b="1" dirty="0" smtClean="0">
                <a:latin typeface="Agency FB" pitchFamily="34" charset="0"/>
              </a:rPr>
              <a:t>L resembles that of lysine, where the first dedicated step is the </a:t>
            </a:r>
            <a:r>
              <a:rPr lang="en-US" sz="2000" b="1" dirty="0" err="1" smtClean="0">
                <a:latin typeface="Agency FB" pitchFamily="34" charset="0"/>
              </a:rPr>
              <a:t>DapA</a:t>
            </a:r>
            <a:r>
              <a:rPr lang="en-US" sz="2000" b="1" dirty="0" smtClean="0">
                <a:latin typeface="Agency FB" pitchFamily="34" charset="0"/>
              </a:rPr>
              <a:t>-catalyzed condensation of aspartic acid </a:t>
            </a:r>
            <a:r>
              <a:rPr lang="en-US" sz="2000" b="1" dirty="0" err="1" smtClean="0">
                <a:latin typeface="Agency FB" pitchFamily="34" charset="0"/>
              </a:rPr>
              <a:t>semialdehyde</a:t>
            </a:r>
            <a:r>
              <a:rPr lang="en-US" sz="2000" b="1" dirty="0" smtClean="0">
                <a:latin typeface="Agency FB" pitchFamily="34" charset="0"/>
              </a:rPr>
              <a:t> with </a:t>
            </a:r>
            <a:r>
              <a:rPr lang="en-US" sz="2000" b="1" dirty="0" err="1" smtClean="0">
                <a:latin typeface="Agency FB" pitchFamily="34" charset="0"/>
              </a:rPr>
              <a:t>pyruvate</a:t>
            </a:r>
            <a:r>
              <a:rPr lang="en-US" sz="2000" b="1" dirty="0" smtClean="0">
                <a:latin typeface="Agency FB" pitchFamily="34" charset="0"/>
              </a:rPr>
              <a:t> to form </a:t>
            </a:r>
            <a:r>
              <a:rPr lang="en-US" sz="2000" b="1" cap="small" dirty="0" smtClean="0">
                <a:latin typeface="Agency FB" pitchFamily="34" charset="0"/>
              </a:rPr>
              <a:t>l</a:t>
            </a:r>
            <a:r>
              <a:rPr lang="en-US" sz="2000" b="1" dirty="0" smtClean="0">
                <a:latin typeface="Agency FB" pitchFamily="34" charset="0"/>
              </a:rPr>
              <a:t>-2,3-dihydropicolinate (DHDPA).</a:t>
            </a:r>
          </a:p>
          <a:p>
            <a:pPr>
              <a:buFont typeface="Arial" pitchFamily="34" charset="0"/>
              <a:buChar char="•"/>
            </a:pPr>
            <a:r>
              <a:rPr lang="en-US" sz="2000" b="1" dirty="0" smtClean="0">
                <a:latin typeface="Agency FB" pitchFamily="34" charset="0"/>
              </a:rPr>
              <a:t> The next step, the pyridine nucleotide-linked reduction of DHDPA to </a:t>
            </a:r>
            <a:r>
              <a:rPr lang="en-US" sz="2000" b="1" cap="small" dirty="0" smtClean="0">
                <a:latin typeface="Agency FB" pitchFamily="34" charset="0"/>
              </a:rPr>
              <a:t>l</a:t>
            </a:r>
            <a:r>
              <a:rPr lang="en-US" sz="2000" b="1" dirty="0" smtClean="0">
                <a:latin typeface="Agency FB" pitchFamily="34" charset="0"/>
              </a:rPr>
              <a:t>-2,3,4,5-tetrahydropicolinate (THDPA), is catalyzed by </a:t>
            </a:r>
            <a:r>
              <a:rPr lang="en-US" sz="2000" b="1" dirty="0" err="1" smtClean="0">
                <a:latin typeface="Agency FB" pitchFamily="34" charset="0"/>
              </a:rPr>
              <a:t>DapB</a:t>
            </a:r>
            <a:r>
              <a:rPr lang="en-US" sz="2000" b="1" dirty="0" smtClean="0">
                <a:latin typeface="Agency FB" pitchFamily="34" charset="0"/>
              </a:rPr>
              <a:t>. Previous studies have suggested that </a:t>
            </a:r>
            <a:r>
              <a:rPr lang="en-US" sz="2000" b="1" dirty="0" err="1" smtClean="0">
                <a:latin typeface="Agency FB" pitchFamily="34" charset="0"/>
              </a:rPr>
              <a:t>tabtoxin</a:t>
            </a:r>
            <a:r>
              <a:rPr lang="en-US" sz="2000" b="1" dirty="0" smtClean="0">
                <a:latin typeface="Agency FB" pitchFamily="34" charset="0"/>
              </a:rPr>
              <a:t> biosynthesis branches off from the lysine biosynthetic pathway before the formation of </a:t>
            </a:r>
            <a:r>
              <a:rPr lang="en-US" sz="2000" b="1" dirty="0" err="1" smtClean="0">
                <a:latin typeface="Agency FB" pitchFamily="34" charset="0"/>
              </a:rPr>
              <a:t>diaminopimelate</a:t>
            </a:r>
            <a:r>
              <a:rPr lang="en-US" sz="2000" b="1" dirty="0" smtClean="0">
                <a:latin typeface="Agency FB" pitchFamily="34" charset="0"/>
              </a:rPr>
              <a:t> (DAP) </a:t>
            </a:r>
            <a:endParaRPr lang="en-US" sz="2000" b="1" dirty="0">
              <a:latin typeface="Agency FB" pitchFamily="34" charset="0"/>
            </a:endParaRPr>
          </a:p>
        </p:txBody>
      </p:sp>
      <p:pic>
        <p:nvPicPr>
          <p:cNvPr id="5" name="slide 39.mov">
            <a:hlinkClick r:id="" action="ppaction://media"/>
          </p:cNvPr>
          <p:cNvPicPr>
            <a:picLocks noRot="1" noChangeAspect="1"/>
          </p:cNvPicPr>
          <p:nvPr>
            <a:videoFile r:link="rId1"/>
          </p:nvPr>
        </p:nvPicPr>
        <p:blipFill>
          <a:blip r:embed="rId4" cstate="print"/>
          <a:stretch>
            <a:fillRect/>
          </a:stretch>
        </p:blipFill>
        <p:spPr>
          <a:xfrm>
            <a:off x="76200" y="1304924"/>
            <a:ext cx="2819400" cy="1585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82231"/>
            <a:ext cx="9052560" cy="2862322"/>
          </a:xfrm>
          <a:prstGeom prst="rect">
            <a:avLst/>
          </a:prstGeom>
        </p:spPr>
        <p:txBody>
          <a:bodyPr>
            <a:spAutoFit/>
          </a:bodyPr>
          <a:lstStyle/>
          <a:p>
            <a:pPr>
              <a:buFont typeface="Arial" pitchFamily="34" charset="0"/>
              <a:buChar char="•"/>
            </a:pPr>
            <a:r>
              <a:rPr lang="en-US" sz="2000" b="1" dirty="0" err="1" smtClean="0">
                <a:latin typeface="Agency FB" pitchFamily="34" charset="0"/>
              </a:rPr>
              <a:t>TabB</a:t>
            </a:r>
            <a:r>
              <a:rPr lang="en-US" sz="2000" b="1" dirty="0" smtClean="0">
                <a:latin typeface="Agency FB" pitchFamily="34" charset="0"/>
              </a:rPr>
              <a:t> is related to </a:t>
            </a:r>
            <a:r>
              <a:rPr lang="en-US" sz="2000" b="1" dirty="0" err="1" smtClean="0">
                <a:latin typeface="Agency FB" pitchFamily="34" charset="0"/>
              </a:rPr>
              <a:t>DapD</a:t>
            </a:r>
            <a:r>
              <a:rPr lang="en-US" sz="2000" b="1" dirty="0" smtClean="0">
                <a:latin typeface="Agency FB" pitchFamily="34" charset="0"/>
              </a:rPr>
              <a:t>, a gene encoding THDPA </a:t>
            </a:r>
            <a:r>
              <a:rPr lang="en-US" sz="2000" b="1" dirty="0" err="1" smtClean="0">
                <a:latin typeface="Agency FB" pitchFamily="34" charset="0"/>
              </a:rPr>
              <a:t>succinyl-CoA</a:t>
            </a:r>
            <a:r>
              <a:rPr lang="en-US" sz="2000" b="1" dirty="0" smtClean="0">
                <a:latin typeface="Agency FB" pitchFamily="34" charset="0"/>
              </a:rPr>
              <a:t> </a:t>
            </a:r>
            <a:r>
              <a:rPr lang="en-US" sz="2000" b="1" dirty="0" err="1" smtClean="0">
                <a:latin typeface="Agency FB" pitchFamily="34" charset="0"/>
              </a:rPr>
              <a:t>succinyltransferase</a:t>
            </a:r>
            <a:r>
              <a:rPr lang="en-US" sz="2000" b="1" dirty="0" smtClean="0">
                <a:latin typeface="Agency FB" pitchFamily="34" charset="0"/>
              </a:rPr>
              <a:t>. </a:t>
            </a:r>
            <a:r>
              <a:rPr lang="en-US" sz="2000" b="1" dirty="0" err="1" smtClean="0">
                <a:latin typeface="Agency FB" pitchFamily="34" charset="0"/>
              </a:rPr>
              <a:t>TabB</a:t>
            </a:r>
            <a:r>
              <a:rPr lang="en-US" sz="2000" b="1" dirty="0" smtClean="0">
                <a:latin typeface="Agency FB" pitchFamily="34" charset="0"/>
              </a:rPr>
              <a:t> is thought to function as an </a:t>
            </a:r>
            <a:r>
              <a:rPr lang="en-US" sz="2000" b="1" dirty="0" err="1" smtClean="0">
                <a:latin typeface="Agency FB" pitchFamily="34" charset="0"/>
              </a:rPr>
              <a:t>acetyltransferase</a:t>
            </a:r>
            <a:r>
              <a:rPr lang="en-US" sz="2000" b="1" dirty="0" smtClean="0">
                <a:latin typeface="Agency FB" pitchFamily="34" charset="0"/>
              </a:rPr>
              <a:t> that converts an unknown compound (</a:t>
            </a:r>
            <a:r>
              <a:rPr lang="en-US" sz="2000" b="1" dirty="0" err="1" smtClean="0">
                <a:latin typeface="Agency FB" pitchFamily="34" charset="0"/>
              </a:rPr>
              <a:t>xTHDPA</a:t>
            </a:r>
            <a:r>
              <a:rPr lang="en-US" sz="2000" b="1" dirty="0" smtClean="0">
                <a:latin typeface="Agency FB" pitchFamily="34" charset="0"/>
              </a:rPr>
              <a:t>) to an acetyl derivative, which is further metabolized to </a:t>
            </a:r>
            <a:r>
              <a:rPr lang="en-US" sz="2000" b="1" dirty="0" err="1" smtClean="0">
                <a:latin typeface="Agency FB" pitchFamily="34" charset="0"/>
              </a:rPr>
              <a:t>TβL</a:t>
            </a:r>
            <a:r>
              <a:rPr lang="en-US" sz="2000" b="1" dirty="0" smtClean="0">
                <a:latin typeface="Agency FB" pitchFamily="34" charset="0"/>
              </a:rPr>
              <a:t>. </a:t>
            </a:r>
          </a:p>
          <a:p>
            <a:pPr>
              <a:buFont typeface="Arial" pitchFamily="34" charset="0"/>
              <a:buChar char="•"/>
            </a:pPr>
            <a:r>
              <a:rPr lang="en-US" sz="2000" b="1" dirty="0" err="1" smtClean="0">
                <a:latin typeface="Agency FB" pitchFamily="34" charset="0"/>
              </a:rPr>
              <a:t>Engst</a:t>
            </a:r>
            <a:r>
              <a:rPr lang="en-US" sz="2000" b="1" dirty="0" smtClean="0">
                <a:latin typeface="Agency FB" pitchFamily="34" charset="0"/>
              </a:rPr>
              <a:t> and Shaw identified a gene, </a:t>
            </a:r>
            <a:r>
              <a:rPr lang="en-US" sz="2000" b="1" i="1" dirty="0" err="1" smtClean="0">
                <a:latin typeface="Agency FB" pitchFamily="34" charset="0"/>
              </a:rPr>
              <a:t>tabA</a:t>
            </a:r>
            <a:r>
              <a:rPr lang="en-US" sz="2000" b="1" dirty="0" smtClean="0">
                <a:latin typeface="Agency FB" pitchFamily="34" charset="0"/>
              </a:rPr>
              <a:t>, which is essential for </a:t>
            </a:r>
            <a:r>
              <a:rPr lang="en-US" sz="2000" b="1" dirty="0" err="1" smtClean="0">
                <a:latin typeface="Agency FB" pitchFamily="34" charset="0"/>
              </a:rPr>
              <a:t>tabtoxin</a:t>
            </a:r>
            <a:r>
              <a:rPr lang="en-US" sz="2000" b="1" dirty="0" smtClean="0">
                <a:latin typeface="Agency FB" pitchFamily="34" charset="0"/>
              </a:rPr>
              <a:t> production.</a:t>
            </a:r>
          </a:p>
          <a:p>
            <a:pPr>
              <a:buFont typeface="Arial" pitchFamily="34" charset="0"/>
              <a:buChar char="•"/>
            </a:pPr>
            <a:r>
              <a:rPr lang="en-US" sz="2000" b="1" dirty="0" err="1" smtClean="0">
                <a:latin typeface="Agency FB" pitchFamily="34" charset="0"/>
              </a:rPr>
              <a:t>DapB</a:t>
            </a:r>
            <a:r>
              <a:rPr lang="en-US" sz="2000" b="1" dirty="0" smtClean="0">
                <a:latin typeface="Agency FB" pitchFamily="34" charset="0"/>
              </a:rPr>
              <a:t> is essential for both lysine and </a:t>
            </a:r>
            <a:r>
              <a:rPr lang="en-US" sz="2000" b="1" dirty="0" err="1" smtClean="0">
                <a:latin typeface="Agency FB" pitchFamily="34" charset="0"/>
              </a:rPr>
              <a:t>tabtoxin</a:t>
            </a:r>
            <a:r>
              <a:rPr lang="en-US" sz="2000" b="1" dirty="0" smtClean="0">
                <a:latin typeface="Agency FB" pitchFamily="34" charset="0"/>
              </a:rPr>
              <a:t> biosynthesis and THDPA may be an intermediate in both pathways. Three genes have been characterized in the 31-kb region which contains all genes necessary for </a:t>
            </a:r>
            <a:r>
              <a:rPr lang="en-US" sz="2000" b="1" dirty="0" err="1" smtClean="0">
                <a:latin typeface="Agency FB" pitchFamily="34" charset="0"/>
              </a:rPr>
              <a:t>TβL</a:t>
            </a:r>
            <a:r>
              <a:rPr lang="en-US" sz="2000" b="1" dirty="0" smtClean="0">
                <a:latin typeface="Agency FB" pitchFamily="34" charset="0"/>
              </a:rPr>
              <a:t> synthesis and </a:t>
            </a:r>
            <a:r>
              <a:rPr lang="en-US" sz="2000" b="1" dirty="0" err="1" smtClean="0">
                <a:latin typeface="Agency FB" pitchFamily="34" charset="0"/>
              </a:rPr>
              <a:t>tabtoxin</a:t>
            </a:r>
            <a:r>
              <a:rPr lang="en-US" sz="2000" b="1" dirty="0" smtClean="0">
                <a:latin typeface="Agency FB" pitchFamily="34" charset="0"/>
              </a:rPr>
              <a:t> resistance: </a:t>
            </a:r>
            <a:r>
              <a:rPr lang="en-US" sz="2000" b="1" i="1" dirty="0" err="1" smtClean="0">
                <a:latin typeface="Agency FB" pitchFamily="34" charset="0"/>
              </a:rPr>
              <a:t>tabA</a:t>
            </a:r>
            <a:r>
              <a:rPr lang="en-US" sz="2000" b="1" dirty="0" smtClean="0">
                <a:latin typeface="Agency FB" pitchFamily="34" charset="0"/>
              </a:rPr>
              <a:t>, </a:t>
            </a:r>
            <a:r>
              <a:rPr lang="en-US" sz="2000" b="1" i="1" dirty="0" err="1" smtClean="0">
                <a:latin typeface="Agency FB" pitchFamily="34" charset="0"/>
              </a:rPr>
              <a:t>tabB</a:t>
            </a:r>
            <a:r>
              <a:rPr lang="en-US" sz="2000" b="1" dirty="0" smtClean="0">
                <a:latin typeface="Agency FB" pitchFamily="34" charset="0"/>
              </a:rPr>
              <a:t>, and </a:t>
            </a:r>
            <a:r>
              <a:rPr lang="en-US" sz="2000" b="1" i="1" dirty="0" err="1" smtClean="0">
                <a:latin typeface="Agency FB" pitchFamily="34" charset="0"/>
              </a:rPr>
              <a:t>tblA</a:t>
            </a:r>
            <a:r>
              <a:rPr lang="en-US" sz="2000" b="1" dirty="0" smtClean="0">
                <a:latin typeface="Agency FB" pitchFamily="34" charset="0"/>
              </a:rPr>
              <a:t>. Although there is no obvious relationship between </a:t>
            </a:r>
            <a:r>
              <a:rPr lang="en-US" sz="2000" b="1" dirty="0" err="1" smtClean="0">
                <a:latin typeface="Agency FB" pitchFamily="34" charset="0"/>
              </a:rPr>
              <a:t>TblA</a:t>
            </a:r>
            <a:r>
              <a:rPr lang="en-US" sz="2000" b="1" dirty="0" smtClean="0">
                <a:latin typeface="Agency FB" pitchFamily="34" charset="0"/>
              </a:rPr>
              <a:t> and known polypeptides, </a:t>
            </a:r>
            <a:r>
              <a:rPr lang="en-US" sz="2000" b="1" dirty="0" err="1" smtClean="0">
                <a:latin typeface="Agency FB" pitchFamily="34" charset="0"/>
              </a:rPr>
              <a:t>TabA</a:t>
            </a:r>
            <a:r>
              <a:rPr lang="en-US" sz="2000" b="1" dirty="0" smtClean="0">
                <a:latin typeface="Agency FB" pitchFamily="34" charset="0"/>
              </a:rPr>
              <a:t> has significant sequence homology to </a:t>
            </a:r>
            <a:r>
              <a:rPr lang="en-US" sz="2000" b="1" dirty="0" err="1" smtClean="0">
                <a:latin typeface="Agency FB" pitchFamily="34" charset="0"/>
              </a:rPr>
              <a:t>LysA</a:t>
            </a:r>
            <a:r>
              <a:rPr lang="en-US" sz="2000" b="1" dirty="0" smtClean="0">
                <a:latin typeface="Agency FB" pitchFamily="34" charset="0"/>
              </a:rPr>
              <a:t> from </a:t>
            </a:r>
            <a:r>
              <a:rPr lang="en-US" sz="2000" b="1" i="1" dirty="0" smtClean="0">
                <a:latin typeface="Agency FB" pitchFamily="34" charset="0"/>
              </a:rPr>
              <a:t>E. coli</a:t>
            </a:r>
            <a:r>
              <a:rPr lang="en-US" sz="2000" b="1" dirty="0" smtClean="0">
                <a:latin typeface="Agency FB" pitchFamily="34" charset="0"/>
              </a:rPr>
              <a:t> and </a:t>
            </a:r>
            <a:r>
              <a:rPr lang="en-US" sz="2000" b="1" i="1" dirty="0" smtClean="0">
                <a:latin typeface="Agency FB" pitchFamily="34" charset="0"/>
              </a:rPr>
              <a:t>P. </a:t>
            </a:r>
            <a:r>
              <a:rPr lang="en-US" sz="2000" b="1" i="1" dirty="0" err="1" smtClean="0">
                <a:latin typeface="Agency FB" pitchFamily="34" charset="0"/>
              </a:rPr>
              <a:t>aeruginosa</a:t>
            </a:r>
            <a:r>
              <a:rPr lang="en-US" sz="2000" b="1" dirty="0" smtClean="0">
                <a:latin typeface="Agency FB" pitchFamily="34" charset="0"/>
              </a:rPr>
              <a:t> whereas </a:t>
            </a:r>
            <a:r>
              <a:rPr lang="en-US" sz="2000" b="1" dirty="0" err="1" smtClean="0">
                <a:latin typeface="Agency FB" pitchFamily="34" charset="0"/>
              </a:rPr>
              <a:t>TabB</a:t>
            </a:r>
            <a:r>
              <a:rPr lang="en-US" sz="2000" b="1" dirty="0" smtClean="0">
                <a:latin typeface="Agency FB" pitchFamily="34" charset="0"/>
              </a:rPr>
              <a:t> shows relatedness to </a:t>
            </a:r>
            <a:r>
              <a:rPr lang="en-US" sz="2000" b="1" dirty="0" err="1" smtClean="0">
                <a:latin typeface="Agency FB" pitchFamily="34" charset="0"/>
              </a:rPr>
              <a:t>DapD</a:t>
            </a:r>
            <a:r>
              <a:rPr lang="en-US" sz="2000" dirty="0" smtClean="0">
                <a:latin typeface="Agency FB" pitchFamily="34" charset="0"/>
              </a:rPr>
              <a:t>.</a:t>
            </a:r>
            <a:endParaRPr lang="en-US" sz="2000" b="1" dirty="0">
              <a:latin typeface="Agency FB" pitchFamily="34" charset="0"/>
            </a:endParaRPr>
          </a:p>
        </p:txBody>
      </p:sp>
      <p:sp>
        <p:nvSpPr>
          <p:cNvPr id="4" name="Rectangle 3"/>
          <p:cNvSpPr/>
          <p:nvPr/>
        </p:nvSpPr>
        <p:spPr>
          <a:xfrm>
            <a:off x="0" y="0"/>
            <a:ext cx="6309360" cy="1200329"/>
          </a:xfrm>
          <a:prstGeom prst="rect">
            <a:avLst/>
          </a:prstGeom>
        </p:spPr>
        <p:txBody>
          <a:bodyPr>
            <a:spAutoFit/>
          </a:bodyPr>
          <a:lstStyle/>
          <a:p>
            <a:r>
              <a:rPr lang="en-US" sz="2400" b="1" dirty="0" smtClean="0">
                <a:solidFill>
                  <a:srgbClr val="FF0000"/>
                </a:solidFill>
                <a:latin typeface="Bradley Hand ITC" pitchFamily="66" charset="0"/>
              </a:rPr>
              <a:t>Biosynthesis and Regulation……………..</a:t>
            </a:r>
          </a:p>
          <a:p>
            <a:r>
              <a:rPr lang="en-US" sz="2400" b="1" dirty="0" smtClean="0">
                <a:solidFill>
                  <a:srgbClr val="FF0000"/>
                </a:solidFill>
                <a:latin typeface="Bradley Hand ITC" pitchFamily="66" charset="0"/>
              </a:rPr>
              <a:t/>
            </a:r>
            <a:br>
              <a:rPr lang="en-US" sz="2400" b="1" dirty="0" smtClean="0">
                <a:solidFill>
                  <a:srgbClr val="FF0000"/>
                </a:solidFill>
                <a:latin typeface="Bradley Hand ITC" pitchFamily="66" charset="0"/>
              </a:rPr>
            </a:br>
            <a:endParaRPr lang="en-US" sz="2400" b="1" dirty="0">
              <a:solidFill>
                <a:srgbClr val="FF0000"/>
              </a:solidFill>
              <a:latin typeface="Bradley Hand ITC" pitchFamily="66" charset="0"/>
            </a:endParaRPr>
          </a:p>
        </p:txBody>
      </p:sp>
      <p:pic>
        <p:nvPicPr>
          <p:cNvPr id="5" name="slide 40.mov">
            <a:hlinkClick r:id="" action="ppaction://media"/>
          </p:cNvPr>
          <p:cNvPicPr>
            <a:picLocks noRot="1" noChangeAspect="1"/>
          </p:cNvPicPr>
          <p:nvPr>
            <a:videoFile r:link="rId1"/>
          </p:nvPr>
        </p:nvPicPr>
        <p:blipFill>
          <a:blip r:embed="rId3" cstate="print"/>
          <a:stretch>
            <a:fillRect/>
          </a:stretch>
        </p:blipFill>
        <p:spPr>
          <a:xfrm>
            <a:off x="3962400" y="4419600"/>
            <a:ext cx="3522133"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5608"/>
            <a:ext cx="9144000" cy="1938992"/>
          </a:xfrm>
          <a:prstGeom prst="rect">
            <a:avLst/>
          </a:prstGeom>
        </p:spPr>
        <p:txBody>
          <a:bodyPr>
            <a:spAutoFit/>
          </a:bodyPr>
          <a:lstStyle/>
          <a:p>
            <a:r>
              <a:rPr lang="en-US" sz="2400" b="1" dirty="0" err="1" smtClean="0">
                <a:latin typeface="Agency FB" pitchFamily="34" charset="0"/>
              </a:rPr>
              <a:t>Phaseolotoxin</a:t>
            </a:r>
            <a:r>
              <a:rPr lang="en-US" sz="2400" b="1" dirty="0" smtClean="0">
                <a:latin typeface="Agency FB" pitchFamily="34" charset="0"/>
              </a:rPr>
              <a:t> is produced by </a:t>
            </a:r>
            <a:r>
              <a:rPr lang="en-US" sz="2400" b="1" i="1" dirty="0" smtClean="0">
                <a:latin typeface="Agency FB" pitchFamily="34" charset="0"/>
              </a:rPr>
              <a:t>P. </a:t>
            </a:r>
            <a:r>
              <a:rPr lang="en-US" sz="2400" b="1" i="1" dirty="0" err="1" smtClean="0">
                <a:latin typeface="Agency FB" pitchFamily="34" charset="0"/>
              </a:rPr>
              <a:t>syringae</a:t>
            </a:r>
            <a:r>
              <a:rPr lang="en-US" sz="2400" b="1" dirty="0" smtClean="0">
                <a:latin typeface="Agency FB" pitchFamily="34" charset="0"/>
              </a:rPr>
              <a:t> </a:t>
            </a:r>
            <a:r>
              <a:rPr lang="en-US" sz="2400" b="1" dirty="0" err="1" smtClean="0">
                <a:latin typeface="Agency FB" pitchFamily="34" charset="0"/>
              </a:rPr>
              <a:t>pv</a:t>
            </a:r>
            <a:r>
              <a:rPr lang="en-US" sz="2400" b="1" dirty="0" smtClean="0">
                <a:latin typeface="Agency FB" pitchFamily="34" charset="0"/>
              </a:rPr>
              <a:t>. </a:t>
            </a:r>
            <a:r>
              <a:rPr lang="en-US" sz="2400" b="1" dirty="0" err="1" smtClean="0">
                <a:latin typeface="Agency FB" pitchFamily="34" charset="0"/>
              </a:rPr>
              <a:t>phaseolicola</a:t>
            </a:r>
            <a:r>
              <a:rPr lang="en-US" sz="2400" b="1" dirty="0" smtClean="0">
                <a:latin typeface="Agency FB" pitchFamily="34" charset="0"/>
              </a:rPr>
              <a:t> and </a:t>
            </a:r>
            <a:r>
              <a:rPr lang="en-US" sz="2400" b="1" dirty="0" err="1" smtClean="0">
                <a:latin typeface="Agency FB" pitchFamily="34" charset="0"/>
              </a:rPr>
              <a:t>actinidiae</a:t>
            </a:r>
            <a:r>
              <a:rPr lang="en-US" sz="2400" b="1" dirty="0" smtClean="0">
                <a:latin typeface="Agency FB" pitchFamily="34" charset="0"/>
              </a:rPr>
              <a:t>, which cause halo blight on legumes and bacterial canker on kiwifruit, respectively . The structure of </a:t>
            </a:r>
            <a:r>
              <a:rPr lang="en-US" sz="2400" b="1" dirty="0" err="1" smtClean="0">
                <a:latin typeface="Agency FB" pitchFamily="34" charset="0"/>
              </a:rPr>
              <a:t>phaseolotoxin</a:t>
            </a:r>
            <a:r>
              <a:rPr lang="en-US" sz="2400" b="1" dirty="0" smtClean="0">
                <a:latin typeface="Agency FB" pitchFamily="34" charset="0"/>
              </a:rPr>
              <a:t> was elucidated by Mitchell , with minor revision by Moore et al. , and consists of a </a:t>
            </a:r>
            <a:r>
              <a:rPr lang="en-US" sz="2400" b="1" dirty="0" err="1" smtClean="0">
                <a:latin typeface="Agency FB" pitchFamily="34" charset="0"/>
              </a:rPr>
              <a:t>sulfodiaminophosphinyl</a:t>
            </a:r>
            <a:r>
              <a:rPr lang="en-US" sz="2400" b="1" dirty="0" smtClean="0">
                <a:latin typeface="Agency FB" pitchFamily="34" charset="0"/>
              </a:rPr>
              <a:t> moiety linked to a </a:t>
            </a:r>
            <a:r>
              <a:rPr lang="en-US" sz="2400" b="1" dirty="0" err="1" smtClean="0">
                <a:latin typeface="Agency FB" pitchFamily="34" charset="0"/>
              </a:rPr>
              <a:t>tripeptide</a:t>
            </a:r>
            <a:r>
              <a:rPr lang="en-US" sz="2400" b="1" dirty="0" smtClean="0">
                <a:latin typeface="Agency FB" pitchFamily="34" charset="0"/>
              </a:rPr>
              <a:t> consisting of </a:t>
            </a:r>
            <a:r>
              <a:rPr lang="en-US" sz="2400" b="1" dirty="0" err="1" smtClean="0">
                <a:latin typeface="Agency FB" pitchFamily="34" charset="0"/>
              </a:rPr>
              <a:t>ornithine</a:t>
            </a:r>
            <a:r>
              <a:rPr lang="en-US" sz="2400" b="1" dirty="0" smtClean="0">
                <a:latin typeface="Agency FB" pitchFamily="34" charset="0"/>
              </a:rPr>
              <a:t>, </a:t>
            </a:r>
            <a:r>
              <a:rPr lang="en-US" sz="2400" b="1" dirty="0" err="1" smtClean="0">
                <a:latin typeface="Agency FB" pitchFamily="34" charset="0"/>
              </a:rPr>
              <a:t>alanine</a:t>
            </a:r>
            <a:r>
              <a:rPr lang="en-US" sz="2400" b="1" dirty="0" smtClean="0">
                <a:latin typeface="Agency FB" pitchFamily="34" charset="0"/>
              </a:rPr>
              <a:t>, and </a:t>
            </a:r>
            <a:r>
              <a:rPr lang="en-US" sz="2400" b="1" dirty="0" err="1" smtClean="0">
                <a:latin typeface="Agency FB" pitchFamily="34" charset="0"/>
              </a:rPr>
              <a:t>homoarginine</a:t>
            </a:r>
            <a:r>
              <a:rPr lang="en-US" sz="2400" b="1" dirty="0" smtClean="0">
                <a:latin typeface="Agency FB" pitchFamily="34" charset="0"/>
              </a:rPr>
              <a:t> .</a:t>
            </a:r>
            <a:endParaRPr lang="en-US" sz="2400" b="1" dirty="0">
              <a:latin typeface="Agency FB" pitchFamily="34" charset="0"/>
            </a:endParaRPr>
          </a:p>
        </p:txBody>
      </p:sp>
      <p:sp>
        <p:nvSpPr>
          <p:cNvPr id="3" name="Rectangle 2"/>
          <p:cNvSpPr/>
          <p:nvPr/>
        </p:nvSpPr>
        <p:spPr>
          <a:xfrm>
            <a:off x="3409676" y="0"/>
            <a:ext cx="2204450" cy="584775"/>
          </a:xfrm>
          <a:prstGeom prst="rect">
            <a:avLst/>
          </a:prstGeom>
        </p:spPr>
        <p:txBody>
          <a:bodyPr wrap="none">
            <a:spAutoFit/>
          </a:bodyPr>
          <a:lstStyle/>
          <a:p>
            <a:r>
              <a:rPr lang="en-US" sz="3200" b="1" dirty="0" err="1" smtClean="0">
                <a:solidFill>
                  <a:srgbClr val="00B0F0"/>
                </a:solidFill>
                <a:latin typeface="Agency FB" pitchFamily="34" charset="0"/>
              </a:rPr>
              <a:t>Phaseolotoxin</a:t>
            </a:r>
            <a:r>
              <a:rPr lang="en-US" sz="3200" b="1" dirty="0" smtClean="0">
                <a:solidFill>
                  <a:srgbClr val="00B0F0"/>
                </a:solidFill>
                <a:latin typeface="Agency FB" pitchFamily="34" charset="0"/>
              </a:rPr>
              <a:t> </a:t>
            </a:r>
            <a:endParaRPr lang="en-US" sz="3200" dirty="0">
              <a:solidFill>
                <a:srgbClr val="00B0F0"/>
              </a:solidFill>
            </a:endParaRPr>
          </a:p>
        </p:txBody>
      </p:sp>
      <p:pic>
        <p:nvPicPr>
          <p:cNvPr id="53250" name="Picture 2" descr="An external file that holds a picture, illustration, etc.&#10;Object name is mr0290011013.jpg"/>
          <p:cNvPicPr>
            <a:picLocks noChangeAspect="1" noChangeArrowheads="1"/>
          </p:cNvPicPr>
          <p:nvPr/>
        </p:nvPicPr>
        <p:blipFill>
          <a:blip r:embed="rId3"/>
          <a:srcRect/>
          <a:stretch>
            <a:fillRect/>
          </a:stretch>
        </p:blipFill>
        <p:spPr bwMode="auto">
          <a:xfrm>
            <a:off x="0" y="3124200"/>
            <a:ext cx="4568825" cy="2832675"/>
          </a:xfrm>
          <a:prstGeom prst="rect">
            <a:avLst/>
          </a:prstGeom>
          <a:noFill/>
        </p:spPr>
      </p:pic>
      <p:sp>
        <p:nvSpPr>
          <p:cNvPr id="5" name="Rectangle 4"/>
          <p:cNvSpPr/>
          <p:nvPr/>
        </p:nvSpPr>
        <p:spPr>
          <a:xfrm>
            <a:off x="4572000" y="5228272"/>
            <a:ext cx="4572000" cy="1477328"/>
          </a:xfrm>
          <a:prstGeom prst="rect">
            <a:avLst/>
          </a:prstGeom>
        </p:spPr>
        <p:txBody>
          <a:bodyPr>
            <a:spAutoFit/>
          </a:bodyPr>
          <a:lstStyle/>
          <a:p>
            <a:r>
              <a:rPr lang="en-US" dirty="0" smtClean="0"/>
              <a:t>Structure of </a:t>
            </a:r>
            <a:r>
              <a:rPr lang="en-US" dirty="0" err="1" smtClean="0"/>
              <a:t>phaseolotoxin</a:t>
            </a:r>
            <a:r>
              <a:rPr lang="en-US" dirty="0" smtClean="0"/>
              <a:t> (A) and </a:t>
            </a:r>
            <a:r>
              <a:rPr lang="en-US" dirty="0" err="1" smtClean="0"/>
              <a:t>octicidine</a:t>
            </a:r>
            <a:r>
              <a:rPr lang="en-US" dirty="0" smtClean="0"/>
              <a:t> (B). Plant peptidases cleave </a:t>
            </a:r>
            <a:r>
              <a:rPr lang="en-US" dirty="0" err="1" smtClean="0"/>
              <a:t>phaseolotoxin</a:t>
            </a:r>
            <a:r>
              <a:rPr lang="en-US" dirty="0" smtClean="0"/>
              <a:t> (arrow) to release the </a:t>
            </a:r>
            <a:r>
              <a:rPr lang="en-US" dirty="0" err="1" smtClean="0"/>
              <a:t>alanine</a:t>
            </a:r>
            <a:r>
              <a:rPr lang="en-US" dirty="0" smtClean="0"/>
              <a:t> and </a:t>
            </a:r>
            <a:r>
              <a:rPr lang="en-US" dirty="0" err="1" smtClean="0"/>
              <a:t>homoarginine</a:t>
            </a:r>
            <a:r>
              <a:rPr lang="en-US" dirty="0" smtClean="0"/>
              <a:t> residues, a reaction which results in </a:t>
            </a:r>
            <a:r>
              <a:rPr lang="en-US" dirty="0" err="1" smtClean="0"/>
              <a:t>octicidine</a:t>
            </a:r>
            <a:r>
              <a:rPr lang="en-US" dirty="0" smtClean="0"/>
              <a:t> formation.</a:t>
            </a:r>
            <a:endParaRPr lang="en-US" dirty="0"/>
          </a:p>
        </p:txBody>
      </p:sp>
      <p:pic>
        <p:nvPicPr>
          <p:cNvPr id="6" name="slide 41.mov">
            <a:hlinkClick r:id="" action="ppaction://media"/>
          </p:cNvPr>
          <p:cNvPicPr>
            <a:picLocks noRot="1" noChangeAspect="1"/>
          </p:cNvPicPr>
          <p:nvPr>
            <a:videoFile r:link="rId1"/>
          </p:nvPr>
        </p:nvPicPr>
        <p:blipFill>
          <a:blip r:embed="rId4" cstate="print"/>
          <a:stretch>
            <a:fillRect/>
          </a:stretch>
        </p:blipFill>
        <p:spPr>
          <a:xfrm>
            <a:off x="4572000" y="2057400"/>
            <a:ext cx="4267200" cy="2400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n external file that holds a picture, illustration, etc.&#10;Object name is mr0290011014.jpg"/>
          <p:cNvPicPr>
            <a:picLocks noChangeAspect="1" noChangeArrowheads="1"/>
          </p:cNvPicPr>
          <p:nvPr/>
        </p:nvPicPr>
        <p:blipFill>
          <a:blip r:embed="rId3"/>
          <a:srcRect/>
          <a:stretch>
            <a:fillRect/>
          </a:stretch>
        </p:blipFill>
        <p:spPr bwMode="auto">
          <a:xfrm>
            <a:off x="0" y="2272351"/>
            <a:ext cx="4572000" cy="3366449"/>
          </a:xfrm>
          <a:prstGeom prst="rect">
            <a:avLst/>
          </a:prstGeom>
          <a:noFill/>
        </p:spPr>
      </p:pic>
      <p:sp>
        <p:nvSpPr>
          <p:cNvPr id="3" name="Rectangle 2"/>
          <p:cNvSpPr/>
          <p:nvPr/>
        </p:nvSpPr>
        <p:spPr>
          <a:xfrm>
            <a:off x="4572000" y="1161395"/>
            <a:ext cx="4572000" cy="4401205"/>
          </a:xfrm>
          <a:prstGeom prst="rect">
            <a:avLst/>
          </a:prstGeom>
        </p:spPr>
        <p:txBody>
          <a:bodyPr>
            <a:spAutoFit/>
          </a:bodyPr>
          <a:lstStyle/>
          <a:p>
            <a:pPr>
              <a:buFont typeface="Arial" pitchFamily="34" charset="0"/>
              <a:buChar char="•"/>
            </a:pPr>
            <a:r>
              <a:rPr lang="en-US" sz="2000" b="1" dirty="0" err="1" smtClean="0">
                <a:latin typeface="Agency FB" pitchFamily="34" charset="0"/>
              </a:rPr>
              <a:t>Phaseolotoxin</a:t>
            </a:r>
            <a:r>
              <a:rPr lang="en-US" sz="2000" b="1" dirty="0" smtClean="0">
                <a:latin typeface="Agency FB" pitchFamily="34" charset="0"/>
              </a:rPr>
              <a:t> competitively inhibits </a:t>
            </a:r>
            <a:r>
              <a:rPr lang="en-US" sz="2000" b="1" dirty="0" err="1" smtClean="0">
                <a:latin typeface="Agency FB" pitchFamily="34" charset="0"/>
              </a:rPr>
              <a:t>ornithine</a:t>
            </a:r>
            <a:r>
              <a:rPr lang="en-US" sz="2000" b="1" dirty="0" smtClean="0">
                <a:latin typeface="Agency FB" pitchFamily="34" charset="0"/>
              </a:rPr>
              <a:t> </a:t>
            </a:r>
            <a:r>
              <a:rPr lang="en-US" sz="2000" b="1" dirty="0" err="1" smtClean="0">
                <a:latin typeface="Agency FB" pitchFamily="34" charset="0"/>
              </a:rPr>
              <a:t>carbamoyl</a:t>
            </a:r>
            <a:r>
              <a:rPr lang="en-US" sz="2000" b="1" dirty="0" smtClean="0">
                <a:latin typeface="Agency FB" pitchFamily="34" charset="0"/>
              </a:rPr>
              <a:t> </a:t>
            </a:r>
            <a:r>
              <a:rPr lang="en-US" sz="2000" b="1" dirty="0" err="1" smtClean="0">
                <a:latin typeface="Agency FB" pitchFamily="34" charset="0"/>
              </a:rPr>
              <a:t>transferase</a:t>
            </a:r>
            <a:r>
              <a:rPr lang="en-US" sz="2000" b="1" dirty="0" smtClean="0">
                <a:latin typeface="Agency FB" pitchFamily="34" charset="0"/>
              </a:rPr>
              <a:t> (</a:t>
            </a:r>
            <a:r>
              <a:rPr lang="en-US" sz="2000" b="1" dirty="0" err="1" smtClean="0">
                <a:latin typeface="Agency FB" pitchFamily="34" charset="0"/>
              </a:rPr>
              <a:t>OCTase</a:t>
            </a:r>
            <a:r>
              <a:rPr lang="en-US" sz="2000" b="1" dirty="0" smtClean="0">
                <a:latin typeface="Agency FB" pitchFamily="34" charset="0"/>
              </a:rPr>
              <a:t>), a critical enzyme in the urea cycle which converts </a:t>
            </a:r>
            <a:r>
              <a:rPr lang="en-US" sz="2000" b="1" dirty="0" err="1" smtClean="0">
                <a:latin typeface="Agency FB" pitchFamily="34" charset="0"/>
              </a:rPr>
              <a:t>ornithine</a:t>
            </a:r>
            <a:r>
              <a:rPr lang="en-US" sz="2000" b="1" dirty="0" smtClean="0">
                <a:latin typeface="Agency FB" pitchFamily="34" charset="0"/>
              </a:rPr>
              <a:t> and </a:t>
            </a:r>
            <a:r>
              <a:rPr lang="en-US" sz="2000" b="1" dirty="0" err="1" smtClean="0">
                <a:latin typeface="Agency FB" pitchFamily="34" charset="0"/>
              </a:rPr>
              <a:t>carbamoyl</a:t>
            </a:r>
            <a:r>
              <a:rPr lang="en-US" sz="2000" b="1" dirty="0" smtClean="0">
                <a:latin typeface="Agency FB" pitchFamily="34" charset="0"/>
              </a:rPr>
              <a:t> phosphate to </a:t>
            </a:r>
            <a:r>
              <a:rPr lang="en-US" sz="2000" b="1" dirty="0" err="1" smtClean="0">
                <a:latin typeface="Agency FB" pitchFamily="34" charset="0"/>
              </a:rPr>
              <a:t>citrulline</a:t>
            </a:r>
            <a:r>
              <a:rPr lang="en-US" sz="2000" b="1" dirty="0" smtClean="0">
                <a:latin typeface="Agency FB" pitchFamily="34" charset="0"/>
              </a:rPr>
              <a:t> .</a:t>
            </a:r>
          </a:p>
          <a:p>
            <a:pPr>
              <a:buFont typeface="Arial" pitchFamily="34" charset="0"/>
              <a:buChar char="•"/>
            </a:pPr>
            <a:r>
              <a:rPr lang="en-US" sz="2000" b="1" dirty="0" smtClean="0">
                <a:latin typeface="Agency FB" pitchFamily="34" charset="0"/>
              </a:rPr>
              <a:t> Although </a:t>
            </a:r>
            <a:r>
              <a:rPr lang="en-US" sz="2000" b="1" dirty="0" err="1" smtClean="0">
                <a:latin typeface="Agency FB" pitchFamily="34" charset="0"/>
              </a:rPr>
              <a:t>phaseolotoxin</a:t>
            </a:r>
            <a:r>
              <a:rPr lang="en-US" sz="2000" b="1" dirty="0" smtClean="0">
                <a:latin typeface="Agency FB" pitchFamily="34" charset="0"/>
              </a:rPr>
              <a:t> is a reversible inhibitor of </a:t>
            </a:r>
            <a:r>
              <a:rPr lang="en-US" sz="2000" b="1" dirty="0" err="1" smtClean="0">
                <a:latin typeface="Agency FB" pitchFamily="34" charset="0"/>
              </a:rPr>
              <a:t>OCTase</a:t>
            </a:r>
            <a:r>
              <a:rPr lang="en-US" sz="2000" b="1" dirty="0" smtClean="0">
                <a:latin typeface="Agency FB" pitchFamily="34" charset="0"/>
              </a:rPr>
              <a:t>, it is hydrolyzed in </a:t>
            </a:r>
            <a:r>
              <a:rPr lang="en-US" sz="2000" b="1" dirty="0" err="1" smtClean="0">
                <a:latin typeface="Agency FB" pitchFamily="34" charset="0"/>
              </a:rPr>
              <a:t>planta</a:t>
            </a:r>
            <a:r>
              <a:rPr lang="en-US" sz="2000" b="1" dirty="0" smtClean="0">
                <a:latin typeface="Agency FB" pitchFamily="34" charset="0"/>
              </a:rPr>
              <a:t> by peptidases to produce </a:t>
            </a:r>
            <a:r>
              <a:rPr lang="en-US" sz="2000" b="1" i="1" dirty="0" smtClean="0">
                <a:latin typeface="Agency FB" pitchFamily="34" charset="0"/>
              </a:rPr>
              <a:t>N</a:t>
            </a:r>
            <a:r>
              <a:rPr lang="el-GR" sz="2000" b="1" baseline="30000" dirty="0" smtClean="0"/>
              <a:t>δ</a:t>
            </a:r>
            <a:r>
              <a:rPr lang="el-GR" sz="2000" b="1" dirty="0" smtClean="0"/>
              <a:t>-(</a:t>
            </a:r>
            <a:r>
              <a:rPr lang="en-US" sz="2000" b="1" i="1" dirty="0" err="1" smtClean="0">
                <a:latin typeface="Agency FB" pitchFamily="34" charset="0"/>
              </a:rPr>
              <a:t>N</a:t>
            </a:r>
            <a:r>
              <a:rPr lang="en-US" sz="2000" b="1" dirty="0" err="1" smtClean="0">
                <a:latin typeface="Agency FB" pitchFamily="34" charset="0"/>
              </a:rPr>
              <a:t>′sulfodiaminophosphinyl</a:t>
            </a:r>
            <a:r>
              <a:rPr lang="en-US" sz="2000" b="1" dirty="0" smtClean="0">
                <a:latin typeface="Agency FB" pitchFamily="34" charset="0"/>
              </a:rPr>
              <a:t>)-</a:t>
            </a:r>
            <a:r>
              <a:rPr lang="en-US" sz="2000" b="1" cap="small" dirty="0" smtClean="0">
                <a:latin typeface="Agency FB" pitchFamily="34" charset="0"/>
              </a:rPr>
              <a:t>l</a:t>
            </a:r>
            <a:r>
              <a:rPr lang="en-US" sz="2000" b="1" dirty="0" smtClean="0">
                <a:latin typeface="Agency FB" pitchFamily="34" charset="0"/>
              </a:rPr>
              <a:t>-</a:t>
            </a:r>
            <a:r>
              <a:rPr lang="en-US" sz="2000" b="1" dirty="0" err="1" smtClean="0">
                <a:latin typeface="Agency FB" pitchFamily="34" charset="0"/>
              </a:rPr>
              <a:t>ornithine</a:t>
            </a:r>
            <a:r>
              <a:rPr lang="en-US" sz="2000" b="1" dirty="0" smtClean="0">
                <a:latin typeface="Agency FB" pitchFamily="34" charset="0"/>
              </a:rPr>
              <a:t>, also called </a:t>
            </a:r>
            <a:r>
              <a:rPr lang="en-US" sz="2000" b="1" dirty="0" err="1" smtClean="0">
                <a:latin typeface="Agency FB" pitchFamily="34" charset="0"/>
              </a:rPr>
              <a:t>octicidine</a:t>
            </a:r>
            <a:r>
              <a:rPr lang="en-US" sz="2000" b="1" dirty="0" smtClean="0">
                <a:latin typeface="Agency FB" pitchFamily="34" charset="0"/>
              </a:rPr>
              <a:t> or </a:t>
            </a:r>
            <a:r>
              <a:rPr lang="en-US" sz="2000" b="1" dirty="0" err="1" smtClean="0">
                <a:latin typeface="Agency FB" pitchFamily="34" charset="0"/>
              </a:rPr>
              <a:t>Psorn</a:t>
            </a:r>
            <a:r>
              <a:rPr lang="en-US" sz="2000" b="1" dirty="0" smtClean="0">
                <a:latin typeface="Agency FB" pitchFamily="34" charset="0"/>
              </a:rPr>
              <a:t>. </a:t>
            </a:r>
          </a:p>
          <a:p>
            <a:pPr>
              <a:buFont typeface="Arial" pitchFamily="34" charset="0"/>
              <a:buChar char="•"/>
            </a:pPr>
            <a:r>
              <a:rPr lang="en-US" sz="2000" b="1" dirty="0" err="1" smtClean="0">
                <a:latin typeface="Agency FB" pitchFamily="34" charset="0"/>
              </a:rPr>
              <a:t>Octicidine</a:t>
            </a:r>
            <a:r>
              <a:rPr lang="en-US" sz="2000" b="1" dirty="0" smtClean="0">
                <a:latin typeface="Agency FB" pitchFamily="34" charset="0"/>
              </a:rPr>
              <a:t> is an irreversible inhibitor of </a:t>
            </a:r>
            <a:r>
              <a:rPr lang="en-US" sz="2000" b="1" dirty="0" err="1" smtClean="0">
                <a:latin typeface="Agency FB" pitchFamily="34" charset="0"/>
              </a:rPr>
              <a:t>OCTase</a:t>
            </a:r>
            <a:r>
              <a:rPr lang="en-US" sz="2000" b="1" dirty="0" smtClean="0">
                <a:latin typeface="Agency FB" pitchFamily="34" charset="0"/>
              </a:rPr>
              <a:t> and the predominant form of the toxin in infected tissues. </a:t>
            </a:r>
          </a:p>
          <a:p>
            <a:pPr>
              <a:buFont typeface="Arial" pitchFamily="34" charset="0"/>
              <a:buChar char="•"/>
            </a:pPr>
            <a:r>
              <a:rPr lang="en-US" sz="2000" b="1" dirty="0" smtClean="0">
                <a:latin typeface="Agency FB" pitchFamily="34" charset="0"/>
              </a:rPr>
              <a:t>Inhibition of </a:t>
            </a:r>
            <a:r>
              <a:rPr lang="en-US" sz="2000" b="1" dirty="0" err="1" smtClean="0">
                <a:latin typeface="Agency FB" pitchFamily="34" charset="0"/>
              </a:rPr>
              <a:t>OCTase</a:t>
            </a:r>
            <a:r>
              <a:rPr lang="en-US" sz="2000" b="1" dirty="0" smtClean="0">
                <a:latin typeface="Agency FB" pitchFamily="34" charset="0"/>
              </a:rPr>
              <a:t> causes an accumulation of </a:t>
            </a:r>
            <a:r>
              <a:rPr lang="en-US" sz="2000" b="1" dirty="0" err="1" smtClean="0">
                <a:latin typeface="Agency FB" pitchFamily="34" charset="0"/>
              </a:rPr>
              <a:t>ornithine</a:t>
            </a:r>
            <a:r>
              <a:rPr lang="en-US" sz="2000" b="1" dirty="0" smtClean="0">
                <a:latin typeface="Agency FB" pitchFamily="34" charset="0"/>
              </a:rPr>
              <a:t> and a deficiency in intracellular pools of </a:t>
            </a:r>
            <a:r>
              <a:rPr lang="en-US" sz="2000" b="1" dirty="0" err="1" smtClean="0">
                <a:latin typeface="Agency FB" pitchFamily="34" charset="0"/>
              </a:rPr>
              <a:t>arginine</a:t>
            </a:r>
            <a:r>
              <a:rPr lang="en-US" sz="2000" b="1" dirty="0" smtClean="0">
                <a:latin typeface="Agency FB" pitchFamily="34" charset="0"/>
              </a:rPr>
              <a:t> , leading to </a:t>
            </a:r>
            <a:r>
              <a:rPr lang="en-US" sz="2000" b="1" dirty="0" err="1" smtClean="0">
                <a:latin typeface="Agency FB" pitchFamily="34" charset="0"/>
              </a:rPr>
              <a:t>chlorosis</a:t>
            </a:r>
            <a:r>
              <a:rPr lang="en-US" sz="2000" b="1" dirty="0" smtClean="0">
                <a:latin typeface="Agency FB" pitchFamily="34" charset="0"/>
              </a:rPr>
              <a:t>.  </a:t>
            </a:r>
            <a:endParaRPr lang="en-US" sz="2000" b="1" dirty="0">
              <a:latin typeface="Agency FB" pitchFamily="34" charset="0"/>
            </a:endParaRPr>
          </a:p>
        </p:txBody>
      </p:sp>
      <p:sp>
        <p:nvSpPr>
          <p:cNvPr id="5" name="Rectangle 4"/>
          <p:cNvSpPr/>
          <p:nvPr/>
        </p:nvSpPr>
        <p:spPr>
          <a:xfrm>
            <a:off x="0" y="5501640"/>
            <a:ext cx="9144000" cy="1280160"/>
          </a:xfrm>
          <a:prstGeom prst="rect">
            <a:avLst/>
          </a:prstGeom>
        </p:spPr>
        <p:txBody>
          <a:bodyPr>
            <a:spAutoFit/>
          </a:bodyPr>
          <a:lstStyle/>
          <a:p>
            <a:r>
              <a:rPr lang="en-US" sz="2000" b="1" dirty="0" smtClean="0">
                <a:latin typeface="Agency FB" pitchFamily="34" charset="0"/>
              </a:rPr>
              <a:t>The urea cycle is a critical pathway in both prokaryotes and eukaryotes, and </a:t>
            </a:r>
            <a:r>
              <a:rPr lang="en-US" sz="2000" b="1" i="1" dirty="0" smtClean="0">
                <a:latin typeface="Agency FB" pitchFamily="34" charset="0"/>
              </a:rPr>
              <a:t>P. </a:t>
            </a:r>
            <a:r>
              <a:rPr lang="en-US" sz="2000" b="1" i="1" dirty="0" err="1" smtClean="0">
                <a:latin typeface="Agency FB" pitchFamily="34" charset="0"/>
              </a:rPr>
              <a:t>syringae</a:t>
            </a:r>
            <a:r>
              <a:rPr lang="en-US" sz="2000" b="1" dirty="0" smtClean="0">
                <a:latin typeface="Agency FB" pitchFamily="34" charset="0"/>
              </a:rPr>
              <a:t> </a:t>
            </a:r>
            <a:r>
              <a:rPr lang="en-US" sz="2000" b="1" dirty="0" err="1" smtClean="0">
                <a:latin typeface="Agency FB" pitchFamily="34" charset="0"/>
              </a:rPr>
              <a:t>pv</a:t>
            </a:r>
            <a:r>
              <a:rPr lang="en-US" sz="2000" b="1" dirty="0" smtClean="0">
                <a:latin typeface="Agency FB" pitchFamily="34" charset="0"/>
              </a:rPr>
              <a:t>. </a:t>
            </a:r>
            <a:r>
              <a:rPr lang="en-US" sz="2000" b="1" dirty="0" err="1" smtClean="0">
                <a:latin typeface="Agency FB" pitchFamily="34" charset="0"/>
              </a:rPr>
              <a:t>phaseolicola</a:t>
            </a:r>
            <a:r>
              <a:rPr lang="en-US" sz="2000" b="1" dirty="0" smtClean="0">
                <a:latin typeface="Agency FB" pitchFamily="34" charset="0"/>
              </a:rPr>
              <a:t> deals with the toxic effect of </a:t>
            </a:r>
            <a:r>
              <a:rPr lang="en-US" sz="2000" b="1" dirty="0" err="1" smtClean="0">
                <a:latin typeface="Agency FB" pitchFamily="34" charset="0"/>
              </a:rPr>
              <a:t>phaseolotoxin</a:t>
            </a:r>
            <a:r>
              <a:rPr lang="en-US" sz="2000" b="1" dirty="0" smtClean="0">
                <a:latin typeface="Agency FB" pitchFamily="34" charset="0"/>
              </a:rPr>
              <a:t> by producing two </a:t>
            </a:r>
            <a:r>
              <a:rPr lang="en-US" sz="2000" b="1" dirty="0" err="1" smtClean="0">
                <a:latin typeface="Agency FB" pitchFamily="34" charset="0"/>
              </a:rPr>
              <a:t>isozymes</a:t>
            </a:r>
            <a:r>
              <a:rPr lang="en-US" sz="2000" b="1" dirty="0" smtClean="0">
                <a:latin typeface="Agency FB" pitchFamily="34" charset="0"/>
              </a:rPr>
              <a:t> of </a:t>
            </a:r>
            <a:r>
              <a:rPr lang="en-US" sz="2000" b="1" dirty="0" err="1" smtClean="0">
                <a:latin typeface="Agency FB" pitchFamily="34" charset="0"/>
              </a:rPr>
              <a:t>OCTase</a:t>
            </a:r>
            <a:r>
              <a:rPr lang="en-US" sz="2000" b="1" dirty="0" smtClean="0">
                <a:latin typeface="Agency FB" pitchFamily="34" charset="0"/>
              </a:rPr>
              <a:t>. One </a:t>
            </a:r>
            <a:r>
              <a:rPr lang="en-US" sz="2000" b="1" dirty="0" err="1" smtClean="0">
                <a:latin typeface="Agency FB" pitchFamily="34" charset="0"/>
              </a:rPr>
              <a:t>isozyme</a:t>
            </a:r>
            <a:r>
              <a:rPr lang="en-US" sz="2000" b="1" dirty="0" smtClean="0">
                <a:latin typeface="Agency FB" pitchFamily="34" charset="0"/>
              </a:rPr>
              <a:t> is resistant to the toxin (</a:t>
            </a:r>
            <a:r>
              <a:rPr lang="en-US" sz="2000" b="1" dirty="0" err="1" smtClean="0">
                <a:latin typeface="Agency FB" pitchFamily="34" charset="0"/>
              </a:rPr>
              <a:t>ROCTase</a:t>
            </a:r>
            <a:r>
              <a:rPr lang="en-US" sz="2000" b="1" dirty="0" smtClean="0">
                <a:latin typeface="Agency FB" pitchFamily="34" charset="0"/>
              </a:rPr>
              <a:t>), and one is sensitive (</a:t>
            </a:r>
            <a:r>
              <a:rPr lang="en-US" sz="2000" b="1" dirty="0" err="1" smtClean="0">
                <a:latin typeface="Agency FB" pitchFamily="34" charset="0"/>
              </a:rPr>
              <a:t>SOCTase</a:t>
            </a:r>
            <a:r>
              <a:rPr lang="en-US" sz="2000" b="1" dirty="0" smtClean="0">
                <a:latin typeface="Agency FB" pitchFamily="34" charset="0"/>
              </a:rPr>
              <a:t>). During conditions favorable to </a:t>
            </a:r>
            <a:r>
              <a:rPr lang="en-US" sz="2000" b="1" dirty="0" err="1" smtClean="0">
                <a:latin typeface="Agency FB" pitchFamily="34" charset="0"/>
              </a:rPr>
              <a:t>phaseolotoxin</a:t>
            </a:r>
            <a:r>
              <a:rPr lang="en-US" sz="2000" b="1" dirty="0" smtClean="0">
                <a:latin typeface="Agency FB" pitchFamily="34" charset="0"/>
              </a:rPr>
              <a:t> production, </a:t>
            </a:r>
            <a:r>
              <a:rPr lang="en-US" sz="2000" b="1" i="1" dirty="0" smtClean="0">
                <a:latin typeface="Agency FB" pitchFamily="34" charset="0"/>
              </a:rPr>
              <a:t>P. </a:t>
            </a:r>
            <a:r>
              <a:rPr lang="en-US" sz="2000" b="1" i="1" dirty="0" err="1" smtClean="0">
                <a:latin typeface="Agency FB" pitchFamily="34" charset="0"/>
              </a:rPr>
              <a:t>syringae</a:t>
            </a:r>
            <a:r>
              <a:rPr lang="en-US" sz="2000" b="1" dirty="0" smtClean="0">
                <a:latin typeface="Agency FB" pitchFamily="34" charset="0"/>
              </a:rPr>
              <a:t> </a:t>
            </a:r>
            <a:r>
              <a:rPr lang="en-US" sz="2000" b="1" dirty="0" err="1" smtClean="0">
                <a:latin typeface="Agency FB" pitchFamily="34" charset="0"/>
              </a:rPr>
              <a:t>pv</a:t>
            </a:r>
            <a:r>
              <a:rPr lang="en-US" sz="2000" b="1" dirty="0" smtClean="0">
                <a:latin typeface="Agency FB" pitchFamily="34" charset="0"/>
              </a:rPr>
              <a:t>. </a:t>
            </a:r>
            <a:r>
              <a:rPr lang="en-US" sz="2000" b="1" dirty="0" err="1" smtClean="0">
                <a:latin typeface="Agency FB" pitchFamily="34" charset="0"/>
              </a:rPr>
              <a:t>phaseolicola</a:t>
            </a:r>
            <a:r>
              <a:rPr lang="en-US" sz="2000" b="1" dirty="0" smtClean="0">
                <a:latin typeface="Agency FB" pitchFamily="34" charset="0"/>
              </a:rPr>
              <a:t> synthesizes the </a:t>
            </a:r>
            <a:r>
              <a:rPr lang="en-US" sz="2000" b="1" dirty="0" err="1" smtClean="0">
                <a:latin typeface="Agency FB" pitchFamily="34" charset="0"/>
              </a:rPr>
              <a:t>ROCTase</a:t>
            </a:r>
            <a:r>
              <a:rPr lang="en-US" sz="2000" b="1" dirty="0" smtClean="0">
                <a:latin typeface="Agency FB" pitchFamily="34" charset="0"/>
              </a:rPr>
              <a:t> </a:t>
            </a:r>
            <a:r>
              <a:rPr lang="en-US" sz="2000" b="1" dirty="0" err="1" smtClean="0">
                <a:latin typeface="Agency FB" pitchFamily="34" charset="0"/>
              </a:rPr>
              <a:t>isoform</a:t>
            </a:r>
            <a:endParaRPr lang="en-US" sz="2000" dirty="0"/>
          </a:p>
        </p:txBody>
      </p:sp>
      <p:sp>
        <p:nvSpPr>
          <p:cNvPr id="7" name="TextBox 6"/>
          <p:cNvSpPr txBox="1"/>
          <p:nvPr/>
        </p:nvSpPr>
        <p:spPr>
          <a:xfrm>
            <a:off x="3852219" y="76200"/>
            <a:ext cx="2167581" cy="461665"/>
          </a:xfrm>
          <a:prstGeom prst="rect">
            <a:avLst/>
          </a:prstGeom>
          <a:noFill/>
        </p:spPr>
        <p:txBody>
          <a:bodyPr wrap="none" rtlCol="0">
            <a:spAutoFit/>
          </a:bodyPr>
          <a:lstStyle/>
          <a:p>
            <a:r>
              <a:rPr lang="en-US" sz="2400" b="1" dirty="0" smtClean="0">
                <a:solidFill>
                  <a:srgbClr val="0070C0"/>
                </a:solidFill>
              </a:rPr>
              <a:t>Mode of Action</a:t>
            </a:r>
            <a:endParaRPr lang="en-US" sz="2400" b="1" dirty="0">
              <a:solidFill>
                <a:srgbClr val="0070C0"/>
              </a:solidFill>
            </a:endParaRPr>
          </a:p>
        </p:txBody>
      </p:sp>
      <p:pic>
        <p:nvPicPr>
          <p:cNvPr id="6" name="slide 42.mov">
            <a:hlinkClick r:id="" action="ppaction://media"/>
          </p:cNvPr>
          <p:cNvPicPr>
            <a:picLocks noRot="1" noChangeAspect="1"/>
          </p:cNvPicPr>
          <p:nvPr>
            <a:videoFile r:link="rId1"/>
          </p:nvPr>
        </p:nvPicPr>
        <p:blipFill>
          <a:blip r:embed="rId4" cstate="print"/>
          <a:stretch>
            <a:fillRect/>
          </a:stretch>
        </p:blipFill>
        <p:spPr>
          <a:xfrm>
            <a:off x="0" y="0"/>
            <a:ext cx="3429000" cy="192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tructural organization of the phaseolotoxin biosynthetic gene cluster ( pht cluster). The different CDs are represented by arrows indicating the direction of transcription. The grey arrows indicate the principal genes identified and characterized by researchers. The different loci and operons are indicated by black bands. The pht cluster is located in the tox island corresponding to the phaseolotoxin genomic island. The genomic map of the tox island and the regions bordering it are shown. Figure partially adapted from Genka et al. [55] and Aguilera et al. [49].Â "/>
          <p:cNvPicPr>
            <a:picLocks noChangeAspect="1" noChangeArrowheads="1"/>
          </p:cNvPicPr>
          <p:nvPr/>
        </p:nvPicPr>
        <p:blipFill>
          <a:blip r:embed="rId3"/>
          <a:srcRect/>
          <a:stretch>
            <a:fillRect/>
          </a:stretch>
        </p:blipFill>
        <p:spPr bwMode="auto">
          <a:xfrm>
            <a:off x="381000" y="228600"/>
            <a:ext cx="8302625" cy="2734980"/>
          </a:xfrm>
          <a:prstGeom prst="rect">
            <a:avLst/>
          </a:prstGeom>
          <a:noFill/>
        </p:spPr>
      </p:pic>
      <p:sp>
        <p:nvSpPr>
          <p:cNvPr id="3" name="Rectangle 2"/>
          <p:cNvSpPr/>
          <p:nvPr/>
        </p:nvSpPr>
        <p:spPr>
          <a:xfrm>
            <a:off x="2286000" y="-105728"/>
            <a:ext cx="4846320" cy="457200"/>
          </a:xfrm>
          <a:prstGeom prst="rect">
            <a:avLst/>
          </a:prstGeom>
        </p:spPr>
        <p:txBody>
          <a:bodyPr>
            <a:spAutoFit/>
          </a:bodyPr>
          <a:lstStyle/>
          <a:p>
            <a:r>
              <a:rPr lang="en-US" sz="2800" b="1" dirty="0" smtClean="0">
                <a:solidFill>
                  <a:srgbClr val="FF0000"/>
                </a:solidFill>
              </a:rPr>
              <a:t>Genetic Aspects of Production</a:t>
            </a:r>
          </a:p>
          <a:p>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t>
            </a:r>
            <a:endParaRPr lang="en-US" sz="2800" b="1" dirty="0">
              <a:solidFill>
                <a:srgbClr val="FF0000"/>
              </a:solidFill>
            </a:endParaRPr>
          </a:p>
        </p:txBody>
      </p:sp>
      <p:sp>
        <p:nvSpPr>
          <p:cNvPr id="4" name="Rectangle 3"/>
          <p:cNvSpPr/>
          <p:nvPr/>
        </p:nvSpPr>
        <p:spPr>
          <a:xfrm>
            <a:off x="15240" y="2895600"/>
            <a:ext cx="9052560" cy="2862322"/>
          </a:xfrm>
          <a:prstGeom prst="rect">
            <a:avLst/>
          </a:prstGeom>
        </p:spPr>
        <p:txBody>
          <a:bodyPr>
            <a:spAutoFit/>
          </a:bodyPr>
          <a:lstStyle/>
          <a:p>
            <a:r>
              <a:rPr lang="en-US" dirty="0" smtClean="0"/>
              <a:t>The first gene identified in the </a:t>
            </a:r>
            <a:r>
              <a:rPr lang="en-US" dirty="0" err="1" smtClean="0"/>
              <a:t>phaseolotoxin</a:t>
            </a:r>
            <a:r>
              <a:rPr lang="en-US" dirty="0" smtClean="0"/>
              <a:t> gene cluster was </a:t>
            </a:r>
            <a:r>
              <a:rPr lang="en-US" dirty="0" err="1" smtClean="0"/>
              <a:t>argK</a:t>
            </a:r>
            <a:r>
              <a:rPr lang="en-US" dirty="0" smtClean="0"/>
              <a:t>, which encodes a </a:t>
            </a:r>
            <a:r>
              <a:rPr lang="en-US" dirty="0" err="1" smtClean="0"/>
              <a:t>phaseolotoxin</a:t>
            </a:r>
            <a:r>
              <a:rPr lang="en-US" dirty="0" smtClean="0"/>
              <a:t>-resistant </a:t>
            </a:r>
            <a:r>
              <a:rPr lang="en-US" dirty="0" err="1" smtClean="0"/>
              <a:t>ornithine</a:t>
            </a:r>
            <a:r>
              <a:rPr lang="en-US" dirty="0" smtClean="0"/>
              <a:t> </a:t>
            </a:r>
            <a:r>
              <a:rPr lang="en-US" dirty="0" err="1" smtClean="0"/>
              <a:t>carbamoyltransferase</a:t>
            </a:r>
            <a:r>
              <a:rPr lang="en-US" dirty="0" smtClean="0"/>
              <a:t> (ROCT), which prevents </a:t>
            </a:r>
            <a:r>
              <a:rPr lang="en-US" dirty="0" err="1" smtClean="0"/>
              <a:t>PSorn</a:t>
            </a:r>
            <a:r>
              <a:rPr lang="en-US" dirty="0" smtClean="0"/>
              <a:t> inhibition.  </a:t>
            </a:r>
            <a:r>
              <a:rPr lang="en-US" dirty="0" err="1" smtClean="0"/>
              <a:t>Hatziloukas</a:t>
            </a:r>
            <a:r>
              <a:rPr lang="en-US" dirty="0" smtClean="0"/>
              <a:t> and </a:t>
            </a:r>
            <a:r>
              <a:rPr lang="en-US" dirty="0" err="1" smtClean="0"/>
              <a:t>Panopoulos</a:t>
            </a:r>
            <a:r>
              <a:rPr lang="en-US" dirty="0" smtClean="0"/>
              <a:t> conducted a study in which they established that the enzyme ROCT did not evolve from the housekeeping sensitive OCT (SOCT). This was consistent with the idea that </a:t>
            </a:r>
            <a:r>
              <a:rPr lang="en-US" dirty="0" err="1" smtClean="0"/>
              <a:t>argK</a:t>
            </a:r>
            <a:r>
              <a:rPr lang="en-US" dirty="0" smtClean="0"/>
              <a:t> is not derived from the </a:t>
            </a:r>
            <a:r>
              <a:rPr lang="en-US" dirty="0" err="1" smtClean="0"/>
              <a:t>argF</a:t>
            </a:r>
            <a:r>
              <a:rPr lang="en-US" dirty="0" smtClean="0"/>
              <a:t> gene, which encodes SOCT, of P. </a:t>
            </a:r>
            <a:r>
              <a:rPr lang="en-US" dirty="0" err="1" smtClean="0"/>
              <a:t>syringae</a:t>
            </a:r>
            <a:r>
              <a:rPr lang="en-US" dirty="0" smtClean="0"/>
              <a:t> </a:t>
            </a:r>
            <a:r>
              <a:rPr lang="en-US" dirty="0" err="1" smtClean="0"/>
              <a:t>pv</a:t>
            </a:r>
            <a:r>
              <a:rPr lang="en-US" dirty="0" smtClean="0"/>
              <a:t>. </a:t>
            </a:r>
            <a:r>
              <a:rPr lang="en-US" dirty="0" err="1" smtClean="0"/>
              <a:t>Phaseolicola</a:t>
            </a:r>
            <a:r>
              <a:rPr lang="en-US" dirty="0" smtClean="0"/>
              <a:t>. The </a:t>
            </a:r>
            <a:r>
              <a:rPr lang="en-US" dirty="0" err="1" smtClean="0"/>
              <a:t>argK</a:t>
            </a:r>
            <a:r>
              <a:rPr lang="en-US" dirty="0" smtClean="0"/>
              <a:t> gene must have immigrated into the organism’s genome from another source by horizontal transference. The physical proximity of </a:t>
            </a:r>
            <a:r>
              <a:rPr lang="en-US" dirty="0" err="1" smtClean="0"/>
              <a:t>argK</a:t>
            </a:r>
            <a:r>
              <a:rPr lang="en-US" dirty="0" smtClean="0"/>
              <a:t> to the cluster of the genes involved in the biosynthesis of </a:t>
            </a:r>
            <a:r>
              <a:rPr lang="en-US" dirty="0" err="1" smtClean="0"/>
              <a:t>phaseolotoxin</a:t>
            </a:r>
            <a:r>
              <a:rPr lang="en-US" dirty="0" smtClean="0"/>
              <a:t> and its role in </a:t>
            </a:r>
            <a:r>
              <a:rPr lang="en-US" dirty="0" err="1" smtClean="0"/>
              <a:t>phaseolotoxin</a:t>
            </a:r>
            <a:r>
              <a:rPr lang="en-US" dirty="0" smtClean="0"/>
              <a:t>-resistance suggest that the entire </a:t>
            </a:r>
            <a:r>
              <a:rPr lang="en-US" dirty="0" err="1" smtClean="0"/>
              <a:t>argK-tox</a:t>
            </a:r>
            <a:r>
              <a:rPr lang="en-US" dirty="0" smtClean="0"/>
              <a:t> cluster was transferred en masse into the P. </a:t>
            </a:r>
            <a:r>
              <a:rPr lang="en-US" dirty="0" err="1" smtClean="0"/>
              <a:t>syringae</a:t>
            </a:r>
            <a:r>
              <a:rPr lang="en-US" dirty="0" smtClean="0"/>
              <a:t> </a:t>
            </a:r>
            <a:r>
              <a:rPr lang="en-US" dirty="0" err="1" smtClean="0"/>
              <a:t>pv</a:t>
            </a:r>
            <a:r>
              <a:rPr lang="en-US" dirty="0" smtClean="0"/>
              <a:t>. </a:t>
            </a:r>
            <a:r>
              <a:rPr lang="en-US" dirty="0" err="1" smtClean="0"/>
              <a:t>phaseolicola</a:t>
            </a:r>
            <a:r>
              <a:rPr lang="en-US" dirty="0" smtClean="0"/>
              <a:t> genome </a:t>
            </a:r>
            <a:endParaRPr lang="en-US" dirty="0"/>
          </a:p>
        </p:txBody>
      </p:sp>
      <p:pic>
        <p:nvPicPr>
          <p:cNvPr id="5" name="slide 43.mov">
            <a:hlinkClick r:id="" action="ppaction://media"/>
          </p:cNvPr>
          <p:cNvPicPr>
            <a:picLocks noRot="1" noChangeAspect="1"/>
          </p:cNvPicPr>
          <p:nvPr>
            <a:videoFile r:link="rId1"/>
          </p:nvPr>
        </p:nvPicPr>
        <p:blipFill>
          <a:blip r:embed="rId4" cstate="print"/>
          <a:stretch>
            <a:fillRect/>
          </a:stretch>
        </p:blipFill>
        <p:spPr>
          <a:xfrm>
            <a:off x="5562600" y="5400674"/>
            <a:ext cx="2590800" cy="1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l="21875" t="17188" r="25625" b="7812"/>
          <a:stretch>
            <a:fillRect/>
          </a:stretch>
        </p:blipFill>
        <p:spPr bwMode="auto">
          <a:xfrm>
            <a:off x="-15240" y="228605"/>
            <a:ext cx="5577840" cy="6374673"/>
          </a:xfrm>
          <a:prstGeom prst="rect">
            <a:avLst/>
          </a:prstGeom>
          <a:noFill/>
          <a:ln w="9525">
            <a:noFill/>
            <a:miter lim="800000"/>
            <a:headEnd/>
            <a:tailEnd/>
          </a:ln>
          <a:effectLst/>
        </p:spPr>
      </p:pic>
      <p:pic>
        <p:nvPicPr>
          <p:cNvPr id="3" name="slide 44.mov">
            <a:hlinkClick r:id="" action="ppaction://media"/>
          </p:cNvPr>
          <p:cNvPicPr>
            <a:picLocks noRot="1" noChangeAspect="1"/>
          </p:cNvPicPr>
          <p:nvPr>
            <a:videoFile r:link="rId1"/>
          </p:nvPr>
        </p:nvPicPr>
        <p:blipFill>
          <a:blip r:embed="rId4" cstate="print"/>
          <a:stretch>
            <a:fillRect/>
          </a:stretch>
        </p:blipFill>
        <p:spPr>
          <a:xfrm>
            <a:off x="5486400" y="2743200"/>
            <a:ext cx="3657600" cy="205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052560" cy="3477875"/>
          </a:xfrm>
          <a:prstGeom prst="rect">
            <a:avLst/>
          </a:prstGeom>
        </p:spPr>
        <p:txBody>
          <a:bodyPr wrap="square">
            <a:spAutoFit/>
          </a:bodyPr>
          <a:lstStyle/>
          <a:p>
            <a:r>
              <a:rPr lang="en-US" sz="2000" dirty="0" smtClean="0"/>
              <a:t>A </a:t>
            </a:r>
            <a:r>
              <a:rPr lang="en-US" sz="2000" dirty="0" err="1" smtClean="0"/>
              <a:t>nonribosomal</a:t>
            </a:r>
            <a:r>
              <a:rPr lang="en-US" sz="2000" dirty="0" smtClean="0"/>
              <a:t>, </a:t>
            </a:r>
            <a:r>
              <a:rPr lang="en-US" sz="2000" dirty="0" err="1" smtClean="0"/>
              <a:t>thiotemplate</a:t>
            </a:r>
            <a:r>
              <a:rPr lang="en-US" sz="2000" dirty="0" smtClean="0"/>
              <a:t> mechanism similar to that used for the synthesis of peptide antibiotics is likely to be required for biosynthesis of </a:t>
            </a:r>
            <a:r>
              <a:rPr lang="en-US" sz="2000" dirty="0" err="1" smtClean="0"/>
              <a:t>phaseolotoxin</a:t>
            </a:r>
            <a:r>
              <a:rPr lang="en-US" sz="2000" dirty="0" smtClean="0"/>
              <a:t>, since this molecule contains a </a:t>
            </a:r>
            <a:r>
              <a:rPr lang="en-US" sz="2000" dirty="0" err="1" smtClean="0"/>
              <a:t>tripeptide</a:t>
            </a:r>
            <a:r>
              <a:rPr lang="en-US" sz="2000" dirty="0" smtClean="0"/>
              <a:t> moiety consisting of </a:t>
            </a:r>
            <a:r>
              <a:rPr lang="en-US" sz="2000" dirty="0" err="1" smtClean="0"/>
              <a:t>ornithine</a:t>
            </a:r>
            <a:r>
              <a:rPr lang="en-US" sz="2000" dirty="0" smtClean="0"/>
              <a:t>, </a:t>
            </a:r>
            <a:r>
              <a:rPr lang="en-US" sz="2000" dirty="0" err="1" smtClean="0"/>
              <a:t>alanine</a:t>
            </a:r>
            <a:r>
              <a:rPr lang="en-US" sz="2000" dirty="0" smtClean="0"/>
              <a:t>, and </a:t>
            </a:r>
            <a:r>
              <a:rPr lang="en-US" sz="2000" dirty="0" err="1" smtClean="0"/>
              <a:t>homoarginine</a:t>
            </a:r>
            <a:r>
              <a:rPr lang="en-US" sz="2000" dirty="0" smtClean="0"/>
              <a:t>. As noted above, peptide </a:t>
            </a:r>
            <a:r>
              <a:rPr lang="en-US" sz="2000" dirty="0" err="1" smtClean="0"/>
              <a:t>synthetases</a:t>
            </a:r>
            <a:r>
              <a:rPr lang="en-US" sz="2000" dirty="0" smtClean="0"/>
              <a:t> contain </a:t>
            </a:r>
            <a:r>
              <a:rPr lang="en-US" sz="2000" dirty="0" err="1" smtClean="0"/>
              <a:t>adenylation</a:t>
            </a:r>
            <a:r>
              <a:rPr lang="en-US" sz="2000" dirty="0" smtClean="0"/>
              <a:t> and </a:t>
            </a:r>
            <a:r>
              <a:rPr lang="en-US" sz="2000" dirty="0" err="1" smtClean="0"/>
              <a:t>thiolation</a:t>
            </a:r>
            <a:r>
              <a:rPr lang="en-US" sz="2000" dirty="0" smtClean="0"/>
              <a:t> domains consisting of conserved core sequences with the same order and spacing . </a:t>
            </a:r>
            <a:r>
              <a:rPr lang="en-US" sz="2000" dirty="0" err="1" smtClean="0"/>
              <a:t>Turgay</a:t>
            </a:r>
            <a:r>
              <a:rPr lang="en-US" sz="2000" dirty="0" smtClean="0"/>
              <a:t> et al.  synthesized degenerate primers derived from the </a:t>
            </a:r>
            <a:r>
              <a:rPr lang="en-US" sz="2000" dirty="0" err="1" smtClean="0"/>
              <a:t>ATPase</a:t>
            </a:r>
            <a:r>
              <a:rPr lang="en-US" sz="2000" dirty="0" smtClean="0"/>
              <a:t> and </a:t>
            </a:r>
            <a:r>
              <a:rPr lang="en-US" sz="2000" dirty="0" err="1" smtClean="0"/>
              <a:t>thioester</a:t>
            </a:r>
            <a:r>
              <a:rPr lang="en-US" sz="2000" dirty="0" smtClean="0"/>
              <a:t>-forming domains (cores 4 and 6, respectively). These degenerate primers were used to amplify and clone a putative peptide </a:t>
            </a:r>
            <a:r>
              <a:rPr lang="en-US" sz="2000" dirty="0" err="1" smtClean="0"/>
              <a:t>synthetase</a:t>
            </a:r>
            <a:r>
              <a:rPr lang="en-US" sz="2000" dirty="0" smtClean="0"/>
              <a:t> from </a:t>
            </a:r>
            <a:r>
              <a:rPr lang="en-US" sz="2000" i="1" dirty="0" smtClean="0"/>
              <a:t>P. </a:t>
            </a:r>
            <a:r>
              <a:rPr lang="en-US" sz="2000" i="1" dirty="0" err="1" smtClean="0"/>
              <a:t>syringae</a:t>
            </a:r>
            <a:r>
              <a:rPr lang="en-US" sz="2000" dirty="0" smtClean="0"/>
              <a:t> </a:t>
            </a:r>
            <a:r>
              <a:rPr lang="en-US" sz="2000" dirty="0" err="1" smtClean="0"/>
              <a:t>pv</a:t>
            </a:r>
            <a:r>
              <a:rPr lang="en-US" sz="2000" dirty="0" smtClean="0"/>
              <a:t>. </a:t>
            </a:r>
            <a:r>
              <a:rPr lang="en-US" sz="2000" dirty="0" err="1" smtClean="0"/>
              <a:t>phaseolicola</a:t>
            </a:r>
            <a:r>
              <a:rPr lang="en-US" sz="2000" dirty="0" smtClean="0"/>
              <a:t>. Although the involvement of this region in </a:t>
            </a:r>
            <a:r>
              <a:rPr lang="en-US" sz="2000" dirty="0" err="1" smtClean="0"/>
              <a:t>phaseolotoxin</a:t>
            </a:r>
            <a:r>
              <a:rPr lang="en-US" sz="2000" dirty="0" smtClean="0"/>
              <a:t> synthesis has not yet been demonstrated, this approach was previously used to isolate portions of the </a:t>
            </a:r>
            <a:r>
              <a:rPr lang="en-US" sz="2000" dirty="0" err="1" smtClean="0"/>
              <a:t>surfactin</a:t>
            </a:r>
            <a:r>
              <a:rPr lang="en-US" sz="2000" dirty="0" smtClean="0"/>
              <a:t> </a:t>
            </a:r>
            <a:r>
              <a:rPr lang="en-US" sz="2000" dirty="0" err="1" smtClean="0"/>
              <a:t>synthetase</a:t>
            </a:r>
            <a:r>
              <a:rPr lang="en-US" sz="2000" dirty="0" smtClean="0"/>
              <a:t> from </a:t>
            </a:r>
            <a:r>
              <a:rPr lang="en-US" sz="2000" i="1" dirty="0" smtClean="0"/>
              <a:t>B. </a:t>
            </a:r>
            <a:r>
              <a:rPr lang="en-US" sz="2000" i="1" dirty="0" err="1" smtClean="0"/>
              <a:t>subtilis</a:t>
            </a:r>
            <a:r>
              <a:rPr lang="en-US" sz="2000" dirty="0" smtClean="0"/>
              <a:t> </a:t>
            </a:r>
            <a:endParaRPr lang="en-US" sz="2000" dirty="0"/>
          </a:p>
        </p:txBody>
      </p:sp>
      <p:sp>
        <p:nvSpPr>
          <p:cNvPr id="3" name="Rectangle 2"/>
          <p:cNvSpPr/>
          <p:nvPr/>
        </p:nvSpPr>
        <p:spPr>
          <a:xfrm>
            <a:off x="2647891" y="152400"/>
            <a:ext cx="2914709" cy="369332"/>
          </a:xfrm>
          <a:prstGeom prst="rect">
            <a:avLst/>
          </a:prstGeom>
        </p:spPr>
        <p:txBody>
          <a:bodyPr wrap="none">
            <a:spAutoFit/>
          </a:bodyPr>
          <a:lstStyle/>
          <a:p>
            <a:r>
              <a:rPr lang="en-US" b="1" dirty="0" smtClean="0"/>
              <a:t>Biosynthesis and Regulation </a:t>
            </a:r>
            <a:endParaRPr lang="en-US" b="1" dirty="0"/>
          </a:p>
        </p:txBody>
      </p:sp>
      <p:pic>
        <p:nvPicPr>
          <p:cNvPr id="4" name="slide 45.mov">
            <a:hlinkClick r:id="" action="ppaction://media"/>
          </p:cNvPr>
          <p:cNvPicPr>
            <a:picLocks noRot="1" noChangeAspect="1"/>
          </p:cNvPicPr>
          <p:nvPr>
            <a:videoFile r:link="rId1"/>
          </p:nvPr>
        </p:nvPicPr>
        <p:blipFill>
          <a:blip r:embed="rId3"/>
          <a:stretch>
            <a:fillRect/>
          </a:stretch>
        </p:blipFill>
        <p:spPr>
          <a:xfrm>
            <a:off x="3505200" y="4071937"/>
            <a:ext cx="4953000" cy="2786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52400"/>
            <a:ext cx="5546647" cy="461665"/>
          </a:xfrm>
          <a:prstGeom prst="rect">
            <a:avLst/>
          </a:prstGeom>
        </p:spPr>
        <p:txBody>
          <a:bodyPr wrap="none">
            <a:spAutoFit/>
          </a:bodyPr>
          <a:lstStyle/>
          <a:p>
            <a:r>
              <a:rPr lang="en-IN" sz="2400" b="1" dirty="0" smtClean="0"/>
              <a:t>Toxins as Chemical Weapons of Pathogens</a:t>
            </a:r>
            <a:endParaRPr lang="en-IN" sz="2400" dirty="0"/>
          </a:p>
        </p:txBody>
      </p:sp>
      <p:sp>
        <p:nvSpPr>
          <p:cNvPr id="3" name="Rectangle 2"/>
          <p:cNvSpPr/>
          <p:nvPr/>
        </p:nvSpPr>
        <p:spPr>
          <a:xfrm>
            <a:off x="685800" y="1676400"/>
            <a:ext cx="7924800" cy="1384995"/>
          </a:xfrm>
          <a:prstGeom prst="rect">
            <a:avLst/>
          </a:prstGeom>
        </p:spPr>
        <p:txBody>
          <a:bodyPr wrap="square">
            <a:spAutoFit/>
          </a:bodyPr>
          <a:lstStyle/>
          <a:p>
            <a:r>
              <a:rPr lang="en-IN" sz="2800" dirty="0" smtClean="0"/>
              <a:t>Toxins have been implicated in plant disease as far back as </a:t>
            </a:r>
            <a:r>
              <a:rPr lang="en-IN" sz="2800" dirty="0" err="1" smtClean="0"/>
              <a:t>deBary</a:t>
            </a:r>
            <a:r>
              <a:rPr lang="en-IN" sz="2800" dirty="0" smtClean="0"/>
              <a:t> who advanced a theory of</a:t>
            </a:r>
          </a:p>
          <a:p>
            <a:r>
              <a:rPr lang="en-IN" sz="2800" dirty="0" smtClean="0"/>
              <a:t>plant disease often termed the “toxin theory”.</a:t>
            </a:r>
            <a:endParaRPr lang="en-IN" sz="2800" dirty="0"/>
          </a:p>
        </p:txBody>
      </p:sp>
      <p:pic>
        <p:nvPicPr>
          <p:cNvPr id="6145" name="Picture 1"/>
          <p:cNvPicPr>
            <a:picLocks noChangeAspect="1" noChangeArrowheads="1"/>
          </p:cNvPicPr>
          <p:nvPr/>
        </p:nvPicPr>
        <p:blipFill>
          <a:blip r:embed="rId3"/>
          <a:srcRect l="16398" t="27083" r="40264" b="13542"/>
          <a:stretch>
            <a:fillRect/>
          </a:stretch>
        </p:blipFill>
        <p:spPr bwMode="auto">
          <a:xfrm>
            <a:off x="838200" y="3059328"/>
            <a:ext cx="4648200" cy="3580370"/>
          </a:xfrm>
          <a:prstGeom prst="rect">
            <a:avLst/>
          </a:prstGeom>
          <a:noFill/>
          <a:ln w="9525">
            <a:noFill/>
            <a:miter lim="800000"/>
            <a:headEnd/>
            <a:tailEnd/>
          </a:ln>
          <a:effectLst/>
        </p:spPr>
      </p:pic>
      <p:pic>
        <p:nvPicPr>
          <p:cNvPr id="5" name="slide 28.mov">
            <a:hlinkClick r:id="" action="ppaction://media"/>
          </p:cNvPr>
          <p:cNvPicPr>
            <a:picLocks noRot="1" noChangeAspect="1"/>
          </p:cNvPicPr>
          <p:nvPr>
            <a:videoFile r:link="rId1"/>
          </p:nvPr>
        </p:nvPicPr>
        <p:blipFill>
          <a:blip r:embed="rId4" cstate="print"/>
          <a:stretch>
            <a:fillRect/>
          </a:stretch>
        </p:blipFill>
        <p:spPr>
          <a:xfrm>
            <a:off x="5486400" y="4648200"/>
            <a:ext cx="3386667"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8199" t="37942" r="32064" b="13542"/>
          <a:stretch>
            <a:fillRect/>
          </a:stretch>
        </p:blipFill>
        <p:spPr bwMode="auto">
          <a:xfrm>
            <a:off x="0" y="533400"/>
            <a:ext cx="9144000" cy="5181600"/>
          </a:xfrm>
          <a:prstGeom prst="rect">
            <a:avLst/>
          </a:prstGeom>
          <a:noFill/>
          <a:ln w="9525">
            <a:noFill/>
            <a:miter lim="800000"/>
            <a:headEnd/>
            <a:tailEnd/>
          </a:ln>
          <a:effectLst/>
        </p:spPr>
      </p:pic>
      <p:sp>
        <p:nvSpPr>
          <p:cNvPr id="3" name="Rectangle 2"/>
          <p:cNvSpPr/>
          <p:nvPr/>
        </p:nvSpPr>
        <p:spPr>
          <a:xfrm>
            <a:off x="3581400" y="0"/>
            <a:ext cx="2286000" cy="533400"/>
          </a:xfrm>
          <a:prstGeom prst="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err="1" smtClean="0">
                <a:solidFill>
                  <a:srgbClr val="FF0000"/>
                </a:solidFill>
              </a:rPr>
              <a:t>Tentoxin</a:t>
            </a:r>
            <a:endParaRPr lang="en-IN" sz="3600" b="1" dirty="0">
              <a:solidFill>
                <a:srgbClr val="FF0000"/>
              </a:solidFill>
            </a:endParaRPr>
          </a:p>
        </p:txBody>
      </p:sp>
      <p:pic>
        <p:nvPicPr>
          <p:cNvPr id="4" name="slide 46.mov">
            <a:hlinkClick r:id="" action="ppaction://media"/>
          </p:cNvPr>
          <p:cNvPicPr>
            <a:picLocks noRot="1" noChangeAspect="1"/>
          </p:cNvPicPr>
          <p:nvPr>
            <a:videoFile r:link="rId1"/>
          </p:nvPr>
        </p:nvPicPr>
        <p:blipFill>
          <a:blip r:embed="rId4" cstate="print"/>
          <a:stretch>
            <a:fillRect/>
          </a:stretch>
        </p:blipFill>
        <p:spPr>
          <a:xfrm>
            <a:off x="5892800" y="5029200"/>
            <a:ext cx="3251199"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9370" t="35417" r="33236" b="8333"/>
          <a:stretch>
            <a:fillRect/>
          </a:stretch>
        </p:blipFill>
        <p:spPr bwMode="auto">
          <a:xfrm>
            <a:off x="0" y="685800"/>
            <a:ext cx="9144000" cy="4041775"/>
          </a:xfrm>
          <a:prstGeom prst="rect">
            <a:avLst/>
          </a:prstGeom>
          <a:noFill/>
          <a:ln w="9525">
            <a:noFill/>
            <a:miter lim="800000"/>
            <a:headEnd/>
            <a:tailEnd/>
          </a:ln>
          <a:effectLst/>
        </p:spPr>
      </p:pic>
      <p:sp>
        <p:nvSpPr>
          <p:cNvPr id="3" name="Rectangle 2"/>
          <p:cNvSpPr/>
          <p:nvPr/>
        </p:nvSpPr>
        <p:spPr>
          <a:xfrm>
            <a:off x="3581400" y="0"/>
            <a:ext cx="2895600" cy="533400"/>
          </a:xfrm>
          <a:prstGeom prst="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err="1" smtClean="0">
                <a:solidFill>
                  <a:srgbClr val="FF0000"/>
                </a:solidFill>
              </a:rPr>
              <a:t>Cercosporin</a:t>
            </a:r>
            <a:r>
              <a:rPr lang="en-IN" sz="3600" b="1" dirty="0" smtClean="0">
                <a:solidFill>
                  <a:srgbClr val="FF0000"/>
                </a:solidFill>
              </a:rPr>
              <a:t> </a:t>
            </a:r>
            <a:endParaRPr lang="en-IN" sz="3600" b="1" dirty="0">
              <a:solidFill>
                <a:srgbClr val="FF0000"/>
              </a:solidFill>
            </a:endParaRPr>
          </a:p>
        </p:txBody>
      </p:sp>
      <p:pic>
        <p:nvPicPr>
          <p:cNvPr id="4" name="slide 47.mov">
            <a:hlinkClick r:id="" action="ppaction://media"/>
          </p:cNvPr>
          <p:cNvPicPr>
            <a:picLocks noRot="1" noChangeAspect="1"/>
          </p:cNvPicPr>
          <p:nvPr>
            <a:videoFile r:link="rId1"/>
          </p:nvPr>
        </p:nvPicPr>
        <p:blipFill>
          <a:blip r:embed="rId4" cstate="print"/>
          <a:stretch>
            <a:fillRect/>
          </a:stretch>
        </p:blipFill>
        <p:spPr>
          <a:xfrm>
            <a:off x="5257800" y="4800600"/>
            <a:ext cx="3657600" cy="205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l="13532" r="13909" b="32015"/>
          <a:stretch>
            <a:fillRect/>
          </a:stretch>
        </p:blipFill>
        <p:spPr bwMode="auto">
          <a:xfrm>
            <a:off x="304800" y="0"/>
            <a:ext cx="7772400" cy="4094389"/>
          </a:xfrm>
          <a:prstGeom prst="rect">
            <a:avLst/>
          </a:prstGeom>
          <a:noFill/>
          <a:ln w="9525">
            <a:noFill/>
            <a:miter lim="800000"/>
            <a:headEnd/>
            <a:tailEnd/>
          </a:ln>
          <a:effectLst/>
        </p:spPr>
      </p:pic>
      <p:pic>
        <p:nvPicPr>
          <p:cNvPr id="3" name="slide 48.mov">
            <a:hlinkClick r:id="" action="ppaction://media"/>
          </p:cNvPr>
          <p:cNvPicPr>
            <a:picLocks noRot="1" noChangeAspect="1"/>
          </p:cNvPicPr>
          <p:nvPr>
            <a:videoFile r:link="rId1"/>
          </p:nvPr>
        </p:nvPicPr>
        <p:blipFill>
          <a:blip r:embed="rId4" cstate="print"/>
          <a:stretch>
            <a:fillRect/>
          </a:stretch>
        </p:blipFill>
        <p:spPr>
          <a:xfrm>
            <a:off x="0" y="4462462"/>
            <a:ext cx="3581400" cy="2014538"/>
          </a:xfrm>
          <a:prstGeom prst="rect">
            <a:avLst/>
          </a:prstGeom>
        </p:spPr>
      </p:pic>
      <p:pic>
        <p:nvPicPr>
          <p:cNvPr id="4" name="Picture 2"/>
          <p:cNvPicPr>
            <a:picLocks noChangeAspect="1" noChangeArrowheads="1"/>
          </p:cNvPicPr>
          <p:nvPr/>
        </p:nvPicPr>
        <p:blipFill>
          <a:blip r:embed="rId3"/>
          <a:srcRect l="12884" t="67985" r="13909"/>
          <a:stretch>
            <a:fillRect/>
          </a:stretch>
        </p:blipFill>
        <p:spPr bwMode="auto">
          <a:xfrm>
            <a:off x="3733800" y="4725318"/>
            <a:ext cx="5334000" cy="20564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l="12884" r="13324"/>
          <a:stretch>
            <a:fillRect/>
          </a:stretch>
        </p:blipFill>
        <p:spPr bwMode="auto">
          <a:xfrm>
            <a:off x="142875" y="0"/>
            <a:ext cx="7248525" cy="5522686"/>
          </a:xfrm>
          <a:prstGeom prst="rect">
            <a:avLst/>
          </a:prstGeom>
          <a:noFill/>
          <a:ln w="9525">
            <a:noFill/>
            <a:miter lim="800000"/>
            <a:headEnd/>
            <a:tailEnd/>
          </a:ln>
          <a:effectLst/>
        </p:spPr>
      </p:pic>
      <p:pic>
        <p:nvPicPr>
          <p:cNvPr id="3" name="slide 49.mov">
            <a:hlinkClick r:id="" action="ppaction://media"/>
          </p:cNvPr>
          <p:cNvPicPr>
            <a:picLocks noRot="1" noChangeAspect="1"/>
          </p:cNvPicPr>
          <p:nvPr>
            <a:videoFile r:link="rId1"/>
          </p:nvPr>
        </p:nvPicPr>
        <p:blipFill>
          <a:blip r:embed="rId4" cstate="print"/>
          <a:stretch>
            <a:fillRect/>
          </a:stretch>
        </p:blipFill>
        <p:spPr>
          <a:xfrm>
            <a:off x="5867400" y="5014912"/>
            <a:ext cx="3276600" cy="1843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905000"/>
            <a:ext cx="5715000" cy="4031873"/>
          </a:xfrm>
          <a:prstGeom prst="rect">
            <a:avLst/>
          </a:prstGeom>
          <a:noFill/>
        </p:spPr>
        <p:txBody>
          <a:bodyPr wrap="square" rtlCol="0">
            <a:spAutoFit/>
          </a:bodyPr>
          <a:lstStyle/>
          <a:p>
            <a:r>
              <a:rPr lang="en-IN" sz="3200" dirty="0" smtClean="0">
                <a:latin typeface="3ds" pitchFamily="2" charset="0"/>
              </a:rPr>
              <a:t>Thank you</a:t>
            </a:r>
          </a:p>
          <a:p>
            <a:endParaRPr lang="en-IN" sz="3200" dirty="0" smtClean="0">
              <a:latin typeface="3ds" pitchFamily="2" charset="0"/>
            </a:endParaRPr>
          </a:p>
          <a:p>
            <a:r>
              <a:rPr lang="en-IN" sz="3200" dirty="0" smtClean="0">
                <a:latin typeface="3ds" pitchFamily="2" charset="0"/>
              </a:rPr>
              <a:t>Next part of this topic is discussed in Part 3</a:t>
            </a:r>
          </a:p>
          <a:p>
            <a:endParaRPr lang="en-IN" sz="3200" dirty="0" smtClean="0">
              <a:latin typeface="3ds" pitchFamily="2" charset="0"/>
            </a:endParaRPr>
          </a:p>
          <a:p>
            <a:r>
              <a:rPr lang="en-IN" sz="3200" dirty="0" smtClean="0">
                <a:latin typeface="3ds" pitchFamily="2" charset="0"/>
              </a:rPr>
              <a:t>For any queries: E- mail: </a:t>
            </a:r>
            <a:r>
              <a:rPr lang="en-IN" sz="3200" dirty="0" smtClean="0">
                <a:latin typeface="3ds" pitchFamily="2" charset="0"/>
                <a:hlinkClick r:id="rId2"/>
              </a:rPr>
              <a:t>nandini@mail.vidyasagar.ac.in</a:t>
            </a:r>
            <a:endParaRPr lang="en-IN" sz="3200" dirty="0" smtClean="0">
              <a:latin typeface="3ds" pitchFamily="2" charset="0"/>
            </a:endParaRPr>
          </a:p>
          <a:p>
            <a:r>
              <a:rPr lang="en-IN" sz="3200" dirty="0" smtClean="0">
                <a:latin typeface="3ds" pitchFamily="2" charset="0"/>
              </a:rPr>
              <a:t>Ph. No. - 7044245246 </a:t>
            </a:r>
            <a:endParaRPr lang="en-IN" sz="3200" dirty="0">
              <a:latin typeface="3ds"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l="15813" t="27083" r="39092" b="14583"/>
          <a:stretch>
            <a:fillRect/>
          </a:stretch>
        </p:blipFill>
        <p:spPr bwMode="auto">
          <a:xfrm>
            <a:off x="304800" y="1773382"/>
            <a:ext cx="8277224" cy="4856017"/>
          </a:xfrm>
          <a:prstGeom prst="rect">
            <a:avLst/>
          </a:prstGeom>
          <a:noFill/>
          <a:ln w="9525">
            <a:noFill/>
            <a:miter lim="800000"/>
            <a:headEnd/>
            <a:tailEnd/>
          </a:ln>
          <a:effectLst/>
        </p:spPr>
      </p:pic>
      <p:pic>
        <p:nvPicPr>
          <p:cNvPr id="3" name="slide 29.mov">
            <a:hlinkClick r:id="" action="ppaction://media"/>
          </p:cNvPr>
          <p:cNvPicPr>
            <a:picLocks noRot="1" noChangeAspect="1"/>
          </p:cNvPicPr>
          <p:nvPr>
            <a:videoFile r:link="rId1"/>
          </p:nvPr>
        </p:nvPicPr>
        <p:blipFill>
          <a:blip r:embed="rId4" cstate="print"/>
          <a:stretch>
            <a:fillRect/>
          </a:stretch>
        </p:blipFill>
        <p:spPr>
          <a:xfrm>
            <a:off x="0" y="0"/>
            <a:ext cx="3386667"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l="15813" t="35890" r="41435" b="17708"/>
          <a:stretch>
            <a:fillRect/>
          </a:stretch>
        </p:blipFill>
        <p:spPr bwMode="auto">
          <a:xfrm>
            <a:off x="279918" y="0"/>
            <a:ext cx="7492482" cy="4572000"/>
          </a:xfrm>
          <a:prstGeom prst="rect">
            <a:avLst/>
          </a:prstGeom>
          <a:noFill/>
          <a:ln w="9525">
            <a:noFill/>
            <a:miter lim="800000"/>
            <a:headEnd/>
            <a:tailEnd/>
          </a:ln>
          <a:effectLst/>
        </p:spPr>
      </p:pic>
      <p:pic>
        <p:nvPicPr>
          <p:cNvPr id="3" name="slide 30.mov">
            <a:hlinkClick r:id="" action="ppaction://media"/>
          </p:cNvPr>
          <p:cNvPicPr>
            <a:picLocks noRot="1" noChangeAspect="1"/>
          </p:cNvPicPr>
          <p:nvPr>
            <a:videoFile r:link="rId1"/>
          </p:nvPr>
        </p:nvPicPr>
        <p:blipFill>
          <a:blip r:embed="rId4"/>
          <a:stretch>
            <a:fillRect/>
          </a:stretch>
        </p:blipFill>
        <p:spPr>
          <a:xfrm>
            <a:off x="4343400" y="3962400"/>
            <a:ext cx="4800600" cy="2700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l="15227" t="27084" r="39092" b="18750"/>
          <a:stretch>
            <a:fillRect/>
          </a:stretch>
        </p:blipFill>
        <p:spPr bwMode="auto">
          <a:xfrm>
            <a:off x="457200" y="838200"/>
            <a:ext cx="8229600" cy="5486400"/>
          </a:xfrm>
          <a:prstGeom prst="rect">
            <a:avLst/>
          </a:prstGeom>
          <a:noFill/>
          <a:ln w="9525">
            <a:noFill/>
            <a:miter lim="800000"/>
            <a:headEnd/>
            <a:tailEnd/>
          </a:ln>
          <a:effectLst/>
        </p:spPr>
      </p:pic>
      <p:pic>
        <p:nvPicPr>
          <p:cNvPr id="3" name="slide 31.mov">
            <a:hlinkClick r:id="" action="ppaction://media"/>
          </p:cNvPr>
          <p:cNvPicPr>
            <a:picLocks noRot="1" noChangeAspect="1"/>
          </p:cNvPicPr>
          <p:nvPr>
            <a:videoFile r:link="rId1"/>
          </p:nvPr>
        </p:nvPicPr>
        <p:blipFill>
          <a:blip r:embed="rId4" cstate="print"/>
          <a:stretch>
            <a:fillRect/>
          </a:stretch>
        </p:blipFill>
        <p:spPr>
          <a:xfrm>
            <a:off x="5181600" y="4757737"/>
            <a:ext cx="3733800" cy="2100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14056" r="13324"/>
          <a:stretch>
            <a:fillRect/>
          </a:stretch>
        </p:blipFill>
        <p:spPr bwMode="auto">
          <a:xfrm>
            <a:off x="0" y="0"/>
            <a:ext cx="7381875" cy="5715000"/>
          </a:xfrm>
          <a:prstGeom prst="rect">
            <a:avLst/>
          </a:prstGeom>
          <a:noFill/>
          <a:ln w="9525">
            <a:noFill/>
            <a:miter lim="800000"/>
            <a:headEnd/>
            <a:tailEnd/>
          </a:ln>
          <a:effectLst/>
        </p:spPr>
      </p:pic>
      <p:sp>
        <p:nvSpPr>
          <p:cNvPr id="3" name="Rectangle 2"/>
          <p:cNvSpPr/>
          <p:nvPr/>
        </p:nvSpPr>
        <p:spPr>
          <a:xfrm>
            <a:off x="838200" y="2667000"/>
            <a:ext cx="2514600" cy="533400"/>
          </a:xfrm>
          <a:prstGeom prst="rect">
            <a:avLst/>
          </a:prstGeom>
          <a:solidFill>
            <a:srgbClr val="558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smtClean="0">
                <a:solidFill>
                  <a:schemeClr val="tx1"/>
                </a:solidFill>
              </a:rPr>
              <a:t>2. </a:t>
            </a:r>
            <a:r>
              <a:rPr lang="en-IN" sz="1400" b="1" dirty="0" err="1" smtClean="0">
                <a:solidFill>
                  <a:schemeClr val="tx1"/>
                </a:solidFill>
              </a:rPr>
              <a:t>Prenyltransferases</a:t>
            </a:r>
            <a:endParaRPr lang="en-IN" sz="1400" b="1" dirty="0">
              <a:solidFill>
                <a:schemeClr val="tx1"/>
              </a:solidFill>
            </a:endParaRPr>
          </a:p>
        </p:txBody>
      </p:sp>
      <p:pic>
        <p:nvPicPr>
          <p:cNvPr id="4" name="slide 32.mov">
            <a:hlinkClick r:id="" action="ppaction://media"/>
          </p:cNvPr>
          <p:cNvPicPr>
            <a:picLocks noRot="1" noChangeAspect="1"/>
          </p:cNvPicPr>
          <p:nvPr>
            <a:videoFile r:link="rId1"/>
          </p:nvPr>
        </p:nvPicPr>
        <p:blipFill>
          <a:blip r:embed="rId4" cstate="print"/>
          <a:stretch>
            <a:fillRect/>
          </a:stretch>
        </p:blipFill>
        <p:spPr>
          <a:xfrm>
            <a:off x="6248400" y="5110162"/>
            <a:ext cx="2971800" cy="1671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15812" t="38752" r="40264" b="13542"/>
          <a:stretch>
            <a:fillRect/>
          </a:stretch>
        </p:blipFill>
        <p:spPr bwMode="auto">
          <a:xfrm>
            <a:off x="1531899" y="2209800"/>
            <a:ext cx="7612101" cy="4648200"/>
          </a:xfrm>
          <a:prstGeom prst="rect">
            <a:avLst/>
          </a:prstGeom>
          <a:noFill/>
          <a:ln w="9525">
            <a:noFill/>
            <a:miter lim="800000"/>
            <a:headEnd/>
            <a:tailEnd/>
          </a:ln>
          <a:effectLst/>
        </p:spPr>
      </p:pic>
      <p:pic>
        <p:nvPicPr>
          <p:cNvPr id="3" name="slide 33.mov">
            <a:hlinkClick r:id="" action="ppaction://media"/>
          </p:cNvPr>
          <p:cNvPicPr>
            <a:picLocks noRot="1" noChangeAspect="1"/>
          </p:cNvPicPr>
          <p:nvPr>
            <a:videoFile r:link="rId1"/>
          </p:nvPr>
        </p:nvPicPr>
        <p:blipFill>
          <a:blip r:embed="rId4"/>
          <a:stretch>
            <a:fillRect/>
          </a:stretch>
        </p:blipFill>
        <p:spPr>
          <a:xfrm>
            <a:off x="0" y="0"/>
            <a:ext cx="4800600" cy="2700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l="16398" t="35245" r="39678" b="16337"/>
          <a:stretch>
            <a:fillRect/>
          </a:stretch>
        </p:blipFill>
        <p:spPr bwMode="auto">
          <a:xfrm>
            <a:off x="0" y="1676400"/>
            <a:ext cx="8360833" cy="5181600"/>
          </a:xfrm>
          <a:prstGeom prst="rect">
            <a:avLst/>
          </a:prstGeom>
          <a:noFill/>
          <a:ln w="9525">
            <a:noFill/>
            <a:miter lim="800000"/>
            <a:headEnd/>
            <a:tailEnd/>
          </a:ln>
          <a:effectLst/>
        </p:spPr>
      </p:pic>
      <p:pic>
        <p:nvPicPr>
          <p:cNvPr id="3" name="slide 34.mov">
            <a:hlinkClick r:id="" action="ppaction://media"/>
          </p:cNvPr>
          <p:cNvPicPr>
            <a:picLocks noRot="1" noChangeAspect="1"/>
          </p:cNvPicPr>
          <p:nvPr>
            <a:videoFile r:link="rId1"/>
          </p:nvPr>
        </p:nvPicPr>
        <p:blipFill>
          <a:blip r:embed="rId4"/>
          <a:stretch>
            <a:fillRect/>
          </a:stretch>
        </p:blipFill>
        <p:spPr>
          <a:xfrm>
            <a:off x="4656667" y="0"/>
            <a:ext cx="4487333" cy="2524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abtoxin mode of action"/>
          <p:cNvPicPr>
            <a:picLocks noChangeAspect="1" noChangeArrowheads="1"/>
          </p:cNvPicPr>
          <p:nvPr/>
        </p:nvPicPr>
        <p:blipFill>
          <a:blip r:embed="rId3"/>
          <a:srcRect l="3134" t="5565" r="2855" b="8174"/>
          <a:stretch>
            <a:fillRect/>
          </a:stretch>
        </p:blipFill>
        <p:spPr bwMode="auto">
          <a:xfrm>
            <a:off x="0" y="381000"/>
            <a:ext cx="5029200" cy="3464560"/>
          </a:xfrm>
          <a:prstGeom prst="rect">
            <a:avLst/>
          </a:prstGeom>
          <a:noFill/>
        </p:spPr>
      </p:pic>
      <p:sp>
        <p:nvSpPr>
          <p:cNvPr id="3" name="TextBox 2"/>
          <p:cNvSpPr txBox="1"/>
          <p:nvPr/>
        </p:nvSpPr>
        <p:spPr>
          <a:xfrm>
            <a:off x="381000" y="0"/>
            <a:ext cx="4038600" cy="400110"/>
          </a:xfrm>
          <a:prstGeom prst="rect">
            <a:avLst/>
          </a:prstGeom>
          <a:noFill/>
        </p:spPr>
        <p:txBody>
          <a:bodyPr wrap="square" rtlCol="0">
            <a:spAutoFit/>
          </a:bodyPr>
          <a:lstStyle/>
          <a:p>
            <a:r>
              <a:rPr lang="en-IN" sz="2000" b="1" dirty="0" smtClean="0"/>
              <a:t>Non-host specific toxin</a:t>
            </a:r>
            <a:endParaRPr lang="en-IN" sz="2000" b="1" dirty="0"/>
          </a:p>
        </p:txBody>
      </p:sp>
      <p:sp>
        <p:nvSpPr>
          <p:cNvPr id="4" name="Rectangle 3"/>
          <p:cNvSpPr/>
          <p:nvPr/>
        </p:nvSpPr>
        <p:spPr>
          <a:xfrm>
            <a:off x="0" y="3810000"/>
            <a:ext cx="9144000" cy="1938992"/>
          </a:xfrm>
          <a:prstGeom prst="rect">
            <a:avLst/>
          </a:prstGeom>
        </p:spPr>
        <p:txBody>
          <a:bodyPr wrap="square">
            <a:spAutoFit/>
          </a:bodyPr>
          <a:lstStyle/>
          <a:p>
            <a:pPr>
              <a:buFont typeface="Arial" pitchFamily="34" charset="0"/>
              <a:buChar char="•"/>
            </a:pPr>
            <a:r>
              <a:rPr lang="en-IN" sz="2400" dirty="0" err="1" smtClean="0">
                <a:latin typeface="3ds Condensed" pitchFamily="2" charset="0"/>
              </a:rPr>
              <a:t>Tabtoxin</a:t>
            </a:r>
            <a:r>
              <a:rPr lang="en-IN" sz="2400" dirty="0" smtClean="0">
                <a:latin typeface="3ds Condensed" pitchFamily="2" charset="0"/>
              </a:rPr>
              <a:t> is a monocyclic </a:t>
            </a:r>
            <a:r>
              <a:rPr lang="el-GR" sz="2400" dirty="0" smtClean="0">
                <a:latin typeface="3ds Condensed" pitchFamily="2" charset="0"/>
              </a:rPr>
              <a:t>β-</a:t>
            </a:r>
            <a:r>
              <a:rPr lang="en-IN" sz="2400" dirty="0" err="1" smtClean="0">
                <a:latin typeface="3ds Condensed" pitchFamily="2" charset="0"/>
              </a:rPr>
              <a:t>lactam</a:t>
            </a:r>
            <a:r>
              <a:rPr lang="en-IN" sz="2400" dirty="0" smtClean="0">
                <a:latin typeface="3ds Condensed" pitchFamily="2" charset="0"/>
              </a:rPr>
              <a:t> produced by </a:t>
            </a:r>
            <a:r>
              <a:rPr lang="en-IN" sz="2400" i="1" dirty="0" smtClean="0">
                <a:latin typeface="3ds Condensed" pitchFamily="2" charset="0"/>
              </a:rPr>
              <a:t>P. </a:t>
            </a:r>
            <a:r>
              <a:rPr lang="en-IN" sz="2400" i="1" dirty="0" err="1" smtClean="0">
                <a:latin typeface="3ds Condensed" pitchFamily="2" charset="0"/>
              </a:rPr>
              <a:t>syringae</a:t>
            </a:r>
            <a:r>
              <a:rPr lang="en-IN" sz="2400" dirty="0" smtClean="0">
                <a:latin typeface="3ds Condensed" pitchFamily="2" charset="0"/>
              </a:rPr>
              <a:t> </a:t>
            </a:r>
            <a:r>
              <a:rPr lang="en-IN" sz="2400" dirty="0" err="1" smtClean="0">
                <a:latin typeface="3ds Condensed" pitchFamily="2" charset="0"/>
              </a:rPr>
              <a:t>pv</a:t>
            </a:r>
            <a:r>
              <a:rPr lang="en-IN" sz="2400" dirty="0" smtClean="0">
                <a:latin typeface="3ds Condensed" pitchFamily="2" charset="0"/>
              </a:rPr>
              <a:t>. </a:t>
            </a:r>
            <a:r>
              <a:rPr lang="en-IN" sz="2400" dirty="0" err="1" smtClean="0">
                <a:latin typeface="3ds Condensed" pitchFamily="2" charset="0"/>
              </a:rPr>
              <a:t>tabaci</a:t>
            </a:r>
            <a:r>
              <a:rPr lang="en-IN" sz="2400" dirty="0" smtClean="0">
                <a:latin typeface="3ds Condensed" pitchFamily="2" charset="0"/>
              </a:rPr>
              <a:t>, </a:t>
            </a:r>
            <a:r>
              <a:rPr lang="en-IN" sz="2400" dirty="0" err="1" smtClean="0">
                <a:latin typeface="3ds Condensed" pitchFamily="2" charset="0"/>
              </a:rPr>
              <a:t>coronafaciens</a:t>
            </a:r>
            <a:r>
              <a:rPr lang="en-IN" sz="2400" dirty="0" smtClean="0">
                <a:latin typeface="3ds Condensed" pitchFamily="2" charset="0"/>
              </a:rPr>
              <a:t>, and </a:t>
            </a:r>
            <a:r>
              <a:rPr lang="en-IN" sz="2400" dirty="0" err="1" smtClean="0">
                <a:latin typeface="3ds Condensed" pitchFamily="2" charset="0"/>
              </a:rPr>
              <a:t>garcae</a:t>
            </a:r>
            <a:r>
              <a:rPr lang="en-IN" sz="2400" dirty="0" smtClean="0">
                <a:latin typeface="3ds Condensed" pitchFamily="2" charset="0"/>
              </a:rPr>
              <a:t>.</a:t>
            </a:r>
          </a:p>
          <a:p>
            <a:pPr>
              <a:buFont typeface="Arial" pitchFamily="34" charset="0"/>
              <a:buChar char="•"/>
            </a:pPr>
            <a:r>
              <a:rPr lang="en-IN" sz="2400" dirty="0" smtClean="0">
                <a:latin typeface="3ds Condensed" pitchFamily="2" charset="0"/>
              </a:rPr>
              <a:t> The </a:t>
            </a:r>
            <a:r>
              <a:rPr lang="en-IN" sz="2400" dirty="0" err="1" smtClean="0">
                <a:latin typeface="3ds Condensed" pitchFamily="2" charset="0"/>
              </a:rPr>
              <a:t>dipeptide</a:t>
            </a:r>
            <a:r>
              <a:rPr lang="en-IN" sz="2400" dirty="0" smtClean="0">
                <a:latin typeface="3ds Condensed" pitchFamily="2" charset="0"/>
              </a:rPr>
              <a:t> toxin contains </a:t>
            </a:r>
            <a:r>
              <a:rPr lang="en-IN" sz="2400" dirty="0" err="1" smtClean="0">
                <a:latin typeface="3ds Condensed" pitchFamily="2" charset="0"/>
              </a:rPr>
              <a:t>tabtoxinine</a:t>
            </a:r>
            <a:r>
              <a:rPr lang="en-IN" sz="2400" dirty="0" smtClean="0">
                <a:latin typeface="3ds Condensed" pitchFamily="2" charset="0"/>
              </a:rPr>
              <a:t>-</a:t>
            </a:r>
            <a:r>
              <a:rPr lang="el-GR" sz="2400" dirty="0" smtClean="0">
                <a:latin typeface="3ds Condensed" pitchFamily="2" charset="0"/>
              </a:rPr>
              <a:t>β-</a:t>
            </a:r>
            <a:r>
              <a:rPr lang="en-IN" sz="2400" dirty="0" err="1" smtClean="0">
                <a:latin typeface="3ds Condensed" pitchFamily="2" charset="0"/>
              </a:rPr>
              <a:t>lactam</a:t>
            </a:r>
            <a:r>
              <a:rPr lang="en-IN" sz="2400" dirty="0" smtClean="0">
                <a:latin typeface="3ds Condensed" pitchFamily="2" charset="0"/>
              </a:rPr>
              <a:t> (T</a:t>
            </a:r>
            <a:r>
              <a:rPr lang="el-GR" sz="2400" dirty="0" smtClean="0">
                <a:latin typeface="3ds Condensed" pitchFamily="2" charset="0"/>
              </a:rPr>
              <a:t>β</a:t>
            </a:r>
            <a:r>
              <a:rPr lang="en-IN" sz="2400" dirty="0" smtClean="0">
                <a:latin typeface="3ds Condensed" pitchFamily="2" charset="0"/>
              </a:rPr>
              <a:t>L) linked by a peptide bond to </a:t>
            </a:r>
            <a:r>
              <a:rPr lang="en-IN" sz="2400" dirty="0" err="1" smtClean="0">
                <a:latin typeface="3ds Condensed" pitchFamily="2" charset="0"/>
              </a:rPr>
              <a:t>threonine</a:t>
            </a:r>
            <a:r>
              <a:rPr lang="en-IN" sz="2400" dirty="0" smtClean="0">
                <a:latin typeface="3ds Condensed" pitchFamily="2" charset="0"/>
              </a:rPr>
              <a:t>.</a:t>
            </a:r>
          </a:p>
          <a:p>
            <a:pPr>
              <a:buFont typeface="Arial" pitchFamily="34" charset="0"/>
              <a:buChar char="•"/>
            </a:pPr>
            <a:r>
              <a:rPr lang="en-IN" sz="2400" dirty="0" smtClean="0">
                <a:latin typeface="3ds Condensed" pitchFamily="2" charset="0"/>
              </a:rPr>
              <a:t> Although </a:t>
            </a:r>
            <a:r>
              <a:rPr lang="en-IN" sz="2400" dirty="0" err="1" smtClean="0">
                <a:latin typeface="3ds Condensed" pitchFamily="2" charset="0"/>
              </a:rPr>
              <a:t>tabtoxin</a:t>
            </a:r>
            <a:r>
              <a:rPr lang="en-IN" sz="2400" dirty="0" smtClean="0">
                <a:latin typeface="3ds Condensed" pitchFamily="2" charset="0"/>
              </a:rPr>
              <a:t> is the primary intracellular metabolite produced, the </a:t>
            </a:r>
            <a:r>
              <a:rPr lang="en-IN" sz="2400" dirty="0" err="1" smtClean="0">
                <a:latin typeface="3ds Condensed" pitchFamily="2" charset="0"/>
              </a:rPr>
              <a:t>chlorosis</a:t>
            </a:r>
            <a:r>
              <a:rPr lang="en-IN" sz="2400" dirty="0" smtClean="0">
                <a:latin typeface="3ds Condensed" pitchFamily="2" charset="0"/>
              </a:rPr>
              <a:t>-inducing activity occurs only after hydrolysis of the peptide bond by </a:t>
            </a:r>
            <a:r>
              <a:rPr lang="en-IN" sz="2400" dirty="0" err="1" smtClean="0">
                <a:latin typeface="3ds Condensed" pitchFamily="2" charset="0"/>
              </a:rPr>
              <a:t>aminopeptidases</a:t>
            </a:r>
            <a:r>
              <a:rPr lang="en-IN" sz="2400" dirty="0" smtClean="0">
                <a:latin typeface="3ds Condensed" pitchFamily="2" charset="0"/>
              </a:rPr>
              <a:t> of plant or bacterial origin. Cleavage of the peptide bond in </a:t>
            </a:r>
            <a:r>
              <a:rPr lang="en-IN" sz="2400" dirty="0" err="1" smtClean="0">
                <a:latin typeface="3ds Condensed" pitchFamily="2" charset="0"/>
              </a:rPr>
              <a:t>tabtoxin</a:t>
            </a:r>
            <a:r>
              <a:rPr lang="en-IN" sz="2400" dirty="0" smtClean="0">
                <a:latin typeface="3ds Condensed" pitchFamily="2" charset="0"/>
              </a:rPr>
              <a:t> releases T</a:t>
            </a:r>
            <a:r>
              <a:rPr lang="el-GR" sz="2400" dirty="0" smtClean="0">
                <a:latin typeface="3ds Condensed" pitchFamily="2" charset="0"/>
              </a:rPr>
              <a:t>β</a:t>
            </a:r>
            <a:r>
              <a:rPr lang="en-IN" sz="2400" dirty="0" smtClean="0">
                <a:latin typeface="3ds Condensed" pitchFamily="2" charset="0"/>
              </a:rPr>
              <a:t>L, the toxic moiety</a:t>
            </a:r>
            <a:endParaRPr lang="en-IN" sz="2400" dirty="0">
              <a:latin typeface="3ds Condensed" pitchFamily="2" charset="0"/>
            </a:endParaRPr>
          </a:p>
        </p:txBody>
      </p:sp>
      <p:pic>
        <p:nvPicPr>
          <p:cNvPr id="5" name="slide 35.mov">
            <a:hlinkClick r:id="" action="ppaction://media"/>
          </p:cNvPr>
          <p:cNvPicPr>
            <a:picLocks noRot="1" noChangeAspect="1"/>
          </p:cNvPicPr>
          <p:nvPr>
            <a:videoFile r:link="rId1"/>
          </p:nvPr>
        </p:nvPicPr>
        <p:blipFill>
          <a:blip r:embed="rId4"/>
          <a:stretch>
            <a:fillRect/>
          </a:stretch>
        </p:blipFill>
        <p:spPr>
          <a:xfrm>
            <a:off x="4648200" y="1143000"/>
            <a:ext cx="4495800" cy="25288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8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684</Words>
  <Application>Microsoft Office PowerPoint</Application>
  <PresentationFormat>On-screen Show (4:3)</PresentationFormat>
  <Paragraphs>54</Paragraphs>
  <Slides>24</Slides>
  <Notes>0</Notes>
  <HiddenSlides>0</HiddenSlides>
  <MMClips>22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Microbiology 2nd Semester MCB 201 A Host pathogen interaction 4. Plant diseases: Enzymes and toxins in plant diseases Part 2</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Microbiology 2nd Semester MCB 201 A Host pathogen interaction 4. Plant diseases: Enzymes and toxins in plant diseases</dc:title>
  <dc:creator>Nandini Ghosh</dc:creator>
  <cp:lastModifiedBy>Calcutta University</cp:lastModifiedBy>
  <cp:revision>15</cp:revision>
  <dcterms:created xsi:type="dcterms:W3CDTF">2006-08-16T00:00:00Z</dcterms:created>
  <dcterms:modified xsi:type="dcterms:W3CDTF">2020-04-04T08:57:20Z</dcterms:modified>
</cp:coreProperties>
</file>