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4" r:id="rId14"/>
    <p:sldId id="268" r:id="rId15"/>
    <p:sldId id="275" r:id="rId16"/>
    <p:sldId id="269" r:id="rId17"/>
    <p:sldId id="276" r:id="rId18"/>
    <p:sldId id="270" r:id="rId19"/>
    <p:sldId id="271" r:id="rId20"/>
    <p:sldId id="272" r:id="rId21"/>
    <p:sldId id="273" r:id="rId22"/>
    <p:sldId id="278" r:id="rId23"/>
    <p:sldId id="277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6"/>
    <p:restoredTop sz="95179"/>
  </p:normalViewPr>
  <p:slideViewPr>
    <p:cSldViewPr snapToGrid="0" snapToObjects="1">
      <p:cViewPr varScale="1">
        <p:scale>
          <a:sx n="81" d="100"/>
          <a:sy n="81" d="100"/>
        </p:scale>
        <p:origin x="200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3" d="100"/>
        <a:sy n="11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F9CBA-5E09-394F-8BE8-5E3617A3BA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733B77-018E-C240-866D-2A0DF39BF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3D2C9-56BA-8545-9236-996B1D7AB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9518-D080-0348-8DBE-8E70F14582C8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2FA8-559B-AE45-8928-F2D95B721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D2B03-42B1-D048-BD83-B3DBE36FF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8AB2-D9A1-014F-B4CF-FE2CFDC1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436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DF500-705B-234C-8736-02E3478BB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7DDB63-0126-9044-BF0D-94CE3450D4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EB26A-E9FE-9B47-96E1-DDBB0197B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9518-D080-0348-8DBE-8E70F14582C8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7DAC2-84FC-1C48-BBDC-112002D33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EDEE9-3B6A-5C49-982D-05D11DEDF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8AB2-D9A1-014F-B4CF-FE2CFDC1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59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F35945-B2F6-D74F-8863-93CA7D4C6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B3A3DD-16AC-ED48-BD4D-9129DB59FB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6686-FA30-0C46-BDDC-EF64B5C79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9518-D080-0348-8DBE-8E70F14582C8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387FF-BE75-594F-B142-20C96C96A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E746B-D54B-4040-9C2C-81524A5C6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8AB2-D9A1-014F-B4CF-FE2CFDC1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93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63E01-6924-C047-8FB4-51196AA09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73A52-ADD2-4240-B48A-0D35BA856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F0AC-E885-BB43-852C-455EA2136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9518-D080-0348-8DBE-8E70F14582C8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F3CCC-D86F-E94F-B22E-02FAB619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11BA5-B0FA-894B-B7A6-32C9A606A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8AB2-D9A1-014F-B4CF-FE2CFDC1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17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859FB-A7AE-4E4F-96A5-573B818A5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04183-4F0C-A84D-BB9F-A6DA4434F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25A39-185E-674E-BAF6-C67374063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9518-D080-0348-8DBE-8E70F14582C8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532F3-62FC-204B-B987-365C7DC48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0C34C-6A83-F545-8C43-BA1C6A4A7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8AB2-D9A1-014F-B4CF-FE2CFDC1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266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68FC-B487-6E49-8177-911854E02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3C31F-2751-E54D-B96D-34E8008FA6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BED786-75DA-994E-A8F1-62CE706AC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BBDD81-AA5E-DF45-9959-E62FEABCC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9518-D080-0348-8DBE-8E70F14582C8}" type="datetimeFigureOut">
              <a:rPr lang="en-US" smtClean="0"/>
              <a:t>5/2/20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7ED273-EBCC-6F48-8770-9194B1179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C340C4-09D8-834B-9469-B85D0DC4F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8AB2-D9A1-014F-B4CF-FE2CFDC1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20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57B7C-4781-0D41-A5B5-15B16EABD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AD368-B3A4-334C-97ED-6CA607C7D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189C9D-0241-6747-8683-DFC9AB79CE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13C820-CA23-FE4A-B1C7-6235FF7945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5CB3E7-1E4F-F64E-A3EB-EBFCDBC8B7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51EFB1-3247-3B48-BBCE-08B60009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9518-D080-0348-8DBE-8E70F14582C8}" type="datetimeFigureOut">
              <a:rPr lang="en-US" smtClean="0"/>
              <a:t>5/2/20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36A4CA-8567-8B40-BB1D-2193DDB76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0685C4-44B8-264A-AFF1-DA3BF093C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8AB2-D9A1-014F-B4CF-FE2CFDC1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45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2577E-8A92-F143-BA60-DE49835D1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79F0B9-0C58-214D-8B0F-B74B64C48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9518-D080-0348-8DBE-8E70F14582C8}" type="datetimeFigureOut">
              <a:rPr lang="en-US" smtClean="0"/>
              <a:t>5/2/20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360ACF-1F76-E049-8AA7-B446ACD9E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1FEFC-4185-A74F-8BA3-DE6829C4F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8AB2-D9A1-014F-B4CF-FE2CFDC1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47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FDA5E7-F8BB-0F4C-9CDA-490B87FBA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9518-D080-0348-8DBE-8E70F14582C8}" type="datetimeFigureOut">
              <a:rPr lang="en-US" smtClean="0"/>
              <a:t>5/2/20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6F4619-4BD9-7146-836E-0DCF0CF95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19799-45C4-EC4E-9BDD-E45B42C86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8AB2-D9A1-014F-B4CF-FE2CFDC1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90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D52A9-DE65-0346-AD38-6FE0EE9B8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E1346-04AD-1441-B728-D6F72D00B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2EEDBF-FCE4-464B-BF97-DF41C0165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05ACB5-A21D-BC4D-8421-B3940CF4F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9518-D080-0348-8DBE-8E70F14582C8}" type="datetimeFigureOut">
              <a:rPr lang="en-US" smtClean="0"/>
              <a:t>5/2/20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0C3C45-DE1B-154C-A432-5C89BE25D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0F2F12-92EA-314F-A746-896910DDA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8AB2-D9A1-014F-B4CF-FE2CFDC1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34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D76F1-0B41-D742-B910-C8B365D02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8A95B7-8144-9D4E-A976-D72920C64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56BD81-7E6A-F047-9AE5-42F328D1A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390171-ACA4-CB41-A5D2-31361E02F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9518-D080-0348-8DBE-8E70F14582C8}" type="datetimeFigureOut">
              <a:rPr lang="en-US" smtClean="0"/>
              <a:t>5/2/20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754826-7993-424D-AEB7-70B6DA9F5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5B9F75-B604-0847-AE89-BBD11BAC5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8AB2-D9A1-014F-B4CF-FE2CFDC1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13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5E89EC-4A4E-C24B-8385-CE6E467A0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1F4D5-BB61-104A-9380-6974FD629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376D-F65A-7146-9972-F8D9ECCABC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99518-D080-0348-8DBE-8E70F14582C8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35260-214A-F040-9BFD-580FA6636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2CD67-7C01-354B-91DB-13D2A3822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E8AB2-D9A1-014F-B4CF-FE2CFDC1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12323-94EE-354B-B160-476B59D2F3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Computational Approach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4C5A63-86B2-4546-946B-F36C124800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/>
              <a:t>For </a:t>
            </a:r>
          </a:p>
          <a:p>
            <a:r>
              <a:rPr lang="en-IN" dirty="0"/>
              <a:t>The shallow-water equations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749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14BE4-AA1E-A542-819D-BF5C151CF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252" y="-151710"/>
            <a:ext cx="10515600" cy="1325563"/>
          </a:xfrm>
        </p:spPr>
        <p:txBody>
          <a:bodyPr/>
          <a:lstStyle/>
          <a:p>
            <a:r>
              <a:rPr lang="en-IN" b="1" dirty="0">
                <a:solidFill>
                  <a:srgbClr val="0070C0"/>
                </a:solidFill>
              </a:rPr>
              <a:t>2D shallow water equations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CD077-E928-064C-9EB2-3EC56530C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914400"/>
            <a:ext cx="11314043" cy="5618922"/>
          </a:xfrm>
        </p:spPr>
        <p:txBody>
          <a:bodyPr/>
          <a:lstStyle/>
          <a:p>
            <a:r>
              <a:rPr lang="en-IN" dirty="0"/>
              <a:t>Let us now consider one of the simplest possible subsets of the </a:t>
            </a:r>
            <a:r>
              <a:rPr lang="en-IN" dirty="0" err="1"/>
              <a:t>Navier</a:t>
            </a:r>
            <a:r>
              <a:rPr lang="en-IN" dirty="0"/>
              <a:t>-Stokes equations in the atmosphere or the ocean, viz. the </a:t>
            </a:r>
            <a:r>
              <a:rPr lang="en-IN" dirty="0" err="1"/>
              <a:t>linearised</a:t>
            </a:r>
            <a:r>
              <a:rPr lang="en-IN" dirty="0"/>
              <a:t> shallow water equations (</a:t>
            </a:r>
            <a:r>
              <a:rPr lang="en-IN" dirty="0" err="1"/>
              <a:t>frequnetly</a:t>
            </a:r>
            <a:r>
              <a:rPr lang="en-IN" dirty="0"/>
              <a:t> denoted the gravity-inertia wave equations) in two dimensions: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0C038B-7769-F54E-B0D8-B8B316B9A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599" y="2541658"/>
            <a:ext cx="4315791" cy="26434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C71823-BB1F-1C40-B5EE-5FE58CFE2B49}"/>
              </a:ext>
            </a:extLst>
          </p:cNvPr>
          <p:cNvSpPr/>
          <p:nvPr/>
        </p:nvSpPr>
        <p:spPr>
          <a:xfrm>
            <a:off x="609599" y="5185080"/>
            <a:ext cx="10810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dirty="0">
                <a:latin typeface="NimbusRomNo9L"/>
              </a:rPr>
              <a:t>where </a:t>
            </a:r>
            <a:r>
              <a:rPr lang="en-IN" sz="2400" dirty="0">
                <a:latin typeface="CMMI10"/>
              </a:rPr>
              <a:t>f </a:t>
            </a:r>
            <a:r>
              <a:rPr lang="en-IN" sz="2400" dirty="0">
                <a:latin typeface="NimbusRomNo9L"/>
              </a:rPr>
              <a:t>is the Coriolis acceleration , here assumed to be constant. </a:t>
            </a:r>
            <a:endParaRPr lang="en-IN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98C8BA-5D4A-AC4C-9117-3F7493CF1879}"/>
              </a:ext>
            </a:extLst>
          </p:cNvPr>
          <p:cNvSpPr txBox="1"/>
          <p:nvPr/>
        </p:nvSpPr>
        <p:spPr>
          <a:xfrm>
            <a:off x="7700255" y="3539195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------------(5)</a:t>
            </a:r>
          </a:p>
        </p:txBody>
      </p:sp>
    </p:spTree>
    <p:extLst>
      <p:ext uri="{BB962C8B-B14F-4D97-AF65-F5344CB8AC3E}">
        <p14:creationId xmlns:p14="http://schemas.microsoft.com/office/powerpoint/2010/main" val="1791859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14BE4-AA1E-A542-819D-BF5C151CF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252" y="-151710"/>
            <a:ext cx="10515600" cy="1325563"/>
          </a:xfrm>
        </p:spPr>
        <p:txBody>
          <a:bodyPr/>
          <a:lstStyle/>
          <a:p>
            <a:r>
              <a:rPr lang="en-IN" b="1" dirty="0">
                <a:solidFill>
                  <a:srgbClr val="0070C0"/>
                </a:solidFill>
              </a:rPr>
              <a:t>2D shallow water equations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CD077-E928-064C-9EB2-3EC56530C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914400"/>
            <a:ext cx="11314043" cy="5618922"/>
          </a:xfrm>
        </p:spPr>
        <p:txBody>
          <a:bodyPr/>
          <a:lstStyle/>
          <a:p>
            <a:r>
              <a:rPr lang="en-IN" dirty="0">
                <a:latin typeface="NimbusRomNo9L"/>
              </a:rPr>
              <a:t>As before, we seek wave type solutions: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E072F3-9C3B-2042-9468-3E9DD23EB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02" y="1457461"/>
            <a:ext cx="5298386" cy="10477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FF361B-BF12-734C-9E2E-564CFC171ED2}"/>
              </a:ext>
            </a:extLst>
          </p:cNvPr>
          <p:cNvSpPr/>
          <p:nvPr/>
        </p:nvSpPr>
        <p:spPr>
          <a:xfrm>
            <a:off x="649357" y="2465606"/>
            <a:ext cx="114498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dirty="0">
                <a:latin typeface="NimbusRomNo9L"/>
              </a:rPr>
              <a:t>When inserted into Equations (</a:t>
            </a:r>
            <a:r>
              <a:rPr lang="en-IN" sz="2400" dirty="0">
                <a:solidFill>
                  <a:srgbClr val="0000FF"/>
                </a:solidFill>
                <a:latin typeface="NimbusRomNo9L"/>
              </a:rPr>
              <a:t>7.13</a:t>
            </a:r>
            <a:r>
              <a:rPr lang="en-IN" sz="2400" dirty="0">
                <a:latin typeface="NimbusRomNo9L"/>
              </a:rPr>
              <a:t>), we obtain an equation for the frequency: </a:t>
            </a:r>
            <a:endParaRPr lang="en-IN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8BD001-5F0B-AA43-BF6A-35A5613FE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232" y="3031396"/>
            <a:ext cx="3545856" cy="10249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E77AFD-38BE-D544-A73A-64B87C7B9486}"/>
              </a:ext>
            </a:extLst>
          </p:cNvPr>
          <p:cNvSpPr txBox="1"/>
          <p:nvPr/>
        </p:nvSpPr>
        <p:spPr>
          <a:xfrm>
            <a:off x="6885315" y="3354529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------------(6)</a:t>
            </a:r>
          </a:p>
        </p:txBody>
      </p:sp>
    </p:spTree>
    <p:extLst>
      <p:ext uri="{BB962C8B-B14F-4D97-AF65-F5344CB8AC3E}">
        <p14:creationId xmlns:p14="http://schemas.microsoft.com/office/powerpoint/2010/main" val="3387526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14BE4-AA1E-A542-819D-BF5C151CF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85" y="69900"/>
            <a:ext cx="11834191" cy="1325563"/>
          </a:xfrm>
        </p:spPr>
        <p:txBody>
          <a:bodyPr>
            <a:noAutofit/>
          </a:bodyPr>
          <a:lstStyle/>
          <a:p>
            <a:r>
              <a:rPr lang="en-IN" sz="3600" b="1" dirty="0">
                <a:solidFill>
                  <a:srgbClr val="0070C0"/>
                </a:solidFill>
              </a:rPr>
              <a:t>Two-dimensional gravity waves with centred space differencing </a:t>
            </a:r>
            <a:br>
              <a:rPr lang="en-IN" sz="3600" b="1" dirty="0">
                <a:solidFill>
                  <a:srgbClr val="0070C0"/>
                </a:solidFill>
              </a:rPr>
            </a:b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CD077-E928-064C-9EB2-3EC56530C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914400"/>
            <a:ext cx="11741426" cy="5618922"/>
          </a:xfrm>
        </p:spPr>
        <p:txBody>
          <a:bodyPr/>
          <a:lstStyle/>
          <a:p>
            <a:r>
              <a:rPr lang="en-IN" dirty="0"/>
              <a:t>The simplest centred approximations for the space derivative and the Coriolis terms are done for three most common grids: A-grid, B-grid &amp; C-grid.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7E892B-B431-A54E-819C-B33C3A606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391" y="3559631"/>
            <a:ext cx="6490970" cy="217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E8D2F7-FAB8-594D-BB03-628E48FE9347}"/>
              </a:ext>
            </a:extLst>
          </p:cNvPr>
          <p:cNvSpPr txBox="1"/>
          <p:nvPr/>
        </p:nvSpPr>
        <p:spPr>
          <a:xfrm>
            <a:off x="6228522" y="2700962"/>
            <a:ext cx="34378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Discretization for Grid-A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26FA6E-CC09-D34C-A484-A38ED0481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85" y="2899797"/>
            <a:ext cx="4121517" cy="34913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D5570E8-C9CB-BE49-877F-B217BE5BD168}"/>
              </a:ext>
            </a:extLst>
          </p:cNvPr>
          <p:cNvSpPr/>
          <p:nvPr/>
        </p:nvSpPr>
        <p:spPr>
          <a:xfrm>
            <a:off x="897586" y="2055297"/>
            <a:ext cx="187262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/>
              <a:t>1. Grid-A: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98E118-D824-3543-A8E0-B4D65A77994C}"/>
              </a:ext>
            </a:extLst>
          </p:cNvPr>
          <p:cNvSpPr txBox="1"/>
          <p:nvPr/>
        </p:nvSpPr>
        <p:spPr>
          <a:xfrm>
            <a:off x="10240053" y="5616255"/>
            <a:ext cx="1808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------------(</a:t>
            </a:r>
            <a:r>
              <a:rPr lang="en-US" dirty="0"/>
              <a:t>7)</a:t>
            </a:r>
          </a:p>
        </p:txBody>
      </p:sp>
    </p:spTree>
    <p:extLst>
      <p:ext uri="{BB962C8B-B14F-4D97-AF65-F5344CB8AC3E}">
        <p14:creationId xmlns:p14="http://schemas.microsoft.com/office/powerpoint/2010/main" val="2234321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14BE4-AA1E-A542-819D-BF5C151CF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91629"/>
            <a:ext cx="11834191" cy="1325563"/>
          </a:xfrm>
        </p:spPr>
        <p:txBody>
          <a:bodyPr>
            <a:noAutofit/>
          </a:bodyPr>
          <a:lstStyle/>
          <a:p>
            <a:r>
              <a:rPr lang="en-IN" sz="3600" b="1" dirty="0">
                <a:solidFill>
                  <a:srgbClr val="0070C0"/>
                </a:solidFill>
              </a:rPr>
              <a:t>Two-dimensional gravity waves with centred space differencing </a:t>
            </a:r>
            <a:br>
              <a:rPr lang="en-IN" sz="3600" b="1" dirty="0">
                <a:solidFill>
                  <a:srgbClr val="0070C0"/>
                </a:solidFill>
              </a:rPr>
            </a:b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3E0207F-E6CD-F843-B670-22D42B23B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2531" y="5777743"/>
            <a:ext cx="6706823" cy="8318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E8D2F7-FAB8-594D-BB03-628E48FE9347}"/>
              </a:ext>
            </a:extLst>
          </p:cNvPr>
          <p:cNvSpPr txBox="1"/>
          <p:nvPr/>
        </p:nvSpPr>
        <p:spPr>
          <a:xfrm>
            <a:off x="4509621" y="1283731"/>
            <a:ext cx="52495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Discretize the x-component equation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5570E8-C9CB-BE49-877F-B217BE5BD168}"/>
              </a:ext>
            </a:extLst>
          </p:cNvPr>
          <p:cNvSpPr/>
          <p:nvPr/>
        </p:nvSpPr>
        <p:spPr>
          <a:xfrm>
            <a:off x="357809" y="914400"/>
            <a:ext cx="185820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/>
              <a:t>2. Grid-B: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8877B1-3400-254A-B28A-D5833A245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09" y="1529953"/>
            <a:ext cx="3944178" cy="3349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3A660C-5ABA-AC4C-BC2E-8F361CB48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5913" y="1529952"/>
            <a:ext cx="2329377" cy="8921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4900AE-5488-ED40-87BD-5FDCB66CA6FB}"/>
              </a:ext>
            </a:extLst>
          </p:cNvPr>
          <p:cNvSpPr txBox="1"/>
          <p:nvPr/>
        </p:nvSpPr>
        <p:spPr>
          <a:xfrm>
            <a:off x="4744278" y="2570922"/>
            <a:ext cx="684245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about the grid (</a:t>
            </a:r>
            <a:r>
              <a:rPr lang="en-US" sz="2500" dirty="0" err="1"/>
              <a:t>i,j</a:t>
            </a:r>
            <a:r>
              <a:rPr lang="en-US" sz="2500" dirty="0"/>
              <a:t>) at which u(</a:t>
            </a:r>
            <a:r>
              <a:rPr lang="en-US" sz="2500" dirty="0" err="1"/>
              <a:t>i,j</a:t>
            </a:r>
            <a:r>
              <a:rPr lang="en-US" sz="2500" dirty="0"/>
              <a:t>) is stored since this</a:t>
            </a:r>
          </a:p>
          <a:p>
            <a:r>
              <a:rPr lang="en-US" sz="2500" dirty="0"/>
              <a:t> equation is to be taken for u-unknown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1DA93A-45A7-FC4A-8AC5-D6C4B4E91CB8}"/>
              </a:ext>
            </a:extLst>
          </p:cNvPr>
          <p:cNvSpPr txBox="1"/>
          <p:nvPr/>
        </p:nvSpPr>
        <p:spPr>
          <a:xfrm>
            <a:off x="3246783" y="3001809"/>
            <a:ext cx="602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Avg</a:t>
            </a:r>
            <a:r>
              <a:rPr lang="en-US" baseline="-25000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BFED7B-C863-DA4A-BC2B-EC7C3CBAA2C9}"/>
              </a:ext>
            </a:extLst>
          </p:cNvPr>
          <p:cNvSpPr txBox="1"/>
          <p:nvPr/>
        </p:nvSpPr>
        <p:spPr>
          <a:xfrm>
            <a:off x="1504982" y="2995425"/>
            <a:ext cx="602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Avg</a:t>
            </a:r>
            <a:r>
              <a:rPr lang="en-US" baseline="-25000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9E119CD-8224-FA4B-B190-90D321169914}"/>
              </a:ext>
            </a:extLst>
          </p:cNvPr>
          <p:cNvSpPr/>
          <p:nvPr/>
        </p:nvSpPr>
        <p:spPr>
          <a:xfrm>
            <a:off x="3226905" y="2909476"/>
            <a:ext cx="92765" cy="184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A397262-E025-4841-88CC-41EF79D8BAE7}"/>
              </a:ext>
            </a:extLst>
          </p:cNvPr>
          <p:cNvSpPr/>
          <p:nvPr/>
        </p:nvSpPr>
        <p:spPr>
          <a:xfrm>
            <a:off x="1860496" y="2929165"/>
            <a:ext cx="92765" cy="184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7BB666-9F0D-5343-98BB-6C7F45A2BC7D}"/>
              </a:ext>
            </a:extLst>
          </p:cNvPr>
          <p:cNvSpPr txBox="1"/>
          <p:nvPr/>
        </p:nvSpPr>
        <p:spPr>
          <a:xfrm>
            <a:off x="4819289" y="3432696"/>
            <a:ext cx="7209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Since h is not available on the j-line on which u is stored,</a:t>
            </a:r>
          </a:p>
          <a:p>
            <a:r>
              <a:rPr lang="en-US" sz="2400" dirty="0"/>
              <a:t>take the averages for h : avg</a:t>
            </a:r>
            <a:r>
              <a:rPr lang="en-US" sz="2400" baseline="-25000" dirty="0"/>
              <a:t>1</a:t>
            </a:r>
            <a:r>
              <a:rPr lang="en-US" sz="2400" dirty="0"/>
              <a:t> and avg</a:t>
            </a:r>
            <a:r>
              <a:rPr lang="en-US" sz="2400" baseline="-25000" dirty="0"/>
              <a:t>2 </a:t>
            </a:r>
            <a:r>
              <a:rPr lang="en-US" sz="2400" dirty="0"/>
              <a:t> based on values</a:t>
            </a:r>
          </a:p>
          <a:p>
            <a:r>
              <a:rPr lang="en-US" sz="2400" dirty="0"/>
              <a:t> on j- and j+1-line </a:t>
            </a:r>
            <a:endParaRPr lang="en-US" sz="2400" baseline="-25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437106B-1387-E24E-8A8A-2760C79A3FDE}"/>
                  </a:ext>
                </a:extLst>
              </p:cNvPr>
              <p:cNvSpPr txBox="1"/>
              <p:nvPr/>
            </p:nvSpPr>
            <p:spPr>
              <a:xfrm>
                <a:off x="5408444" y="4642858"/>
                <a:ext cx="2644314" cy="11250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  <m:sub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GB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𝑎𝑣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𝑎𝑣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2∗∆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/2</m:t>
                          </m:r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437106B-1387-E24E-8A8A-2760C79A3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8444" y="4642858"/>
                <a:ext cx="2644314" cy="1125052"/>
              </a:xfrm>
              <a:prstGeom prst="rect">
                <a:avLst/>
              </a:prstGeom>
              <a:blipFill>
                <a:blip r:embed="rId5"/>
                <a:stretch>
                  <a:fillRect l="-478" r="-957" b="-8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D6303ED-587B-9B4E-8E06-5F6E1BAC8095}"/>
              </a:ext>
            </a:extLst>
          </p:cNvPr>
          <p:cNvCxnSpPr>
            <a:cxnSpLocks/>
          </p:cNvCxnSpPr>
          <p:nvPr/>
        </p:nvCxnSpPr>
        <p:spPr>
          <a:xfrm flipH="1">
            <a:off x="2635530" y="2991976"/>
            <a:ext cx="3883803" cy="17462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D4FC74B-0052-7443-B362-9B056B2A154F}"/>
              </a:ext>
            </a:extLst>
          </p:cNvPr>
          <p:cNvSpPr txBox="1"/>
          <p:nvPr/>
        </p:nvSpPr>
        <p:spPr>
          <a:xfrm>
            <a:off x="9680846" y="6357820"/>
            <a:ext cx="2060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------------</a:t>
            </a:r>
            <a:r>
              <a:rPr lang="en-US" sz="2700" dirty="0"/>
              <a:t>(8a)</a:t>
            </a:r>
          </a:p>
        </p:txBody>
      </p:sp>
    </p:spTree>
    <p:extLst>
      <p:ext uri="{BB962C8B-B14F-4D97-AF65-F5344CB8AC3E}">
        <p14:creationId xmlns:p14="http://schemas.microsoft.com/office/powerpoint/2010/main" val="94777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14BE4-AA1E-A542-819D-BF5C151CF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91629"/>
            <a:ext cx="11834191" cy="1325563"/>
          </a:xfrm>
        </p:spPr>
        <p:txBody>
          <a:bodyPr>
            <a:noAutofit/>
          </a:bodyPr>
          <a:lstStyle/>
          <a:p>
            <a:r>
              <a:rPr lang="en-IN" sz="3600" b="1" dirty="0">
                <a:solidFill>
                  <a:srgbClr val="0070C0"/>
                </a:solidFill>
              </a:rPr>
              <a:t>Two-dimensional gravity waves with centred space differencing </a:t>
            </a:r>
            <a:br>
              <a:rPr lang="en-IN" sz="3600" b="1" dirty="0">
                <a:solidFill>
                  <a:srgbClr val="0070C0"/>
                </a:solidFill>
              </a:rPr>
            </a:b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0FC6DF-0CCB-B742-9829-F3D9634CEC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7199" y="2052724"/>
            <a:ext cx="3018875" cy="9313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BDE3C2-7EB0-2B40-A7EA-D9EB6E2D75D5}"/>
              </a:ext>
            </a:extLst>
          </p:cNvPr>
          <p:cNvSpPr txBox="1"/>
          <p:nvPr/>
        </p:nvSpPr>
        <p:spPr>
          <a:xfrm>
            <a:off x="357809" y="1529953"/>
            <a:ext cx="64897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Similarly discretize the y-component equation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B04668-06AF-BB40-8CE1-4D40EAA9E2F5}"/>
              </a:ext>
            </a:extLst>
          </p:cNvPr>
          <p:cNvSpPr/>
          <p:nvPr/>
        </p:nvSpPr>
        <p:spPr>
          <a:xfrm>
            <a:off x="357809" y="914400"/>
            <a:ext cx="185820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/>
              <a:t>2. Grid-B: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DB694F-A9EF-234B-9160-5A68A281A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36" y="3312582"/>
            <a:ext cx="5646686" cy="6498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137F51-D734-4C40-93C3-11DD6078B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304" y="1529953"/>
            <a:ext cx="3944178" cy="3349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C15155-8134-CE48-BC88-CA543DA0870D}"/>
              </a:ext>
            </a:extLst>
          </p:cNvPr>
          <p:cNvSpPr txBox="1"/>
          <p:nvPr/>
        </p:nvSpPr>
        <p:spPr>
          <a:xfrm>
            <a:off x="95515" y="4292080"/>
            <a:ext cx="7095789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In terms four corners values with center at v(</a:t>
            </a:r>
            <a:r>
              <a:rPr lang="en-US" sz="2800" dirty="0" err="1"/>
              <a:t>I,j</a:t>
            </a:r>
            <a:r>
              <a:rPr lang="en-US" sz="2800" dirty="0"/>
              <a:t>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FE7E9D-7B5A-134D-B84C-F2116E728988}"/>
              </a:ext>
            </a:extLst>
          </p:cNvPr>
          <p:cNvCxnSpPr/>
          <p:nvPr/>
        </p:nvCxnSpPr>
        <p:spPr>
          <a:xfrm flipV="1">
            <a:off x="2692400" y="3617786"/>
            <a:ext cx="779157" cy="673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ED1FC97-0F0E-3749-963E-005B09F58E14}"/>
              </a:ext>
            </a:extLst>
          </p:cNvPr>
          <p:cNvSpPr txBox="1"/>
          <p:nvPr/>
        </p:nvSpPr>
        <p:spPr>
          <a:xfrm>
            <a:off x="5474830" y="3768271"/>
            <a:ext cx="2076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------------</a:t>
            </a:r>
            <a:r>
              <a:rPr lang="en-US" sz="2700" dirty="0"/>
              <a:t>(8b)</a:t>
            </a:r>
          </a:p>
        </p:txBody>
      </p:sp>
    </p:spTree>
    <p:extLst>
      <p:ext uri="{BB962C8B-B14F-4D97-AF65-F5344CB8AC3E}">
        <p14:creationId xmlns:p14="http://schemas.microsoft.com/office/powerpoint/2010/main" val="2515775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14BE4-AA1E-A542-819D-BF5C151CF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91629"/>
            <a:ext cx="11834191" cy="1325563"/>
          </a:xfrm>
        </p:spPr>
        <p:txBody>
          <a:bodyPr>
            <a:noAutofit/>
          </a:bodyPr>
          <a:lstStyle/>
          <a:p>
            <a:r>
              <a:rPr lang="en-IN" sz="3600" b="1" dirty="0">
                <a:solidFill>
                  <a:srgbClr val="0070C0"/>
                </a:solidFill>
              </a:rPr>
              <a:t>Two-dimensional gravity waves with centred space differencing </a:t>
            </a:r>
            <a:br>
              <a:rPr lang="en-IN" sz="3600" b="1" dirty="0">
                <a:solidFill>
                  <a:srgbClr val="0070C0"/>
                </a:solidFill>
              </a:rPr>
            </a:b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E8D2F7-FAB8-594D-BB03-628E48FE9347}"/>
              </a:ext>
            </a:extLst>
          </p:cNvPr>
          <p:cNvSpPr txBox="1"/>
          <p:nvPr/>
        </p:nvSpPr>
        <p:spPr>
          <a:xfrm>
            <a:off x="4509621" y="1283731"/>
            <a:ext cx="555209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Discretize the equation for h-unknown: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5570E8-C9CB-BE49-877F-B217BE5BD168}"/>
              </a:ext>
            </a:extLst>
          </p:cNvPr>
          <p:cNvSpPr/>
          <p:nvPr/>
        </p:nvSpPr>
        <p:spPr>
          <a:xfrm>
            <a:off x="357809" y="914400"/>
            <a:ext cx="185820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/>
              <a:t>2. Grid-B: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8877B1-3400-254A-B28A-D5833A245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9" y="1529953"/>
            <a:ext cx="3944178" cy="33498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4900AE-5488-ED40-87BD-5FDCB66CA6FB}"/>
              </a:ext>
            </a:extLst>
          </p:cNvPr>
          <p:cNvSpPr txBox="1"/>
          <p:nvPr/>
        </p:nvSpPr>
        <p:spPr>
          <a:xfrm>
            <a:off x="4744278" y="2570922"/>
            <a:ext cx="684245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about the grid (</a:t>
            </a:r>
            <a:r>
              <a:rPr lang="en-US" sz="2500" dirty="0" err="1"/>
              <a:t>i,j</a:t>
            </a:r>
            <a:r>
              <a:rPr lang="en-US" sz="2500" dirty="0"/>
              <a:t>) at which h(</a:t>
            </a:r>
            <a:r>
              <a:rPr lang="en-US" sz="2500" dirty="0" err="1"/>
              <a:t>i,j</a:t>
            </a:r>
            <a:r>
              <a:rPr lang="en-US" sz="2500" dirty="0"/>
              <a:t>) is stored since this</a:t>
            </a:r>
          </a:p>
          <a:p>
            <a:r>
              <a:rPr lang="en-US" sz="2500" dirty="0"/>
              <a:t> equation is to be taken for h-unknown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1DA93A-45A7-FC4A-8AC5-D6C4B4E91CB8}"/>
              </a:ext>
            </a:extLst>
          </p:cNvPr>
          <p:cNvSpPr txBox="1"/>
          <p:nvPr/>
        </p:nvSpPr>
        <p:spPr>
          <a:xfrm>
            <a:off x="2484783" y="3642888"/>
            <a:ext cx="602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Avg</a:t>
            </a:r>
            <a:r>
              <a:rPr lang="en-US" baseline="-25000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BFED7B-C863-DA4A-BC2B-EC7C3CBAA2C9}"/>
              </a:ext>
            </a:extLst>
          </p:cNvPr>
          <p:cNvSpPr txBox="1"/>
          <p:nvPr/>
        </p:nvSpPr>
        <p:spPr>
          <a:xfrm>
            <a:off x="621569" y="3488929"/>
            <a:ext cx="602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Avg</a:t>
            </a:r>
            <a:r>
              <a:rPr lang="en-US" baseline="-25000" dirty="0"/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9E119CD-8224-FA4B-B190-90D321169914}"/>
              </a:ext>
            </a:extLst>
          </p:cNvPr>
          <p:cNvSpPr/>
          <p:nvPr/>
        </p:nvSpPr>
        <p:spPr>
          <a:xfrm>
            <a:off x="2613518" y="3581262"/>
            <a:ext cx="92765" cy="184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A397262-E025-4841-88CC-41EF79D8BAE7}"/>
              </a:ext>
            </a:extLst>
          </p:cNvPr>
          <p:cNvSpPr/>
          <p:nvPr/>
        </p:nvSpPr>
        <p:spPr>
          <a:xfrm>
            <a:off x="1223593" y="3624180"/>
            <a:ext cx="92765" cy="184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7BB666-9F0D-5343-98BB-6C7F45A2BC7D}"/>
              </a:ext>
            </a:extLst>
          </p:cNvPr>
          <p:cNvSpPr txBox="1"/>
          <p:nvPr/>
        </p:nvSpPr>
        <p:spPr>
          <a:xfrm>
            <a:off x="4837043" y="3581564"/>
            <a:ext cx="7911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Since u &amp; v are not available on the j-line on which h is stored,</a:t>
            </a:r>
          </a:p>
          <a:p>
            <a:r>
              <a:rPr lang="en-US" sz="2400" dirty="0"/>
              <a:t>take the averages for u &amp; v : avg</a:t>
            </a:r>
            <a:r>
              <a:rPr lang="en-US" sz="2400" baseline="-25000" dirty="0"/>
              <a:t>3</a:t>
            </a:r>
            <a:r>
              <a:rPr lang="en-US" sz="2400" dirty="0"/>
              <a:t> and avg</a:t>
            </a:r>
            <a:r>
              <a:rPr lang="en-US" sz="2400" baseline="-25000" dirty="0"/>
              <a:t>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437106B-1387-E24E-8A8A-2760C79A3FDE}"/>
                  </a:ext>
                </a:extLst>
              </p:cNvPr>
              <p:cNvSpPr txBox="1"/>
              <p:nvPr/>
            </p:nvSpPr>
            <p:spPr>
              <a:xfrm>
                <a:off x="5408444" y="4561429"/>
                <a:ext cx="2563009" cy="6508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num>
                                <m:den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num>
                                <m:den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GB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437106B-1387-E24E-8A8A-2760C79A3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8444" y="4561429"/>
                <a:ext cx="2563009" cy="650884"/>
              </a:xfrm>
              <a:prstGeom prst="rect">
                <a:avLst/>
              </a:prstGeom>
              <a:blipFill>
                <a:blip r:embed="rId3"/>
                <a:stretch>
                  <a:fillRect l="-1478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49C63C7-35E1-1543-83B6-4999C815A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444" y="1778317"/>
            <a:ext cx="2126889" cy="83425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D89C586-3C9C-084A-B21A-A202AE822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685A13-5EAE-1F4B-9C6E-BF329B21B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5795" y="5385517"/>
            <a:ext cx="8278097" cy="7914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2EC310-519D-0447-A6A5-6A9D80A8D9C4}"/>
              </a:ext>
            </a:extLst>
          </p:cNvPr>
          <p:cNvSpPr txBox="1"/>
          <p:nvPr/>
        </p:nvSpPr>
        <p:spPr>
          <a:xfrm>
            <a:off x="1040337" y="6032733"/>
            <a:ext cx="10863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Follow the similar process as we did for x-component equation for calculating </a:t>
            </a:r>
            <a:r>
              <a:rPr lang="en-US" sz="2400" dirty="0" err="1"/>
              <a:t>avg</a:t>
            </a:r>
            <a:r>
              <a:rPr lang="en-US" sz="2400" dirty="0"/>
              <a:t> of 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720A22-B2FB-B346-AB27-DA12525E4A6E}"/>
              </a:ext>
            </a:extLst>
          </p:cNvPr>
          <p:cNvSpPr txBox="1"/>
          <p:nvPr/>
        </p:nvSpPr>
        <p:spPr>
          <a:xfrm>
            <a:off x="9664797" y="4995046"/>
            <a:ext cx="2040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------------</a:t>
            </a:r>
            <a:r>
              <a:rPr lang="en-US" sz="2700" dirty="0"/>
              <a:t>(8c)</a:t>
            </a:r>
          </a:p>
        </p:txBody>
      </p:sp>
    </p:spTree>
    <p:extLst>
      <p:ext uri="{BB962C8B-B14F-4D97-AF65-F5344CB8AC3E}">
        <p14:creationId xmlns:p14="http://schemas.microsoft.com/office/powerpoint/2010/main" val="359558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8" grpId="0"/>
      <p:bldP spid="2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14BE4-AA1E-A542-819D-BF5C151CF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91629"/>
            <a:ext cx="11834191" cy="1325563"/>
          </a:xfrm>
        </p:spPr>
        <p:txBody>
          <a:bodyPr>
            <a:noAutofit/>
          </a:bodyPr>
          <a:lstStyle/>
          <a:p>
            <a:r>
              <a:rPr lang="en-IN" sz="3600" b="1" dirty="0">
                <a:solidFill>
                  <a:srgbClr val="0070C0"/>
                </a:solidFill>
              </a:rPr>
              <a:t>Two-dimensional gravity waves with centred space differencing </a:t>
            </a:r>
            <a:br>
              <a:rPr lang="en-IN" sz="3600" b="1" dirty="0">
                <a:solidFill>
                  <a:srgbClr val="0070C0"/>
                </a:solidFill>
              </a:rPr>
            </a:b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170132-D8F5-3F4D-9751-1833C476681D}"/>
              </a:ext>
            </a:extLst>
          </p:cNvPr>
          <p:cNvSpPr/>
          <p:nvPr/>
        </p:nvSpPr>
        <p:spPr>
          <a:xfrm>
            <a:off x="357809" y="914400"/>
            <a:ext cx="185339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/>
              <a:t>3. Grid-C: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86B42F-ADE6-E549-8935-6F42F10F7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33" y="1529952"/>
            <a:ext cx="3416300" cy="27209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19052E-4F33-FB4A-867B-C8D74154F6C6}"/>
              </a:ext>
            </a:extLst>
          </p:cNvPr>
          <p:cNvSpPr txBox="1"/>
          <p:nvPr/>
        </p:nvSpPr>
        <p:spPr>
          <a:xfrm>
            <a:off x="4509621" y="1283731"/>
            <a:ext cx="52495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Discretize the x-component equation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386177-E5F0-F44B-9F28-C2C2B15E8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913" y="1529952"/>
            <a:ext cx="2329377" cy="8921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8096FE-35F5-594E-B150-2ADE059E6545}"/>
              </a:ext>
            </a:extLst>
          </p:cNvPr>
          <p:cNvSpPr txBox="1"/>
          <p:nvPr/>
        </p:nvSpPr>
        <p:spPr>
          <a:xfrm>
            <a:off x="4509621" y="2298945"/>
            <a:ext cx="161775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about u(</a:t>
            </a:r>
            <a:r>
              <a:rPr lang="en-US" sz="2500" dirty="0" err="1"/>
              <a:t>i,j</a:t>
            </a:r>
            <a:r>
              <a:rPr lang="en-US" sz="2500" dirty="0"/>
              <a:t>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7C35EEC-8EFE-4942-80E9-16F6BD92D114}"/>
              </a:ext>
            </a:extLst>
          </p:cNvPr>
          <p:cNvCxnSpPr>
            <a:stCxn id="8" idx="1"/>
          </p:cNvCxnSpPr>
          <p:nvPr/>
        </p:nvCxnSpPr>
        <p:spPr>
          <a:xfrm flipH="1">
            <a:off x="2211201" y="2537472"/>
            <a:ext cx="2298420" cy="73066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703EF2B-02FC-CD4A-BEDB-EC27EC9C4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4109" y="2736533"/>
            <a:ext cx="8729423" cy="10631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D5A97E-1336-2549-8B79-BF6B4D4D45CA}"/>
              </a:ext>
            </a:extLst>
          </p:cNvPr>
          <p:cNvSpPr txBox="1"/>
          <p:nvPr/>
        </p:nvSpPr>
        <p:spPr>
          <a:xfrm>
            <a:off x="3774109" y="4088413"/>
            <a:ext cx="8295861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Since v(</a:t>
            </a:r>
            <a:r>
              <a:rPr lang="en-US" sz="2800" dirty="0" err="1"/>
              <a:t>i,j</a:t>
            </a:r>
            <a:r>
              <a:rPr lang="en-US" sz="2800" dirty="0"/>
              <a:t>)  is not available at u(</a:t>
            </a:r>
            <a:r>
              <a:rPr lang="en-US" sz="2800" dirty="0" err="1"/>
              <a:t>i,j</a:t>
            </a:r>
            <a:r>
              <a:rPr lang="en-US" sz="2800" dirty="0"/>
              <a:t>), we take weighted </a:t>
            </a:r>
          </a:p>
          <a:p>
            <a:r>
              <a:rPr lang="en-US" sz="2800" dirty="0"/>
              <a:t>average in terms four corners values with center at u(</a:t>
            </a:r>
            <a:r>
              <a:rPr lang="en-US" sz="2800" dirty="0" err="1"/>
              <a:t>i,j</a:t>
            </a:r>
            <a:r>
              <a:rPr lang="en-US" sz="2800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820426-8B55-0141-968F-DD68310175AA}"/>
              </a:ext>
            </a:extLst>
          </p:cNvPr>
          <p:cNvSpPr txBox="1"/>
          <p:nvPr/>
        </p:nvSpPr>
        <p:spPr>
          <a:xfrm>
            <a:off x="9545379" y="3590991"/>
            <a:ext cx="2060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------------</a:t>
            </a:r>
            <a:r>
              <a:rPr lang="en-US" sz="2700" dirty="0"/>
              <a:t>(9a)</a:t>
            </a:r>
          </a:p>
        </p:txBody>
      </p:sp>
    </p:spTree>
    <p:extLst>
      <p:ext uri="{BB962C8B-B14F-4D97-AF65-F5344CB8AC3E}">
        <p14:creationId xmlns:p14="http://schemas.microsoft.com/office/powerpoint/2010/main" val="2220728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14BE4-AA1E-A542-819D-BF5C151CF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91629"/>
            <a:ext cx="11834191" cy="1325563"/>
          </a:xfrm>
        </p:spPr>
        <p:txBody>
          <a:bodyPr>
            <a:noAutofit/>
          </a:bodyPr>
          <a:lstStyle/>
          <a:p>
            <a:r>
              <a:rPr lang="en-IN" sz="3600" b="1" dirty="0">
                <a:solidFill>
                  <a:srgbClr val="0070C0"/>
                </a:solidFill>
              </a:rPr>
              <a:t>Two-dimensional gravity waves with centred space differencing </a:t>
            </a:r>
            <a:br>
              <a:rPr lang="en-IN" sz="3600" b="1" dirty="0">
                <a:solidFill>
                  <a:srgbClr val="0070C0"/>
                </a:solidFill>
              </a:rPr>
            </a:b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170132-D8F5-3F4D-9751-1833C476681D}"/>
              </a:ext>
            </a:extLst>
          </p:cNvPr>
          <p:cNvSpPr/>
          <p:nvPr/>
        </p:nvSpPr>
        <p:spPr>
          <a:xfrm>
            <a:off x="357809" y="914400"/>
            <a:ext cx="185339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/>
              <a:t>3. Grid-C: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86B42F-ADE6-E549-8935-6F42F10F7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33" y="1529952"/>
            <a:ext cx="3416300" cy="27209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19052E-4F33-FB4A-867B-C8D74154F6C6}"/>
              </a:ext>
            </a:extLst>
          </p:cNvPr>
          <p:cNvSpPr txBox="1"/>
          <p:nvPr/>
        </p:nvSpPr>
        <p:spPr>
          <a:xfrm>
            <a:off x="3774109" y="1283730"/>
            <a:ext cx="740337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Similarly the discretized form of other two equations: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FEBF0D-E042-D042-B191-75F4B3176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772" y="1894482"/>
            <a:ext cx="8114046" cy="15007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A3F6B2-8049-BD4E-B09C-B9459D29E999}"/>
              </a:ext>
            </a:extLst>
          </p:cNvPr>
          <p:cNvSpPr txBox="1"/>
          <p:nvPr/>
        </p:nvSpPr>
        <p:spPr>
          <a:xfrm>
            <a:off x="9977253" y="2406664"/>
            <a:ext cx="2076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------------</a:t>
            </a:r>
            <a:r>
              <a:rPr lang="en-US" sz="2700" dirty="0"/>
              <a:t>(9b)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06979B-010A-9B46-80A4-5E1F6C25CA57}"/>
              </a:ext>
            </a:extLst>
          </p:cNvPr>
          <p:cNvSpPr txBox="1"/>
          <p:nvPr/>
        </p:nvSpPr>
        <p:spPr>
          <a:xfrm>
            <a:off x="9677600" y="2890425"/>
            <a:ext cx="2040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------------</a:t>
            </a:r>
            <a:r>
              <a:rPr lang="en-US" sz="2700" dirty="0"/>
              <a:t>(9c)</a:t>
            </a:r>
          </a:p>
        </p:txBody>
      </p:sp>
    </p:spTree>
    <p:extLst>
      <p:ext uri="{BB962C8B-B14F-4D97-AF65-F5344CB8AC3E}">
        <p14:creationId xmlns:p14="http://schemas.microsoft.com/office/powerpoint/2010/main" val="3482921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14BE4-AA1E-A542-819D-BF5C151CF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91629"/>
            <a:ext cx="11834191" cy="1325563"/>
          </a:xfrm>
        </p:spPr>
        <p:txBody>
          <a:bodyPr>
            <a:noAutofit/>
          </a:bodyPr>
          <a:lstStyle/>
          <a:p>
            <a:r>
              <a:rPr lang="en-IN" sz="3600" b="1" dirty="0">
                <a:solidFill>
                  <a:srgbClr val="0070C0"/>
                </a:solidFill>
              </a:rPr>
              <a:t>Two-dimensional gravity waves with centred space differencing </a:t>
            </a:r>
            <a:br>
              <a:rPr lang="en-IN" sz="3600" b="1" dirty="0">
                <a:solidFill>
                  <a:srgbClr val="0070C0"/>
                </a:solidFill>
              </a:rPr>
            </a:b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CD077-E928-064C-9EB2-3EC56530C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158392"/>
            <a:ext cx="11563258" cy="1117600"/>
          </a:xfrm>
        </p:spPr>
        <p:txBody>
          <a:bodyPr>
            <a:normAutofit/>
          </a:bodyPr>
          <a:lstStyle/>
          <a:p>
            <a:r>
              <a:rPr lang="en-IN" dirty="0"/>
              <a:t>For simplicity we shall first study the quasi-one-dimensional case where u, v and h do not depend on y so that the shallow-water Equations (5) reduced to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BD4E01-30F5-564B-A1D8-FC9609469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26" y="2275992"/>
            <a:ext cx="2781912" cy="21039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9C66E4-8457-804F-9487-6982CAA4B6E1}"/>
              </a:ext>
            </a:extLst>
          </p:cNvPr>
          <p:cNvSpPr/>
          <p:nvPr/>
        </p:nvSpPr>
        <p:spPr>
          <a:xfrm>
            <a:off x="555595" y="4379959"/>
            <a:ext cx="530933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500" dirty="0">
                <a:latin typeface="NimbusRomNo9L"/>
              </a:rPr>
              <a:t>The frequency equation (6) reduces to  </a:t>
            </a:r>
            <a:endParaRPr lang="en-IN" sz="25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B1A526-F42F-CA40-99D5-39DA0C4BD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025" y="4829266"/>
            <a:ext cx="3022673" cy="10635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3CBC8B-9920-874B-9B9F-0797A83678E0}"/>
              </a:ext>
            </a:extLst>
          </p:cNvPr>
          <p:cNvSpPr txBox="1"/>
          <p:nvPr/>
        </p:nvSpPr>
        <p:spPr>
          <a:xfrm>
            <a:off x="8060698" y="2797548"/>
            <a:ext cx="2069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------------</a:t>
            </a:r>
            <a:r>
              <a:rPr lang="en-US" sz="2700" dirty="0"/>
              <a:t>(10)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D2D7E8-EB6E-2540-85E1-F6D76D3A04CB}"/>
              </a:ext>
            </a:extLst>
          </p:cNvPr>
          <p:cNvSpPr txBox="1"/>
          <p:nvPr/>
        </p:nvSpPr>
        <p:spPr>
          <a:xfrm>
            <a:off x="7424822" y="5266272"/>
            <a:ext cx="2069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------------</a:t>
            </a:r>
            <a:r>
              <a:rPr lang="en-US" sz="2700" dirty="0"/>
              <a:t>(11)</a:t>
            </a:r>
          </a:p>
        </p:txBody>
      </p:sp>
    </p:spTree>
    <p:extLst>
      <p:ext uri="{BB962C8B-B14F-4D97-AF65-F5344CB8AC3E}">
        <p14:creationId xmlns:p14="http://schemas.microsoft.com/office/powerpoint/2010/main" val="2336250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14BE4-AA1E-A542-819D-BF5C151CF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91629"/>
            <a:ext cx="11834191" cy="1325563"/>
          </a:xfrm>
        </p:spPr>
        <p:txBody>
          <a:bodyPr>
            <a:noAutofit/>
          </a:bodyPr>
          <a:lstStyle/>
          <a:p>
            <a:r>
              <a:rPr lang="en-IN" sz="3600" b="1" dirty="0">
                <a:solidFill>
                  <a:srgbClr val="0070C0"/>
                </a:solidFill>
              </a:rPr>
              <a:t>Two-dimensional gravity waves with centred space differencing </a:t>
            </a:r>
            <a:br>
              <a:rPr lang="en-IN" sz="3600" b="1" dirty="0">
                <a:solidFill>
                  <a:srgbClr val="0070C0"/>
                </a:solidFill>
              </a:rPr>
            </a:b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CD077-E928-064C-9EB2-3EC56530C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239078"/>
            <a:ext cx="11314043" cy="5618922"/>
          </a:xfrm>
        </p:spPr>
        <p:txBody>
          <a:bodyPr/>
          <a:lstStyle/>
          <a:p>
            <a:r>
              <a:rPr lang="en-IN" dirty="0"/>
              <a:t>As the variables are assumed not to depend on y, Equations (7) for the A-grid reduce to 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CD09B6-0386-BE47-80D7-36316D05B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667" y="1717192"/>
            <a:ext cx="4361744" cy="23791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1DAA92-035B-4C49-B531-EF051C006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034" y="4432299"/>
            <a:ext cx="5151966" cy="19877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4AF733-928F-E240-9B02-571ED0E99850}"/>
              </a:ext>
            </a:extLst>
          </p:cNvPr>
          <p:cNvSpPr/>
          <p:nvPr/>
        </p:nvSpPr>
        <p:spPr>
          <a:xfrm>
            <a:off x="1190308" y="3894980"/>
            <a:ext cx="29310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dirty="0">
                <a:latin typeface="NimbusRomNo9L"/>
              </a:rPr>
              <a:t>and for the B-grid: </a:t>
            </a:r>
            <a:endParaRPr lang="en-IN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27F7DD-DAB5-D843-B006-CB98004F2BA7}"/>
              </a:ext>
            </a:extLst>
          </p:cNvPr>
          <p:cNvSpPr txBox="1"/>
          <p:nvPr/>
        </p:nvSpPr>
        <p:spPr>
          <a:xfrm>
            <a:off x="7660428" y="5389513"/>
            <a:ext cx="2069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------------</a:t>
            </a:r>
            <a:r>
              <a:rPr lang="en-US" sz="2700" dirty="0"/>
              <a:t>(13)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108046-7335-1C41-9C3F-3CB43098FD4A}"/>
              </a:ext>
            </a:extLst>
          </p:cNvPr>
          <p:cNvSpPr txBox="1"/>
          <p:nvPr/>
        </p:nvSpPr>
        <p:spPr>
          <a:xfrm>
            <a:off x="8060698" y="2797548"/>
            <a:ext cx="2069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------------</a:t>
            </a:r>
            <a:r>
              <a:rPr lang="en-US" sz="2700" dirty="0"/>
              <a:t>(12)</a:t>
            </a:r>
          </a:p>
        </p:txBody>
      </p:sp>
    </p:spTree>
    <p:extLst>
      <p:ext uri="{BB962C8B-B14F-4D97-AF65-F5344CB8AC3E}">
        <p14:creationId xmlns:p14="http://schemas.microsoft.com/office/powerpoint/2010/main" val="1278384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3964E-C5BE-1B4C-8101-0B63196D6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6D7C7-E513-C84D-B23A-9C0D05145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In this section, we will consider the equations describing the horizontal propagation of gravity and inertia- gravity waves. These equations are often referred to as the </a:t>
            </a:r>
            <a:r>
              <a:rPr lang="en-IN" dirty="0" err="1"/>
              <a:t>linearised</a:t>
            </a:r>
            <a:r>
              <a:rPr lang="en-IN" dirty="0"/>
              <a:t> shallow-water equations (</a:t>
            </a:r>
            <a:r>
              <a:rPr lang="en-IN" b="1" dirty="0"/>
              <a:t>Linear waves in the absence of rotation, from the shallow water theory )</a:t>
            </a:r>
            <a:r>
              <a:rPr lang="en-IN" dirty="0"/>
              <a:t>. </a:t>
            </a:r>
          </a:p>
          <a:p>
            <a:r>
              <a:rPr lang="en-IN" dirty="0"/>
              <a:t>Mathematically, this means that we will be dealing with a system of two or three partial differential equations of first order. </a:t>
            </a:r>
          </a:p>
          <a:p>
            <a:r>
              <a:rPr lang="en-IN" dirty="0"/>
              <a:t>Thus, we will now have two or three dependent variables (one or two velocities and pressure/free surface height).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585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14BE4-AA1E-A542-819D-BF5C151CF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91629"/>
            <a:ext cx="11834191" cy="1325563"/>
          </a:xfrm>
        </p:spPr>
        <p:txBody>
          <a:bodyPr>
            <a:noAutofit/>
          </a:bodyPr>
          <a:lstStyle/>
          <a:p>
            <a:r>
              <a:rPr lang="en-IN" sz="3600" b="1" dirty="0">
                <a:solidFill>
                  <a:srgbClr val="0070C0"/>
                </a:solidFill>
              </a:rPr>
              <a:t>Two-dimensional gravity waves with centred space differencing </a:t>
            </a:r>
            <a:br>
              <a:rPr lang="en-IN" sz="3600" b="1" dirty="0">
                <a:solidFill>
                  <a:srgbClr val="0070C0"/>
                </a:solidFill>
              </a:rPr>
            </a:b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E476E1-6B5D-FC4D-90FD-0B806E556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0" y="1717192"/>
            <a:ext cx="9008052" cy="2616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28C2BC-A314-8D4C-A00C-98A8D352DBEF}"/>
              </a:ext>
            </a:extLst>
          </p:cNvPr>
          <p:cNvSpPr/>
          <p:nvPr/>
        </p:nvSpPr>
        <p:spPr>
          <a:xfrm>
            <a:off x="157374" y="1193972"/>
            <a:ext cx="29262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dirty="0">
                <a:latin typeface="NimbusRomNo9L"/>
              </a:rPr>
              <a:t>and for the C-grid: </a:t>
            </a:r>
            <a:endParaRPr lang="en-IN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7C7E3-D7C6-E746-9B2F-28CAE57FDC2A}"/>
              </a:ext>
            </a:extLst>
          </p:cNvPr>
          <p:cNvSpPr txBox="1"/>
          <p:nvPr/>
        </p:nvSpPr>
        <p:spPr>
          <a:xfrm>
            <a:off x="6820477" y="3559548"/>
            <a:ext cx="2069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------------</a:t>
            </a:r>
            <a:r>
              <a:rPr lang="en-US" sz="2700" dirty="0"/>
              <a:t>(14)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64069B-CE27-394F-8142-7AC8C97A6FC1}"/>
              </a:ext>
            </a:extLst>
          </p:cNvPr>
          <p:cNvSpPr txBox="1"/>
          <p:nvPr/>
        </p:nvSpPr>
        <p:spPr>
          <a:xfrm>
            <a:off x="768350" y="4871545"/>
            <a:ext cx="849828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After inserting the wave solution with j-independence , we have</a:t>
            </a:r>
          </a:p>
        </p:txBody>
      </p:sp>
    </p:spTree>
    <p:extLst>
      <p:ext uri="{BB962C8B-B14F-4D97-AF65-F5344CB8AC3E}">
        <p14:creationId xmlns:p14="http://schemas.microsoft.com/office/powerpoint/2010/main" val="1203284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14BE4-AA1E-A542-819D-BF5C151CF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91629"/>
            <a:ext cx="11834191" cy="1325563"/>
          </a:xfrm>
        </p:spPr>
        <p:txBody>
          <a:bodyPr>
            <a:noAutofit/>
          </a:bodyPr>
          <a:lstStyle/>
          <a:p>
            <a:r>
              <a:rPr lang="en-IN" sz="3600" b="1" dirty="0">
                <a:solidFill>
                  <a:srgbClr val="0070C0"/>
                </a:solidFill>
              </a:rPr>
              <a:t>Two-dimensional gravity waves with centred space differencing </a:t>
            </a:r>
            <a:br>
              <a:rPr lang="en-IN" sz="3600" b="1" dirty="0">
                <a:solidFill>
                  <a:srgbClr val="0070C0"/>
                </a:solidFill>
              </a:rPr>
            </a:b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3C1E5C-0720-5A4D-993E-C7B4C5FC7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7375" y="1571141"/>
            <a:ext cx="4876098" cy="6675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6511A8-6B8D-D341-A283-752E0638A715}"/>
              </a:ext>
            </a:extLst>
          </p:cNvPr>
          <p:cNvSpPr txBox="1"/>
          <p:nvPr/>
        </p:nvSpPr>
        <p:spPr>
          <a:xfrm>
            <a:off x="357809" y="1054410"/>
            <a:ext cx="1083418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After inserting the wave solution with j-independence </a:t>
            </a:r>
          </a:p>
          <a:p>
            <a:endParaRPr lang="en-US" sz="2500" dirty="0"/>
          </a:p>
          <a:p>
            <a:endParaRPr lang="en-US" sz="2500" dirty="0"/>
          </a:p>
          <a:p>
            <a:r>
              <a:rPr lang="en-US" sz="2500" dirty="0"/>
              <a:t>(where I is the imaginary unit) in to the equations (12)-(14), we have the following</a:t>
            </a:r>
          </a:p>
          <a:p>
            <a:r>
              <a:rPr lang="en-US" sz="2500" dirty="0"/>
              <a:t> frequency equations </a:t>
            </a:r>
          </a:p>
          <a:p>
            <a:endParaRPr lang="en-US" sz="25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B9E0F7-FE1A-7E41-99CE-D9DABCED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32" y="2932386"/>
            <a:ext cx="6714942" cy="3153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B1FC35-4E02-8347-9014-18397E9D3960}"/>
              </a:ext>
            </a:extLst>
          </p:cNvPr>
          <p:cNvSpPr txBox="1"/>
          <p:nvPr/>
        </p:nvSpPr>
        <p:spPr>
          <a:xfrm>
            <a:off x="8483473" y="5823879"/>
            <a:ext cx="2069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------------</a:t>
            </a:r>
            <a:r>
              <a:rPr lang="en-US" sz="2700" dirty="0"/>
              <a:t>(15)</a:t>
            </a:r>
          </a:p>
        </p:txBody>
      </p:sp>
    </p:spTree>
    <p:extLst>
      <p:ext uri="{BB962C8B-B14F-4D97-AF65-F5344CB8AC3E}">
        <p14:creationId xmlns:p14="http://schemas.microsoft.com/office/powerpoint/2010/main" val="1347071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14BE4-AA1E-A542-819D-BF5C151CF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87" y="802043"/>
            <a:ext cx="11834191" cy="1325563"/>
          </a:xfrm>
        </p:spPr>
        <p:txBody>
          <a:bodyPr>
            <a:noAutofit/>
          </a:bodyPr>
          <a:lstStyle/>
          <a:p>
            <a:r>
              <a:rPr lang="en-IN" sz="3600" b="1" dirty="0">
                <a:solidFill>
                  <a:srgbClr val="0070C0"/>
                </a:solidFill>
              </a:rPr>
              <a:t>Two-dimensional gravity waves with centred space differencing </a:t>
            </a:r>
            <a:br>
              <a:rPr lang="en-IN" sz="3600" b="1" dirty="0">
                <a:solidFill>
                  <a:srgbClr val="0070C0"/>
                </a:solidFill>
              </a:rPr>
            </a:b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836A8F0-21CD-EE4F-B562-AD4D7B8FD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387" y="2599941"/>
            <a:ext cx="11834191" cy="5104908"/>
          </a:xfrm>
        </p:spPr>
        <p:txBody>
          <a:bodyPr/>
          <a:lstStyle/>
          <a:p>
            <a:r>
              <a:rPr lang="en-IN" dirty="0"/>
              <a:t>The non-dimensional frequencies </a:t>
            </a:r>
            <a:r>
              <a:rPr lang="el-GR" dirty="0"/>
              <a:t>ω</a:t>
            </a:r>
            <a:r>
              <a:rPr lang="en-IN" baseline="-25000" dirty="0"/>
              <a:t>D</a:t>
            </a:r>
            <a:r>
              <a:rPr lang="en-IN" dirty="0"/>
              <a:t>/f are now seen to depend on the two parameters </a:t>
            </a:r>
            <a:r>
              <a:rPr lang="en-IN" dirty="0" err="1"/>
              <a:t>k∆x</a:t>
            </a:r>
            <a:r>
              <a:rPr lang="en-IN" dirty="0"/>
              <a:t> and </a:t>
            </a:r>
            <a:r>
              <a:rPr lang="en-IN" dirty="0" err="1"/>
              <a:t>gH</a:t>
            </a:r>
            <a:r>
              <a:rPr lang="en-IN" dirty="0"/>
              <a:t>/f</a:t>
            </a:r>
            <a:r>
              <a:rPr lang="en-IN" baseline="30000" dirty="0"/>
              <a:t>2 </a:t>
            </a:r>
            <a:r>
              <a:rPr lang="en-IN" dirty="0"/>
              <a:t>(</a:t>
            </a:r>
            <a:r>
              <a:rPr lang="en-IN" dirty="0" err="1"/>
              <a:t>Rossby</a:t>
            </a:r>
            <a:r>
              <a:rPr lang="en-IN" dirty="0"/>
              <a:t> radius squared) and are graphed in the following Figure , where the exact solution is validated with the numerical solutions using these three grids. Two grid size are considered in the figure.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893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14BE4-AA1E-A542-819D-BF5C151CF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88" y="-17764"/>
            <a:ext cx="11834191" cy="1325563"/>
          </a:xfrm>
        </p:spPr>
        <p:txBody>
          <a:bodyPr>
            <a:noAutofit/>
          </a:bodyPr>
          <a:lstStyle/>
          <a:p>
            <a:r>
              <a:rPr lang="en-IN" sz="3600" b="1" dirty="0">
                <a:solidFill>
                  <a:srgbClr val="0070C0"/>
                </a:solidFill>
              </a:rPr>
              <a:t>Two-dimensional gravity waves with centred space differencing </a:t>
            </a:r>
            <a:br>
              <a:rPr lang="en-IN" sz="3600" b="1" dirty="0">
                <a:solidFill>
                  <a:srgbClr val="0070C0"/>
                </a:solidFill>
              </a:rPr>
            </a:b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9ACDED-0638-D943-90C9-7DAA6ADEC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33" y="829003"/>
            <a:ext cx="5485525" cy="38880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0B3183C-D1C0-564F-9D60-262D66842C95}"/>
                  </a:ext>
                </a:extLst>
              </p:cNvPr>
              <p:cNvSpPr txBox="1"/>
              <p:nvPr/>
            </p:nvSpPr>
            <p:spPr>
              <a:xfrm>
                <a:off x="184388" y="2301766"/>
                <a:ext cx="409343" cy="615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0B3183C-D1C0-564F-9D60-262D66842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388" y="2301766"/>
                <a:ext cx="409343" cy="615297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E2E2951-F028-5A43-A826-8CB20D2C082D}"/>
                  </a:ext>
                </a:extLst>
              </p:cNvPr>
              <p:cNvSpPr/>
              <p:nvPr/>
            </p:nvSpPr>
            <p:spPr>
              <a:xfrm>
                <a:off x="2276447" y="4717095"/>
                <a:ext cx="639214" cy="6183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E2E2951-F028-5A43-A826-8CB20D2C08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447" y="4717095"/>
                <a:ext cx="639214" cy="6183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85AF1D63-FCAD-8443-9106-64330D7A7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2392" y="829003"/>
            <a:ext cx="5466187" cy="37980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2724B78-30F6-D04E-BF9E-D509145E4CED}"/>
                  </a:ext>
                </a:extLst>
              </p:cNvPr>
              <p:cNvSpPr txBox="1"/>
              <p:nvPr/>
            </p:nvSpPr>
            <p:spPr>
              <a:xfrm>
                <a:off x="6154272" y="2233448"/>
                <a:ext cx="409343" cy="615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2724B78-30F6-D04E-BF9E-D509145E4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272" y="2233448"/>
                <a:ext cx="409343" cy="615297"/>
              </a:xfrm>
              <a:prstGeom prst="rect">
                <a:avLst/>
              </a:prstGeom>
              <a:blipFill>
                <a:blip r:embed="rId6"/>
                <a:stretch>
                  <a:fillRect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CCA42E3-0B97-724C-B393-A5CE5859DB53}"/>
                  </a:ext>
                </a:extLst>
              </p:cNvPr>
              <p:cNvSpPr/>
              <p:nvPr/>
            </p:nvSpPr>
            <p:spPr>
              <a:xfrm>
                <a:off x="8965878" y="4709068"/>
                <a:ext cx="639214" cy="6183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CCA42E3-0B97-724C-B393-A5CE5859DB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5878" y="4709068"/>
                <a:ext cx="639214" cy="6183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1D67ECF3-79A3-C04C-BBDA-E8C111F5FAA1}"/>
              </a:ext>
            </a:extLst>
          </p:cNvPr>
          <p:cNvSpPr/>
          <p:nvPr/>
        </p:nvSpPr>
        <p:spPr>
          <a:xfrm>
            <a:off x="593731" y="5249397"/>
            <a:ext cx="114248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200" i="1" dirty="0">
                <a:latin typeface="NimbusRomNo9L"/>
              </a:rPr>
              <a:t>The function </a:t>
            </a:r>
            <a:r>
              <a:rPr lang="el-GR" sz="2200" dirty="0">
                <a:latin typeface="CMMI10"/>
              </a:rPr>
              <a:t>ω/</a:t>
            </a:r>
            <a:r>
              <a:rPr lang="en-IN" sz="2200" dirty="0">
                <a:latin typeface="CMMI10"/>
              </a:rPr>
              <a:t>f </a:t>
            </a:r>
            <a:r>
              <a:rPr lang="en-IN" sz="2200" i="1" dirty="0">
                <a:latin typeface="NimbusRomNo9L"/>
              </a:rPr>
              <a:t>from (</a:t>
            </a:r>
            <a:r>
              <a:rPr lang="en-IN" sz="2200" i="1" dirty="0">
                <a:solidFill>
                  <a:srgbClr val="0000FF"/>
                </a:solidFill>
                <a:latin typeface="NimbusRomNo9L"/>
              </a:rPr>
              <a:t>11</a:t>
            </a:r>
            <a:r>
              <a:rPr lang="en-IN" sz="2200" i="1" dirty="0">
                <a:latin typeface="NimbusRomNo9L"/>
              </a:rPr>
              <a:t>) in black line.  The numerical solution are presented in blue line to the A-grid, the red line to the B-grid and the green line to the C-grid.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33DEAD-3A97-9A48-8933-9CFD2F390FEA}"/>
              </a:ext>
            </a:extLst>
          </p:cNvPr>
          <p:cNvSpPr txBox="1"/>
          <p:nvPr/>
        </p:nvSpPr>
        <p:spPr>
          <a:xfrm>
            <a:off x="1737677" y="1459594"/>
            <a:ext cx="132600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Finer grid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52C5CB-91DC-5F4D-9A9F-C8AD8FF8296F}"/>
              </a:ext>
            </a:extLst>
          </p:cNvPr>
          <p:cNvSpPr txBox="1"/>
          <p:nvPr/>
        </p:nvSpPr>
        <p:spPr>
          <a:xfrm>
            <a:off x="7276711" y="1225783"/>
            <a:ext cx="153093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Coarse grid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632C75E-06E7-8F4B-AA22-B538F650A1A3}"/>
              </a:ext>
            </a:extLst>
          </p:cNvPr>
          <p:cNvSpPr/>
          <p:nvPr/>
        </p:nvSpPr>
        <p:spPr>
          <a:xfrm>
            <a:off x="317937" y="6001475"/>
            <a:ext cx="1147204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300" i="1" dirty="0">
                <a:latin typeface="NimbusRomNo9L"/>
              </a:rPr>
              <a:t>B and C grid give similar results when the </a:t>
            </a:r>
            <a:r>
              <a:rPr lang="en-IN" sz="2300" i="1" dirty="0" err="1">
                <a:latin typeface="NimbusRomNo9L"/>
              </a:rPr>
              <a:t>Rossby</a:t>
            </a:r>
            <a:r>
              <a:rPr lang="en-IN" sz="2300" i="1" dirty="0">
                <a:latin typeface="NimbusRomNo9L"/>
              </a:rPr>
              <a:t> radius is well resolved but the C-grid degenerates when the grid resolution is coarse. </a:t>
            </a:r>
            <a:endParaRPr lang="en-IN" sz="2300" dirty="0"/>
          </a:p>
        </p:txBody>
      </p:sp>
    </p:spTree>
    <p:extLst>
      <p:ext uri="{BB962C8B-B14F-4D97-AF65-F5344CB8AC3E}">
        <p14:creationId xmlns:p14="http://schemas.microsoft.com/office/powerpoint/2010/main" val="35348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14BE4-AA1E-A542-819D-BF5C151CF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139891"/>
            <a:ext cx="11834191" cy="1325563"/>
          </a:xfrm>
        </p:spPr>
        <p:txBody>
          <a:bodyPr>
            <a:noAutofit/>
          </a:bodyPr>
          <a:lstStyle/>
          <a:p>
            <a:r>
              <a:rPr lang="en-IN" sz="3600" b="1" dirty="0">
                <a:solidFill>
                  <a:srgbClr val="0070C0"/>
                </a:solidFill>
              </a:rPr>
              <a:t>Two-dimensional gravity waves with centred space differencing </a:t>
            </a:r>
            <a:br>
              <a:rPr lang="en-IN" sz="3600" b="1" dirty="0">
                <a:solidFill>
                  <a:srgbClr val="0070C0"/>
                </a:solidFill>
              </a:rPr>
            </a:b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836A8F0-21CD-EE4F-B562-AD4D7B8FD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991859"/>
            <a:ext cx="11834191" cy="5104908"/>
          </a:xfrm>
        </p:spPr>
        <p:txBody>
          <a:bodyPr/>
          <a:lstStyle/>
          <a:p>
            <a:r>
              <a:rPr lang="en-IN" dirty="0"/>
              <a:t>One can summarise the pros and cons of the grids by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001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ACDCE-B2B4-7E49-88AB-3E1997C10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87" y="365125"/>
            <a:ext cx="11675165" cy="1325563"/>
          </a:xfrm>
        </p:spPr>
        <p:txBody>
          <a:bodyPr>
            <a:normAutofit/>
          </a:bodyPr>
          <a:lstStyle/>
          <a:p>
            <a:r>
              <a:rPr lang="en-IN" sz="3400" b="1" dirty="0"/>
              <a:t>One-dimensional gravity waves with centred space differencing </a:t>
            </a:r>
            <a:br>
              <a:rPr lang="en-IN" sz="3400" b="1" dirty="0"/>
            </a:br>
            <a:endParaRPr lang="en-US" sz="3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D4669-8745-1843-805E-9A68B10D5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052" y="1825625"/>
            <a:ext cx="11035748" cy="4351338"/>
          </a:xfrm>
        </p:spPr>
        <p:txBody>
          <a:bodyPr/>
          <a:lstStyle/>
          <a:p>
            <a:r>
              <a:rPr lang="en-IN" dirty="0"/>
              <a:t>we shall start with the simplest case of gravity waves: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D1A50-63A4-C845-BB05-31F95FE4A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567" y="2438951"/>
            <a:ext cx="2683841" cy="17515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FA9C8A-6016-ED40-94EC-F704ED1FAE3E}"/>
              </a:ext>
            </a:extLst>
          </p:cNvPr>
          <p:cNvSpPr/>
          <p:nvPr/>
        </p:nvSpPr>
        <p:spPr>
          <a:xfrm>
            <a:off x="6415104" y="5100112"/>
            <a:ext cx="5177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/>
              <a:t>For linear waves in the absence of rotation, h</a:t>
            </a:r>
            <a:r>
              <a:rPr lang="en-IN" b="1" dirty="0">
                <a:sym typeface="Wingdings" pitchFamily="2" charset="2"/>
              </a:rPr>
              <a:t> eta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0706F9-7620-9346-8D36-1B832BC6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352" y="2348925"/>
            <a:ext cx="4356100" cy="2413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B6D5F4-E162-F84C-8FBB-371CA8F2F3C1}"/>
              </a:ext>
            </a:extLst>
          </p:cNvPr>
          <p:cNvSpPr/>
          <p:nvPr/>
        </p:nvSpPr>
        <p:spPr>
          <a:xfrm>
            <a:off x="472937" y="4203671"/>
            <a:ext cx="38340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200" dirty="0">
                <a:latin typeface="NimbusRomNo9L"/>
              </a:rPr>
              <a:t>where </a:t>
            </a:r>
            <a:r>
              <a:rPr lang="en-IN" sz="2200" dirty="0">
                <a:latin typeface="CMMI10"/>
              </a:rPr>
              <a:t>g </a:t>
            </a:r>
            <a:r>
              <a:rPr lang="en-IN" sz="2200" dirty="0">
                <a:latin typeface="NimbusRomNo9L"/>
              </a:rPr>
              <a:t>is the gravity, h is the depth of the ocean or height of the atmosphere and </a:t>
            </a:r>
            <a:r>
              <a:rPr lang="en-IN" sz="2200" dirty="0">
                <a:latin typeface="CMMI10"/>
              </a:rPr>
              <a:t>H </a:t>
            </a:r>
            <a:r>
              <a:rPr lang="en-IN" sz="2200" dirty="0">
                <a:latin typeface="NimbusRomNo9L"/>
              </a:rPr>
              <a:t>its position when the </a:t>
            </a:r>
            <a:endParaRPr lang="en-IN" sz="2200" dirty="0"/>
          </a:p>
          <a:p>
            <a:r>
              <a:rPr lang="en-IN" sz="2200" dirty="0">
                <a:latin typeface="NimbusRomNo9L"/>
              </a:rPr>
              <a:t>fluid is static, i.e. </a:t>
            </a:r>
            <a:r>
              <a:rPr lang="en-IN" sz="2200" dirty="0">
                <a:latin typeface="CMMI10"/>
              </a:rPr>
              <a:t>u </a:t>
            </a:r>
            <a:r>
              <a:rPr lang="en-IN" sz="2200" dirty="0">
                <a:latin typeface="CMR10"/>
              </a:rPr>
              <a:t>= 0</a:t>
            </a:r>
            <a:br>
              <a:rPr lang="en-IN" sz="2200" dirty="0">
                <a:latin typeface="CMR10"/>
              </a:rPr>
            </a:br>
            <a:endParaRPr lang="en-IN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063556-1724-F24A-8F0B-4F52FEAD4F69}"/>
              </a:ext>
            </a:extLst>
          </p:cNvPr>
          <p:cNvSpPr txBox="1"/>
          <p:nvPr/>
        </p:nvSpPr>
        <p:spPr>
          <a:xfrm>
            <a:off x="4187687" y="3087757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------------(1)</a:t>
            </a:r>
          </a:p>
        </p:txBody>
      </p:sp>
    </p:spTree>
    <p:extLst>
      <p:ext uri="{BB962C8B-B14F-4D97-AF65-F5344CB8AC3E}">
        <p14:creationId xmlns:p14="http://schemas.microsoft.com/office/powerpoint/2010/main" val="1255158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FF436-791D-024F-8304-61C5478B5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11926956" cy="1325563"/>
          </a:xfrm>
        </p:spPr>
        <p:txBody>
          <a:bodyPr>
            <a:normAutofit/>
          </a:bodyPr>
          <a:lstStyle/>
          <a:p>
            <a:r>
              <a:rPr lang="en-IN" sz="3400" b="1" dirty="0"/>
              <a:t>One-dimensional gravity waves with centred space differencing </a:t>
            </a:r>
            <a:br>
              <a:rPr lang="en-IN" sz="3400" b="1" dirty="0"/>
            </a:br>
            <a:endParaRPr lang="en-US" sz="3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2AF3D2-66AE-0744-8591-2101127FC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139963"/>
            <a:ext cx="5829300" cy="2298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0DF416-3138-3048-AF00-81DA1178C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178" y="3924978"/>
            <a:ext cx="3393792" cy="11903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B36C1A-627F-5748-8BDF-D1FAFC5E1830}"/>
              </a:ext>
            </a:extLst>
          </p:cNvPr>
          <p:cNvSpPr/>
          <p:nvPr/>
        </p:nvSpPr>
        <p:spPr>
          <a:xfrm>
            <a:off x="371061" y="3567170"/>
            <a:ext cx="85344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300" dirty="0">
                <a:latin typeface="NimbusRomNo9L"/>
              </a:rPr>
              <a:t>The solutions of the form from the wave equation</a:t>
            </a:r>
            <a:br>
              <a:rPr lang="en-IN" sz="2300" dirty="0">
                <a:latin typeface="NimbusRomNo9L"/>
              </a:rPr>
            </a:br>
            <a:endParaRPr lang="en-IN" sz="23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C63D9F-ED03-284C-96CB-530CFBBDC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96" y="4886037"/>
            <a:ext cx="6408621" cy="17533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9503D3-6EDC-5A43-A6C0-C5AEDD573E4B}"/>
              </a:ext>
            </a:extLst>
          </p:cNvPr>
          <p:cNvSpPr/>
          <p:nvPr/>
        </p:nvSpPr>
        <p:spPr>
          <a:xfrm>
            <a:off x="6568617" y="4113444"/>
            <a:ext cx="562338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300" dirty="0">
                <a:latin typeface="NimbusRomNo9L"/>
              </a:rPr>
              <a:t>This shows that the gravity waves can propagate along the x-axis in both directions with a speed of </a:t>
            </a:r>
            <a:r>
              <a:rPr lang="en-IN" sz="2300" dirty="0">
                <a:latin typeface="CMSY10"/>
              </a:rPr>
              <a:t>√</a:t>
            </a:r>
            <a:r>
              <a:rPr lang="en-IN" sz="2300" dirty="0" err="1">
                <a:latin typeface="CMMI10"/>
              </a:rPr>
              <a:t>gH</a:t>
            </a:r>
            <a:r>
              <a:rPr lang="en-IN" sz="2300" dirty="0">
                <a:latin typeface="NimbusRomNo9L"/>
              </a:rPr>
              <a:t>, </a:t>
            </a:r>
            <a:endParaRPr lang="en-IN" sz="2300" dirty="0"/>
          </a:p>
          <a:p>
            <a:r>
              <a:rPr lang="en-IN" sz="2300" dirty="0">
                <a:latin typeface="NimbusRomNo9L"/>
              </a:rPr>
              <a:t>which is not a function of the wave number and consequently there is no dispersion of the waves.</a:t>
            </a:r>
            <a:endParaRPr lang="en-IN" sz="23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DB71A8-D8E5-7045-B4C3-F1F62623039B}"/>
              </a:ext>
            </a:extLst>
          </p:cNvPr>
          <p:cNvSpPr txBox="1"/>
          <p:nvPr/>
        </p:nvSpPr>
        <p:spPr>
          <a:xfrm>
            <a:off x="3899402" y="4232111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------------(2)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B6D3B2-A460-1D4C-97A3-A92B083F1229}"/>
              </a:ext>
            </a:extLst>
          </p:cNvPr>
          <p:cNvSpPr/>
          <p:nvPr/>
        </p:nvSpPr>
        <p:spPr>
          <a:xfrm>
            <a:off x="2422173" y="6488668"/>
            <a:ext cx="4432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>
                <a:latin typeface="NimbusRomNo9L"/>
              </a:rPr>
              <a:t>wave frequency ‘omega’ and wave number k;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479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FF436-791D-024F-8304-61C5478B5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8" y="138384"/>
            <a:ext cx="11926956" cy="1325563"/>
          </a:xfrm>
        </p:spPr>
        <p:txBody>
          <a:bodyPr>
            <a:normAutofit/>
          </a:bodyPr>
          <a:lstStyle/>
          <a:p>
            <a:r>
              <a:rPr lang="en-IN" sz="3400" b="1" dirty="0">
                <a:solidFill>
                  <a:srgbClr val="0070C0"/>
                </a:solidFill>
              </a:rPr>
              <a:t>One-dimensional gravity waves with centred space differencing </a:t>
            </a:r>
            <a:endParaRPr lang="en-US" sz="3400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8EB5B-00BA-1047-AB85-6BA807E17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57" y="1166191"/>
            <a:ext cx="11009243" cy="5010772"/>
          </a:xfrm>
        </p:spPr>
        <p:txBody>
          <a:bodyPr/>
          <a:lstStyle/>
          <a:p>
            <a:r>
              <a:rPr lang="en-IN" dirty="0"/>
              <a:t>Consider now the differential-finite-difference equations with continuous time derivatives and centred finite differences in space for cell-</a:t>
            </a:r>
            <a:r>
              <a:rPr lang="en-IN" dirty="0" err="1"/>
              <a:t>centered</a:t>
            </a:r>
            <a:r>
              <a:rPr lang="en-IN" dirty="0"/>
              <a:t> arrangement:  </a:t>
            </a:r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67788-C8FF-A741-94A0-B26B1425B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230" y="2077881"/>
            <a:ext cx="3583626" cy="1931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B236AD-9523-0047-8C0E-56B606BD5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96" y="4170153"/>
            <a:ext cx="3466766" cy="15060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E4AEF6-05C6-C943-9B94-053E7070F3BE}"/>
              </a:ext>
            </a:extLst>
          </p:cNvPr>
          <p:cNvSpPr/>
          <p:nvPr/>
        </p:nvSpPr>
        <p:spPr>
          <a:xfrm>
            <a:off x="722796" y="3848480"/>
            <a:ext cx="3047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>
                <a:latin typeface="NimbusRomNo9L"/>
              </a:rPr>
              <a:t>We seek solutions of the form </a:t>
            </a:r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0C3707-CF9A-8E4F-8D05-DB1B5177D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413" y="2319130"/>
            <a:ext cx="6021648" cy="15696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8F9CD6-15A2-6247-AB17-5CA48AA0E5DE}"/>
              </a:ext>
            </a:extLst>
          </p:cNvPr>
          <p:cNvSpPr/>
          <p:nvPr/>
        </p:nvSpPr>
        <p:spPr>
          <a:xfrm>
            <a:off x="5257800" y="41091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b="1" i="1" dirty="0">
                <a:latin typeface="NimbusRomNo9L"/>
              </a:rPr>
              <a:t>Unstaggered of cell-</a:t>
            </a:r>
            <a:r>
              <a:rPr lang="en-IN" b="1" i="1" dirty="0" err="1">
                <a:latin typeface="NimbusRomNo9L"/>
              </a:rPr>
              <a:t>centered</a:t>
            </a:r>
            <a:r>
              <a:rPr lang="en-IN" b="1" i="1" dirty="0">
                <a:latin typeface="NimbusRomNo9L"/>
              </a:rPr>
              <a:t> </a:t>
            </a:r>
            <a:r>
              <a:rPr lang="en-IN" i="1" dirty="0">
                <a:latin typeface="NimbusRomNo9L"/>
              </a:rPr>
              <a:t>grid with two dependent variables that are both located at every grid point. </a:t>
            </a:r>
            <a:endParaRPr lang="en-I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E3C0E5-5A56-9D47-9106-76D5C67B9A01}"/>
              </a:ext>
            </a:extLst>
          </p:cNvPr>
          <p:cNvSpPr txBox="1"/>
          <p:nvPr/>
        </p:nvSpPr>
        <p:spPr>
          <a:xfrm>
            <a:off x="4087696" y="2674266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------------(3)</a:t>
            </a:r>
          </a:p>
        </p:txBody>
      </p:sp>
    </p:spTree>
    <p:extLst>
      <p:ext uri="{BB962C8B-B14F-4D97-AF65-F5344CB8AC3E}">
        <p14:creationId xmlns:p14="http://schemas.microsoft.com/office/powerpoint/2010/main" val="650148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8EB5B-00BA-1047-AB85-6BA807E17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1232452"/>
            <a:ext cx="11102009" cy="4944511"/>
          </a:xfrm>
        </p:spPr>
        <p:txBody>
          <a:bodyPr/>
          <a:lstStyle/>
          <a:p>
            <a:r>
              <a:rPr lang="en-IN" dirty="0"/>
              <a:t>which after insertion in Equation (3) yield the phase speed numerically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64BEC7-5617-9341-9F94-2E9ED05A3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549" y="1880427"/>
            <a:ext cx="3944329" cy="809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291B95-2478-A849-90F5-40C156FA1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549" y="3309315"/>
            <a:ext cx="4213293" cy="8518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C1827A-A47E-0947-B7FC-BCF54D8496EE}"/>
              </a:ext>
            </a:extLst>
          </p:cNvPr>
          <p:cNvSpPr/>
          <p:nvPr/>
        </p:nvSpPr>
        <p:spPr>
          <a:xfrm>
            <a:off x="417571" y="2879929"/>
            <a:ext cx="4149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>
                <a:latin typeface="NimbusRomNo9L"/>
              </a:rPr>
              <a:t>and the numerical group speed </a:t>
            </a:r>
            <a:endParaRPr lang="en-IN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7BE160-2D42-BB42-BF1D-B232C50CCB64}"/>
              </a:ext>
            </a:extLst>
          </p:cNvPr>
          <p:cNvSpPr/>
          <p:nvPr/>
        </p:nvSpPr>
        <p:spPr>
          <a:xfrm>
            <a:off x="251791" y="4129224"/>
            <a:ext cx="117103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/>
              <a:t>Both numerical speeds are functions of the wave number, </a:t>
            </a:r>
          </a:p>
          <a:p>
            <a:r>
              <a:rPr lang="en-IN" sz="2400" dirty="0"/>
              <a:t>and thus we recognise that the space differencing again results in computational dispersion,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75A34FC-F382-A045-BB09-BABBD04109F7}"/>
              </a:ext>
            </a:extLst>
          </p:cNvPr>
          <p:cNvSpPr txBox="1">
            <a:spLocks/>
          </p:cNvSpPr>
          <p:nvPr/>
        </p:nvSpPr>
        <p:spPr>
          <a:xfrm>
            <a:off x="143505" y="11906"/>
            <a:ext cx="119269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3400" b="1">
                <a:solidFill>
                  <a:srgbClr val="0070C0"/>
                </a:solidFill>
              </a:rPr>
              <a:t>One-dimensional gravity waves with centred space differencing </a:t>
            </a:r>
            <a:endParaRPr lang="en-US" sz="3400" dirty="0">
              <a:solidFill>
                <a:srgbClr val="0070C0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FB29F1-C4F2-634A-90D6-F28928A23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67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8EB5B-00BA-1047-AB85-6BA807E17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18" y="1371329"/>
            <a:ext cx="11247782" cy="4805634"/>
          </a:xfrm>
        </p:spPr>
        <p:txBody>
          <a:bodyPr/>
          <a:lstStyle/>
          <a:p>
            <a:r>
              <a:rPr lang="en-US" dirty="0"/>
              <a:t>Applying in staggered grid: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A4D5E62-BCE7-A844-B6D6-9DB74CFDC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4793C0-4C9A-0E45-A3FC-11071D5A5DC7}"/>
              </a:ext>
            </a:extLst>
          </p:cNvPr>
          <p:cNvSpPr txBox="1">
            <a:spLocks/>
          </p:cNvSpPr>
          <p:nvPr/>
        </p:nvSpPr>
        <p:spPr>
          <a:xfrm>
            <a:off x="106018" y="138384"/>
            <a:ext cx="119269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3400" b="1" dirty="0">
                <a:solidFill>
                  <a:srgbClr val="0070C0"/>
                </a:solidFill>
              </a:rPr>
              <a:t>One-dimensional gravity waves with centred space differencing </a:t>
            </a:r>
            <a:endParaRPr lang="en-US" sz="34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1C2E30-AAC1-024C-8D6D-FCAC55696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337" y="1371329"/>
            <a:ext cx="5295900" cy="1092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41ACA99-115E-E74D-A5BE-9F091738FE7A}"/>
              </a:ext>
            </a:extLst>
          </p:cNvPr>
          <p:cNvSpPr/>
          <p:nvPr/>
        </p:nvSpPr>
        <p:spPr>
          <a:xfrm>
            <a:off x="5406887" y="257790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2400" i="1" dirty="0">
                <a:latin typeface="NimbusRomNo9L"/>
              </a:rPr>
              <a:t>staggered grid with two dependent variables that are located at alternate grid points. </a:t>
            </a:r>
            <a:endParaRPr lang="en-IN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7A123E-18FD-7541-B0D2-919254432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36" y="1917429"/>
            <a:ext cx="3362765" cy="16209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3AADD0-136E-F14C-B9D3-9DF848EE3BC2}"/>
              </a:ext>
            </a:extLst>
          </p:cNvPr>
          <p:cNvSpPr txBox="1"/>
          <p:nvPr/>
        </p:nvSpPr>
        <p:spPr>
          <a:xfrm>
            <a:off x="3583315" y="2241781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------------(4)</a:t>
            </a:r>
          </a:p>
        </p:txBody>
      </p:sp>
    </p:spTree>
    <p:extLst>
      <p:ext uri="{BB962C8B-B14F-4D97-AF65-F5344CB8AC3E}">
        <p14:creationId xmlns:p14="http://schemas.microsoft.com/office/powerpoint/2010/main" val="2253460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FF436-791D-024F-8304-61C5478B5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11926956" cy="1325563"/>
          </a:xfrm>
        </p:spPr>
        <p:txBody>
          <a:bodyPr>
            <a:normAutofit/>
          </a:bodyPr>
          <a:lstStyle/>
          <a:p>
            <a:r>
              <a:rPr lang="en-IN" sz="3400" b="1" dirty="0">
                <a:solidFill>
                  <a:srgbClr val="0070C0"/>
                </a:solidFill>
              </a:rPr>
              <a:t>One-dimensional gravity waves with centred space differencing </a:t>
            </a:r>
            <a:endParaRPr lang="en-US" sz="3400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8EB5B-00BA-1047-AB85-6BA807E17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541" y="395660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IN" dirty="0"/>
              <a:t>The staggered grid hence has the advantage that </a:t>
            </a:r>
          </a:p>
          <a:p>
            <a:r>
              <a:rPr lang="en-IN" dirty="0"/>
              <a:t>the computational time or the necessary number of grid points is halved </a:t>
            </a:r>
          </a:p>
          <a:p>
            <a:r>
              <a:rPr lang="en-IN" dirty="0"/>
              <a:t> the truncation error is halved with ∆x → ∆x/2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11CCF4-1BD1-A846-9AD3-B3F68E0E3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41" y="2048564"/>
            <a:ext cx="4585743" cy="15825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9229D0-D340-574C-A20B-4730ABC2F816}"/>
              </a:ext>
            </a:extLst>
          </p:cNvPr>
          <p:cNvSpPr/>
          <p:nvPr/>
        </p:nvSpPr>
        <p:spPr>
          <a:xfrm>
            <a:off x="318052" y="1334765"/>
            <a:ext cx="85476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dirty="0">
                <a:latin typeface="NimbusRomNo9L"/>
              </a:rPr>
              <a:t>The computational phase speed and group velocity now become 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82148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FF436-791D-024F-8304-61C5478B5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11926956" cy="1325563"/>
          </a:xfrm>
        </p:spPr>
        <p:txBody>
          <a:bodyPr>
            <a:normAutofit/>
          </a:bodyPr>
          <a:lstStyle/>
          <a:p>
            <a:r>
              <a:rPr lang="en-IN" sz="3400" b="1" dirty="0">
                <a:solidFill>
                  <a:srgbClr val="0070C0"/>
                </a:solidFill>
              </a:rPr>
              <a:t>One-dimensional gravity waves with centred space differencing </a:t>
            </a:r>
            <a:endParaRPr lang="en-US" sz="3400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8EB5B-00BA-1047-AB85-6BA807E17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348" y="1295538"/>
            <a:ext cx="10515600" cy="4351338"/>
          </a:xfrm>
        </p:spPr>
        <p:txBody>
          <a:bodyPr/>
          <a:lstStyle/>
          <a:p>
            <a:r>
              <a:rPr lang="en-IN" dirty="0"/>
              <a:t>Using straight-forward time difference ( the three-level leapfrog scheme):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10D95F-8602-2049-BBA2-8960A1EE0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371" y="1775508"/>
            <a:ext cx="4566202" cy="16911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3E42A7-F01F-E044-B142-3B1F6CC54672}"/>
              </a:ext>
            </a:extLst>
          </p:cNvPr>
          <p:cNvSpPr/>
          <p:nvPr/>
        </p:nvSpPr>
        <p:spPr>
          <a:xfrm>
            <a:off x="486917" y="3471207"/>
            <a:ext cx="52897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>
                <a:latin typeface="NimbusRomNo9L"/>
              </a:rPr>
              <a:t>which is centred in both space and time. </a:t>
            </a:r>
            <a:endParaRPr lang="en-IN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515A85-7610-CA40-A35E-485BF28398B5}"/>
              </a:ext>
            </a:extLst>
          </p:cNvPr>
          <p:cNvSpPr/>
          <p:nvPr/>
        </p:nvSpPr>
        <p:spPr>
          <a:xfrm>
            <a:off x="420072" y="4105034"/>
            <a:ext cx="4092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>
                <a:latin typeface="NimbusRomNo9L"/>
              </a:rPr>
              <a:t>The requirement for stability is </a:t>
            </a:r>
            <a:endParaRPr lang="en-IN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6141A2-9F1B-1A49-8FFE-AAC4E9125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558" y="4738861"/>
            <a:ext cx="4016077" cy="138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09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20298</TotalTime>
  <Words>1228</Words>
  <Application>Microsoft Macintosh PowerPoint</Application>
  <PresentationFormat>Widescreen</PresentationFormat>
  <Paragraphs>130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CMMI10</vt:lpstr>
      <vt:lpstr>CMR10</vt:lpstr>
      <vt:lpstr>CMSY10</vt:lpstr>
      <vt:lpstr>NimbusRomNo9L</vt:lpstr>
      <vt:lpstr>Wingdings</vt:lpstr>
      <vt:lpstr>Office Theme</vt:lpstr>
      <vt:lpstr>Computational Approach </vt:lpstr>
      <vt:lpstr>PowerPoint Presentation</vt:lpstr>
      <vt:lpstr>One-dimensional gravity waves with centred space differencing  </vt:lpstr>
      <vt:lpstr>One-dimensional gravity waves with centred space differencing  </vt:lpstr>
      <vt:lpstr>One-dimensional gravity waves with centred space differencing </vt:lpstr>
      <vt:lpstr>PowerPoint Presentation</vt:lpstr>
      <vt:lpstr>PowerPoint Presentation</vt:lpstr>
      <vt:lpstr>One-dimensional gravity waves with centred space differencing </vt:lpstr>
      <vt:lpstr>One-dimensional gravity waves with centred space differencing </vt:lpstr>
      <vt:lpstr>2D shallow water equations </vt:lpstr>
      <vt:lpstr>2D shallow water equations </vt:lpstr>
      <vt:lpstr>Two-dimensional gravity waves with centred space differencing  </vt:lpstr>
      <vt:lpstr>Two-dimensional gravity waves with centred space differencing  </vt:lpstr>
      <vt:lpstr>Two-dimensional gravity waves with centred space differencing  </vt:lpstr>
      <vt:lpstr>Two-dimensional gravity waves with centred space differencing  </vt:lpstr>
      <vt:lpstr>Two-dimensional gravity waves with centred space differencing  </vt:lpstr>
      <vt:lpstr>Two-dimensional gravity waves with centred space differencing  </vt:lpstr>
      <vt:lpstr>Two-dimensional gravity waves with centred space differencing  </vt:lpstr>
      <vt:lpstr>Two-dimensional gravity waves with centred space differencing  </vt:lpstr>
      <vt:lpstr>Two-dimensional gravity waves with centred space differencing  </vt:lpstr>
      <vt:lpstr>Two-dimensional gravity waves with centred space differencing  </vt:lpstr>
      <vt:lpstr>Two-dimensional gravity waves with centred space differencing  </vt:lpstr>
      <vt:lpstr>Two-dimensional gravity waves with centred space differencing  </vt:lpstr>
      <vt:lpstr>Two-dimensional gravity waves with centred space differencing 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Approach </dc:title>
  <dc:creator>Microsoft Office User</dc:creator>
  <cp:lastModifiedBy>Microsoft Office User</cp:lastModifiedBy>
  <cp:revision>21</cp:revision>
  <dcterms:created xsi:type="dcterms:W3CDTF">2020-04-24T06:20:04Z</dcterms:created>
  <dcterms:modified xsi:type="dcterms:W3CDTF">2020-05-08T09:25:50Z</dcterms:modified>
</cp:coreProperties>
</file>